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4"/>
  </p:sldMasterIdLst>
  <p:notesMasterIdLst>
    <p:notesMasterId r:id="rId31"/>
  </p:notesMasterIdLst>
  <p:sldIdLst>
    <p:sldId id="1738" r:id="rId5"/>
    <p:sldId id="1737" r:id="rId6"/>
    <p:sldId id="1739" r:id="rId7"/>
    <p:sldId id="1658" r:id="rId8"/>
    <p:sldId id="1746" r:id="rId9"/>
    <p:sldId id="1705" r:id="rId10"/>
    <p:sldId id="1571" r:id="rId11"/>
    <p:sldId id="1644" r:id="rId12"/>
    <p:sldId id="1576" r:id="rId13"/>
    <p:sldId id="1645" r:id="rId14"/>
    <p:sldId id="1646" r:id="rId15"/>
    <p:sldId id="1647" r:id="rId16"/>
    <p:sldId id="1648" r:id="rId17"/>
    <p:sldId id="1649" r:id="rId18"/>
    <p:sldId id="1650" r:id="rId19"/>
    <p:sldId id="1651" r:id="rId20"/>
    <p:sldId id="1575" r:id="rId21"/>
    <p:sldId id="1743" r:id="rId22"/>
    <p:sldId id="1574" r:id="rId23"/>
    <p:sldId id="1573" r:id="rId24"/>
    <p:sldId id="1653" r:id="rId25"/>
    <p:sldId id="1572" r:id="rId26"/>
    <p:sldId id="1654" r:id="rId27"/>
    <p:sldId id="1660" r:id="rId28"/>
    <p:sldId id="1661" r:id="rId29"/>
    <p:sldId id="1655" r:id="rId3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54595A4-3FAA-4E76-9EBF-BB3ACFFAA077}">
          <p14:sldIdLst>
            <p14:sldId id="1738"/>
          </p14:sldIdLst>
        </p14:section>
        <p14:section name="目次" id="{9BE09C68-0B0D-4F42-A9FD-D1E335835DCB}">
          <p14:sldIdLst>
            <p14:sldId id="1737"/>
          </p14:sldIdLst>
        </p14:section>
        <p14:section name="気象データの活用事例について" id="{27AE9FF6-7816-492B-9305-F345069EA293}">
          <p14:sldIdLst>
            <p14:sldId id="1739"/>
            <p14:sldId id="1658"/>
            <p14:sldId id="1746"/>
            <p14:sldId id="1705"/>
            <p14:sldId id="1571"/>
            <p14:sldId id="1644"/>
            <p14:sldId id="1576"/>
            <p14:sldId id="1645"/>
            <p14:sldId id="1646"/>
            <p14:sldId id="1647"/>
            <p14:sldId id="1648"/>
            <p14:sldId id="1649"/>
            <p14:sldId id="1650"/>
            <p14:sldId id="1651"/>
            <p14:sldId id="1575"/>
          </p14:sldIdLst>
        </p14:section>
        <p14:section name="気象データの取得方法について" id="{50F473DD-71B6-4112-95D0-3F20E6D43F91}">
          <p14:sldIdLst>
            <p14:sldId id="1743"/>
            <p14:sldId id="1574"/>
            <p14:sldId id="1573"/>
            <p14:sldId id="1653"/>
            <p14:sldId id="1572"/>
            <p14:sldId id="1654"/>
            <p14:sldId id="1660"/>
            <p14:sldId id="1661"/>
            <p14:sldId id="165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13"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700"/>
    <a:srgbClr val="FA2800"/>
    <a:srgbClr val="0000FF"/>
    <a:srgbClr val="AA00AA"/>
    <a:srgbClr val="FFFFFF"/>
    <a:srgbClr val="0C000C"/>
    <a:srgbClr val="EFE736"/>
    <a:srgbClr val="C83826"/>
    <a:srgbClr val="CC3399"/>
    <a:srgbClr val="FC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27EFE9-02D5-49D3-BFD5-1C2A7E2B877C}" v="59" dt="2022-09-26T05:45:30.80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howGuides="1">
      <p:cViewPr varScale="1">
        <p:scale>
          <a:sx n="99" d="100"/>
          <a:sy n="99" d="100"/>
        </p:scale>
        <p:origin x="15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3588" y="-1134"/>
      </p:cViewPr>
      <p:guideLst>
        <p:guide orient="horz" pos="3113"/>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スライド イメージ プレースホルダー 8">
            <a:extLst>
              <a:ext uri="{FF2B5EF4-FFF2-40B4-BE49-F238E27FC236}">
                <a16:creationId xmlns:a16="http://schemas.microsoft.com/office/drawing/2014/main" id="{131E49BE-6B8E-8770-8286-8435FBAA6917}"/>
              </a:ext>
            </a:extLst>
          </p:cNvPr>
          <p:cNvSpPr>
            <a:spLocks noGrp="1" noRot="1" noChangeAspect="1"/>
          </p:cNvSpPr>
          <p:nvPr>
            <p:ph type="sldImg" idx="2"/>
          </p:nvPr>
        </p:nvSpPr>
        <p:spPr>
          <a:xfrm>
            <a:off x="486853" y="613156"/>
            <a:ext cx="5762056" cy="4320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2" name="ノート プレースホルダー 11">
            <a:extLst>
              <a:ext uri="{FF2B5EF4-FFF2-40B4-BE49-F238E27FC236}">
                <a16:creationId xmlns:a16="http://schemas.microsoft.com/office/drawing/2014/main" id="{26790ABC-3506-36C8-DDF1-68809D567FB8}"/>
              </a:ext>
            </a:extLst>
          </p:cNvPr>
          <p:cNvSpPr>
            <a:spLocks noGrp="1"/>
          </p:cNvSpPr>
          <p:nvPr>
            <p:ph type="body" sz="quarter" idx="3"/>
          </p:nvPr>
        </p:nvSpPr>
        <p:spPr>
          <a:xfrm>
            <a:off x="486853" y="5068284"/>
            <a:ext cx="5760000" cy="4662456"/>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フッター プレースホルダー 1">
            <a:extLst>
              <a:ext uri="{FF2B5EF4-FFF2-40B4-BE49-F238E27FC236}">
                <a16:creationId xmlns:a16="http://schemas.microsoft.com/office/drawing/2014/main" id="{4F00F793-AEC2-D34E-17AF-042AA9B04DD9}"/>
              </a:ext>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3" name="ヘッダー プレースホルダー 2">
            <a:extLst>
              <a:ext uri="{FF2B5EF4-FFF2-40B4-BE49-F238E27FC236}">
                <a16:creationId xmlns:a16="http://schemas.microsoft.com/office/drawing/2014/main" id="{350CB205-4F6D-DC01-CB0C-2F2AF6EF13CD}"/>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4" name="日付プレースホルダー 3">
            <a:extLst>
              <a:ext uri="{FF2B5EF4-FFF2-40B4-BE49-F238E27FC236}">
                <a16:creationId xmlns:a16="http://schemas.microsoft.com/office/drawing/2014/main" id="{260941CD-6E05-1109-E2DA-97F090C7E3AA}"/>
              </a:ext>
            </a:extLst>
          </p:cNvPr>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2A13AB3-D421-433A-9447-13F036C2234C}" type="datetimeFigureOut">
              <a:rPr kumimoji="1" lang="ja-JP" altLang="en-US" smtClean="0"/>
              <a:t>2024/3/22</a:t>
            </a:fld>
            <a:endParaRPr kumimoji="1" lang="ja-JP" altLang="en-US"/>
          </a:p>
        </p:txBody>
      </p:sp>
      <p:sp>
        <p:nvSpPr>
          <p:cNvPr id="5" name="スライド番号プレースホルダー 4">
            <a:extLst>
              <a:ext uri="{FF2B5EF4-FFF2-40B4-BE49-F238E27FC236}">
                <a16:creationId xmlns:a16="http://schemas.microsoft.com/office/drawing/2014/main" id="{197B2DE8-245A-EC85-0F87-0A05E4AAB50C}"/>
              </a:ext>
            </a:extLst>
          </p:cNvPr>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617F24F-670C-40F7-AD9F-223EA85139BD}" type="slidenum">
              <a:rPr kumimoji="1" lang="ja-JP" altLang="en-US" smtClean="0"/>
              <a:t>‹#›</a:t>
            </a:fld>
            <a:endParaRPr kumimoji="1" lang="ja-JP" altLang="en-US"/>
          </a:p>
        </p:txBody>
      </p:sp>
    </p:spTree>
    <p:extLst>
      <p:ext uri="{BB962C8B-B14F-4D97-AF65-F5344CB8AC3E}">
        <p14:creationId xmlns:p14="http://schemas.microsoft.com/office/powerpoint/2010/main" val="10883671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07" userDrawn="1">
          <p15:clr>
            <a:srgbClr val="F26B43"/>
          </p15:clr>
        </p15:guide>
        <p15:guide id="2" pos="212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ata.jma.go.jp/risk/taio_kensho.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aro.affrc.go.jp/org/warc/meteo_fukuyama/WEB/wheat/index_mugi.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mu.rd.naro.go.jp/"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naro.go.jp/publicity_report/publication/files/3f7c9bb6537fe89b7cb9de5122c7b59c_1.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ata.jma.go.jp/risk/taio_suitou.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2">
            <a:extLst>
              <a:ext uri="{FF2B5EF4-FFF2-40B4-BE49-F238E27FC236}">
                <a16:creationId xmlns:a16="http://schemas.microsoft.com/office/drawing/2014/main" id="{8971DD68-BA2D-F82C-59D3-77026D65984B}"/>
              </a:ext>
            </a:extLst>
          </p:cNvPr>
          <p:cNvSpPr>
            <a:spLocks noGrp="1" noRot="1" noChangeAspect="1"/>
          </p:cNvSpPr>
          <p:nvPr>
            <p:ph type="sldImg"/>
          </p:nvPr>
        </p:nvSpPr>
        <p:spPr>
          <a:xfrm>
            <a:off x="487363" y="612775"/>
            <a:ext cx="5761037" cy="4319588"/>
          </a:xfrm>
        </p:spPr>
      </p:sp>
      <p:sp>
        <p:nvSpPr>
          <p:cNvPr id="5" name="ノート プレースホルダー 4">
            <a:extLst>
              <a:ext uri="{FF2B5EF4-FFF2-40B4-BE49-F238E27FC236}">
                <a16:creationId xmlns:a16="http://schemas.microsoft.com/office/drawing/2014/main" id="{9F5ACFC9-D01C-B853-56F8-13AD9125B69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91998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水稲の刈り取り適期予測は、刈り遅れによる品質低下の防止</a:t>
            </a:r>
            <a:r>
              <a:rPr lang="ja-JP" altLang="en-US" dirty="0" smtClean="0"/>
              <a:t>や、乾燥</a:t>
            </a:r>
            <a:r>
              <a:rPr lang="ja-JP" altLang="en-US" dirty="0"/>
              <a:t>調製施設の稼動準備等の利用のため、多くの農業機関で実施されています。水稲栽培では、出穂後の日平均気温の合計（積算気温）が一定の基準に達する時期</a:t>
            </a:r>
            <a:r>
              <a:rPr lang="ja-JP" altLang="en-US" dirty="0" smtClean="0"/>
              <a:t>が、刈り取り</a:t>
            </a:r>
            <a:r>
              <a:rPr lang="ja-JP" altLang="en-US" dirty="0"/>
              <a:t>適期の目安となります。 表</a:t>
            </a:r>
            <a:r>
              <a:rPr lang="en-US" altLang="ja-JP" dirty="0"/>
              <a:t>1</a:t>
            </a:r>
            <a:r>
              <a:rPr lang="ja-JP" altLang="en-US" dirty="0"/>
              <a:t>は、水稲の品種と刈り取り適期となる出穂期からの積算気温の関係で</a:t>
            </a:r>
            <a:r>
              <a:rPr lang="ja-JP" altLang="en-US" dirty="0" smtClean="0"/>
              <a:t>、山形県</a:t>
            </a:r>
            <a:r>
              <a:rPr lang="ja-JP" altLang="en-US" dirty="0"/>
              <a:t>農業総合研究センターによる調査で使われたものです。</a:t>
            </a:r>
            <a:endParaRPr lang="en-US" altLang="ja-JP" dirty="0"/>
          </a:p>
          <a:p>
            <a:endParaRPr lang="en-US" altLang="ja-JP" dirty="0"/>
          </a:p>
          <a:p>
            <a:pPr lvl="0"/>
            <a:r>
              <a:rPr lang="ja-JP" altLang="en-US" dirty="0"/>
              <a:t>　山形県農業総合研究センターに</a:t>
            </a:r>
            <a:r>
              <a:rPr lang="ja-JP" altLang="en-US" dirty="0" smtClean="0"/>
              <a:t>よる、予測</a:t>
            </a:r>
            <a:r>
              <a:rPr lang="ja-JP" altLang="en-US" dirty="0"/>
              <a:t>手法の改善に関わる調査について紹介します。従来、刈り取り適期の予測</a:t>
            </a:r>
            <a:r>
              <a:rPr lang="ja-JP" altLang="en-US" dirty="0" smtClean="0"/>
              <a:t>は、平年値</a:t>
            </a:r>
            <a:r>
              <a:rPr lang="ja-JP" altLang="en-US" dirty="0"/>
              <a:t>を用いて行われてきましたが、今回の調査では、平年値の代わりに気象庁の１か月先までの気温予測値を利用し、どの程度刈り取り適期の予測精度が向上するのか検証を行いました。その結果、従来の平年値のみを利用する手法よりも、気温予測データを用いる新たな手法の方が、実用上有効であることが確認されました。</a:t>
            </a:r>
            <a:endParaRPr lang="en-US" altLang="ja-JP" dirty="0"/>
          </a:p>
          <a:p>
            <a:pPr lvl="0"/>
            <a:r>
              <a:rPr lang="ja-JP" altLang="en-US" dirty="0"/>
              <a:t>　</a:t>
            </a:r>
            <a:endParaRPr lang="en-US" altLang="ja-JP" dirty="0"/>
          </a:p>
          <a:p>
            <a:pPr lvl="0"/>
            <a:r>
              <a:rPr lang="ja-JP" altLang="en-US" dirty="0"/>
              <a:t>参考ページ：</a:t>
            </a:r>
            <a:r>
              <a:rPr lang="en-US" altLang="ja-JP" dirty="0">
                <a:hlinkClick r:id="rId3"/>
              </a:rPr>
              <a:t>https://www.data.jma.go.jp/risk/taio_kensho.html</a:t>
            </a:r>
            <a:endParaRPr lang="en-US" altLang="ja-JP" dirty="0"/>
          </a:p>
          <a:p>
            <a:pPr lvl="0"/>
            <a:r>
              <a:rPr lang="ja-JP" altLang="en-US" dirty="0"/>
              <a:t>参考文献：横山克至 2014：東北の農業気象, 58, 1-6.</a:t>
            </a:r>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FF67A247-5496-5E22-9B0D-8A711396E5A6}"/>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122052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改善された予測手法を用いた実際の農業気象情報での活用例です。山形県では、「おきたま米作り情報」の中で活用されました。実況・予測値データから作成</a:t>
            </a:r>
            <a:r>
              <a:rPr lang="ja-JP" altLang="en-US" dirty="0" smtClean="0"/>
              <a:t>した、銘柄</a:t>
            </a:r>
            <a:r>
              <a:rPr lang="ja-JP" altLang="en-US" dirty="0"/>
              <a:t>ごとの刈り取り時期の目安を示しています。</a:t>
            </a:r>
            <a:endParaRPr lang="en-US" altLang="ja-JP" dirty="0"/>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10</a:t>
            </a:fld>
            <a:endParaRPr lang="ja-JP" altLang="en-US"/>
          </a:p>
        </p:txBody>
      </p:sp>
      <p:sp>
        <p:nvSpPr>
          <p:cNvPr id="9" name="スライド イメージ プレースホルダー 8">
            <a:extLst>
              <a:ext uri="{FF2B5EF4-FFF2-40B4-BE49-F238E27FC236}">
                <a16:creationId xmlns:a16="http://schemas.microsoft.com/office/drawing/2014/main" id="{1D12D2B3-3B17-4337-1773-78C3487CDBDC}"/>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228182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新潟県長岡農業普及センターの技術情報でも、気温予測データを用いた収穫適期のめやすが掲載されています。さらに、出穂期ごとに計算された収穫適期の一覧表も発行されています。</a:t>
            </a:r>
            <a:endParaRPr lang="en-US" altLang="ja-JP" dirty="0"/>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11</a:t>
            </a:fld>
            <a:endParaRPr lang="ja-JP" altLang="en-US"/>
          </a:p>
        </p:txBody>
      </p:sp>
      <p:sp>
        <p:nvSpPr>
          <p:cNvPr id="10" name="スライド イメージ プレースホルダー 9">
            <a:extLst>
              <a:ext uri="{FF2B5EF4-FFF2-40B4-BE49-F238E27FC236}">
                <a16:creationId xmlns:a16="http://schemas.microsoft.com/office/drawing/2014/main" id="{73AA2D09-811D-A94D-B358-C6007604688D}"/>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219542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香川県農業経営課支援</a:t>
            </a:r>
            <a:r>
              <a:rPr lang="ja-JP" altLang="en-US" dirty="0" smtClean="0"/>
              <a:t>センターでは、</a:t>
            </a:r>
            <a:r>
              <a:rPr lang="ja-JP" altLang="en-US" dirty="0" smtClean="0"/>
              <a:t>収穫</a:t>
            </a:r>
            <a:r>
              <a:rPr lang="ja-JP" altLang="en-US" dirty="0"/>
              <a:t>適期予想を掲載したものを発行し、</a:t>
            </a:r>
            <a:r>
              <a:rPr lang="ja-JP" altLang="ja-JP" dirty="0"/>
              <a:t>農協や販売店などへ提供</a:t>
            </a:r>
            <a:r>
              <a:rPr lang="ja-JP" altLang="en-US" dirty="0"/>
              <a:t>しています</a:t>
            </a:r>
            <a:r>
              <a:rPr lang="ja-JP" altLang="ja-JP" dirty="0"/>
              <a:t>。</a:t>
            </a:r>
            <a:endParaRPr lang="en-US" altLang="ja-JP" dirty="0"/>
          </a:p>
          <a:p>
            <a:pPr lvl="0"/>
            <a:endParaRPr lang="en-US" altLang="ja-JP" dirty="0"/>
          </a:p>
          <a:p>
            <a:pPr lvl="0"/>
            <a:r>
              <a:rPr lang="ja-JP" altLang="en-US" dirty="0"/>
              <a:t>　以下は農業担当者のコメントです。</a:t>
            </a:r>
            <a:endParaRPr lang="en-US" altLang="ja-JP" dirty="0"/>
          </a:p>
          <a:p>
            <a:pPr lvl="0"/>
            <a:endParaRPr lang="en-US" altLang="ja-JP" dirty="0"/>
          </a:p>
          <a:p>
            <a:pPr lvl="0"/>
            <a:r>
              <a:rPr lang="ja-JP" altLang="en-US" dirty="0"/>
              <a:t>　米生産において適期に収穫することは、特に玄米品質を確保するために必須であり、収穫が遅れると、茶米の発生等による検査等級の低下を招き、生産者の収入減となるだけでなく、地域的な品質低下が産地全体の評価の低下に結びつきかねない。品質低下を避けるためには、刈取適期を推定することにより、計画的に収穫作業をすることが重要である。</a:t>
            </a:r>
          </a:p>
          <a:p>
            <a:pPr lvl="0"/>
            <a:r>
              <a:rPr lang="ja-JP" altLang="en-US" dirty="0" smtClean="0"/>
              <a:t>　特</a:t>
            </a:r>
            <a:r>
              <a:rPr lang="ja-JP" altLang="en-US" dirty="0"/>
              <a:t>に水稲作付面積が大きい経営体では、天候による収穫可能日数をふまえて収穫開始時期から終了時期までを適期内で作業することが必要となるため、収穫開始期を的確に捉えることが重要となる。</a:t>
            </a:r>
          </a:p>
          <a:p>
            <a:pPr lvl="0"/>
            <a:r>
              <a:rPr lang="ja-JP" altLang="en-US" dirty="0" smtClean="0"/>
              <a:t>　近年</a:t>
            </a:r>
            <a:r>
              <a:rPr lang="ja-JP" altLang="en-US" dirty="0"/>
              <a:t>は</a:t>
            </a:r>
            <a:r>
              <a:rPr lang="en-US" altLang="ja-JP" dirty="0"/>
              <a:t>9</a:t>
            </a:r>
            <a:r>
              <a:rPr lang="ja-JP" altLang="en-US" dirty="0"/>
              <a:t>月でも異常高温となるような年次がみられるようになり、平年値を用いた予測では実際の刈取適期より遅れることが懸念される</a:t>
            </a:r>
            <a:r>
              <a:rPr lang="ja-JP" altLang="en-US" dirty="0" smtClean="0"/>
              <a:t>。</a:t>
            </a:r>
            <a:r>
              <a:rPr lang="en-US" altLang="ja-JP" dirty="0" smtClean="0"/>
              <a:t>2</a:t>
            </a:r>
            <a:r>
              <a:rPr lang="ja-JP" altLang="en-US" dirty="0"/>
              <a:t>週間前に刈取始めの時期がわかれば、逆算して水管理が可能となり、作業計画も立てやすくなる。</a:t>
            </a:r>
          </a:p>
          <a:p>
            <a:pPr lvl="0"/>
            <a:r>
              <a:rPr lang="ja-JP" altLang="en-US" dirty="0" smtClean="0"/>
              <a:t>　共同</a:t>
            </a:r>
            <a:r>
              <a:rPr lang="ja-JP" altLang="en-US" dirty="0"/>
              <a:t>乾燥調製施設では、施設の準備や雇用等を計画的に実施でき、施設運営にとって経営的に有効であるだけでなく、地域の適期刈取りを推進する上での効果も期待できる。</a:t>
            </a:r>
          </a:p>
          <a:p>
            <a:pPr lvl="0"/>
            <a:r>
              <a:rPr lang="ja-JP" altLang="en-US" dirty="0" smtClean="0"/>
              <a:t>　さらに</a:t>
            </a:r>
            <a:r>
              <a:rPr lang="ja-JP" altLang="en-US" dirty="0"/>
              <a:t>、指導機関等が適期刈取を推進するための情報提供も効果的に実施できる</a:t>
            </a:r>
            <a:r>
              <a:rPr lang="ja-JP" altLang="en-US" dirty="0" smtClean="0"/>
              <a:t>。</a:t>
            </a:r>
            <a:endParaRPr lang="en-US" altLang="ja-JP" dirty="0" smtClean="0"/>
          </a:p>
          <a:p>
            <a:pPr lvl="0"/>
            <a:endParaRPr lang="en-US" altLang="ja-JP" dirty="0"/>
          </a:p>
          <a:p>
            <a:pPr lvl="0"/>
            <a:r>
              <a:rPr lang="ja-JP" altLang="en-US" dirty="0"/>
              <a:t>上記の内容は、横山克至 </a:t>
            </a:r>
            <a:r>
              <a:rPr lang="en-US" altLang="ja-JP" dirty="0"/>
              <a:t>2014: </a:t>
            </a:r>
            <a:r>
              <a:rPr lang="ja-JP" altLang="en-US" dirty="0"/>
              <a:t>気象確率予測資料を用いた水稲刈取適期の予測</a:t>
            </a:r>
            <a:r>
              <a:rPr lang="en-US" altLang="ja-JP" dirty="0"/>
              <a:t>. </a:t>
            </a:r>
            <a:r>
              <a:rPr lang="ja-JP" altLang="en-US" dirty="0"/>
              <a:t>東北の農業気象</a:t>
            </a:r>
            <a:r>
              <a:rPr lang="en-US" altLang="ja-JP" dirty="0"/>
              <a:t>, 58, 1-6. </a:t>
            </a:r>
            <a:r>
              <a:rPr lang="ja-JP" altLang="en-US" dirty="0" smtClean="0"/>
              <a:t>を参考</a:t>
            </a:r>
            <a:r>
              <a:rPr lang="ja-JP" altLang="en-US" dirty="0"/>
              <a:t>にしました。</a:t>
            </a:r>
            <a:endParaRPr lang="ja-JP" altLang="ja-JP" dirty="0"/>
          </a:p>
          <a:p>
            <a:endParaRPr lang="ja-JP" altLang="en-US" dirty="0"/>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12</a:t>
            </a:fld>
            <a:endParaRPr lang="ja-JP" altLang="en-US"/>
          </a:p>
        </p:txBody>
      </p:sp>
      <p:sp>
        <p:nvSpPr>
          <p:cNvPr id="10" name="スライド イメージ プレースホルダー 9">
            <a:extLst>
              <a:ext uri="{FF2B5EF4-FFF2-40B4-BE49-F238E27FC236}">
                <a16:creationId xmlns:a16="http://schemas.microsoft.com/office/drawing/2014/main" id="{0BDC0CD1-0D36-C0B2-0415-7D3AB2522268}"/>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2072797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赤かび病は収量を低下させるだけでなく、小麦粒中にかび毒を蓄積させ、濃度が基準値以上となると出荷できなくなります。小麦は開花期に赤かび病に感染しやすいため、赤かび病対策には開花期の薬剤防除が基本となります。 近年主流となっている無人ヘリコプターを使った薬剤散布による防除は、防除予定日を２～３週間前に決定する必要がある一方で、防除実施日が開花期からずれるほど発病度は高くなってしまうことから、 開花期予測が重要となってきています。</a:t>
            </a:r>
            <a:endParaRPr lang="en-US" altLang="ja-JP" dirty="0"/>
          </a:p>
          <a:p>
            <a:endParaRPr lang="en-US" altLang="ja-JP" dirty="0"/>
          </a:p>
          <a:p>
            <a:r>
              <a:rPr lang="ja-JP" altLang="en-US" dirty="0"/>
              <a:t>　小麦の開花期を予測するために</a:t>
            </a:r>
            <a:r>
              <a:rPr lang="ja-JP" altLang="en-US" dirty="0" smtClean="0"/>
              <a:t>は、予測</a:t>
            </a:r>
            <a:r>
              <a:rPr lang="ja-JP" altLang="en-US" dirty="0"/>
              <a:t>日以降の気温として一般的に平年値が使われていますが、気象庁と近畿中国四国農業研究センターは共同</a:t>
            </a:r>
            <a:r>
              <a:rPr lang="ja-JP" altLang="en-US" dirty="0" smtClean="0"/>
              <a:t>で、予測値</a:t>
            </a:r>
            <a:r>
              <a:rPr lang="ja-JP" altLang="en-US" dirty="0"/>
              <a:t>を用いた開花期予測の検討を行ってきました。その結果、開花</a:t>
            </a:r>
            <a:r>
              <a:rPr lang="en-US" altLang="ja-JP" dirty="0"/>
              <a:t>3</a:t>
            </a:r>
            <a:r>
              <a:rPr lang="ja-JP" altLang="en-US" dirty="0"/>
              <a:t>週前の時点（通常</a:t>
            </a:r>
            <a:r>
              <a:rPr lang="en-US" altLang="ja-JP" dirty="0"/>
              <a:t>4</a:t>
            </a:r>
            <a:r>
              <a:rPr lang="ja-JP" altLang="en-US" dirty="0"/>
              <a:t>月</a:t>
            </a:r>
            <a:r>
              <a:rPr lang="en-US" altLang="ja-JP" dirty="0"/>
              <a:t>10</a:t>
            </a:r>
            <a:r>
              <a:rPr lang="ja-JP" altLang="en-US" dirty="0"/>
              <a:t>日頃）において、 従来の平年値のみの利用と比べ</a:t>
            </a:r>
            <a:r>
              <a:rPr lang="en-US" altLang="ja-JP" dirty="0"/>
              <a:t>20</a:t>
            </a:r>
            <a:r>
              <a:rPr lang="ja-JP" altLang="en-US" dirty="0"/>
              <a:t>年間（</a:t>
            </a:r>
            <a:r>
              <a:rPr lang="en-US" altLang="ja-JP" dirty="0"/>
              <a:t>1991</a:t>
            </a:r>
            <a:r>
              <a:rPr lang="ja-JP" altLang="en-US" dirty="0"/>
              <a:t>～</a:t>
            </a:r>
            <a:r>
              <a:rPr lang="en-US" altLang="ja-JP" dirty="0"/>
              <a:t>2010</a:t>
            </a:r>
            <a:r>
              <a:rPr lang="ja-JP" altLang="en-US" dirty="0"/>
              <a:t>年）で改善は</a:t>
            </a:r>
            <a:r>
              <a:rPr lang="en-US" altLang="ja-JP" dirty="0"/>
              <a:t>13</a:t>
            </a:r>
            <a:r>
              <a:rPr lang="ja-JP" altLang="en-US" dirty="0"/>
              <a:t>年、改悪は</a:t>
            </a:r>
            <a:r>
              <a:rPr lang="en-US" altLang="ja-JP" dirty="0"/>
              <a:t>3</a:t>
            </a:r>
            <a:r>
              <a:rPr lang="ja-JP" altLang="en-US" dirty="0"/>
              <a:t>年であり、改善する年のほうが多いことがわかりました。また、平均すると１日以上の改善となり、小麦の開花期予測において、気温予測データを用いる有効性が確認されました。</a:t>
            </a:r>
            <a:endParaRPr lang="en-US" altLang="ja-JP" dirty="0"/>
          </a:p>
          <a:p>
            <a:endParaRPr lang="en-US" altLang="ja-JP" dirty="0"/>
          </a:p>
          <a:p>
            <a:r>
              <a:rPr lang="ja-JP" altLang="en-US" dirty="0"/>
              <a:t>　これらの検討を受けて、農研機構では、以下の</a:t>
            </a:r>
            <a:r>
              <a:rPr lang="en-US" altLang="ja-JP" dirty="0"/>
              <a:t>HP</a:t>
            </a:r>
            <a:r>
              <a:rPr lang="ja-JP" altLang="en-US" dirty="0"/>
              <a:t>で、</a:t>
            </a:r>
            <a:r>
              <a:rPr lang="en-US" altLang="ja-JP" dirty="0"/>
              <a:t>2</a:t>
            </a:r>
            <a:r>
              <a:rPr lang="ja-JP" altLang="en-US" dirty="0"/>
              <a:t>週間先までの気温予測を使った小麦の開花期などの発育ステージ予測を提供しています。</a:t>
            </a:r>
            <a:r>
              <a:rPr lang="en-US" altLang="ja-JP" sz="1050" dirty="0">
                <a:hlinkClick r:id="rId3"/>
              </a:rPr>
              <a:t>https://www.naro.affrc.go.jp/org/warc/meteo_fukuyama/WEB/wheat/index_mugi.html</a:t>
            </a:r>
            <a:endParaRPr lang="en-US" altLang="ja-JP" sz="1050" dirty="0"/>
          </a:p>
          <a:p>
            <a:r>
              <a:rPr lang="en-US" altLang="ja-JP" dirty="0"/>
              <a:t>※</a:t>
            </a:r>
            <a:r>
              <a:rPr lang="ja-JP" altLang="en-US" dirty="0"/>
              <a:t>このシステムは</a:t>
            </a:r>
            <a:r>
              <a:rPr lang="en-US" altLang="ja-JP" dirty="0"/>
              <a:t>2024</a:t>
            </a:r>
            <a:r>
              <a:rPr lang="ja-JP" altLang="en-US" dirty="0"/>
              <a:t>年</a:t>
            </a:r>
            <a:r>
              <a:rPr lang="en-US" altLang="ja-JP" dirty="0"/>
              <a:t>7</a:t>
            </a:r>
            <a:r>
              <a:rPr lang="ja-JP" altLang="en-US" dirty="0"/>
              <a:t>月</a:t>
            </a:r>
            <a:r>
              <a:rPr lang="en-US" altLang="ja-JP" dirty="0"/>
              <a:t>31</a:t>
            </a:r>
            <a:r>
              <a:rPr lang="ja-JP" altLang="en-US" dirty="0"/>
              <a:t>日に運用終了</a:t>
            </a:r>
            <a:endParaRPr lang="en-US" altLang="ja-JP" dirty="0"/>
          </a:p>
          <a:p>
            <a:endParaRPr lang="en-US" altLang="ja-JP" dirty="0"/>
          </a:p>
          <a:p>
            <a:r>
              <a:rPr lang="ja-JP" altLang="en-US" dirty="0"/>
              <a:t>参考文献：黒瀬 義孝 </a:t>
            </a:r>
            <a:r>
              <a:rPr lang="en-US" altLang="ja-JP" dirty="0"/>
              <a:t>2016</a:t>
            </a:r>
            <a:r>
              <a:rPr lang="ja-JP" altLang="en-US" dirty="0"/>
              <a:t>：気候予測情報を活用した農業技術情報の高度化に関する研究、気象庁と農研機構との共同研究報告書</a:t>
            </a:r>
            <a:r>
              <a:rPr lang="en-US" altLang="ja-JP" dirty="0"/>
              <a:t>,18-21 </a:t>
            </a:r>
            <a:endParaRPr lang="ja-JP" altLang="en-US" dirty="0"/>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A297B877-023E-F7BA-9B99-9635F2C87B6B}"/>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2205165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山梨県果樹試験場では、</a:t>
            </a:r>
            <a:r>
              <a:rPr lang="en-US" altLang="ja-JP" dirty="0"/>
              <a:t>2016</a:t>
            </a:r>
            <a:r>
              <a:rPr lang="ja-JP" altLang="en-US" dirty="0"/>
              <a:t>年までは、予測時点までの観測値とそれ以降の平年値を用いることで開花予想を行ってきましたが、気温予測値の有効性を確認後、</a:t>
            </a:r>
            <a:r>
              <a:rPr lang="en-US" altLang="ja-JP" dirty="0"/>
              <a:t>2017</a:t>
            </a:r>
            <a:r>
              <a:rPr lang="ja-JP" altLang="en-US" dirty="0"/>
              <a:t>年からは、平年値を用いた開花日の予測に加えて、気象庁発表の気温予測値を用いた場合の予測も併記しています。</a:t>
            </a:r>
            <a:endParaRPr lang="en-US" altLang="ja-JP" dirty="0"/>
          </a:p>
          <a:p>
            <a:endParaRPr lang="en-US" altLang="ja-JP" dirty="0"/>
          </a:p>
          <a:p>
            <a:r>
              <a:rPr lang="ja-JP" altLang="en-US" dirty="0"/>
              <a:t>　</a:t>
            </a:r>
            <a:r>
              <a:rPr lang="en-US" altLang="ja-JP" dirty="0"/>
              <a:t>2021</a:t>
            </a:r>
            <a:r>
              <a:rPr lang="ja-JP" altLang="en-US" dirty="0"/>
              <a:t>年</a:t>
            </a:r>
            <a:r>
              <a:rPr lang="en-US" altLang="ja-JP" dirty="0"/>
              <a:t>3</a:t>
            </a:r>
            <a:r>
              <a:rPr lang="ja-JP" altLang="en-US" dirty="0"/>
              <a:t>月のような極端な高温年においては、平年値を利用した場合よりモモの開花日が</a:t>
            </a:r>
            <a:r>
              <a:rPr lang="en-US" altLang="ja-JP" dirty="0"/>
              <a:t>6</a:t>
            </a:r>
            <a:r>
              <a:rPr lang="ja-JP" altLang="en-US" dirty="0"/>
              <a:t>日早まることが予測でき、早めの作業・人員配置の徹底を呼び掛けること</a:t>
            </a:r>
            <a:r>
              <a:rPr lang="ja-JP" altLang="en-US" dirty="0" smtClean="0"/>
              <a:t>ができました。</a:t>
            </a:r>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9A1F2E91-A91F-B224-F761-CE3EB9A0A5FB}"/>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103389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サトウキビに被害をもたらすカンシャコバネナガカメムシの防除時期の予測に気温予測値を用い、より効果的な防除を促している事例について紹介します。</a:t>
            </a:r>
            <a:endParaRPr lang="en-US" altLang="ja-JP" dirty="0"/>
          </a:p>
          <a:p>
            <a:endParaRPr lang="en-US" altLang="ja-JP" dirty="0"/>
          </a:p>
          <a:p>
            <a:r>
              <a:rPr lang="ja-JP" altLang="en-US" dirty="0"/>
              <a:t>　「気温予測値を用いた病害虫防除適期予測の精度検証」（萱場ほか</a:t>
            </a:r>
            <a:r>
              <a:rPr lang="en-US" altLang="ja-JP" dirty="0"/>
              <a:t>, 2019</a:t>
            </a:r>
            <a:r>
              <a:rPr lang="ja-JP" altLang="en-US" dirty="0"/>
              <a:t>）では、</a:t>
            </a:r>
            <a:r>
              <a:rPr lang="en-US" altLang="ja-JP" dirty="0"/>
              <a:t>1981</a:t>
            </a:r>
            <a:r>
              <a:rPr lang="ja-JP" altLang="en-US" dirty="0"/>
              <a:t>～</a:t>
            </a:r>
            <a:r>
              <a:rPr lang="en-US" altLang="ja-JP" dirty="0"/>
              <a:t>2017</a:t>
            </a:r>
            <a:r>
              <a:rPr lang="ja-JP" altLang="en-US" dirty="0"/>
              <a:t>年を対象としたシミュレーションにより、平年値の代わりに気温予測値を用いるメリットを評価しました。その結果、予測値を活用することで防除時期の予測精度が向上し、極端な高温年（例えば</a:t>
            </a:r>
            <a:r>
              <a:rPr lang="en-US" altLang="ja-JP" dirty="0"/>
              <a:t>1998</a:t>
            </a:r>
            <a:r>
              <a:rPr lang="ja-JP" altLang="en-US" dirty="0"/>
              <a:t>年）は１か月前の時点で</a:t>
            </a:r>
            <a:r>
              <a:rPr lang="en-US" altLang="ja-JP" dirty="0"/>
              <a:t>3</a:t>
            </a:r>
            <a:r>
              <a:rPr lang="ja-JP" altLang="en-US" dirty="0"/>
              <a:t>日程度改善することがわかりました。このような天候が平年から大きく異なる場合に防除適期が適切に予測できることは、気温予測値を用いるメリットであり、地球温暖化による近年の傾向に有効であると考えられます。</a:t>
            </a:r>
            <a:endParaRPr lang="en-US" altLang="ja-JP" dirty="0"/>
          </a:p>
          <a:p>
            <a:pPr lvl="0"/>
            <a:endParaRPr lang="en-US" altLang="ja-JP" dirty="0"/>
          </a:p>
          <a:p>
            <a:pPr lvl="0"/>
            <a:r>
              <a:rPr lang="ja-JP" altLang="en-US" dirty="0"/>
              <a:t>　本調査も踏まえ、沖縄県で</a:t>
            </a:r>
            <a:r>
              <a:rPr lang="en-US" altLang="ja-JP" dirty="0"/>
              <a:t>3</a:t>
            </a:r>
            <a:r>
              <a:rPr lang="ja-JP" altLang="en-US" dirty="0"/>
              <a:t>月下旬頃に実施するカンシャコバネナガカメムシの防除適期予測にも、気温予測値を用いる手法が活用され、情報提供が実施されています。これにより、生産者によるより効果的な薬剤散布の実施と適切な防除計画の策定が期待されます。</a:t>
            </a:r>
            <a:endParaRPr lang="en-US" altLang="ja-JP" dirty="0"/>
          </a:p>
          <a:p>
            <a:endParaRPr lang="en-US" altLang="ja-JP" dirty="0"/>
          </a:p>
          <a:p>
            <a:r>
              <a:rPr lang="ja-JP" altLang="en-US" dirty="0"/>
              <a:t>参考文献：気温予測値を用いた病害虫防除適期予測の精度検証　～カンシャコバネナガカメムシにおける精度検証～　萱場亙起ほか</a:t>
            </a:r>
            <a:r>
              <a:rPr lang="en-US" altLang="ja-JP" dirty="0"/>
              <a:t>, 2019 : </a:t>
            </a:r>
            <a:r>
              <a:rPr lang="ja-JP" altLang="en-US" dirty="0"/>
              <a:t>植物防疫</a:t>
            </a:r>
            <a:r>
              <a:rPr lang="en-US" altLang="ja-JP" dirty="0"/>
              <a:t>, 73, 106-113.</a:t>
            </a:r>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B49AF8F9-02F2-A078-FF05-35974296321F}"/>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4175709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国立研究開発法人 農業・食品産業技術総合研究機構では気温・降水量・日照時間などの要素の「メッシュ農業気象データ」を約１</a:t>
            </a:r>
            <a:r>
              <a:rPr lang="en-US" altLang="ja-JP" dirty="0"/>
              <a:t>km</a:t>
            </a:r>
            <a:r>
              <a:rPr lang="ja-JP" altLang="en-US" dirty="0"/>
              <a:t>四方の大きさの領域（基準地域メッシュ）を単位に整備しています。基礎データとして、気象庁のアメダスや数値予報モデルの</a:t>
            </a:r>
            <a:r>
              <a:rPr lang="en-US" altLang="ja-JP" dirty="0"/>
              <a:t>GPV</a:t>
            </a:r>
            <a:r>
              <a:rPr lang="ja-JP" altLang="en-US" dirty="0"/>
              <a:t>データのほか、</a:t>
            </a:r>
            <a:r>
              <a:rPr lang="en-US" altLang="ja-JP" dirty="0"/>
              <a:t>2</a:t>
            </a:r>
            <a:r>
              <a:rPr lang="ja-JP" altLang="en-US" dirty="0"/>
              <a:t>週間気温予報データ、１か月予報データも活用されています。気象庁もこれまで技術的情報の提供や予測値の精度検証などで協力を行ってきました。</a:t>
            </a:r>
            <a:endParaRPr lang="en-US" altLang="ja-JP" dirty="0"/>
          </a:p>
          <a:p>
            <a:endParaRPr lang="en-US" altLang="ja-JP" dirty="0"/>
          </a:p>
          <a:p>
            <a:r>
              <a:rPr lang="ja-JP" altLang="en-US" dirty="0"/>
              <a:t>　メッシュ農業気象データは作物の全栽培期間をカバーするので、収穫適期などを最新の気象データに基づいて予測することができます。また、過去データを使用すれば、栽培に適した作物や品種、栽培期間を検討することもできます。</a:t>
            </a:r>
            <a:endParaRPr lang="en-US" altLang="ja-JP" dirty="0"/>
          </a:p>
          <a:p>
            <a:endParaRPr lang="en-US" altLang="ja-JP" dirty="0"/>
          </a:p>
          <a:p>
            <a:r>
              <a:rPr lang="ja-JP" altLang="en-US" dirty="0"/>
              <a:t>農研機構 メッシュ農業気象データシステム</a:t>
            </a:r>
            <a:r>
              <a:rPr lang="en-US" altLang="ja-JP" dirty="0"/>
              <a:t>HP</a:t>
            </a:r>
            <a:r>
              <a:rPr lang="ja-JP" altLang="en-US" dirty="0"/>
              <a:t>：</a:t>
            </a:r>
            <a:r>
              <a:rPr lang="en-US" altLang="ja-JP" dirty="0">
                <a:hlinkClick r:id="rId3"/>
              </a:rPr>
              <a:t>https://amu.rd.naro.go.jp</a:t>
            </a:r>
            <a:endParaRPr lang="en-US" altLang="ja-JP" dirty="0"/>
          </a:p>
          <a:p>
            <a:r>
              <a:rPr lang="ja-JP" altLang="en-US" dirty="0"/>
              <a:t>メッシュ農業気象データ利用マニュアル：</a:t>
            </a:r>
            <a:r>
              <a:rPr lang="en-US" altLang="ja-JP" dirty="0"/>
              <a:t> </a:t>
            </a:r>
            <a:r>
              <a:rPr lang="en-US" altLang="ja-JP" sz="900" dirty="0">
                <a:hlinkClick r:id="rId4"/>
              </a:rPr>
              <a:t>https://www.naro.go.jp/publicity_report/publication/files/3f7c9bb6537fe89b7cb9de5122c7b59c_1.pdf</a:t>
            </a:r>
            <a:endParaRPr lang="en-US" altLang="ja-JP" sz="900" dirty="0"/>
          </a:p>
          <a:p>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16</a:t>
            </a:fld>
            <a:endParaRPr lang="ja-JP" altLang="en-US" dirty="0"/>
          </a:p>
        </p:txBody>
      </p:sp>
      <p:sp>
        <p:nvSpPr>
          <p:cNvPr id="9" name="スライド イメージ プレースホルダー 8">
            <a:extLst>
              <a:ext uri="{FF2B5EF4-FFF2-40B4-BE49-F238E27FC236}">
                <a16:creationId xmlns:a16="http://schemas.microsoft.com/office/drawing/2014/main" id="{60FD38EF-8BF6-4732-4F2C-606FF91CD2C1}"/>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951343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7363" y="612775"/>
            <a:ext cx="5761037" cy="4319588"/>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rPr>
              <a:t>　気候リスク管理を行うために必要と</a:t>
            </a:r>
            <a:r>
              <a:rPr kumimoji="1" lang="ja-JP" altLang="en-US" dirty="0" smtClean="0">
                <a:latin typeface="+mn-ea"/>
              </a:rPr>
              <a:t>なる、</a:t>
            </a:r>
            <a:r>
              <a:rPr lang="ja-JP" altLang="en-US" b="0" i="0" u="none" strike="noStrike" baseline="0" dirty="0" smtClean="0">
                <a:solidFill>
                  <a:srgbClr val="000000"/>
                </a:solidFill>
                <a:latin typeface="+mn-ea"/>
              </a:rPr>
              <a:t>気象</a:t>
            </a:r>
            <a:r>
              <a:rPr lang="ja-JP" altLang="en-US" b="0" i="0" u="none" strike="noStrike" baseline="0" dirty="0">
                <a:solidFill>
                  <a:srgbClr val="000000"/>
                </a:solidFill>
                <a:latin typeface="+mn-ea"/>
              </a:rPr>
              <a:t>に関する過去のデータ</a:t>
            </a:r>
            <a:r>
              <a:rPr lang="ja-JP" altLang="en-US" b="0" i="0" u="none" strike="noStrike" baseline="0" dirty="0" smtClean="0">
                <a:solidFill>
                  <a:srgbClr val="000000"/>
                </a:solidFill>
                <a:latin typeface="+mn-ea"/>
              </a:rPr>
              <a:t>や、気温</a:t>
            </a:r>
            <a:r>
              <a:rPr lang="ja-JP" altLang="en-US" b="0" i="0" u="none" strike="noStrike" baseline="0" dirty="0">
                <a:solidFill>
                  <a:srgbClr val="000000"/>
                </a:solidFill>
                <a:latin typeface="+mn-ea"/>
              </a:rPr>
              <a:t>予測データを気象庁ホームページから</a:t>
            </a:r>
            <a:r>
              <a:rPr kumimoji="1" lang="ja-JP" altLang="en-US" dirty="0">
                <a:latin typeface="+mn-ea"/>
              </a:rPr>
              <a:t>取得する方法について紹介します。</a:t>
            </a:r>
            <a:endParaRPr kumimoji="1" lang="en-US"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617F24F-670C-40F7-AD9F-223EA85139BD}" type="slidenum">
              <a:rPr kumimoji="1" lang="ja-JP" altLang="en-US" smtClean="0"/>
              <a:t>17</a:t>
            </a:fld>
            <a:endParaRPr kumimoji="1" lang="ja-JP" altLang="en-US"/>
          </a:p>
        </p:txBody>
      </p:sp>
    </p:spTree>
    <p:extLst>
      <p:ext uri="{BB962C8B-B14F-4D97-AF65-F5344CB8AC3E}">
        <p14:creationId xmlns:p14="http://schemas.microsoft.com/office/powerpoint/2010/main" val="1509633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気象庁では、季節予報をはじめとする気候情報の有効な活用方法の検討を進めています。 この取り組みのひとつとして、気温予測情報を利活用する「気候リスク管理」技術を普及させるための取り組みを推進しています。</a:t>
            </a:r>
            <a:endParaRPr lang="en-US" altLang="ja-JP" dirty="0"/>
          </a:p>
          <a:p>
            <a:pPr lvl="0"/>
            <a:endParaRPr lang="en-US" altLang="ja-JP" dirty="0"/>
          </a:p>
          <a:p>
            <a:pPr lvl="0"/>
            <a:r>
              <a:rPr lang="ja-JP" altLang="en-US" dirty="0"/>
              <a:t>　気象庁ホームページの「気象情報を活用して気候の影響を軽減してみませんか？」 ページでは、気温予測情報を活用するためのツール、実例などを紹介しています。観測値や統計値などの過去の気象</a:t>
            </a:r>
            <a:r>
              <a:rPr lang="ja-JP" altLang="en-US" dirty="0" smtClean="0"/>
              <a:t>データを取得するページへのリンク、気温</a:t>
            </a:r>
            <a:r>
              <a:rPr lang="ja-JP" altLang="en-US" dirty="0"/>
              <a:t>予測値を取得するページへのリンク、農研機構など様々な団体と共同で調査した気候リスク管理の報告ページへのリンク、気候リスクの評価や対応の実例ページのリンクがあります。</a:t>
            </a:r>
            <a:endParaRPr lang="en-US" altLang="ja-JP" dirty="0"/>
          </a:p>
          <a:p>
            <a:pPr lvl="0"/>
            <a:endParaRPr lang="en-US" altLang="ja-JP" dirty="0"/>
          </a:p>
          <a:p>
            <a:pPr lvl="0"/>
            <a:r>
              <a:rPr lang="ja-JP" altLang="en-US" dirty="0"/>
              <a:t>　次スライド以降では、過去の気象データと気温予測値を取得するページについて紹介します。</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D62F5B94-DD87-F417-56BD-3CF4353C7C1A}"/>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124659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7363" y="612775"/>
            <a:ext cx="5761037" cy="43195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DBCB91F-D698-4BB1-AA1E-02C582C05983}" type="slidenum">
              <a:rPr kumimoji="1" lang="ja-JP" altLang="en-US" smtClean="0"/>
              <a:t>1</a:t>
            </a:fld>
            <a:endParaRPr kumimoji="1" lang="ja-JP" altLang="en-US"/>
          </a:p>
        </p:txBody>
      </p:sp>
    </p:spTree>
    <p:extLst>
      <p:ext uri="{BB962C8B-B14F-4D97-AF65-F5344CB8AC3E}">
        <p14:creationId xmlns:p14="http://schemas.microsoft.com/office/powerpoint/2010/main" val="871103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「過去の気象データ・ダウンロード」では、複数地点および任意期間の過去データを抽出し、</a:t>
            </a:r>
            <a:r>
              <a:rPr lang="ja-JP" altLang="en-US" dirty="0" smtClean="0"/>
              <a:t>データを画面</a:t>
            </a:r>
            <a:r>
              <a:rPr lang="ja-JP" altLang="en-US" dirty="0"/>
              <a:t>に</a:t>
            </a:r>
            <a:r>
              <a:rPr lang="ja-JP" altLang="en-US" dirty="0" smtClean="0"/>
              <a:t>表示することや、</a:t>
            </a:r>
            <a:r>
              <a:rPr lang="en-US" altLang="ja-JP" dirty="0" smtClean="0"/>
              <a:t>CSV</a:t>
            </a:r>
            <a:r>
              <a:rPr lang="ja-JP" altLang="en-US" dirty="0" smtClean="0"/>
              <a:t>ファイルにダウンロードすることが</a:t>
            </a:r>
            <a:r>
              <a:rPr lang="ja-JP" altLang="en-US" dirty="0"/>
              <a:t>できます。</a:t>
            </a:r>
            <a:endParaRPr lang="en-US" altLang="ja-JP" dirty="0"/>
          </a:p>
          <a:p>
            <a:pPr lvl="0"/>
            <a:endParaRPr lang="en-US" altLang="ja-JP" dirty="0"/>
          </a:p>
          <a:p>
            <a:pPr lvl="0"/>
            <a:r>
              <a:rPr lang="ja-JP" altLang="en-US" dirty="0"/>
              <a:t>　観測要素は、気温・降水・日照・積雪・風・湿度・</a:t>
            </a:r>
            <a:r>
              <a:rPr lang="ja-JP" altLang="en-US" dirty="0" smtClean="0"/>
              <a:t>気圧</a:t>
            </a:r>
            <a:r>
              <a:rPr lang="ja-JP" altLang="en-US" dirty="0"/>
              <a:t>・天気などです。</a:t>
            </a:r>
            <a:endParaRPr lang="en-US" altLang="ja-JP" dirty="0"/>
          </a:p>
          <a:p>
            <a:pPr lvl="0"/>
            <a:endParaRPr lang="en-US" altLang="ja-JP" dirty="0"/>
          </a:p>
          <a:p>
            <a:pPr lvl="0"/>
            <a:r>
              <a:rPr lang="ja-JP" altLang="en-US" dirty="0"/>
              <a:t>　数日間の平均・合計値などを</a:t>
            </a:r>
            <a:r>
              <a:rPr lang="ja-JP" altLang="en-US" dirty="0" smtClean="0"/>
              <a:t>集計して、</a:t>
            </a:r>
            <a:r>
              <a:rPr lang="ja-JP" altLang="en-US" dirty="0"/>
              <a:t>その値を平年値や最近の数年間の平均値</a:t>
            </a:r>
            <a:r>
              <a:rPr lang="ja-JP" altLang="en-US" dirty="0" smtClean="0"/>
              <a:t>と比較</a:t>
            </a:r>
            <a:r>
              <a:rPr lang="ja-JP" altLang="en-US" dirty="0"/>
              <a:t>することができ、異常気象だった年と平年との気候の隔たりや特徴を調べるなど、さまざまな 使い方があります。</a:t>
            </a:r>
            <a:endParaRPr lang="en-US" altLang="ja-JP" dirty="0"/>
          </a:p>
          <a:p>
            <a:pPr lvl="0"/>
            <a:endParaRPr lang="en-US" altLang="ja-JP" dirty="0"/>
          </a:p>
          <a:p>
            <a:pPr lvl="0"/>
            <a:r>
              <a:rPr lang="ja-JP" altLang="en-US" dirty="0"/>
              <a:t>　ページ上部に利用のための解説ページを用意しています。</a:t>
            </a:r>
            <a:endParaRPr lang="en-US" altLang="ja-JP" dirty="0"/>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D15763BF-47B6-527C-D407-6349D7CFE93A}"/>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118399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a:t>
            </a:r>
            <a:r>
              <a:rPr lang="ja-JP" altLang="en-US" dirty="0"/>
              <a:t>向こう２週間・１か月の予測資料」では、 </a:t>
            </a:r>
            <a:r>
              <a:rPr lang="en-US" altLang="ja-JP" dirty="0"/>
              <a:t>2 </a:t>
            </a:r>
            <a:r>
              <a:rPr lang="ja-JP" altLang="en-US" dirty="0"/>
              <a:t>週間気温予報と </a:t>
            </a:r>
            <a:r>
              <a:rPr lang="en-US" altLang="ja-JP" dirty="0"/>
              <a:t>1 </a:t>
            </a:r>
            <a:r>
              <a:rPr lang="ja-JP" altLang="en-US" dirty="0"/>
              <a:t>か月予報のそれぞれの期間について、確率予測資料の取得やグラフ表示が可能です。</a:t>
            </a:r>
            <a:endParaRPr lang="en-US" altLang="ja-JP" dirty="0"/>
          </a:p>
          <a:p>
            <a:endParaRPr lang="en-US" altLang="ja-JP" dirty="0"/>
          </a:p>
          <a:p>
            <a:r>
              <a:rPr lang="ja-JP" altLang="en-US" dirty="0" smtClean="0"/>
              <a:t>　確率</a:t>
            </a:r>
            <a:r>
              <a:rPr lang="ja-JP" altLang="en-US" dirty="0"/>
              <a:t>予測資料は、エクセルなどの表計算ソフトやプログラム言語で確認・分析しやすいように、</a:t>
            </a:r>
            <a:r>
              <a:rPr lang="en-US" altLang="ja-JP" dirty="0"/>
              <a:t>CSV</a:t>
            </a:r>
            <a:r>
              <a:rPr lang="ja-JP" altLang="en-US" dirty="0"/>
              <a:t>形式で提供しています。また、分析の参考になるよう、データの内容を可視化するサンプルツール（</a:t>
            </a:r>
            <a:r>
              <a:rPr lang="en-US" altLang="ja-JP" dirty="0"/>
              <a:t>Excel</a:t>
            </a:r>
            <a:r>
              <a:rPr lang="ja-JP" altLang="en-US" dirty="0"/>
              <a:t>ファイル）の提供も行っています。</a:t>
            </a:r>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C8414A6F-FDF2-0D6C-B10E-562FDDE97293}"/>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253246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ここで「確率予測資料」という言葉が出てきましたので簡単に説明します。確率予測資料は、</a:t>
            </a:r>
            <a:r>
              <a:rPr lang="en-US" altLang="ja-JP" dirty="0"/>
              <a:t>2 </a:t>
            </a:r>
            <a:r>
              <a:rPr lang="ja-JP" altLang="en-US" dirty="0"/>
              <a:t>週間気温予報、</a:t>
            </a:r>
            <a:r>
              <a:rPr lang="en-US" altLang="ja-JP" dirty="0"/>
              <a:t>1</a:t>
            </a:r>
            <a:r>
              <a:rPr lang="ja-JP" altLang="en-US" dirty="0"/>
              <a:t>か月予報の基礎資料である数値予報の計算結果です。</a:t>
            </a:r>
            <a:endParaRPr lang="en-US" altLang="ja-JP" dirty="0"/>
          </a:p>
          <a:p>
            <a:pPr lvl="0"/>
            <a:endParaRPr lang="en-US" altLang="ja-JP" dirty="0"/>
          </a:p>
          <a:p>
            <a:pPr lvl="0"/>
            <a:r>
              <a:rPr lang="ja-JP" altLang="en-US" dirty="0"/>
              <a:t>　気象の予測には不確定さがあり、予報期間が長くなるにつれて予測の不確定さも大きくなり、長期間の予報は困難となります。そこで、予報時間が長い</a:t>
            </a:r>
            <a:r>
              <a:rPr lang="en-US" altLang="ja-JP" dirty="0"/>
              <a:t>2</a:t>
            </a:r>
            <a:r>
              <a:rPr lang="ja-JP" altLang="en-US" dirty="0"/>
              <a:t>週間気温予報、</a:t>
            </a:r>
            <a:r>
              <a:rPr lang="en-US" altLang="ja-JP" dirty="0"/>
              <a:t>1</a:t>
            </a:r>
            <a:r>
              <a:rPr lang="ja-JP" altLang="en-US" dirty="0"/>
              <a:t>か月予報では、初期状態がわずかに異なる約</a:t>
            </a:r>
            <a:r>
              <a:rPr lang="en-US" altLang="ja-JP" dirty="0"/>
              <a:t>50</a:t>
            </a:r>
            <a:r>
              <a:rPr lang="ja-JP" altLang="en-US" dirty="0"/>
              <a:t>通りの数値予報を行い、その結果を統計的に処理することで、不確定さを考慮した確率的な予測を実施しています。</a:t>
            </a:r>
            <a:endParaRPr lang="en-US" altLang="ja-JP" dirty="0"/>
          </a:p>
          <a:p>
            <a:pPr lvl="0"/>
            <a:endParaRPr lang="en-US" altLang="ja-JP" dirty="0"/>
          </a:p>
          <a:p>
            <a:pPr lvl="0"/>
            <a:r>
              <a:rPr lang="ja-JP" altLang="en-US" dirty="0"/>
              <a:t>　１か月予報におけるアンサンブル予報を例に説明します。この</a:t>
            </a:r>
            <a:r>
              <a:rPr lang="en-US" altLang="ja-JP" dirty="0"/>
              <a:t>50</a:t>
            </a:r>
            <a:r>
              <a:rPr lang="ja-JP" altLang="en-US" dirty="0"/>
              <a:t>本の細い線は、</a:t>
            </a:r>
            <a:r>
              <a:rPr lang="en-US" altLang="ja-JP" dirty="0"/>
              <a:t>850hPa</a:t>
            </a:r>
            <a:r>
              <a:rPr lang="ja-JP" altLang="en-US" dirty="0"/>
              <a:t>（地上約</a:t>
            </a:r>
            <a:r>
              <a:rPr lang="en-US" altLang="ja-JP" dirty="0"/>
              <a:t>1,500m</a:t>
            </a:r>
            <a:r>
              <a:rPr lang="ja-JP" altLang="en-US" dirty="0"/>
              <a:t>）の気温の平年差の予測を示しています。初期値にわずかなバラツキを与えただけで、</a:t>
            </a:r>
            <a:r>
              <a:rPr lang="en-US" altLang="ja-JP" dirty="0"/>
              <a:t>50</a:t>
            </a:r>
            <a:r>
              <a:rPr lang="ja-JP" altLang="en-US" dirty="0"/>
              <a:t>個全ての予報が異なる予測結果を示していることが分かります。</a:t>
            </a:r>
            <a:endParaRPr lang="en-US" altLang="ja-JP" dirty="0"/>
          </a:p>
          <a:p>
            <a:pPr lvl="0"/>
            <a:r>
              <a:rPr lang="ja-JP" altLang="en-US" dirty="0"/>
              <a:t>　</a:t>
            </a:r>
            <a:endParaRPr lang="en-US" altLang="ja-JP" dirty="0"/>
          </a:p>
          <a:p>
            <a:pPr lvl="0"/>
            <a:r>
              <a:rPr lang="ja-JP" altLang="en-US" dirty="0"/>
              <a:t>　黒の太い実線は</a:t>
            </a:r>
            <a:r>
              <a:rPr lang="en-US" altLang="ja-JP" dirty="0"/>
              <a:t>50</a:t>
            </a:r>
            <a:r>
              <a:rPr lang="ja-JP" altLang="en-US" dirty="0"/>
              <a:t>本の細い線を平均したもので、これがアンサンブル平均の予測結果です。この例では、向こう１か月間のはじめは高温となり、その後は平年より</a:t>
            </a:r>
            <a:r>
              <a:rPr lang="en-US" altLang="ja-JP" dirty="0"/>
              <a:t>1</a:t>
            </a:r>
            <a:r>
              <a:rPr lang="ja-JP" altLang="en-US" dirty="0"/>
              <a:t>℃程度低く経過すると予測されています。また、</a:t>
            </a:r>
            <a:r>
              <a:rPr lang="en-US" altLang="ja-JP" dirty="0"/>
              <a:t>50</a:t>
            </a:r>
            <a:r>
              <a:rPr lang="ja-JP" altLang="en-US" dirty="0"/>
              <a:t>個の予測のばらつき方は前半に比べ後半では大きくなっており、予報時間が延びるとともに予測が難しくなることを示しています。（なお、図の気温は</a:t>
            </a:r>
            <a:r>
              <a:rPr lang="en-US" altLang="ja-JP" dirty="0"/>
              <a:t>7</a:t>
            </a:r>
            <a:r>
              <a:rPr lang="ja-JP" altLang="en-US" dirty="0"/>
              <a:t>日間の移動平均であり、たとえば初期日（</a:t>
            </a:r>
            <a:r>
              <a:rPr lang="en-US" altLang="ja-JP" dirty="0"/>
              <a:t>0</a:t>
            </a:r>
            <a:r>
              <a:rPr lang="ja-JP" altLang="en-US" dirty="0"/>
              <a:t>日目）から</a:t>
            </a:r>
            <a:r>
              <a:rPr lang="en-US" altLang="ja-JP" dirty="0"/>
              <a:t>6</a:t>
            </a:r>
            <a:r>
              <a:rPr lang="ja-JP" altLang="en-US" dirty="0"/>
              <a:t>日目までを平均した予測結果は</a:t>
            </a:r>
            <a:r>
              <a:rPr lang="en-US" altLang="ja-JP" dirty="0"/>
              <a:t>3</a:t>
            </a:r>
            <a:r>
              <a:rPr lang="ja-JP" altLang="en-US" dirty="0"/>
              <a:t>日目のところに示してあります。 ）</a:t>
            </a:r>
          </a:p>
          <a:p>
            <a:endParaRPr lang="ja-JP" altLang="en-US" dirty="0"/>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99A7EB0C-812E-B930-DACA-A2648DE51171}"/>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1014618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前のスライド</a:t>
            </a:r>
            <a:r>
              <a:rPr lang="ja-JP" altLang="en-US" dirty="0" smtClean="0"/>
              <a:t>のとおり</a:t>
            </a:r>
            <a:r>
              <a:rPr lang="ja-JP" altLang="en-US" dirty="0"/>
              <a:t>、「確率予測資料提供ページ」では、</a:t>
            </a:r>
            <a:r>
              <a:rPr lang="en-US" altLang="ja-JP" dirty="0"/>
              <a:t>2</a:t>
            </a:r>
            <a:r>
              <a:rPr lang="ja-JP" altLang="en-US" dirty="0"/>
              <a:t>週間気温予報、</a:t>
            </a:r>
            <a:r>
              <a:rPr lang="en-US" altLang="ja-JP" dirty="0"/>
              <a:t>1</a:t>
            </a:r>
            <a:r>
              <a:rPr lang="ja-JP" altLang="en-US" dirty="0"/>
              <a:t>か月予報それぞれについて、最新の確率予測資料（</a:t>
            </a:r>
            <a:r>
              <a:rPr lang="en-US" altLang="ja-JP" dirty="0"/>
              <a:t>CSV</a:t>
            </a:r>
            <a:r>
              <a:rPr lang="ja-JP" altLang="en-US" dirty="0"/>
              <a:t>形式）の他、再予報データもダウンロード可能です。</a:t>
            </a:r>
            <a:endParaRPr lang="en-US" altLang="ja-JP" dirty="0"/>
          </a:p>
          <a:p>
            <a:endParaRPr lang="en-US" altLang="ja-JP" dirty="0"/>
          </a:p>
          <a:p>
            <a:r>
              <a:rPr lang="ja-JP" altLang="en-US" dirty="0"/>
              <a:t>　再予報データは現在の技術で過去の予測を再度行ったもので、気温の予測結果のみ公開しています。この再予報データにより、気温の予測精度がどの程度あるかを知ることができます。さらに過去の開花日データや収穫データなどと組み合わせることで、農業の作業適期や収量などを予想することに気温予測を有効に使えるかの事前評価に利用できます。</a:t>
            </a:r>
            <a:endParaRPr lang="en-US" altLang="ja-JP" dirty="0"/>
          </a:p>
          <a:p>
            <a:endParaRPr lang="en-US" altLang="ja-JP" dirty="0"/>
          </a:p>
          <a:p>
            <a:r>
              <a:rPr lang="ja-JP" altLang="en-US" dirty="0"/>
              <a:t>　なお、</a:t>
            </a:r>
            <a:r>
              <a:rPr lang="en-US" altLang="ja-JP" dirty="0"/>
              <a:t>CSV</a:t>
            </a:r>
            <a:r>
              <a:rPr lang="ja-JP" altLang="en-US" dirty="0"/>
              <a:t>ファイルのファイルフォーマットは同ページに記載しています。</a:t>
            </a:r>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1989D2F6-493F-40AF-EA33-EA1FEFECB92F}"/>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3192297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7363" y="612775"/>
            <a:ext cx="5761037" cy="43195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17F24F-670C-40F7-AD9F-223EA85139BD}" type="slidenum">
              <a:rPr kumimoji="1" lang="ja-JP" altLang="en-US" smtClean="0"/>
              <a:t>23</a:t>
            </a:fld>
            <a:endParaRPr kumimoji="1" lang="ja-JP" altLang="en-US"/>
          </a:p>
        </p:txBody>
      </p:sp>
    </p:spTree>
    <p:extLst>
      <p:ext uri="{BB962C8B-B14F-4D97-AF65-F5344CB8AC3E}">
        <p14:creationId xmlns:p14="http://schemas.microsoft.com/office/powerpoint/2010/main" val="2159018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7363" y="612775"/>
            <a:ext cx="5761037" cy="43195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17F24F-670C-40F7-AD9F-223EA85139BD}" type="slidenum">
              <a:rPr kumimoji="1" lang="ja-JP" altLang="en-US" smtClean="0"/>
              <a:t>24</a:t>
            </a:fld>
            <a:endParaRPr kumimoji="1" lang="ja-JP" altLang="en-US"/>
          </a:p>
        </p:txBody>
      </p:sp>
    </p:spTree>
    <p:extLst>
      <p:ext uri="{BB962C8B-B14F-4D97-AF65-F5344CB8AC3E}">
        <p14:creationId xmlns:p14="http://schemas.microsoft.com/office/powerpoint/2010/main" val="531761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7363" y="612775"/>
            <a:ext cx="5761037" cy="4319588"/>
          </a:xfrm>
        </p:spPr>
      </p:sp>
      <p:sp>
        <p:nvSpPr>
          <p:cNvPr id="3" name="ノート プレースホルダー 2"/>
          <p:cNvSpPr>
            <a:spLocks noGrp="1"/>
          </p:cNvSpPr>
          <p:nvPr>
            <p:ph type="body" idx="1"/>
          </p:nvPr>
        </p:nvSpPr>
        <p:spPr/>
        <p:txBody>
          <a:bodyPr/>
          <a:lstStyle/>
          <a:p>
            <a:r>
              <a:rPr kumimoji="1" lang="ja-JP" altLang="en-US" dirty="0"/>
              <a:t>　「確率予測資料提供ページ」の説明にもありましたが、ダウンロードした</a:t>
            </a:r>
            <a:r>
              <a:rPr kumimoji="1" lang="en-US" altLang="ja-JP" dirty="0"/>
              <a:t>CSV</a:t>
            </a:r>
            <a:r>
              <a:rPr kumimoji="1" lang="ja-JP" altLang="en-US" dirty="0"/>
              <a:t>ファイルの内容を可視</a:t>
            </a:r>
            <a:r>
              <a:rPr kumimoji="1" lang="ja-JP" altLang="en-US" dirty="0" smtClean="0"/>
              <a:t>化するため</a:t>
            </a:r>
            <a:r>
              <a:rPr kumimoji="1" lang="ja-JP" altLang="en-US" dirty="0"/>
              <a:t>、また、データ利用を開始する際のとっかかりとしての参考になるよう、</a:t>
            </a:r>
            <a:r>
              <a:rPr kumimoji="1" lang="en-US" altLang="ja-JP" dirty="0"/>
              <a:t>Excel</a:t>
            </a:r>
            <a:r>
              <a:rPr kumimoji="1" lang="ja-JP" altLang="en-US" dirty="0"/>
              <a:t>等の表計算ソフト用ワークブックを提供しています。</a:t>
            </a:r>
            <a:endParaRPr kumimoji="1" lang="en-US" altLang="ja-JP" dirty="0"/>
          </a:p>
          <a:p>
            <a:endParaRPr lang="en-US" altLang="ja-JP" dirty="0"/>
          </a:p>
          <a:p>
            <a:r>
              <a:rPr kumimoji="1" lang="ja-JP" altLang="en-US" dirty="0"/>
              <a:t>　データを確認したい地域・地点を選択し、取得ボタンをクリックするだけで利用することが可能です。サンプルファイルでは、アンサンブル平均時系列図など</a:t>
            </a:r>
            <a:r>
              <a:rPr kumimoji="1" lang="en-US" altLang="ja-JP" dirty="0"/>
              <a:t>CSV</a:t>
            </a:r>
            <a:r>
              <a:rPr kumimoji="1" lang="ja-JP" altLang="en-US" dirty="0"/>
              <a:t>ファイルから得られる情報を可視化していますが、例えば対象とする情報と気温予測データとの相関を見るため、数式やグラフを新たに追加し、独自にカスタマイズするといった利用方法も可能です。</a:t>
            </a:r>
          </a:p>
        </p:txBody>
      </p:sp>
      <p:sp>
        <p:nvSpPr>
          <p:cNvPr id="4" name="スライド番号プレースホルダー 3"/>
          <p:cNvSpPr>
            <a:spLocks noGrp="1"/>
          </p:cNvSpPr>
          <p:nvPr>
            <p:ph type="sldNum" sz="quarter" idx="5"/>
          </p:nvPr>
        </p:nvSpPr>
        <p:spPr/>
        <p:txBody>
          <a:bodyPr/>
          <a:lstStyle/>
          <a:p>
            <a:fld id="{3617F24F-670C-40F7-AD9F-223EA85139BD}" type="slidenum">
              <a:rPr kumimoji="1" lang="ja-JP" altLang="en-US" smtClean="0"/>
              <a:t>25</a:t>
            </a:fld>
            <a:endParaRPr kumimoji="1" lang="ja-JP" altLang="en-US"/>
          </a:p>
        </p:txBody>
      </p:sp>
    </p:spTree>
    <p:extLst>
      <p:ext uri="{BB962C8B-B14F-4D97-AF65-F5344CB8AC3E}">
        <p14:creationId xmlns:p14="http://schemas.microsoft.com/office/powerpoint/2010/main" val="6838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7363" y="612775"/>
            <a:ext cx="5761037" cy="4319588"/>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rPr>
              <a:t>　</a:t>
            </a:r>
            <a:r>
              <a:rPr kumimoji="1" lang="ja-JP" altLang="en-US" dirty="0" smtClean="0">
                <a:latin typeface="+mn-ea"/>
              </a:rPr>
              <a:t>この別冊</a:t>
            </a:r>
            <a:r>
              <a:rPr kumimoji="1" lang="ja-JP" altLang="en-US" dirty="0">
                <a:latin typeface="+mn-ea"/>
              </a:rPr>
              <a:t>では、実際に</a:t>
            </a:r>
            <a:r>
              <a:rPr lang="ja-JP" altLang="en-US" dirty="0">
                <a:latin typeface="+mn-ea"/>
              </a:rPr>
              <a:t>気候</a:t>
            </a:r>
            <a:r>
              <a:rPr kumimoji="1" lang="ja-JP" altLang="en-US" dirty="0">
                <a:latin typeface="+mn-ea"/>
              </a:rPr>
              <a:t>リスク管理を進めるための参考にしていただくため</a:t>
            </a:r>
            <a:r>
              <a:rPr kumimoji="1" lang="ja-JP" altLang="en-US" dirty="0" smtClean="0">
                <a:latin typeface="+mn-ea"/>
              </a:rPr>
              <a:t>、はじめに、農業</a:t>
            </a:r>
            <a:r>
              <a:rPr kumimoji="1" lang="ja-JP" altLang="en-US" dirty="0">
                <a:latin typeface="+mn-ea"/>
              </a:rPr>
              <a:t>における気温予測データの活用事例</a:t>
            </a:r>
            <a:r>
              <a:rPr kumimoji="1" lang="ja-JP" altLang="en-US" dirty="0" smtClean="0">
                <a:latin typeface="+mn-ea"/>
              </a:rPr>
              <a:t>を紹介</a:t>
            </a:r>
            <a:r>
              <a:rPr kumimoji="1" lang="ja-JP" altLang="en-US" dirty="0">
                <a:latin typeface="+mn-ea"/>
              </a:rPr>
              <a:t>します。</a:t>
            </a:r>
            <a:endParaRPr kumimoji="1" lang="en-US" altLang="ja-JP"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rPr>
              <a:t>　次</a:t>
            </a:r>
            <a:r>
              <a:rPr kumimoji="1" lang="ja-JP" altLang="en-US" dirty="0" smtClean="0">
                <a:latin typeface="+mn-ea"/>
              </a:rPr>
              <a:t>に、気候</a:t>
            </a:r>
            <a:r>
              <a:rPr kumimoji="1" lang="ja-JP" altLang="en-US" dirty="0">
                <a:latin typeface="+mn-ea"/>
              </a:rPr>
              <a:t>リスク管理を行うために必要と</a:t>
            </a:r>
            <a:r>
              <a:rPr kumimoji="1" lang="ja-JP" altLang="en-US" dirty="0" smtClean="0">
                <a:latin typeface="+mn-ea"/>
              </a:rPr>
              <a:t>なる、</a:t>
            </a:r>
            <a:r>
              <a:rPr lang="ja-JP" altLang="en-US" b="0" i="0" u="none" strike="noStrike" baseline="0" dirty="0" smtClean="0">
                <a:solidFill>
                  <a:srgbClr val="000000"/>
                </a:solidFill>
                <a:latin typeface="+mn-ea"/>
              </a:rPr>
              <a:t>気象</a:t>
            </a:r>
            <a:r>
              <a:rPr lang="ja-JP" altLang="en-US" b="0" i="0" u="none" strike="noStrike" baseline="0" dirty="0">
                <a:solidFill>
                  <a:srgbClr val="000000"/>
                </a:solidFill>
                <a:latin typeface="+mn-ea"/>
              </a:rPr>
              <a:t>に関する過去のデータ</a:t>
            </a:r>
            <a:r>
              <a:rPr lang="ja-JP" altLang="en-US" b="0" i="0" u="none" strike="noStrike" baseline="0" dirty="0" smtClean="0">
                <a:solidFill>
                  <a:srgbClr val="000000"/>
                </a:solidFill>
                <a:latin typeface="+mn-ea"/>
              </a:rPr>
              <a:t>や、気温</a:t>
            </a:r>
            <a:r>
              <a:rPr lang="ja-JP" altLang="en-US" b="0" i="0" u="none" strike="noStrike" baseline="0" dirty="0">
                <a:solidFill>
                  <a:srgbClr val="000000"/>
                </a:solidFill>
                <a:latin typeface="+mn-ea"/>
              </a:rPr>
              <a:t>予測データを気象庁ホームページから</a:t>
            </a:r>
            <a:r>
              <a:rPr kumimoji="1" lang="ja-JP" altLang="en-US" dirty="0">
                <a:latin typeface="+mn-ea"/>
              </a:rPr>
              <a:t>取得する方法について紹介します。</a:t>
            </a:r>
            <a:endParaRPr kumimoji="1" lang="en-US"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617F24F-670C-40F7-AD9F-223EA85139BD}" type="slidenum">
              <a:rPr kumimoji="1" lang="ja-JP" altLang="en-US" smtClean="0"/>
              <a:t>2</a:t>
            </a:fld>
            <a:endParaRPr kumimoji="1" lang="ja-JP" altLang="en-US"/>
          </a:p>
        </p:txBody>
      </p:sp>
    </p:spTree>
    <p:extLst>
      <p:ext uri="{BB962C8B-B14F-4D97-AF65-F5344CB8AC3E}">
        <p14:creationId xmlns:p14="http://schemas.microsoft.com/office/powerpoint/2010/main" val="171603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7363" y="612775"/>
            <a:ext cx="5761037" cy="43195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617F24F-670C-40F7-AD9F-223EA85139BD}" type="slidenum">
              <a:rPr kumimoji="1" lang="ja-JP" altLang="en-US" smtClean="0"/>
              <a:t>3</a:t>
            </a:fld>
            <a:endParaRPr kumimoji="1" lang="ja-JP" altLang="en-US"/>
          </a:p>
        </p:txBody>
      </p:sp>
    </p:spTree>
    <p:extLst>
      <p:ext uri="{BB962C8B-B14F-4D97-AF65-F5344CB8AC3E}">
        <p14:creationId xmlns:p14="http://schemas.microsoft.com/office/powerpoint/2010/main" val="396945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7363" y="612775"/>
            <a:ext cx="5761037" cy="4319588"/>
          </a:xfrm>
        </p:spPr>
      </p:sp>
      <p:sp>
        <p:nvSpPr>
          <p:cNvPr id="3" name="ノート プレースホルダー 2"/>
          <p:cNvSpPr>
            <a:spLocks noGrp="1"/>
          </p:cNvSpPr>
          <p:nvPr>
            <p:ph type="body" idx="1"/>
          </p:nvPr>
        </p:nvSpPr>
        <p:spPr/>
        <p:txBody>
          <a:bodyPr/>
          <a:lstStyle/>
          <a:p>
            <a:r>
              <a:rPr kumimoji="1" lang="ja-JP" altLang="en-US" dirty="0"/>
              <a:t>　もう少し具体的にイメージを持っていただくため、気象データの活用方法について具体例とともに説明します。</a:t>
            </a:r>
            <a:endParaRPr kumimoji="1" lang="en-US" altLang="ja-JP" dirty="0"/>
          </a:p>
          <a:p>
            <a:endParaRPr kumimoji="1" lang="en-US" altLang="ja-JP" dirty="0"/>
          </a:p>
          <a:p>
            <a:r>
              <a:rPr kumimoji="1" lang="ja-JP" altLang="en-US" dirty="0"/>
              <a:t>　</a:t>
            </a:r>
            <a:r>
              <a:rPr kumimoji="1" lang="ja-JP" altLang="en-US" dirty="0" smtClean="0"/>
              <a:t>それぞれの業務で用いる蓄積したデータと、</a:t>
            </a:r>
            <a:r>
              <a:rPr kumimoji="1" lang="ja-JP" altLang="en-US" dirty="0"/>
              <a:t>過去の気象データを</a:t>
            </a:r>
            <a:r>
              <a:rPr kumimoji="1" lang="ja-JP" altLang="en-US" dirty="0" smtClean="0"/>
              <a:t>使って、どう</a:t>
            </a:r>
            <a:r>
              <a:rPr kumimoji="1" lang="ja-JP" altLang="en-US" dirty="0"/>
              <a:t>いう気候のとき</a:t>
            </a:r>
            <a:r>
              <a:rPr kumimoji="1" lang="ja-JP" altLang="en-US" dirty="0" smtClean="0"/>
              <a:t>に、どの</a:t>
            </a:r>
            <a:r>
              <a:rPr kumimoji="1" lang="ja-JP" altLang="en-US" dirty="0"/>
              <a:t>ような影響があるかを評価することができます。</a:t>
            </a:r>
            <a:r>
              <a:rPr lang="ja-JP" altLang="en-US" dirty="0"/>
              <a:t>農業の場合、農業研究機関等</a:t>
            </a:r>
            <a:r>
              <a:rPr lang="ja-JP" altLang="en-US" dirty="0" smtClean="0"/>
              <a:t>で、</a:t>
            </a:r>
            <a:r>
              <a:rPr lang="ja-JP" altLang="en-US" dirty="0"/>
              <a:t>どのような条件の下でイネに高温障害が起きる可能性があるのかを、</a:t>
            </a:r>
            <a:r>
              <a:rPr kumimoji="1" lang="ja-JP" altLang="en-US" dirty="0"/>
              <a:t>経験と勘に頼るのではなく、定量的に評価しています。</a:t>
            </a:r>
            <a:endParaRPr kumimoji="1" lang="en-US" altLang="ja-JP" dirty="0"/>
          </a:p>
          <a:p>
            <a:endParaRPr kumimoji="1" lang="en-US" altLang="ja-JP" dirty="0"/>
          </a:p>
          <a:p>
            <a:r>
              <a:rPr kumimoji="1" lang="ja-JP" altLang="en-US" dirty="0"/>
              <a:t>　このよう</a:t>
            </a:r>
            <a:r>
              <a:rPr kumimoji="1" lang="ja-JP" altLang="en-US" dirty="0" smtClean="0"/>
              <a:t>に、影響</a:t>
            </a:r>
            <a:r>
              <a:rPr kumimoji="1" lang="ja-JP" altLang="en-US" dirty="0"/>
              <a:t>を与える気候の基準を定量的に把握することで、 現在の気温が危険な状況に近づいている場合や、 </a:t>
            </a:r>
            <a:r>
              <a:rPr kumimoji="1" lang="ja-JP" altLang="en-US" dirty="0" smtClean="0"/>
              <a:t>影響</a:t>
            </a:r>
            <a:r>
              <a:rPr kumimoji="1" lang="ja-JP" altLang="en-US" dirty="0"/>
              <a:t>を与える気温が予想されている場合</a:t>
            </a:r>
            <a:r>
              <a:rPr kumimoji="1" lang="ja-JP" altLang="en-US" dirty="0" smtClean="0"/>
              <a:t>に、何ら</a:t>
            </a:r>
            <a:r>
              <a:rPr kumimoji="1" lang="ja-JP" altLang="en-US" dirty="0"/>
              <a:t>かの対策を行う判断に利用できます。</a:t>
            </a:r>
          </a:p>
        </p:txBody>
      </p:sp>
      <p:sp>
        <p:nvSpPr>
          <p:cNvPr id="4" name="スライド番号プレースホルダー 3"/>
          <p:cNvSpPr>
            <a:spLocks noGrp="1"/>
          </p:cNvSpPr>
          <p:nvPr>
            <p:ph type="sldNum" sz="quarter" idx="5"/>
          </p:nvPr>
        </p:nvSpPr>
        <p:spPr/>
        <p:txBody>
          <a:bodyPr/>
          <a:lstStyle/>
          <a:p>
            <a:fld id="{3617F24F-670C-40F7-AD9F-223EA85139BD}" type="slidenum">
              <a:rPr kumimoji="1" lang="ja-JP" altLang="en-US" smtClean="0"/>
              <a:t>4</a:t>
            </a:fld>
            <a:endParaRPr kumimoji="1" lang="ja-JP" altLang="en-US"/>
          </a:p>
        </p:txBody>
      </p:sp>
    </p:spTree>
    <p:extLst>
      <p:ext uri="{BB962C8B-B14F-4D97-AF65-F5344CB8AC3E}">
        <p14:creationId xmlns:p14="http://schemas.microsoft.com/office/powerpoint/2010/main" val="310296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7363" y="612775"/>
            <a:ext cx="5761037" cy="4319588"/>
          </a:xfrm>
        </p:spPr>
      </p:sp>
      <p:sp>
        <p:nvSpPr>
          <p:cNvPr id="3" name="ノート プレースホルダー 2"/>
          <p:cNvSpPr>
            <a:spLocks noGrp="1"/>
          </p:cNvSpPr>
          <p:nvPr>
            <p:ph type="body" idx="1"/>
          </p:nvPr>
        </p:nvSpPr>
        <p:spPr/>
        <p:txBody>
          <a:bodyPr/>
          <a:lstStyle/>
          <a:p>
            <a:r>
              <a:rPr kumimoji="1" lang="ja-JP" altLang="en-US" dirty="0"/>
              <a:t>　次に、もう少し高度な気象データの活用方法をご紹介します。</a:t>
            </a:r>
            <a:endParaRPr kumimoji="1" lang="en-US" altLang="ja-JP" dirty="0"/>
          </a:p>
          <a:p>
            <a:endParaRPr kumimoji="1" lang="en-US" altLang="ja-JP" dirty="0"/>
          </a:p>
          <a:p>
            <a:r>
              <a:rPr kumimoji="1" lang="ja-JP" altLang="en-US" dirty="0"/>
              <a:t>　生育予測モデルに入力する将来の気温の値を平年値の代わりに気温予測値に置き換えて計算することにより、生育の進度がどの程度平年から隔たりそうか、客観的に評価することが出来ます。これにより、作物の開花日や収穫適期などをより精度よく予測でき、防除、機材等の事前準備に役立てることができます。</a:t>
            </a:r>
            <a:endParaRPr kumimoji="1" lang="en-US" altLang="ja-JP" dirty="0"/>
          </a:p>
          <a:p>
            <a:endParaRPr kumimoji="1" lang="en-US" altLang="ja-JP" dirty="0"/>
          </a:p>
          <a:p>
            <a:r>
              <a:rPr kumimoji="1" lang="ja-JP" altLang="en-US" dirty="0"/>
              <a:t>　その他、農作物の生育予測には有効積算温度による手法もよく使われており、温度によって変化の程度を予測できる事例での利用が想定されます。特</a:t>
            </a:r>
            <a:r>
              <a:rPr kumimoji="1" lang="ja-JP" altLang="en-US" dirty="0" smtClean="0"/>
              <a:t>に、これ</a:t>
            </a:r>
            <a:r>
              <a:rPr kumimoji="1" lang="ja-JP" altLang="en-US" dirty="0"/>
              <a:t>まで平年値のみで気温を積算している</a:t>
            </a:r>
            <a:r>
              <a:rPr kumimoji="1" lang="ja-JP" altLang="en-US" dirty="0" smtClean="0"/>
              <a:t>場合は、</a:t>
            </a:r>
            <a:r>
              <a:rPr kumimoji="1" lang="ja-JP" altLang="en-US" dirty="0"/>
              <a:t>予測値を利用することに</a:t>
            </a:r>
            <a:r>
              <a:rPr kumimoji="1" lang="ja-JP" altLang="en-US" dirty="0" smtClean="0"/>
              <a:t>より、予測</a:t>
            </a:r>
            <a:r>
              <a:rPr kumimoji="1" lang="ja-JP" altLang="en-US" dirty="0"/>
              <a:t>される適期が改善されることがあります</a:t>
            </a:r>
            <a:r>
              <a:rPr kumimoji="1" lang="ja-JP" altLang="en-US" dirty="0" smtClean="0"/>
              <a:t>。</a:t>
            </a:r>
            <a:endParaRPr kumimoji="1" lang="en-US" altLang="ja-JP" dirty="0"/>
          </a:p>
        </p:txBody>
      </p:sp>
      <p:sp>
        <p:nvSpPr>
          <p:cNvPr id="4" name="スライド番号プレースホルダー 3"/>
          <p:cNvSpPr>
            <a:spLocks noGrp="1"/>
          </p:cNvSpPr>
          <p:nvPr>
            <p:ph type="sldNum" sz="quarter" idx="5"/>
          </p:nvPr>
        </p:nvSpPr>
        <p:spPr/>
        <p:txBody>
          <a:bodyPr/>
          <a:lstStyle/>
          <a:p>
            <a:fld id="{3617F24F-670C-40F7-AD9F-223EA85139BD}" type="slidenum">
              <a:rPr kumimoji="1" lang="ja-JP" altLang="en-US" smtClean="0"/>
              <a:t>5</a:t>
            </a:fld>
            <a:endParaRPr kumimoji="1" lang="ja-JP" altLang="en-US"/>
          </a:p>
        </p:txBody>
      </p:sp>
    </p:spTree>
    <p:extLst>
      <p:ext uri="{BB962C8B-B14F-4D97-AF65-F5344CB8AC3E}">
        <p14:creationId xmlns:p14="http://schemas.microsoft.com/office/powerpoint/2010/main" val="267550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都道府県が作成する営農支援情報などで気温予測データの活用が進んでいます。</a:t>
            </a:r>
            <a:endParaRPr lang="en-US" altLang="ja-JP" dirty="0"/>
          </a:p>
          <a:p>
            <a:pPr lvl="0"/>
            <a:endParaRPr lang="en-US" altLang="ja-JP" dirty="0"/>
          </a:p>
          <a:p>
            <a:pPr lvl="0"/>
            <a:r>
              <a:rPr lang="ja-JP" altLang="en-US" dirty="0"/>
              <a:t>　農業における活用事例として、冷害・高温障害対策のため、極端な天候を監視し、農作物の発育に危険な気温（閾値）に対する早期の備えのために利用されています。また、最近では、農作物発育予測モデルを活用した水稲の収穫適期予測や、果樹等の開花日予測、病害虫に対する防除適期の予測に利用されています。</a:t>
            </a:r>
            <a:endParaRPr lang="en-US" altLang="ja-JP" dirty="0"/>
          </a:p>
          <a:p>
            <a:pPr lvl="0"/>
            <a:r>
              <a:rPr lang="ja-JP" altLang="en-US" dirty="0"/>
              <a:t>　</a:t>
            </a:r>
            <a:endParaRPr lang="en-US" altLang="ja-JP" dirty="0"/>
          </a:p>
          <a:p>
            <a:pPr lvl="0"/>
            <a:r>
              <a:rPr lang="ja-JP" altLang="en-US" dirty="0"/>
              <a:t>　これらは、従来</a:t>
            </a:r>
            <a:r>
              <a:rPr lang="ja-JP" altLang="en-US" dirty="0" smtClean="0"/>
              <a:t>、農作物発育予測や病害虫発生予測のモデル式の入力データとして、気象の実況値と平年値が用いられて</a:t>
            </a:r>
            <a:r>
              <a:rPr lang="ja-JP" altLang="en-US" dirty="0"/>
              <a:t>きましたが、予測期間に用いる平年値を気温予測データに置きかえた活用となります。次スライド以降で具体的な活用事例を個別にみていきます</a:t>
            </a:r>
            <a:r>
              <a:rPr lang="ja-JP" altLang="en-US" dirty="0" smtClean="0"/>
              <a:t>。</a:t>
            </a:r>
            <a:endParaRPr lang="ja-JP" altLang="en-US" dirty="0"/>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6</a:t>
            </a:fld>
            <a:endParaRPr lang="ja-JP" altLang="en-US"/>
          </a:p>
        </p:txBody>
      </p:sp>
      <p:sp>
        <p:nvSpPr>
          <p:cNvPr id="10" name="スライド イメージ プレースホルダー 9">
            <a:extLst>
              <a:ext uri="{FF2B5EF4-FFF2-40B4-BE49-F238E27FC236}">
                <a16:creationId xmlns:a16="http://schemas.microsoft.com/office/drawing/2014/main" id="{3A71F6FB-02A6-3075-93D5-2F072839B5A4}"/>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69571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100" dirty="0"/>
              <a:t>　東北地方の水稲の冷害・高温障害の被害軽減に活用できる</a:t>
            </a:r>
            <a:r>
              <a:rPr lang="en-US" altLang="ja-JP" sz="1100" dirty="0"/>
              <a:t>2</a:t>
            </a:r>
            <a:r>
              <a:rPr lang="ja-JP" altLang="en-US" sz="1100" dirty="0"/>
              <a:t>週間先の予測情報作成の取り組みを紹介します。東北は水稲の大産地であり、日本の水稲生産の約</a:t>
            </a:r>
            <a:r>
              <a:rPr lang="en-US" altLang="ja-JP" sz="1100" dirty="0"/>
              <a:t>3</a:t>
            </a:r>
            <a:r>
              <a:rPr lang="ja-JP" altLang="en-US" sz="1100" dirty="0"/>
              <a:t>割を担っています。</a:t>
            </a:r>
            <a:endParaRPr lang="en-US" altLang="ja-JP" sz="1100" dirty="0"/>
          </a:p>
          <a:p>
            <a:endParaRPr lang="en-US" altLang="ja-JP" sz="1100" dirty="0"/>
          </a:p>
          <a:p>
            <a:r>
              <a:rPr lang="ja-JP" altLang="en-US" sz="1100" dirty="0"/>
              <a:t>　東北では、従来から、やませによる冷害が知られており、近年では、顕著な高温による品質低下が問題としてあげられています。対策として、冷害には水を多く入れる</a:t>
            </a:r>
            <a:r>
              <a:rPr lang="ja-JP" altLang="en-US" sz="1100" dirty="0" smtClean="0"/>
              <a:t>ことで</a:t>
            </a:r>
            <a:r>
              <a:rPr lang="ja-JP" altLang="en-US" sz="1100" dirty="0"/>
              <a:t>暖かさを保つ深水管理、高温にはかけ流し灌漑などがありますが、いずれも一定期間の準備が必要となります。</a:t>
            </a:r>
            <a:endParaRPr lang="en-US" altLang="ja-JP" sz="1100" dirty="0"/>
          </a:p>
          <a:p>
            <a:endParaRPr lang="en-US" altLang="ja-JP" sz="1100" dirty="0"/>
          </a:p>
          <a:p>
            <a:r>
              <a:rPr lang="ja-JP" altLang="en-US" sz="1100" dirty="0"/>
              <a:t>　これまでの研究により、水稲の発育時期により影響の目安となる気温がわかってきていますので、事前対策のためには、このような気温になる日を予測する必要があります。</a:t>
            </a:r>
            <a:endParaRPr lang="en-US" altLang="ja-JP" sz="1100" dirty="0"/>
          </a:p>
          <a:p>
            <a:endParaRPr lang="en-US" altLang="ja-JP" sz="1100" dirty="0"/>
          </a:p>
          <a:p>
            <a:r>
              <a:rPr lang="ja-JP" altLang="en-US" sz="1100" dirty="0"/>
              <a:t>　そこ</a:t>
            </a:r>
            <a:r>
              <a:rPr lang="ja-JP" altLang="en-US" sz="1100" dirty="0" smtClean="0"/>
              <a:t>で、気象庁</a:t>
            </a:r>
            <a:r>
              <a:rPr lang="ja-JP" altLang="en-US" sz="1100" dirty="0"/>
              <a:t>と東北農業研究センターは共同で、２週目までの気象予測を用いた情報提供の検討を行いました。空間的にきめ細かく、かつ定量的な気温の予測情報を作成するために、 東北農研が作成した東北地方の</a:t>
            </a:r>
            <a:r>
              <a:rPr lang="en-US" altLang="ja-JP" sz="1100" dirty="0"/>
              <a:t>1km</a:t>
            </a:r>
            <a:r>
              <a:rPr lang="ja-JP" altLang="en-US" sz="1100" dirty="0"/>
              <a:t>メッシュ平年値</a:t>
            </a:r>
            <a:r>
              <a:rPr lang="ja-JP" altLang="en-US" sz="1100" dirty="0" smtClean="0"/>
              <a:t>と、気象庁</a:t>
            </a:r>
            <a:r>
              <a:rPr lang="ja-JP" altLang="en-US" sz="1100" dirty="0"/>
              <a:t>が作成している</a:t>
            </a:r>
            <a:r>
              <a:rPr lang="en-US" altLang="ja-JP" sz="1100" dirty="0"/>
              <a:t>2</a:t>
            </a:r>
            <a:r>
              <a:rPr lang="ja-JP" altLang="en-US" sz="1100" dirty="0"/>
              <a:t>週目までの気温の予測値を</a:t>
            </a:r>
            <a:r>
              <a:rPr lang="ja-JP" altLang="en-US" sz="1100" dirty="0" smtClean="0"/>
              <a:t>用いて、</a:t>
            </a:r>
            <a:r>
              <a:rPr lang="en-US" altLang="ja-JP" sz="1100" dirty="0" smtClean="0"/>
              <a:t>1km</a:t>
            </a:r>
            <a:r>
              <a:rPr lang="ja-JP" altLang="en-US" sz="1100" dirty="0"/>
              <a:t>メッシュの気温予測値を作成しました。</a:t>
            </a:r>
            <a:endParaRPr lang="en-US" altLang="ja-JP" sz="1100" dirty="0"/>
          </a:p>
          <a:p>
            <a:pPr lvl="0"/>
            <a:endParaRPr lang="en-US" altLang="ja-JP" sz="1100" dirty="0"/>
          </a:p>
          <a:p>
            <a:pPr lvl="0"/>
            <a:r>
              <a:rPr lang="ja-JP" altLang="en-US" sz="1100" dirty="0"/>
              <a:t>　東北農業研究センターは、岩手県立大学と共同で「</a:t>
            </a:r>
            <a:r>
              <a:rPr lang="en-US" altLang="ja-JP" sz="1100" dirty="0"/>
              <a:t>Google Map</a:t>
            </a:r>
            <a:r>
              <a:rPr lang="ja-JP" altLang="en-US" sz="1100" dirty="0"/>
              <a:t>による気象予測データを利用した農作物警戒情報」を運営しており、</a:t>
            </a:r>
            <a:r>
              <a:rPr lang="en-US" altLang="ja-JP" sz="1100" dirty="0"/>
              <a:t>1</a:t>
            </a:r>
            <a:r>
              <a:rPr lang="ja-JP" altLang="en-US" sz="1100" dirty="0"/>
              <a:t>週間先までの</a:t>
            </a:r>
            <a:r>
              <a:rPr lang="en-US" altLang="ja-JP" sz="1100" dirty="0"/>
              <a:t>1km</a:t>
            </a:r>
            <a:r>
              <a:rPr lang="ja-JP" altLang="en-US" sz="1100" dirty="0"/>
              <a:t>スケールの農作物警戒情報を提供しています。</a:t>
            </a:r>
            <a:endParaRPr lang="en-US" altLang="ja-JP" sz="1100" dirty="0"/>
          </a:p>
          <a:p>
            <a:pPr lvl="0"/>
            <a:endParaRPr lang="en-US" altLang="ja-JP" sz="1100" dirty="0"/>
          </a:p>
          <a:p>
            <a:pPr lvl="0"/>
            <a:r>
              <a:rPr lang="ja-JP" altLang="en-US" sz="1100" dirty="0"/>
              <a:t>　そこで、</a:t>
            </a:r>
            <a:r>
              <a:rPr lang="en-US" altLang="ja-JP" sz="1100" dirty="0"/>
              <a:t>2</a:t>
            </a:r>
            <a:r>
              <a:rPr lang="ja-JP" altLang="en-US" sz="1100" dirty="0"/>
              <a:t>週間先の予測についても、</a:t>
            </a:r>
            <a:r>
              <a:rPr lang="en-US" altLang="ja-JP" sz="1100" dirty="0"/>
              <a:t>1km</a:t>
            </a:r>
            <a:r>
              <a:rPr lang="ja-JP" altLang="en-US" sz="1100" dirty="0"/>
              <a:t>スケールの農作物警戒情報を試作し、提供しました。 利用者アンケートから、</a:t>
            </a:r>
            <a:r>
              <a:rPr lang="en-US" altLang="ja-JP" sz="1100" dirty="0"/>
              <a:t>2</a:t>
            </a:r>
            <a:r>
              <a:rPr lang="ja-JP" altLang="en-US" sz="1100" dirty="0"/>
              <a:t>週間先の予測情報の継続が望まれる声が聞かれるなど、その有効性が確認されました。</a:t>
            </a:r>
            <a:endParaRPr lang="en-US" altLang="ja-JP" sz="1100" dirty="0"/>
          </a:p>
          <a:p>
            <a:pPr lvl="0"/>
            <a:endParaRPr lang="en-US" altLang="ja-JP" sz="1100" dirty="0"/>
          </a:p>
          <a:p>
            <a:pPr lvl="0"/>
            <a:r>
              <a:rPr lang="ja-JP" altLang="en-US" sz="1100" dirty="0"/>
              <a:t>参考ページ：</a:t>
            </a:r>
            <a:r>
              <a:rPr lang="en-US" altLang="ja-JP" sz="1100" dirty="0">
                <a:hlinkClick r:id="rId3"/>
              </a:rPr>
              <a:t>https://www.data.jma.go.jp/risk/taio_suitou.html</a:t>
            </a:r>
            <a:endParaRPr lang="en-US" altLang="ja-JP" sz="1100" dirty="0"/>
          </a:p>
          <a:p>
            <a:pPr lvl="0"/>
            <a:endParaRPr lang="en-US" altLang="ja-JP" sz="1100" dirty="0"/>
          </a:p>
          <a:p>
            <a:pPr lvl="0"/>
            <a:endParaRPr lang="ja-JP" altLang="en-US" sz="1100" dirty="0"/>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47DE9B0E-654B-97E2-AD02-36FB900E87CC}"/>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103635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徳島県立農林水産課技術センターで</a:t>
            </a:r>
            <a:r>
              <a:rPr lang="ja-JP" altLang="en-US" dirty="0" smtClean="0"/>
              <a:t>は、ニンジン</a:t>
            </a:r>
            <a:r>
              <a:rPr lang="ja-JP" altLang="en-US" dirty="0"/>
              <a:t>栽培者向けの</a:t>
            </a:r>
            <a:r>
              <a:rPr lang="en-US" altLang="ja-JP" dirty="0"/>
              <a:t>JA</a:t>
            </a:r>
            <a:r>
              <a:rPr lang="ja-JP" altLang="en-US" dirty="0"/>
              <a:t>主催栽培講習会</a:t>
            </a:r>
            <a:r>
              <a:rPr lang="ja-JP" altLang="en-US" dirty="0" smtClean="0"/>
              <a:t>で、</a:t>
            </a:r>
            <a:r>
              <a:rPr lang="en-US" altLang="ja-JP" dirty="0" smtClean="0"/>
              <a:t>2</a:t>
            </a:r>
            <a:r>
              <a:rPr lang="ja-JP" altLang="en-US" dirty="0"/>
              <a:t>週間気温予報を活用した資料を配布し、ニンジンの開孔のタイミングの利用を周知しています。</a:t>
            </a:r>
            <a:endParaRPr lang="en-US" altLang="ja-JP" dirty="0"/>
          </a:p>
          <a:p>
            <a:endParaRPr lang="en-US" altLang="ja-JP" dirty="0"/>
          </a:p>
          <a:p>
            <a:r>
              <a:rPr lang="ja-JP" altLang="en-US" dirty="0"/>
              <a:t>　春夏ニンジン栽培では、生育に合わせ、ポリ被覆に直接穴を開けることで環境調節を行いますが、これはやり直しの出来ない作業です。また、開孔のタイミングや量を誤ると、大きな気温変動を生じ、収量低下に結びつきます。そこで、開孔のタイミングを確認するために、２週間気温予報の最高気温（日中気温）を活用しています。急激な気温低下が予想される日は、開孔を避け、その前後の日に作業を変更するようにして、作業日の意思決定に利用しています。</a:t>
            </a:r>
            <a:endParaRPr lang="en-US" altLang="ja-JP" dirty="0"/>
          </a:p>
          <a:p>
            <a:endParaRPr lang="en-US" altLang="ja-JP" dirty="0"/>
          </a:p>
          <a:p>
            <a:r>
              <a:rPr lang="ja-JP" altLang="en-US" dirty="0"/>
              <a:t>　なお、利用者からは、「</a:t>
            </a:r>
            <a:r>
              <a:rPr lang="ja-JP" altLang="en-US" dirty="0" smtClean="0"/>
              <a:t>気温の変化が、過去</a:t>
            </a:r>
            <a:r>
              <a:rPr lang="ja-JP" altLang="en-US" dirty="0"/>
              <a:t>から</a:t>
            </a:r>
            <a:r>
              <a:rPr lang="ja-JP" altLang="en-US" dirty="0" smtClean="0"/>
              <a:t>未来まで一</a:t>
            </a:r>
            <a:r>
              <a:rPr lang="ja-JP" altLang="en-US" dirty="0"/>
              <a:t>画面</a:t>
            </a:r>
            <a:r>
              <a:rPr lang="ja-JP" altLang="en-US" dirty="0" smtClean="0"/>
              <a:t>で表示されるため、見やすく</a:t>
            </a:r>
            <a:r>
              <a:rPr lang="ja-JP" altLang="en-US" dirty="0"/>
              <a:t>て</a:t>
            </a:r>
            <a:r>
              <a:rPr lang="ja-JP" altLang="en-US" dirty="0" smtClean="0"/>
              <a:t>利用</a:t>
            </a:r>
            <a:r>
              <a:rPr lang="ja-JP" altLang="en-US" dirty="0"/>
              <a:t>しやすい。平年値表記もさらに良い。」との感想をいただいています。</a:t>
            </a:r>
          </a:p>
        </p:txBody>
      </p:sp>
      <p:sp>
        <p:nvSpPr>
          <p:cNvPr id="4" name="スライド番号プレースホルダー 3"/>
          <p:cNvSpPr>
            <a:spLocks noGrp="1"/>
          </p:cNvSpPr>
          <p:nvPr>
            <p:ph type="sldNum" sz="quarter" idx="5"/>
          </p:nvPr>
        </p:nvSpPr>
        <p:spPr/>
        <p:txBody>
          <a:bodyPr/>
          <a:lstStyle/>
          <a:p>
            <a:fld id="{981C6E68-323E-4B7F-BAAC-CC0F1FE3A822}"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D4AC79FB-C99F-FF84-1B8F-8711DEC9B7F3}"/>
              </a:ext>
            </a:extLst>
          </p:cNvPr>
          <p:cNvSpPr>
            <a:spLocks noGrp="1" noRot="1" noChangeAspect="1"/>
          </p:cNvSpPr>
          <p:nvPr>
            <p:ph type="sldImg"/>
          </p:nvPr>
        </p:nvSpPr>
        <p:spPr>
          <a:xfrm>
            <a:off x="487363" y="612775"/>
            <a:ext cx="5761037" cy="4319588"/>
          </a:xfrm>
        </p:spPr>
      </p:sp>
    </p:spTree>
    <p:extLst>
      <p:ext uri="{BB962C8B-B14F-4D97-AF65-F5344CB8AC3E}">
        <p14:creationId xmlns:p14="http://schemas.microsoft.com/office/powerpoint/2010/main" val="340940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92AAA-7C0E-3C06-7961-28D4650326B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D24EC51-FE82-323B-1213-5E40796C88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00964CA-5AA6-F4F8-01AC-79327F690268}"/>
              </a:ext>
            </a:extLst>
          </p:cNvPr>
          <p:cNvSpPr>
            <a:spLocks noGrp="1"/>
          </p:cNvSpPr>
          <p:nvPr>
            <p:ph type="dt" sz="half" idx="10"/>
          </p:nvPr>
        </p:nvSpPr>
        <p:spPr/>
        <p:txBody>
          <a:bodyPr/>
          <a:lstStyle/>
          <a:p>
            <a:fld id="{3CBE0A60-A9D3-4355-8C32-1F3878DA00F6}" type="datetime1">
              <a:rPr kumimoji="1" lang="ja-JP" altLang="en-US" smtClean="0"/>
              <a:t>2024/3/22</a:t>
            </a:fld>
            <a:endParaRPr kumimoji="1" lang="ja-JP" altLang="en-US"/>
          </a:p>
        </p:txBody>
      </p:sp>
      <p:sp>
        <p:nvSpPr>
          <p:cNvPr id="5" name="フッター プレースホルダー 4">
            <a:extLst>
              <a:ext uri="{FF2B5EF4-FFF2-40B4-BE49-F238E27FC236}">
                <a16:creationId xmlns:a16="http://schemas.microsoft.com/office/drawing/2014/main" id="{20F56213-F650-07AA-03F1-B1BC6FF892A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191768-FA3E-BCD3-CC80-89599E25FCE9}"/>
              </a:ext>
            </a:extLst>
          </p:cNvPr>
          <p:cNvSpPr>
            <a:spLocks noGrp="1"/>
          </p:cNvSpPr>
          <p:nvPr>
            <p:ph type="sldNum" sz="quarter" idx="12"/>
          </p:nvPr>
        </p:nvSpPr>
        <p:spPr/>
        <p:txBody>
          <a:bodyPr/>
          <a:lstStyle/>
          <a:p>
            <a:fld id="{5F9F9204-6EDA-41A6-81B7-5E8491083ADF}" type="slidenum">
              <a:rPr kumimoji="1" lang="ja-JP" altLang="en-US" smtClean="0"/>
              <a:t>‹#›</a:t>
            </a:fld>
            <a:endParaRPr kumimoji="1" lang="ja-JP" altLang="en-US"/>
          </a:p>
        </p:txBody>
      </p:sp>
    </p:spTree>
    <p:extLst>
      <p:ext uri="{BB962C8B-B14F-4D97-AF65-F5344CB8AC3E}">
        <p14:creationId xmlns:p14="http://schemas.microsoft.com/office/powerpoint/2010/main" val="5947136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EA5E9E-CE23-F13D-7487-093025F186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F7F2E53-0EB3-E34D-89C7-C27D97181B6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95E7032-4FFF-B4FB-E34C-AA1517853F83}"/>
              </a:ext>
            </a:extLst>
          </p:cNvPr>
          <p:cNvSpPr>
            <a:spLocks noGrp="1"/>
          </p:cNvSpPr>
          <p:nvPr>
            <p:ph type="dt" sz="half" idx="10"/>
          </p:nvPr>
        </p:nvSpPr>
        <p:spPr/>
        <p:txBody>
          <a:bodyPr/>
          <a:lstStyle/>
          <a:p>
            <a:fld id="{9AADF8DB-01EA-4984-AD13-998812B79867}" type="datetime1">
              <a:rPr kumimoji="1" lang="ja-JP" altLang="en-US" smtClean="0"/>
              <a:t>2024/3/22</a:t>
            </a:fld>
            <a:endParaRPr kumimoji="1" lang="ja-JP" altLang="en-US"/>
          </a:p>
        </p:txBody>
      </p:sp>
      <p:sp>
        <p:nvSpPr>
          <p:cNvPr id="5" name="フッター プレースホルダー 4">
            <a:extLst>
              <a:ext uri="{FF2B5EF4-FFF2-40B4-BE49-F238E27FC236}">
                <a16:creationId xmlns:a16="http://schemas.microsoft.com/office/drawing/2014/main" id="{FE089649-4C21-10FC-47D6-EAEDB2E160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C6EDB-66FA-4368-2BA4-835B0933E33E}"/>
              </a:ext>
            </a:extLst>
          </p:cNvPr>
          <p:cNvSpPr>
            <a:spLocks noGrp="1"/>
          </p:cNvSpPr>
          <p:nvPr>
            <p:ph type="sldNum" sz="quarter" idx="12"/>
          </p:nvPr>
        </p:nvSpPr>
        <p:spPr/>
        <p:txBody>
          <a:bodyPr/>
          <a:lstStyle/>
          <a:p>
            <a:fld id="{5F9F9204-6EDA-41A6-81B7-5E8491083ADF}" type="slidenum">
              <a:rPr kumimoji="1" lang="ja-JP" altLang="en-US" smtClean="0"/>
              <a:t>‹#›</a:t>
            </a:fld>
            <a:endParaRPr kumimoji="1" lang="ja-JP" altLang="en-US"/>
          </a:p>
        </p:txBody>
      </p:sp>
    </p:spTree>
    <p:extLst>
      <p:ext uri="{BB962C8B-B14F-4D97-AF65-F5344CB8AC3E}">
        <p14:creationId xmlns:p14="http://schemas.microsoft.com/office/powerpoint/2010/main" val="203795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1E0A5FB-2404-C379-9477-E90D8F300F39}"/>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3F4AC3-377E-A987-F2FE-AB376C34A197}"/>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26D0B0-C10F-0EE2-A9B2-7C3C453CBB8A}"/>
              </a:ext>
            </a:extLst>
          </p:cNvPr>
          <p:cNvSpPr>
            <a:spLocks noGrp="1"/>
          </p:cNvSpPr>
          <p:nvPr>
            <p:ph type="dt" sz="half" idx="10"/>
          </p:nvPr>
        </p:nvSpPr>
        <p:spPr/>
        <p:txBody>
          <a:bodyPr/>
          <a:lstStyle/>
          <a:p>
            <a:fld id="{F69B53DD-7511-48D0-A9B9-CC2780212B4E}" type="datetime1">
              <a:rPr kumimoji="1" lang="ja-JP" altLang="en-US" smtClean="0"/>
              <a:t>2024/3/22</a:t>
            </a:fld>
            <a:endParaRPr kumimoji="1" lang="ja-JP" altLang="en-US"/>
          </a:p>
        </p:txBody>
      </p:sp>
      <p:sp>
        <p:nvSpPr>
          <p:cNvPr id="5" name="フッター プレースホルダー 4">
            <a:extLst>
              <a:ext uri="{FF2B5EF4-FFF2-40B4-BE49-F238E27FC236}">
                <a16:creationId xmlns:a16="http://schemas.microsoft.com/office/drawing/2014/main" id="{E9024A32-5F39-8155-CC1E-DB43012264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8E5E93-647C-E327-1F5A-5CFB306F6E4A}"/>
              </a:ext>
            </a:extLst>
          </p:cNvPr>
          <p:cNvSpPr>
            <a:spLocks noGrp="1"/>
          </p:cNvSpPr>
          <p:nvPr>
            <p:ph type="sldNum" sz="quarter" idx="12"/>
          </p:nvPr>
        </p:nvSpPr>
        <p:spPr/>
        <p:txBody>
          <a:bodyPr/>
          <a:lstStyle/>
          <a:p>
            <a:fld id="{5F9F9204-6EDA-41A6-81B7-5E8491083ADF}" type="slidenum">
              <a:rPr kumimoji="1" lang="ja-JP" altLang="en-US" smtClean="0"/>
              <a:t>‹#›</a:t>
            </a:fld>
            <a:endParaRPr kumimoji="1" lang="ja-JP" altLang="en-US"/>
          </a:p>
        </p:txBody>
      </p:sp>
    </p:spTree>
    <p:extLst>
      <p:ext uri="{BB962C8B-B14F-4D97-AF65-F5344CB8AC3E}">
        <p14:creationId xmlns:p14="http://schemas.microsoft.com/office/powerpoint/2010/main" val="35145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C00B0C-7248-CCA9-D8F4-F99A4208AF95}"/>
              </a:ext>
            </a:extLst>
          </p:cNvPr>
          <p:cNvSpPr>
            <a:spLocks noGrp="1"/>
          </p:cNvSpPr>
          <p:nvPr>
            <p:ph type="title"/>
          </p:nvPr>
        </p:nvSpPr>
        <p:spPr>
          <a:xfrm>
            <a:off x="0" y="1"/>
            <a:ext cx="9144000" cy="620712"/>
          </a:xfrm>
          <a:noFill/>
        </p:spPr>
        <p:txBody>
          <a:bodyPr lIns="324000" tIns="144000">
            <a:noAutofit/>
          </a:bodyPr>
          <a:lstStyle>
            <a:lvl1pPr>
              <a:defRPr sz="2400">
                <a:solidFill>
                  <a:schemeClr val="tx1"/>
                </a:solidFill>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4DF2DBC-48DF-4B28-E999-B6B8F52AED5C}"/>
              </a:ext>
            </a:extLst>
          </p:cNvPr>
          <p:cNvSpPr>
            <a:spLocks noGrp="1"/>
          </p:cNvSpPr>
          <p:nvPr>
            <p:ph idx="1"/>
          </p:nvPr>
        </p:nvSpPr>
        <p:spPr>
          <a:xfrm>
            <a:off x="250825" y="765180"/>
            <a:ext cx="8642350" cy="5903905"/>
          </a:xfrm>
        </p:spPr>
        <p:txBody>
          <a:bodyPr/>
          <a:lstStyle>
            <a:lvl1pPr marL="0" indent="0">
              <a:lnSpc>
                <a:spcPct val="120000"/>
              </a:lnSpc>
              <a:buNone/>
              <a:defRPr sz="2000" b="1">
                <a:solidFill>
                  <a:schemeClr val="tx2"/>
                </a:solidFill>
              </a:defRPr>
            </a:lvl1pPr>
          </a:lstStyle>
          <a:p>
            <a:pPr lvl="0"/>
            <a:r>
              <a:rPr kumimoji="1" lang="ja-JP" altLang="en-US" dirty="0"/>
              <a:t>マスター テキストの書式設定</a:t>
            </a:r>
          </a:p>
        </p:txBody>
      </p:sp>
      <p:cxnSp>
        <p:nvCxnSpPr>
          <p:cNvPr id="4" name="直線コネクタ 3">
            <a:extLst>
              <a:ext uri="{FF2B5EF4-FFF2-40B4-BE49-F238E27FC236}">
                <a16:creationId xmlns:a16="http://schemas.microsoft.com/office/drawing/2014/main" id="{743AFCFE-FD6C-8723-B926-EFDAF3026A5B}"/>
              </a:ext>
            </a:extLst>
          </p:cNvPr>
          <p:cNvCxnSpPr/>
          <p:nvPr userDrawn="1"/>
        </p:nvCxnSpPr>
        <p:spPr>
          <a:xfrm>
            <a:off x="0" y="631846"/>
            <a:ext cx="9144000"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7CBDE361-4C96-2080-8259-B1051DDED1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0948" y="50240"/>
            <a:ext cx="1373505" cy="548640"/>
          </a:xfrm>
          <a:prstGeom prst="rect">
            <a:avLst/>
          </a:prstGeom>
          <a:noFill/>
          <a:ln>
            <a:noFill/>
          </a:ln>
        </p:spPr>
      </p:pic>
      <p:sp>
        <p:nvSpPr>
          <p:cNvPr id="5" name="スライド番号プレースホルダー 5">
            <a:extLst>
              <a:ext uri="{FF2B5EF4-FFF2-40B4-BE49-F238E27FC236}">
                <a16:creationId xmlns:a16="http://schemas.microsoft.com/office/drawing/2014/main" id="{8AE0EDB6-1079-B4B9-9980-96B3A9CDC5CA}"/>
              </a:ext>
            </a:extLst>
          </p:cNvPr>
          <p:cNvSpPr>
            <a:spLocks noGrp="1"/>
          </p:cNvSpPr>
          <p:nvPr>
            <p:ph type="sldNum" sz="quarter" idx="12"/>
          </p:nvPr>
        </p:nvSpPr>
        <p:spPr>
          <a:xfrm>
            <a:off x="7086600" y="6492875"/>
            <a:ext cx="2057400" cy="365125"/>
          </a:xfrm>
        </p:spPr>
        <p:txBody>
          <a:bodyPr anchor="b"/>
          <a:lstStyle/>
          <a:p>
            <a:fld id="{5F9F9204-6EDA-41A6-81B7-5E8491083ADF}" type="slidenum">
              <a:rPr kumimoji="1" lang="ja-JP" altLang="en-US" smtClean="0"/>
              <a:t>‹#›</a:t>
            </a:fld>
            <a:endParaRPr kumimoji="1" lang="ja-JP" altLang="en-US" dirty="0"/>
          </a:p>
        </p:txBody>
      </p:sp>
    </p:spTree>
    <p:extLst>
      <p:ext uri="{BB962C8B-B14F-4D97-AF65-F5344CB8AC3E}">
        <p14:creationId xmlns:p14="http://schemas.microsoft.com/office/powerpoint/2010/main" val="1162862844"/>
      </p:ext>
    </p:extLst>
  </p:cSld>
  <p:clrMapOvr>
    <a:masterClrMapping/>
  </p:clrMapOvr>
  <p:extLst>
    <p:ext uri="{DCECCB84-F9BA-43D5-87BE-67443E8EF086}">
      <p15:sldGuideLst xmlns:p15="http://schemas.microsoft.com/office/powerpoint/2012/main">
        <p15:guide id="1" pos="158" userDrawn="1">
          <p15:clr>
            <a:srgbClr val="FBAE40"/>
          </p15:clr>
        </p15:guide>
        <p15:guide id="2" pos="5602" userDrawn="1">
          <p15:clr>
            <a:srgbClr val="FBAE40"/>
          </p15:clr>
        </p15:guide>
        <p15:guide id="3" orient="horz" pos="482" userDrawn="1">
          <p15:clr>
            <a:srgbClr val="FBAE40"/>
          </p15:clr>
        </p15:guide>
        <p15:guide id="4" orient="horz" pos="4201" userDrawn="1">
          <p15:clr>
            <a:srgbClr val="FBAE40"/>
          </p15:clr>
        </p15:guide>
        <p15:guide id="5" orient="horz" pos="39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9F4B0E-F75A-26F4-5D7E-9B9CB795D7D2}"/>
              </a:ext>
            </a:extLst>
          </p:cNvPr>
          <p:cNvSpPr>
            <a:spLocks noGrp="1"/>
          </p:cNvSpPr>
          <p:nvPr>
            <p:ph type="title"/>
          </p:nvPr>
        </p:nvSpPr>
        <p:spPr>
          <a:xfrm>
            <a:off x="623888" y="1709740"/>
            <a:ext cx="7886700" cy="738186"/>
          </a:xfrm>
        </p:spPr>
        <p:txBody>
          <a:bodyPr anchor="t">
            <a:normAutofit/>
          </a:bodyPr>
          <a:lstStyle>
            <a:lvl1pPr>
              <a:defRPr sz="3200"/>
            </a:lvl1p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3ED5EFBD-C65F-3A0C-98CB-9348CC9D6E0E}"/>
              </a:ext>
            </a:extLst>
          </p:cNvPr>
          <p:cNvSpPr>
            <a:spLocks noGrp="1"/>
          </p:cNvSpPr>
          <p:nvPr>
            <p:ph type="body" idx="1"/>
          </p:nvPr>
        </p:nvSpPr>
        <p:spPr>
          <a:xfrm>
            <a:off x="623888" y="2447926"/>
            <a:ext cx="7886700" cy="36417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a:extLst>
              <a:ext uri="{FF2B5EF4-FFF2-40B4-BE49-F238E27FC236}">
                <a16:creationId xmlns:a16="http://schemas.microsoft.com/office/drawing/2014/main" id="{A2D5DB0F-7E09-AFC8-894D-5F3226F2379E}"/>
              </a:ext>
            </a:extLst>
          </p:cNvPr>
          <p:cNvSpPr>
            <a:spLocks noGrp="1"/>
          </p:cNvSpPr>
          <p:nvPr>
            <p:ph type="dt" sz="half" idx="10"/>
          </p:nvPr>
        </p:nvSpPr>
        <p:spPr/>
        <p:txBody>
          <a:bodyPr/>
          <a:lstStyle/>
          <a:p>
            <a:fld id="{9C88781E-B37B-498C-B592-566193CD11D6}" type="datetime1">
              <a:rPr kumimoji="1" lang="ja-JP" altLang="en-US" smtClean="0"/>
              <a:t>2024/3/22</a:t>
            </a:fld>
            <a:endParaRPr kumimoji="1" lang="ja-JP" altLang="en-US"/>
          </a:p>
        </p:txBody>
      </p:sp>
      <p:sp>
        <p:nvSpPr>
          <p:cNvPr id="5" name="フッター プレースホルダー 4">
            <a:extLst>
              <a:ext uri="{FF2B5EF4-FFF2-40B4-BE49-F238E27FC236}">
                <a16:creationId xmlns:a16="http://schemas.microsoft.com/office/drawing/2014/main" id="{7A1FC6E2-2A6A-391C-5EA1-9248931566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320124-5A62-5366-7C97-89ADD8358D3E}"/>
              </a:ext>
            </a:extLst>
          </p:cNvPr>
          <p:cNvSpPr>
            <a:spLocks noGrp="1"/>
          </p:cNvSpPr>
          <p:nvPr>
            <p:ph type="sldNum" sz="quarter" idx="12"/>
          </p:nvPr>
        </p:nvSpPr>
        <p:spPr/>
        <p:txBody>
          <a:bodyPr/>
          <a:lstStyle/>
          <a:p>
            <a:fld id="{5F9F9204-6EDA-41A6-81B7-5E8491083ADF}" type="slidenum">
              <a:rPr kumimoji="1" lang="ja-JP" altLang="en-US" smtClean="0"/>
              <a:t>‹#›</a:t>
            </a:fld>
            <a:endParaRPr kumimoji="1" lang="ja-JP" altLang="en-US"/>
          </a:p>
        </p:txBody>
      </p:sp>
    </p:spTree>
    <p:extLst>
      <p:ext uri="{BB962C8B-B14F-4D97-AF65-F5344CB8AC3E}">
        <p14:creationId xmlns:p14="http://schemas.microsoft.com/office/powerpoint/2010/main" val="314253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065460-1844-8400-0DCA-EA3D433A88B6}"/>
              </a:ext>
            </a:extLst>
          </p:cNvPr>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D1E9BE08-6D8C-FCE6-742B-77855EB692F1}"/>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59471BB-A138-C0B8-80BB-F90940F71F21}"/>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05E80AF-F188-5593-3DA8-518A442D1154}"/>
              </a:ext>
            </a:extLst>
          </p:cNvPr>
          <p:cNvSpPr>
            <a:spLocks noGrp="1"/>
          </p:cNvSpPr>
          <p:nvPr>
            <p:ph type="dt" sz="half" idx="10"/>
          </p:nvPr>
        </p:nvSpPr>
        <p:spPr/>
        <p:txBody>
          <a:bodyPr/>
          <a:lstStyle/>
          <a:p>
            <a:fld id="{D742A040-F578-4526-AED1-5D5A2E3C0B30}" type="datetime1">
              <a:rPr kumimoji="1" lang="ja-JP" altLang="en-US" smtClean="0"/>
              <a:t>2024/3/22</a:t>
            </a:fld>
            <a:endParaRPr kumimoji="1" lang="ja-JP" altLang="en-US"/>
          </a:p>
        </p:txBody>
      </p:sp>
      <p:sp>
        <p:nvSpPr>
          <p:cNvPr id="6" name="フッター プレースホルダー 5">
            <a:extLst>
              <a:ext uri="{FF2B5EF4-FFF2-40B4-BE49-F238E27FC236}">
                <a16:creationId xmlns:a16="http://schemas.microsoft.com/office/drawing/2014/main" id="{8DC541B1-B533-61E8-BE1A-5E804A69E8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07F367F-4095-FFD5-4431-913201A66372}"/>
              </a:ext>
            </a:extLst>
          </p:cNvPr>
          <p:cNvSpPr>
            <a:spLocks noGrp="1"/>
          </p:cNvSpPr>
          <p:nvPr>
            <p:ph type="sldNum" sz="quarter" idx="12"/>
          </p:nvPr>
        </p:nvSpPr>
        <p:spPr/>
        <p:txBody>
          <a:bodyPr/>
          <a:lstStyle/>
          <a:p>
            <a:fld id="{5F9F9204-6EDA-41A6-81B7-5E8491083ADF}" type="slidenum">
              <a:rPr kumimoji="1" lang="ja-JP" altLang="en-US" smtClean="0"/>
              <a:t>‹#›</a:t>
            </a:fld>
            <a:endParaRPr kumimoji="1" lang="ja-JP" altLang="en-US"/>
          </a:p>
        </p:txBody>
      </p:sp>
    </p:spTree>
    <p:extLst>
      <p:ext uri="{BB962C8B-B14F-4D97-AF65-F5344CB8AC3E}">
        <p14:creationId xmlns:p14="http://schemas.microsoft.com/office/powerpoint/2010/main" val="389747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8677B-218E-9977-F04F-B61E81268184}"/>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C6C7D5-53A6-ECBF-566C-94510AD312F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40E679C-3054-9B1B-B1D5-96B3B188649E}"/>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F4938B-8958-ACEF-58A4-FCB01C221E21}"/>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59C4401-74B2-95B8-1619-753B2188C3B5}"/>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2FB0F07-E912-8F91-1438-52872AD90645}"/>
              </a:ext>
            </a:extLst>
          </p:cNvPr>
          <p:cNvSpPr>
            <a:spLocks noGrp="1"/>
          </p:cNvSpPr>
          <p:nvPr>
            <p:ph type="dt" sz="half" idx="10"/>
          </p:nvPr>
        </p:nvSpPr>
        <p:spPr/>
        <p:txBody>
          <a:bodyPr/>
          <a:lstStyle/>
          <a:p>
            <a:fld id="{4AC83889-E7A7-4307-A152-83416CF3B1FC}" type="datetime1">
              <a:rPr kumimoji="1" lang="ja-JP" altLang="en-US" smtClean="0"/>
              <a:t>2024/3/22</a:t>
            </a:fld>
            <a:endParaRPr kumimoji="1" lang="ja-JP" altLang="en-US"/>
          </a:p>
        </p:txBody>
      </p:sp>
      <p:sp>
        <p:nvSpPr>
          <p:cNvPr id="8" name="フッター プレースホルダー 7">
            <a:extLst>
              <a:ext uri="{FF2B5EF4-FFF2-40B4-BE49-F238E27FC236}">
                <a16:creationId xmlns:a16="http://schemas.microsoft.com/office/drawing/2014/main" id="{2B3D0825-9A1B-B60B-FEC9-50F581793A6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0FD43DC-89F4-7D4C-43A1-2180B02F8745}"/>
              </a:ext>
            </a:extLst>
          </p:cNvPr>
          <p:cNvSpPr>
            <a:spLocks noGrp="1"/>
          </p:cNvSpPr>
          <p:nvPr>
            <p:ph type="sldNum" sz="quarter" idx="12"/>
          </p:nvPr>
        </p:nvSpPr>
        <p:spPr/>
        <p:txBody>
          <a:bodyPr/>
          <a:lstStyle/>
          <a:p>
            <a:fld id="{5F9F9204-6EDA-41A6-81B7-5E8491083ADF}" type="slidenum">
              <a:rPr kumimoji="1" lang="ja-JP" altLang="en-US" smtClean="0"/>
              <a:t>‹#›</a:t>
            </a:fld>
            <a:endParaRPr kumimoji="1" lang="ja-JP" altLang="en-US"/>
          </a:p>
        </p:txBody>
      </p:sp>
    </p:spTree>
    <p:extLst>
      <p:ext uri="{BB962C8B-B14F-4D97-AF65-F5344CB8AC3E}">
        <p14:creationId xmlns:p14="http://schemas.microsoft.com/office/powerpoint/2010/main" val="159073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E9B930-99D2-CA91-9E6C-C666560B1111}"/>
              </a:ext>
            </a:extLst>
          </p:cNvPr>
          <p:cNvSpPr>
            <a:spLocks noGrp="1"/>
          </p:cNvSpPr>
          <p:nvPr>
            <p:ph type="title"/>
          </p:nvPr>
        </p:nvSpPr>
        <p:spPr/>
        <p:txBody>
          <a:bodyPr/>
          <a:lstStyle/>
          <a:p>
            <a:r>
              <a:rPr kumimoji="1" lang="ja-JP" altLang="en-US" dirty="0"/>
              <a:t>マスター タイトルの書式設定</a:t>
            </a:r>
          </a:p>
        </p:txBody>
      </p:sp>
      <p:sp>
        <p:nvSpPr>
          <p:cNvPr id="3" name="日付プレースホルダー 2">
            <a:extLst>
              <a:ext uri="{FF2B5EF4-FFF2-40B4-BE49-F238E27FC236}">
                <a16:creationId xmlns:a16="http://schemas.microsoft.com/office/drawing/2014/main" id="{4E8F3825-AB50-E451-DD14-682D48F79374}"/>
              </a:ext>
            </a:extLst>
          </p:cNvPr>
          <p:cNvSpPr>
            <a:spLocks noGrp="1"/>
          </p:cNvSpPr>
          <p:nvPr>
            <p:ph type="dt" sz="half" idx="10"/>
          </p:nvPr>
        </p:nvSpPr>
        <p:spPr/>
        <p:txBody>
          <a:bodyPr/>
          <a:lstStyle/>
          <a:p>
            <a:fld id="{7C41F7A6-A2C3-4FFD-9A1D-D541035EF5B8}" type="datetime1">
              <a:rPr kumimoji="1" lang="ja-JP" altLang="en-US" smtClean="0"/>
              <a:t>2024/3/22</a:t>
            </a:fld>
            <a:endParaRPr kumimoji="1" lang="ja-JP" altLang="en-US"/>
          </a:p>
        </p:txBody>
      </p:sp>
      <p:sp>
        <p:nvSpPr>
          <p:cNvPr id="4" name="フッター プレースホルダー 3">
            <a:extLst>
              <a:ext uri="{FF2B5EF4-FFF2-40B4-BE49-F238E27FC236}">
                <a16:creationId xmlns:a16="http://schemas.microsoft.com/office/drawing/2014/main" id="{86B791D0-AC9A-3F38-E17D-86F416087F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03F691-38F4-BB35-71B2-28990EDAC9B5}"/>
              </a:ext>
            </a:extLst>
          </p:cNvPr>
          <p:cNvSpPr txBox="1">
            <a:spLocks/>
          </p:cNvSpPr>
          <p:nvPr userDrawn="1"/>
        </p:nvSpPr>
        <p:spPr>
          <a:xfrm>
            <a:off x="7086600" y="6492875"/>
            <a:ext cx="2057400" cy="365125"/>
          </a:xfrm>
          <a:prstGeom prst="rect">
            <a:avLst/>
          </a:prstGeom>
        </p:spPr>
        <p:txBody>
          <a:bodyPr vert="horz" lIns="91440" tIns="45720" rIns="91440" bIns="45720" rtlCol="0" anchor="b"/>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F9F9204-6EDA-41A6-81B7-5E8491083ADF}" type="slidenum">
              <a:rPr lang="ja-JP" altLang="en-US" smtClean="0"/>
              <a:pPr/>
              <a:t>‹#›</a:t>
            </a:fld>
            <a:endParaRPr lang="ja-JP" altLang="en-US" dirty="0"/>
          </a:p>
        </p:txBody>
      </p:sp>
    </p:spTree>
    <p:extLst>
      <p:ext uri="{BB962C8B-B14F-4D97-AF65-F5344CB8AC3E}">
        <p14:creationId xmlns:p14="http://schemas.microsoft.com/office/powerpoint/2010/main" val="351890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D9CD4ED-CD91-5688-19D7-3EC2B33D50EB}"/>
              </a:ext>
            </a:extLst>
          </p:cNvPr>
          <p:cNvSpPr>
            <a:spLocks noGrp="1"/>
          </p:cNvSpPr>
          <p:nvPr>
            <p:ph type="dt" sz="half" idx="10"/>
          </p:nvPr>
        </p:nvSpPr>
        <p:spPr/>
        <p:txBody>
          <a:bodyPr/>
          <a:lstStyle/>
          <a:p>
            <a:fld id="{814D900F-93F4-4CC1-A65D-6D29E93D5D58}" type="datetime1">
              <a:rPr kumimoji="1" lang="ja-JP" altLang="en-US" smtClean="0"/>
              <a:t>2024/3/22</a:t>
            </a:fld>
            <a:endParaRPr kumimoji="1" lang="ja-JP" altLang="en-US"/>
          </a:p>
        </p:txBody>
      </p:sp>
      <p:sp>
        <p:nvSpPr>
          <p:cNvPr id="3" name="フッター プレースホルダー 2">
            <a:extLst>
              <a:ext uri="{FF2B5EF4-FFF2-40B4-BE49-F238E27FC236}">
                <a16:creationId xmlns:a16="http://schemas.microsoft.com/office/drawing/2014/main" id="{78D66ECB-CE7F-FE8C-78C8-77522DB6F52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A407F73-1D13-56BE-822A-14DE082E4840}"/>
              </a:ext>
            </a:extLst>
          </p:cNvPr>
          <p:cNvSpPr>
            <a:spLocks noGrp="1"/>
          </p:cNvSpPr>
          <p:nvPr>
            <p:ph type="sldNum" sz="quarter" idx="12"/>
          </p:nvPr>
        </p:nvSpPr>
        <p:spPr/>
        <p:txBody>
          <a:bodyPr/>
          <a:lstStyle/>
          <a:p>
            <a:fld id="{5F9F9204-6EDA-41A6-81B7-5E8491083ADF}" type="slidenum">
              <a:rPr kumimoji="1" lang="ja-JP" altLang="en-US" smtClean="0"/>
              <a:t>‹#›</a:t>
            </a:fld>
            <a:endParaRPr kumimoji="1" lang="ja-JP" altLang="en-US"/>
          </a:p>
        </p:txBody>
      </p:sp>
    </p:spTree>
    <p:extLst>
      <p:ext uri="{BB962C8B-B14F-4D97-AF65-F5344CB8AC3E}">
        <p14:creationId xmlns:p14="http://schemas.microsoft.com/office/powerpoint/2010/main" val="384813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1B15-DB96-98BB-B585-7A3FFD41E4FA}"/>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4037D5-5397-7E5D-4EB3-3A83A500C946}"/>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F9D286B-7285-E6B7-5AAE-DFF85404F583}"/>
              </a:ext>
            </a:extLst>
          </p:cNvPr>
          <p:cNvSpPr>
            <a:spLocks noGrp="1"/>
          </p:cNvSpPr>
          <p:nvPr>
            <p:ph type="body" sz="half" idx="2"/>
          </p:nvPr>
        </p:nvSpPr>
        <p:spPr>
          <a:xfrm>
            <a:off x="629841" y="2057400"/>
            <a:ext cx="2949178" cy="3811588"/>
          </a:xfrm>
        </p:spPr>
        <p:txBody>
          <a:bodyPr/>
          <a:lstStyle>
            <a:lvl1pPr marL="0" indent="0">
              <a:lnSpc>
                <a:spcPct val="12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a:t>マスター テキストの書式設定</a:t>
            </a:r>
          </a:p>
        </p:txBody>
      </p:sp>
      <p:sp>
        <p:nvSpPr>
          <p:cNvPr id="5" name="日付プレースホルダー 4">
            <a:extLst>
              <a:ext uri="{FF2B5EF4-FFF2-40B4-BE49-F238E27FC236}">
                <a16:creationId xmlns:a16="http://schemas.microsoft.com/office/drawing/2014/main" id="{58661D00-07ED-6B08-749E-C1114D48C6AF}"/>
              </a:ext>
            </a:extLst>
          </p:cNvPr>
          <p:cNvSpPr>
            <a:spLocks noGrp="1"/>
          </p:cNvSpPr>
          <p:nvPr>
            <p:ph type="dt" sz="half" idx="10"/>
          </p:nvPr>
        </p:nvSpPr>
        <p:spPr/>
        <p:txBody>
          <a:bodyPr/>
          <a:lstStyle/>
          <a:p>
            <a:fld id="{F2107EB8-E1C0-4D07-B4E5-B90661F15E76}" type="datetime1">
              <a:rPr kumimoji="1" lang="ja-JP" altLang="en-US" smtClean="0"/>
              <a:t>2024/3/22</a:t>
            </a:fld>
            <a:endParaRPr kumimoji="1" lang="ja-JP" altLang="en-US"/>
          </a:p>
        </p:txBody>
      </p:sp>
      <p:sp>
        <p:nvSpPr>
          <p:cNvPr id="6" name="フッター プレースホルダー 5">
            <a:extLst>
              <a:ext uri="{FF2B5EF4-FFF2-40B4-BE49-F238E27FC236}">
                <a16:creationId xmlns:a16="http://schemas.microsoft.com/office/drawing/2014/main" id="{3D6FA251-CC6F-68D2-499C-F920EC00D5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EA2BE4-4E92-E9B7-376C-4082F1221699}"/>
              </a:ext>
            </a:extLst>
          </p:cNvPr>
          <p:cNvSpPr>
            <a:spLocks noGrp="1"/>
          </p:cNvSpPr>
          <p:nvPr>
            <p:ph type="sldNum" sz="quarter" idx="12"/>
          </p:nvPr>
        </p:nvSpPr>
        <p:spPr/>
        <p:txBody>
          <a:bodyPr/>
          <a:lstStyle/>
          <a:p>
            <a:fld id="{5F9F9204-6EDA-41A6-81B7-5E8491083ADF}" type="slidenum">
              <a:rPr kumimoji="1" lang="ja-JP" altLang="en-US" smtClean="0"/>
              <a:t>‹#›</a:t>
            </a:fld>
            <a:endParaRPr kumimoji="1" lang="ja-JP" altLang="en-US"/>
          </a:p>
        </p:txBody>
      </p:sp>
    </p:spTree>
    <p:extLst>
      <p:ext uri="{BB962C8B-B14F-4D97-AF65-F5344CB8AC3E}">
        <p14:creationId xmlns:p14="http://schemas.microsoft.com/office/powerpoint/2010/main" val="142175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73024F-1E83-EADC-1ADB-8CFD98E9ED6A}"/>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EF8B5B6-340B-9852-C9FE-9E1BBBF7042C}"/>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F7DAE28-EEBE-C6C2-1A08-99B1EAB924B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625D6B1-9F5E-8BB7-650D-6B81194FEE32}"/>
              </a:ext>
            </a:extLst>
          </p:cNvPr>
          <p:cNvSpPr>
            <a:spLocks noGrp="1"/>
          </p:cNvSpPr>
          <p:nvPr>
            <p:ph type="dt" sz="half" idx="10"/>
          </p:nvPr>
        </p:nvSpPr>
        <p:spPr/>
        <p:txBody>
          <a:bodyPr/>
          <a:lstStyle/>
          <a:p>
            <a:fld id="{92F9EA05-A5E0-4913-81FE-4E6D0DEBCFEB}" type="datetime1">
              <a:rPr kumimoji="1" lang="ja-JP" altLang="en-US" smtClean="0"/>
              <a:t>2024/3/22</a:t>
            </a:fld>
            <a:endParaRPr kumimoji="1" lang="ja-JP" altLang="en-US"/>
          </a:p>
        </p:txBody>
      </p:sp>
      <p:sp>
        <p:nvSpPr>
          <p:cNvPr id="6" name="フッター プレースホルダー 5">
            <a:extLst>
              <a:ext uri="{FF2B5EF4-FFF2-40B4-BE49-F238E27FC236}">
                <a16:creationId xmlns:a16="http://schemas.microsoft.com/office/drawing/2014/main" id="{5E7C7862-F867-C23F-C952-D4EA85BE10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E7B6A2-C404-A04C-E4DF-1E9ADA26BC09}"/>
              </a:ext>
            </a:extLst>
          </p:cNvPr>
          <p:cNvSpPr>
            <a:spLocks noGrp="1"/>
          </p:cNvSpPr>
          <p:nvPr>
            <p:ph type="sldNum" sz="quarter" idx="12"/>
          </p:nvPr>
        </p:nvSpPr>
        <p:spPr/>
        <p:txBody>
          <a:bodyPr/>
          <a:lstStyle/>
          <a:p>
            <a:fld id="{5F9F9204-6EDA-41A6-81B7-5E8491083ADF}" type="slidenum">
              <a:rPr kumimoji="1" lang="ja-JP" altLang="en-US" smtClean="0"/>
              <a:t>‹#›</a:t>
            </a:fld>
            <a:endParaRPr kumimoji="1" lang="ja-JP" altLang="en-US"/>
          </a:p>
        </p:txBody>
      </p:sp>
    </p:spTree>
    <p:extLst>
      <p:ext uri="{BB962C8B-B14F-4D97-AF65-F5344CB8AC3E}">
        <p14:creationId xmlns:p14="http://schemas.microsoft.com/office/powerpoint/2010/main" val="71990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0ECF555-F676-BBF7-F201-1C41447D14CA}"/>
              </a:ext>
            </a:extLst>
          </p:cNvPr>
          <p:cNvSpPr>
            <a:spLocks noGrp="1"/>
          </p:cNvSpPr>
          <p:nvPr>
            <p:ph type="title"/>
          </p:nvPr>
        </p:nvSpPr>
        <p:spPr>
          <a:xfrm>
            <a:off x="254479" y="211304"/>
            <a:ext cx="8635042" cy="415924"/>
          </a:xfrm>
          <a:prstGeom prst="rect">
            <a:avLst/>
          </a:prstGeom>
        </p:spPr>
        <p:txBody>
          <a:bodyPr vert="horz" lIns="91440" tIns="10800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80E40EE3-B561-18B3-7BCA-7C15C427CC3A}"/>
              </a:ext>
            </a:extLst>
          </p:cNvPr>
          <p:cNvSpPr>
            <a:spLocks noGrp="1"/>
          </p:cNvSpPr>
          <p:nvPr>
            <p:ph type="body" idx="1"/>
          </p:nvPr>
        </p:nvSpPr>
        <p:spPr>
          <a:xfrm>
            <a:off x="254479" y="707366"/>
            <a:ext cx="8635042" cy="5469597"/>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CBD290FA-C9C5-97FD-9231-BD72B8D067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B0235-1A61-4659-B66F-45C638F78BA9}" type="datetime1">
              <a:rPr kumimoji="1" lang="ja-JP" altLang="en-US" smtClean="0"/>
              <a:t>2024/3/22</a:t>
            </a:fld>
            <a:endParaRPr kumimoji="1" lang="ja-JP" altLang="en-US"/>
          </a:p>
        </p:txBody>
      </p:sp>
      <p:sp>
        <p:nvSpPr>
          <p:cNvPr id="5" name="フッター プレースホルダー 4">
            <a:extLst>
              <a:ext uri="{FF2B5EF4-FFF2-40B4-BE49-F238E27FC236}">
                <a16:creationId xmlns:a16="http://schemas.microsoft.com/office/drawing/2014/main" id="{B8C3AB0E-819E-DF8B-F75F-179FDA45B43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B32CE6B-02CE-2CEE-C834-500B34BFC7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F9204-6EDA-41A6-81B7-5E8491083ADF}" type="slidenum">
              <a:rPr kumimoji="1" lang="ja-JP" altLang="en-US" smtClean="0"/>
              <a:t>‹#›</a:t>
            </a:fld>
            <a:endParaRPr kumimoji="1" lang="ja-JP" altLang="en-US"/>
          </a:p>
        </p:txBody>
      </p:sp>
    </p:spTree>
    <p:extLst>
      <p:ext uri="{BB962C8B-B14F-4D97-AF65-F5344CB8AC3E}">
        <p14:creationId xmlns:p14="http://schemas.microsoft.com/office/powerpoint/2010/main" val="381888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naro.go.jp/publicity_report/publication/files/3f7c9bb6537fe89b7cb9de5122c7b59c_1.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notesSlide" Target="../notesSlides/notesSlide2.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6.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jma.go.jp/jma/kishou/know/kisetsu_riyou/method/ensemble.html#ensembl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data.jma.go.jp/risk/probability/info/number.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jma.go.jp/jma/kishou/know/kisetsu_riyou/method/ensemble.html#ensemble" TargetMode="External"/><Relationship Id="rId5" Type="http://schemas.openxmlformats.org/officeDocument/2006/relationships/hyperlink" Target="https://www.data.jma.go.jp/risk/probability/info/number.html" TargetMode="Externa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131558-221D-221E-EF46-0F1F11188203}"/>
              </a:ext>
            </a:extLst>
          </p:cNvPr>
          <p:cNvSpPr>
            <a:spLocks noGrp="1"/>
          </p:cNvSpPr>
          <p:nvPr>
            <p:ph type="ctrTitle"/>
          </p:nvPr>
        </p:nvSpPr>
        <p:spPr>
          <a:xfrm>
            <a:off x="472440" y="1469470"/>
            <a:ext cx="6858000" cy="2387600"/>
          </a:xfrm>
        </p:spPr>
        <p:txBody>
          <a:bodyPr anchor="ctr">
            <a:normAutofit/>
          </a:bodyPr>
          <a:lstStyle/>
          <a:p>
            <a:pPr algn="l"/>
            <a:r>
              <a:rPr kumimoji="1" lang="ja-JP" altLang="en-US" sz="4400" b="1" dirty="0"/>
              <a:t>農業に役立つ</a:t>
            </a:r>
            <a:r>
              <a:rPr kumimoji="1" lang="ja-JP" altLang="en-US" sz="4400" dirty="0"/>
              <a:t>気象情報</a:t>
            </a:r>
            <a:r>
              <a:rPr lang="ja-JP" altLang="en-US" sz="4400" dirty="0"/>
              <a:t>の</a:t>
            </a:r>
            <a:r>
              <a:rPr kumimoji="1" lang="ja-JP" altLang="en-US" sz="4400" dirty="0"/>
              <a:t>利用の手引き　</a:t>
            </a:r>
          </a:p>
        </p:txBody>
      </p:sp>
      <p:sp>
        <p:nvSpPr>
          <p:cNvPr id="5" name="テキスト ボックス 4">
            <a:extLst>
              <a:ext uri="{FF2B5EF4-FFF2-40B4-BE49-F238E27FC236}">
                <a16:creationId xmlns:a16="http://schemas.microsoft.com/office/drawing/2014/main" id="{A3F8B02D-2CE0-1A83-3466-CA9E72F0C658}"/>
              </a:ext>
            </a:extLst>
          </p:cNvPr>
          <p:cNvSpPr txBox="1"/>
          <p:nvPr/>
        </p:nvSpPr>
        <p:spPr>
          <a:xfrm>
            <a:off x="519142" y="3663305"/>
            <a:ext cx="7650480" cy="523220"/>
          </a:xfrm>
          <a:prstGeom prst="rect">
            <a:avLst/>
          </a:prstGeom>
          <a:noFill/>
        </p:spPr>
        <p:txBody>
          <a:bodyPr wrap="square" rtlCol="0">
            <a:spAutoFit/>
          </a:bodyPr>
          <a:lstStyle/>
          <a:p>
            <a:r>
              <a:rPr kumimoji="1" lang="ja-JP" altLang="en-US" sz="2800" b="1" dirty="0"/>
              <a:t>気象データを活用するために</a:t>
            </a:r>
            <a:endParaRPr kumimoji="1" lang="en-US" altLang="ja-JP" sz="2800" b="1" dirty="0"/>
          </a:p>
        </p:txBody>
      </p:sp>
      <p:sp>
        <p:nvSpPr>
          <p:cNvPr id="8" name="楕円 7">
            <a:extLst>
              <a:ext uri="{FF2B5EF4-FFF2-40B4-BE49-F238E27FC236}">
                <a16:creationId xmlns:a16="http://schemas.microsoft.com/office/drawing/2014/main" id="{775122C0-6947-627E-DD43-109822DC0FB1}"/>
              </a:ext>
            </a:extLst>
          </p:cNvPr>
          <p:cNvSpPr>
            <a:spLocks noChangeAspect="1"/>
          </p:cNvSpPr>
          <p:nvPr/>
        </p:nvSpPr>
        <p:spPr>
          <a:xfrm>
            <a:off x="6981622" y="2046001"/>
            <a:ext cx="1188000" cy="11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テキスト ボックス 8">
            <a:extLst>
              <a:ext uri="{FF2B5EF4-FFF2-40B4-BE49-F238E27FC236}">
                <a16:creationId xmlns:a16="http://schemas.microsoft.com/office/drawing/2014/main" id="{E7E80244-C407-B70A-B5B5-807ABC45C975}"/>
              </a:ext>
            </a:extLst>
          </p:cNvPr>
          <p:cNvSpPr txBox="1"/>
          <p:nvPr/>
        </p:nvSpPr>
        <p:spPr>
          <a:xfrm>
            <a:off x="6981622" y="2420979"/>
            <a:ext cx="1188720" cy="584775"/>
          </a:xfrm>
          <a:prstGeom prst="rect">
            <a:avLst/>
          </a:prstGeom>
          <a:noFill/>
        </p:spPr>
        <p:txBody>
          <a:bodyPr wrap="square" rtlCol="0">
            <a:spAutoFit/>
          </a:bodyPr>
          <a:lstStyle/>
          <a:p>
            <a:pPr algn="ctr"/>
            <a:r>
              <a:rPr lang="ja-JP" altLang="en-US" sz="3200" b="1" dirty="0">
                <a:solidFill>
                  <a:schemeClr val="bg1"/>
                </a:solidFill>
              </a:rPr>
              <a:t>別冊</a:t>
            </a:r>
            <a:endParaRPr kumimoji="1" lang="ja-JP" altLang="en-US" sz="3200" b="1" dirty="0">
              <a:solidFill>
                <a:schemeClr val="bg1"/>
              </a:solidFill>
            </a:endParaRPr>
          </a:p>
        </p:txBody>
      </p:sp>
      <p:sp>
        <p:nvSpPr>
          <p:cNvPr id="10" name="字幕 2">
            <a:extLst>
              <a:ext uri="{FF2B5EF4-FFF2-40B4-BE49-F238E27FC236}">
                <a16:creationId xmlns:a16="http://schemas.microsoft.com/office/drawing/2014/main" id="{E47707B5-F931-6781-4B97-0E071F4E83A4}"/>
              </a:ext>
            </a:extLst>
          </p:cNvPr>
          <p:cNvSpPr>
            <a:spLocks noGrp="1"/>
          </p:cNvSpPr>
          <p:nvPr>
            <p:ph type="subTitle" idx="1"/>
          </p:nvPr>
        </p:nvSpPr>
        <p:spPr>
          <a:xfrm>
            <a:off x="519142" y="4238126"/>
            <a:ext cx="6858000" cy="1655762"/>
          </a:xfrm>
        </p:spPr>
        <p:txBody>
          <a:bodyPr anchor="b"/>
          <a:lstStyle/>
          <a:p>
            <a:pPr algn="l"/>
            <a:r>
              <a:rPr kumimoji="1" lang="ja-JP" altLang="en-US" sz="2000" dirty="0"/>
              <a:t>作成：令和</a:t>
            </a:r>
            <a:r>
              <a:rPr lang="en-US" altLang="ja-JP" sz="2000" dirty="0"/>
              <a:t>5</a:t>
            </a:r>
            <a:r>
              <a:rPr kumimoji="1" lang="ja-JP" altLang="en-US" sz="2000" dirty="0"/>
              <a:t>年</a:t>
            </a:r>
            <a:r>
              <a:rPr kumimoji="1" lang="en-US" altLang="ja-JP" sz="2000" dirty="0"/>
              <a:t>3</a:t>
            </a:r>
            <a:r>
              <a:rPr kumimoji="1" lang="ja-JP" altLang="en-US" sz="2000" dirty="0"/>
              <a:t>月</a:t>
            </a:r>
            <a:r>
              <a:rPr kumimoji="1" lang="en-US" altLang="ja-JP" sz="2000" dirty="0"/>
              <a:t>23</a:t>
            </a:r>
            <a:r>
              <a:rPr kumimoji="1" lang="ja-JP" altLang="en-US" sz="2000" dirty="0"/>
              <a:t>日　</a:t>
            </a:r>
            <a:endParaRPr kumimoji="1" lang="en-US" altLang="ja-JP" sz="2000" dirty="0"/>
          </a:p>
          <a:p>
            <a:pPr algn="l"/>
            <a:r>
              <a:rPr kumimoji="1" lang="ja-JP" altLang="en-US" sz="2000" dirty="0"/>
              <a:t>改訂：令和</a:t>
            </a:r>
            <a:r>
              <a:rPr kumimoji="1" lang="en-US" altLang="ja-JP" sz="2000" dirty="0"/>
              <a:t>6</a:t>
            </a:r>
            <a:r>
              <a:rPr kumimoji="1" lang="ja-JP" altLang="en-US" sz="2000" dirty="0"/>
              <a:t>年</a:t>
            </a:r>
            <a:r>
              <a:rPr kumimoji="1" lang="en-US" altLang="ja-JP" sz="2000" dirty="0"/>
              <a:t>3</a:t>
            </a:r>
            <a:r>
              <a:rPr kumimoji="1" lang="ja-JP" altLang="en-US" sz="2000" dirty="0" smtClean="0"/>
              <a:t>月</a:t>
            </a:r>
            <a:r>
              <a:rPr lang="en-US" altLang="ja-JP" sz="2000" dirty="0" smtClean="0"/>
              <a:t>2</a:t>
            </a:r>
            <a:r>
              <a:rPr lang="en-US" altLang="ja-JP" sz="2000" dirty="0"/>
              <a:t>5</a:t>
            </a:r>
            <a:r>
              <a:rPr kumimoji="1" lang="ja-JP" altLang="en-US" sz="2000" dirty="0" smtClean="0"/>
              <a:t>日</a:t>
            </a:r>
            <a:endParaRPr kumimoji="1" lang="en-US" altLang="ja-JP" sz="2000" dirty="0"/>
          </a:p>
          <a:p>
            <a:pPr algn="l"/>
            <a:endParaRPr kumimoji="1" lang="en-US" altLang="ja-JP" sz="1000" dirty="0"/>
          </a:p>
          <a:p>
            <a:pPr algn="l"/>
            <a:r>
              <a:rPr kumimoji="1" lang="ja-JP" altLang="en-US" dirty="0"/>
              <a:t>気象庁</a:t>
            </a:r>
          </a:p>
        </p:txBody>
      </p:sp>
      <p:cxnSp>
        <p:nvCxnSpPr>
          <p:cNvPr id="12" name="直線コネクタ 11">
            <a:extLst>
              <a:ext uri="{FF2B5EF4-FFF2-40B4-BE49-F238E27FC236}">
                <a16:creationId xmlns:a16="http://schemas.microsoft.com/office/drawing/2014/main" id="{C9AB24CE-1147-EE56-645F-9D48F5385132}"/>
              </a:ext>
            </a:extLst>
          </p:cNvPr>
          <p:cNvCxnSpPr/>
          <p:nvPr/>
        </p:nvCxnSpPr>
        <p:spPr>
          <a:xfrm>
            <a:off x="290542" y="3444240"/>
            <a:ext cx="8604000" cy="0"/>
          </a:xfrm>
          <a:prstGeom prst="line">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246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二等辺三角形 50">
            <a:extLst>
              <a:ext uri="{FF2B5EF4-FFF2-40B4-BE49-F238E27FC236}">
                <a16:creationId xmlns:a16="http://schemas.microsoft.com/office/drawing/2014/main" id="{0F195E83-FDA5-B78D-3821-CBC9132708F3}"/>
              </a:ext>
            </a:extLst>
          </p:cNvPr>
          <p:cNvSpPr/>
          <p:nvPr/>
        </p:nvSpPr>
        <p:spPr>
          <a:xfrm rot="10800000">
            <a:off x="5018728" y="4016912"/>
            <a:ext cx="180024" cy="285712"/>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矢印: 右 4">
            <a:extLst>
              <a:ext uri="{FF2B5EF4-FFF2-40B4-BE49-F238E27FC236}">
                <a16:creationId xmlns:a16="http://schemas.microsoft.com/office/drawing/2014/main" id="{0C640A63-D0CF-2147-DF15-450EB468EA8F}"/>
              </a:ext>
            </a:extLst>
          </p:cNvPr>
          <p:cNvSpPr/>
          <p:nvPr/>
        </p:nvSpPr>
        <p:spPr>
          <a:xfrm>
            <a:off x="2389698" y="4447301"/>
            <a:ext cx="4824000" cy="137917"/>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 name="タイトル 1">
            <a:extLst>
              <a:ext uri="{FF2B5EF4-FFF2-40B4-BE49-F238E27FC236}">
                <a16:creationId xmlns:a16="http://schemas.microsoft.com/office/drawing/2014/main" id="{0A5F7A36-77DA-9D23-8FF7-6E43CC0B2729}"/>
              </a:ext>
            </a:extLst>
          </p:cNvPr>
          <p:cNvSpPr>
            <a:spLocks noGrp="1"/>
          </p:cNvSpPr>
          <p:nvPr>
            <p:ph type="title"/>
          </p:nvPr>
        </p:nvSpPr>
        <p:spPr/>
        <p:txBody>
          <a:bodyPr/>
          <a:lstStyle/>
          <a:p>
            <a:r>
              <a:rPr kumimoji="1" lang="ja-JP" altLang="en-US" dirty="0"/>
              <a:t>活用事例３｜水稲刈り取り適期の予測</a:t>
            </a:r>
            <a:r>
              <a:rPr lang="ja-JP" altLang="en-US" dirty="0"/>
              <a:t>（山形農総研）</a:t>
            </a:r>
            <a:endParaRPr kumimoji="1" lang="ja-JP" altLang="en-US" dirty="0"/>
          </a:p>
        </p:txBody>
      </p:sp>
      <p:cxnSp>
        <p:nvCxnSpPr>
          <p:cNvPr id="6" name="直線コネクタ 5">
            <a:extLst>
              <a:ext uri="{FF2B5EF4-FFF2-40B4-BE49-F238E27FC236}">
                <a16:creationId xmlns:a16="http://schemas.microsoft.com/office/drawing/2014/main" id="{8C64D1C4-FBDA-33D7-521B-BB6E31D4DA74}"/>
              </a:ext>
            </a:extLst>
          </p:cNvPr>
          <p:cNvCxnSpPr>
            <a:cxnSpLocks/>
          </p:cNvCxnSpPr>
          <p:nvPr/>
        </p:nvCxnSpPr>
        <p:spPr>
          <a:xfrm flipH="1" flipV="1">
            <a:off x="742573" y="5074443"/>
            <a:ext cx="7704000" cy="0"/>
          </a:xfrm>
          <a:prstGeom prst="line">
            <a:avLst/>
          </a:prstGeom>
          <a:ln w="19050">
            <a:solidFill>
              <a:schemeClr val="bg2">
                <a:lumMod val="9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8D2C584-8210-EAE1-9669-4A353016A833}"/>
              </a:ext>
            </a:extLst>
          </p:cNvPr>
          <p:cNvSpPr txBox="1"/>
          <p:nvPr/>
        </p:nvSpPr>
        <p:spPr>
          <a:xfrm>
            <a:off x="583668" y="4353166"/>
            <a:ext cx="1358821" cy="338554"/>
          </a:xfrm>
          <a:prstGeom prst="rect">
            <a:avLst/>
          </a:prstGeom>
          <a:noFill/>
        </p:spPr>
        <p:txBody>
          <a:bodyPr wrap="square" rtlCol="0">
            <a:spAutoFit/>
          </a:bodyPr>
          <a:lstStyle/>
          <a:p>
            <a:pPr algn="ctr"/>
            <a:r>
              <a:rPr lang="ja-JP" altLang="en-US" sz="1600" b="1" dirty="0"/>
              <a:t>新たな手法</a:t>
            </a:r>
          </a:p>
        </p:txBody>
      </p:sp>
      <p:sp>
        <p:nvSpPr>
          <p:cNvPr id="11" name="テキスト ボックス 10">
            <a:extLst>
              <a:ext uri="{FF2B5EF4-FFF2-40B4-BE49-F238E27FC236}">
                <a16:creationId xmlns:a16="http://schemas.microsoft.com/office/drawing/2014/main" id="{97DEA611-2D1A-01EC-04CC-8F4D1DDF31DB}"/>
              </a:ext>
            </a:extLst>
          </p:cNvPr>
          <p:cNvSpPr txBox="1"/>
          <p:nvPr/>
        </p:nvSpPr>
        <p:spPr>
          <a:xfrm>
            <a:off x="573782" y="5416236"/>
            <a:ext cx="1358821" cy="338554"/>
          </a:xfrm>
          <a:prstGeom prst="rect">
            <a:avLst/>
          </a:prstGeom>
          <a:noFill/>
        </p:spPr>
        <p:txBody>
          <a:bodyPr wrap="square" rtlCol="0">
            <a:spAutoFit/>
          </a:bodyPr>
          <a:lstStyle/>
          <a:p>
            <a:pPr algn="ctr"/>
            <a:r>
              <a:rPr lang="ja-JP" altLang="en-US" sz="1600" b="1" dirty="0"/>
              <a:t>従来の手法</a:t>
            </a:r>
          </a:p>
        </p:txBody>
      </p:sp>
      <p:sp>
        <p:nvSpPr>
          <p:cNvPr id="19" name="矢印: 右 18">
            <a:extLst>
              <a:ext uri="{FF2B5EF4-FFF2-40B4-BE49-F238E27FC236}">
                <a16:creationId xmlns:a16="http://schemas.microsoft.com/office/drawing/2014/main" id="{73F6F8B3-73CD-8480-AF8F-AEFB30FE1258}"/>
              </a:ext>
            </a:extLst>
          </p:cNvPr>
          <p:cNvSpPr/>
          <p:nvPr/>
        </p:nvSpPr>
        <p:spPr>
          <a:xfrm>
            <a:off x="2422273" y="5537010"/>
            <a:ext cx="5364000" cy="137917"/>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四角形: 角を丸くする 25">
            <a:extLst>
              <a:ext uri="{FF2B5EF4-FFF2-40B4-BE49-F238E27FC236}">
                <a16:creationId xmlns:a16="http://schemas.microsoft.com/office/drawing/2014/main" id="{A9AD96EF-1F8C-180E-AB64-35B6A1064FFC}"/>
              </a:ext>
            </a:extLst>
          </p:cNvPr>
          <p:cNvSpPr/>
          <p:nvPr/>
        </p:nvSpPr>
        <p:spPr>
          <a:xfrm>
            <a:off x="3832204" y="4074603"/>
            <a:ext cx="396000" cy="1944000"/>
          </a:xfrm>
          <a:prstGeom prst="roundRect">
            <a:avLst>
              <a:gd name="adj" fmla="val 50000"/>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schemeClr val="tx1"/>
                </a:solidFill>
              </a:rPr>
              <a:t>予     測     日</a:t>
            </a:r>
          </a:p>
        </p:txBody>
      </p:sp>
      <p:sp>
        <p:nvSpPr>
          <p:cNvPr id="7" name="四角形: 角を丸くする 6">
            <a:extLst>
              <a:ext uri="{FF2B5EF4-FFF2-40B4-BE49-F238E27FC236}">
                <a16:creationId xmlns:a16="http://schemas.microsoft.com/office/drawing/2014/main" id="{F5FEEB51-0B41-00A5-C10E-A2A06C8E97FA}"/>
              </a:ext>
            </a:extLst>
          </p:cNvPr>
          <p:cNvSpPr/>
          <p:nvPr/>
        </p:nvSpPr>
        <p:spPr>
          <a:xfrm>
            <a:off x="2615762" y="4329197"/>
            <a:ext cx="1063888" cy="360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a:t>実測値</a:t>
            </a:r>
          </a:p>
        </p:txBody>
      </p:sp>
      <p:sp>
        <p:nvSpPr>
          <p:cNvPr id="21" name="四角形: 角を丸くする 20">
            <a:extLst>
              <a:ext uri="{FF2B5EF4-FFF2-40B4-BE49-F238E27FC236}">
                <a16:creationId xmlns:a16="http://schemas.microsoft.com/office/drawing/2014/main" id="{F2A02DC4-C1FF-7D03-789F-47B4C45C7D3D}"/>
              </a:ext>
            </a:extLst>
          </p:cNvPr>
          <p:cNvSpPr/>
          <p:nvPr/>
        </p:nvSpPr>
        <p:spPr>
          <a:xfrm>
            <a:off x="2621660" y="5416132"/>
            <a:ext cx="1063888" cy="360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a:t>実測値</a:t>
            </a:r>
          </a:p>
        </p:txBody>
      </p:sp>
      <p:sp>
        <p:nvSpPr>
          <p:cNvPr id="23" name="四角形: 角を丸くする 22">
            <a:extLst>
              <a:ext uri="{FF2B5EF4-FFF2-40B4-BE49-F238E27FC236}">
                <a16:creationId xmlns:a16="http://schemas.microsoft.com/office/drawing/2014/main" id="{5E175B2A-923A-0C04-4749-56A14834DF01}"/>
              </a:ext>
            </a:extLst>
          </p:cNvPr>
          <p:cNvSpPr/>
          <p:nvPr/>
        </p:nvSpPr>
        <p:spPr>
          <a:xfrm>
            <a:off x="4361911" y="4320862"/>
            <a:ext cx="1484724"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a:t>気温予測データ</a:t>
            </a:r>
          </a:p>
        </p:txBody>
      </p:sp>
      <p:sp>
        <p:nvSpPr>
          <p:cNvPr id="27" name="四角形: 角を丸くする 26">
            <a:extLst>
              <a:ext uri="{FF2B5EF4-FFF2-40B4-BE49-F238E27FC236}">
                <a16:creationId xmlns:a16="http://schemas.microsoft.com/office/drawing/2014/main" id="{61FA2E32-4C5A-E98E-52DD-4EB9DE0C7682}"/>
              </a:ext>
            </a:extLst>
          </p:cNvPr>
          <p:cNvSpPr/>
          <p:nvPr/>
        </p:nvSpPr>
        <p:spPr>
          <a:xfrm>
            <a:off x="5931313" y="4308767"/>
            <a:ext cx="1080000" cy="360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a:t>平年値</a:t>
            </a:r>
          </a:p>
        </p:txBody>
      </p:sp>
      <p:sp>
        <p:nvSpPr>
          <p:cNvPr id="28" name="四角形: 角を丸くする 27">
            <a:extLst>
              <a:ext uri="{FF2B5EF4-FFF2-40B4-BE49-F238E27FC236}">
                <a16:creationId xmlns:a16="http://schemas.microsoft.com/office/drawing/2014/main" id="{28A78B5B-7F82-FCE9-6CB5-859C4B6D9DDB}"/>
              </a:ext>
            </a:extLst>
          </p:cNvPr>
          <p:cNvSpPr/>
          <p:nvPr/>
        </p:nvSpPr>
        <p:spPr>
          <a:xfrm>
            <a:off x="4661450" y="5405513"/>
            <a:ext cx="2302871" cy="360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a:t>平　年　値</a:t>
            </a:r>
          </a:p>
        </p:txBody>
      </p:sp>
      <p:sp>
        <p:nvSpPr>
          <p:cNvPr id="25" name="四角形: 角を丸くする 24">
            <a:extLst>
              <a:ext uri="{FF2B5EF4-FFF2-40B4-BE49-F238E27FC236}">
                <a16:creationId xmlns:a16="http://schemas.microsoft.com/office/drawing/2014/main" id="{F27571BC-66DC-BA98-911D-632E4CE3E112}"/>
              </a:ext>
            </a:extLst>
          </p:cNvPr>
          <p:cNvSpPr/>
          <p:nvPr/>
        </p:nvSpPr>
        <p:spPr>
          <a:xfrm>
            <a:off x="2044419" y="4059809"/>
            <a:ext cx="409664" cy="1944000"/>
          </a:xfrm>
          <a:prstGeom prst="roundRect">
            <a:avLst>
              <a:gd name="adj" fmla="val 50000"/>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schemeClr val="tx1"/>
                </a:solidFill>
              </a:rPr>
              <a:t>起　算　日</a:t>
            </a:r>
          </a:p>
        </p:txBody>
      </p:sp>
      <p:sp>
        <p:nvSpPr>
          <p:cNvPr id="40" name="四角形: 角を丸くする 39">
            <a:extLst>
              <a:ext uri="{FF2B5EF4-FFF2-40B4-BE49-F238E27FC236}">
                <a16:creationId xmlns:a16="http://schemas.microsoft.com/office/drawing/2014/main" id="{9595FD6E-236A-0573-5DBB-C713141600BD}"/>
              </a:ext>
            </a:extLst>
          </p:cNvPr>
          <p:cNvSpPr/>
          <p:nvPr/>
        </p:nvSpPr>
        <p:spPr>
          <a:xfrm>
            <a:off x="7807854" y="5168151"/>
            <a:ext cx="396000" cy="855962"/>
          </a:xfrm>
          <a:prstGeom prst="roundRect">
            <a:avLst>
              <a:gd name="adj" fmla="val 50000"/>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schemeClr val="tx1"/>
                </a:solidFill>
              </a:rPr>
              <a:t>適 期</a:t>
            </a:r>
          </a:p>
        </p:txBody>
      </p:sp>
      <p:sp>
        <p:nvSpPr>
          <p:cNvPr id="39" name="四角形: 角を丸くする 38">
            <a:extLst>
              <a:ext uri="{FF2B5EF4-FFF2-40B4-BE49-F238E27FC236}">
                <a16:creationId xmlns:a16="http://schemas.microsoft.com/office/drawing/2014/main" id="{42C1B1CC-2BC9-BA2D-00D6-6185A4B28AC6}"/>
              </a:ext>
            </a:extLst>
          </p:cNvPr>
          <p:cNvSpPr/>
          <p:nvPr/>
        </p:nvSpPr>
        <p:spPr>
          <a:xfrm>
            <a:off x="7237878" y="4078348"/>
            <a:ext cx="396000" cy="855962"/>
          </a:xfrm>
          <a:prstGeom prst="roundRect">
            <a:avLst>
              <a:gd name="adj" fmla="val 50000"/>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schemeClr val="tx1"/>
                </a:solidFill>
              </a:rPr>
              <a:t>適 期</a:t>
            </a:r>
          </a:p>
        </p:txBody>
      </p:sp>
      <p:sp>
        <p:nvSpPr>
          <p:cNvPr id="50" name="四角形: 角を丸くする 49">
            <a:extLst>
              <a:ext uri="{FF2B5EF4-FFF2-40B4-BE49-F238E27FC236}">
                <a16:creationId xmlns:a16="http://schemas.microsoft.com/office/drawing/2014/main" id="{FC789F63-2395-97FF-DDEB-D50F0573C557}"/>
              </a:ext>
            </a:extLst>
          </p:cNvPr>
          <p:cNvSpPr/>
          <p:nvPr/>
        </p:nvSpPr>
        <p:spPr>
          <a:xfrm>
            <a:off x="4336619" y="3702483"/>
            <a:ext cx="1484724" cy="4704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t>予測値がある期間は平年値を置き換える</a:t>
            </a:r>
          </a:p>
        </p:txBody>
      </p:sp>
      <p:sp>
        <p:nvSpPr>
          <p:cNvPr id="52" name="四角形: 角を丸くする 51">
            <a:extLst>
              <a:ext uri="{FF2B5EF4-FFF2-40B4-BE49-F238E27FC236}">
                <a16:creationId xmlns:a16="http://schemas.microsoft.com/office/drawing/2014/main" id="{8A8321B7-00B0-D6DC-12AD-890E126A4AC5}"/>
              </a:ext>
            </a:extLst>
          </p:cNvPr>
          <p:cNvSpPr/>
          <p:nvPr/>
        </p:nvSpPr>
        <p:spPr>
          <a:xfrm>
            <a:off x="7746220" y="4353167"/>
            <a:ext cx="579829" cy="4791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t>適期改善</a:t>
            </a:r>
          </a:p>
        </p:txBody>
      </p:sp>
      <p:sp>
        <p:nvSpPr>
          <p:cNvPr id="53" name="二等辺三角形 52">
            <a:extLst>
              <a:ext uri="{FF2B5EF4-FFF2-40B4-BE49-F238E27FC236}">
                <a16:creationId xmlns:a16="http://schemas.microsoft.com/office/drawing/2014/main" id="{8EEFB414-47B3-1ECD-9E4E-7E48E83B5F1D}"/>
              </a:ext>
            </a:extLst>
          </p:cNvPr>
          <p:cNvSpPr/>
          <p:nvPr/>
        </p:nvSpPr>
        <p:spPr>
          <a:xfrm rot="13069857">
            <a:off x="7791638" y="4737554"/>
            <a:ext cx="128361" cy="28571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 name="テキスト ボックス 54">
            <a:extLst>
              <a:ext uri="{FF2B5EF4-FFF2-40B4-BE49-F238E27FC236}">
                <a16:creationId xmlns:a16="http://schemas.microsoft.com/office/drawing/2014/main" id="{5F8499A9-6228-F276-73BA-E24FB7308B43}"/>
              </a:ext>
            </a:extLst>
          </p:cNvPr>
          <p:cNvSpPr txBox="1"/>
          <p:nvPr/>
        </p:nvSpPr>
        <p:spPr>
          <a:xfrm>
            <a:off x="766906" y="6066878"/>
            <a:ext cx="7818294" cy="523220"/>
          </a:xfrm>
          <a:prstGeom prst="rect">
            <a:avLst/>
          </a:prstGeom>
          <a:noFill/>
        </p:spPr>
        <p:txBody>
          <a:bodyPr wrap="square">
            <a:spAutoFit/>
          </a:bodyPr>
          <a:lstStyle/>
          <a:p>
            <a:r>
              <a:rPr lang="ja-JP" altLang="en-US" sz="1400" dirty="0"/>
              <a:t>従来の平年値のみを利用する手法よりも、気温予測データを用いる新たな手法の方が、実用上有効であることを確認</a:t>
            </a:r>
            <a:endParaRPr lang="en-US" altLang="ja-JP" sz="1400" dirty="0"/>
          </a:p>
        </p:txBody>
      </p:sp>
      <p:sp>
        <p:nvSpPr>
          <p:cNvPr id="56" name="矢印: 左 55">
            <a:extLst>
              <a:ext uri="{FF2B5EF4-FFF2-40B4-BE49-F238E27FC236}">
                <a16:creationId xmlns:a16="http://schemas.microsoft.com/office/drawing/2014/main" id="{735CAF88-0D2F-FF2E-E6CA-F896F8EBAB98}"/>
              </a:ext>
            </a:extLst>
          </p:cNvPr>
          <p:cNvSpPr/>
          <p:nvPr/>
        </p:nvSpPr>
        <p:spPr>
          <a:xfrm>
            <a:off x="7408347" y="4997695"/>
            <a:ext cx="554148" cy="147356"/>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aphicFrame>
        <p:nvGraphicFramePr>
          <p:cNvPr id="57" name="表 4">
            <a:extLst>
              <a:ext uri="{FF2B5EF4-FFF2-40B4-BE49-F238E27FC236}">
                <a16:creationId xmlns:a16="http://schemas.microsoft.com/office/drawing/2014/main" id="{596B951F-9BFD-6C0D-6F86-A81A26C468D8}"/>
              </a:ext>
            </a:extLst>
          </p:cNvPr>
          <p:cNvGraphicFramePr>
            <a:graphicFrameLocks noGrp="1"/>
          </p:cNvGraphicFramePr>
          <p:nvPr>
            <p:ph idx="1"/>
            <p:extLst>
              <p:ext uri="{D42A27DB-BD31-4B8C-83A1-F6EECF244321}">
                <p14:modId xmlns:p14="http://schemas.microsoft.com/office/powerpoint/2010/main" val="4089937109"/>
              </p:ext>
            </p:extLst>
          </p:nvPr>
        </p:nvGraphicFramePr>
        <p:xfrm>
          <a:off x="832199" y="1663115"/>
          <a:ext cx="3319968" cy="1049036"/>
        </p:xfrm>
        <a:graphic>
          <a:graphicData uri="http://schemas.openxmlformats.org/drawingml/2006/table">
            <a:tbl>
              <a:tblPr firstRow="1" bandRow="1">
                <a:tableStyleId>{C083E6E3-FA7D-4D7B-A595-EF9225AFEA82}</a:tableStyleId>
              </a:tblPr>
              <a:tblGrid>
                <a:gridCol w="1511207">
                  <a:extLst>
                    <a:ext uri="{9D8B030D-6E8A-4147-A177-3AD203B41FA5}">
                      <a16:colId xmlns:a16="http://schemas.microsoft.com/office/drawing/2014/main" val="1411954036"/>
                    </a:ext>
                  </a:extLst>
                </a:gridCol>
                <a:gridCol w="1808761">
                  <a:extLst>
                    <a:ext uri="{9D8B030D-6E8A-4147-A177-3AD203B41FA5}">
                      <a16:colId xmlns:a16="http://schemas.microsoft.com/office/drawing/2014/main" val="244208368"/>
                    </a:ext>
                  </a:extLst>
                </a:gridCol>
              </a:tblGrid>
              <a:tr h="342022">
                <a:tc>
                  <a:txBody>
                    <a:bodyPr/>
                    <a:lstStyle/>
                    <a:p>
                      <a:pPr algn="ctr"/>
                      <a:r>
                        <a:rPr kumimoji="1" lang="ja-JP" altLang="en-US" sz="1200" dirty="0"/>
                        <a:t>品種</a:t>
                      </a:r>
                    </a:p>
                  </a:txBody>
                  <a:tcPr anchor="ctr"/>
                </a:tc>
                <a:tc>
                  <a:txBody>
                    <a:bodyPr/>
                    <a:lstStyle/>
                    <a:p>
                      <a:pPr algn="ctr"/>
                      <a:r>
                        <a:rPr kumimoji="1" lang="ja-JP" altLang="en-US" sz="1200" dirty="0"/>
                        <a:t>刈取り適期</a:t>
                      </a:r>
                      <a:endParaRPr kumimoji="1" lang="en-US" altLang="ja-JP" sz="1200" dirty="0"/>
                    </a:p>
                    <a:p>
                      <a:pPr algn="ctr"/>
                      <a:r>
                        <a:rPr kumimoji="1" lang="ja-JP" altLang="en-US" sz="1200" dirty="0"/>
                        <a:t>（出穂後の積算温度）</a:t>
                      </a:r>
                    </a:p>
                  </a:txBody>
                  <a:tcPr anchor="ctr"/>
                </a:tc>
                <a:extLst>
                  <a:ext uri="{0D108BD9-81ED-4DB2-BD59-A6C34878D82A}">
                    <a16:rowId xmlns:a16="http://schemas.microsoft.com/office/drawing/2014/main" val="1061679268"/>
                  </a:ext>
                </a:extLst>
              </a:tr>
              <a:tr h="295918">
                <a:tc>
                  <a:txBody>
                    <a:bodyPr/>
                    <a:lstStyle/>
                    <a:p>
                      <a:pPr algn="ctr"/>
                      <a:r>
                        <a:rPr kumimoji="1" lang="ja-JP" altLang="en-US" sz="1200" dirty="0"/>
                        <a:t>はえぬき</a:t>
                      </a:r>
                    </a:p>
                  </a:txBody>
                  <a:tcPr anchor="ctr">
                    <a:noFill/>
                  </a:tcPr>
                </a:tc>
                <a:tc>
                  <a:txBody>
                    <a:bodyPr/>
                    <a:lstStyle/>
                    <a:p>
                      <a:pPr algn="ctr"/>
                      <a:r>
                        <a:rPr kumimoji="1" lang="en-US" altLang="ja-JP" sz="1200" dirty="0"/>
                        <a:t>950</a:t>
                      </a:r>
                      <a:r>
                        <a:rPr kumimoji="1" lang="ja-JP" altLang="en-US" sz="1200" dirty="0"/>
                        <a:t>～</a:t>
                      </a:r>
                      <a:r>
                        <a:rPr kumimoji="1" lang="en-US" altLang="ja-JP" sz="1200" dirty="0"/>
                        <a:t>1200</a:t>
                      </a:r>
                      <a:r>
                        <a:rPr kumimoji="1" lang="ja-JP" altLang="en-US" sz="1200" dirty="0"/>
                        <a:t>℃</a:t>
                      </a:r>
                    </a:p>
                  </a:txBody>
                  <a:tcPr anchor="ctr">
                    <a:noFill/>
                  </a:tcPr>
                </a:tc>
                <a:extLst>
                  <a:ext uri="{0D108BD9-81ED-4DB2-BD59-A6C34878D82A}">
                    <a16:rowId xmlns:a16="http://schemas.microsoft.com/office/drawing/2014/main" val="1753541659"/>
                  </a:ext>
                </a:extLst>
              </a:tr>
              <a:tr h="295918">
                <a:tc>
                  <a:txBody>
                    <a:bodyPr/>
                    <a:lstStyle/>
                    <a:p>
                      <a:pPr algn="ctr"/>
                      <a:r>
                        <a:rPr kumimoji="1" lang="ja-JP" altLang="en-US" sz="1200" dirty="0"/>
                        <a:t>ササニシキ</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950</a:t>
                      </a:r>
                      <a:r>
                        <a:rPr kumimoji="1" lang="ja-JP" altLang="en-US" sz="1200" dirty="0"/>
                        <a:t>～</a:t>
                      </a:r>
                      <a:r>
                        <a:rPr kumimoji="1" lang="en-US" altLang="ja-JP" sz="1200" dirty="0"/>
                        <a:t>1150</a:t>
                      </a:r>
                      <a:r>
                        <a:rPr kumimoji="1" lang="ja-JP" altLang="en-US" sz="1200" dirty="0"/>
                        <a:t>℃</a:t>
                      </a:r>
                    </a:p>
                  </a:txBody>
                  <a:tcPr anchor="ctr"/>
                </a:tc>
                <a:extLst>
                  <a:ext uri="{0D108BD9-81ED-4DB2-BD59-A6C34878D82A}">
                    <a16:rowId xmlns:a16="http://schemas.microsoft.com/office/drawing/2014/main" val="1714895605"/>
                  </a:ext>
                </a:extLst>
              </a:tr>
            </a:tbl>
          </a:graphicData>
        </a:graphic>
      </p:graphicFrame>
      <p:sp>
        <p:nvSpPr>
          <p:cNvPr id="63" name="二等辺三角形 62">
            <a:extLst>
              <a:ext uri="{FF2B5EF4-FFF2-40B4-BE49-F238E27FC236}">
                <a16:creationId xmlns:a16="http://schemas.microsoft.com/office/drawing/2014/main" id="{C9AD273C-24C3-56E2-3A40-F5619E3B91EC}"/>
              </a:ext>
            </a:extLst>
          </p:cNvPr>
          <p:cNvSpPr/>
          <p:nvPr/>
        </p:nvSpPr>
        <p:spPr>
          <a:xfrm rot="5400000">
            <a:off x="4157393" y="2044838"/>
            <a:ext cx="432000" cy="324000"/>
          </a:xfrm>
          <a:prstGeom prst="triangle">
            <a:avLst>
              <a:gd name="adj" fmla="val 50000"/>
            </a:avLst>
          </a:prstGeom>
          <a:solidFill>
            <a:schemeClr val="bg1">
              <a:lumMod val="6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 name="四角形: 角を丸くする 63">
            <a:extLst>
              <a:ext uri="{FF2B5EF4-FFF2-40B4-BE49-F238E27FC236}">
                <a16:creationId xmlns:a16="http://schemas.microsoft.com/office/drawing/2014/main" id="{B653D571-2420-8483-E9B9-C72A141A9685}"/>
              </a:ext>
            </a:extLst>
          </p:cNvPr>
          <p:cNvSpPr/>
          <p:nvPr/>
        </p:nvSpPr>
        <p:spPr>
          <a:xfrm>
            <a:off x="4643988" y="1720037"/>
            <a:ext cx="3884062" cy="993069"/>
          </a:xfrm>
          <a:prstGeom prst="roundRect">
            <a:avLst>
              <a:gd name="adj" fmla="val 804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pPr marL="177800" indent="-177800">
              <a:lnSpc>
                <a:spcPct val="120000"/>
              </a:lnSpc>
              <a:buFont typeface="Arial" panose="020B0604020202020204" pitchFamily="34" charset="0"/>
              <a:buChar char="•"/>
            </a:pPr>
            <a:r>
              <a:rPr lang="ja-JP" altLang="en-US" sz="1400" dirty="0">
                <a:solidFill>
                  <a:schemeClr val="tx1"/>
                </a:solidFill>
              </a:rPr>
              <a:t>刈り遅れによる品質低下（茶米等）の防止</a:t>
            </a:r>
          </a:p>
          <a:p>
            <a:pPr marL="177800" indent="-177800">
              <a:lnSpc>
                <a:spcPct val="120000"/>
              </a:lnSpc>
              <a:buFont typeface="Arial" panose="020B0604020202020204" pitchFamily="34" charset="0"/>
              <a:buChar char="•"/>
            </a:pPr>
            <a:r>
              <a:rPr lang="ja-JP" altLang="en-US" sz="1400" dirty="0">
                <a:solidFill>
                  <a:schemeClr val="tx1"/>
                </a:solidFill>
              </a:rPr>
              <a:t>乾燥調整施設の稼働準備、人員の確保</a:t>
            </a:r>
          </a:p>
          <a:p>
            <a:pPr marL="177800" indent="-177800">
              <a:lnSpc>
                <a:spcPct val="120000"/>
              </a:lnSpc>
              <a:buFont typeface="Arial" panose="020B0604020202020204" pitchFamily="34" charset="0"/>
              <a:buChar char="•"/>
            </a:pPr>
            <a:r>
              <a:rPr lang="ja-JP" altLang="en-US" sz="1400" dirty="0">
                <a:solidFill>
                  <a:schemeClr val="tx1"/>
                </a:solidFill>
              </a:rPr>
              <a:t>落水時期の調整</a:t>
            </a:r>
            <a:endParaRPr lang="en-US" altLang="ja-JP" sz="1600" dirty="0">
              <a:solidFill>
                <a:schemeClr val="tx1"/>
              </a:solidFill>
            </a:endParaRPr>
          </a:p>
          <a:p>
            <a:pPr algn="ctr">
              <a:lnSpc>
                <a:spcPct val="120000"/>
              </a:lnSpc>
            </a:pPr>
            <a:endParaRPr lang="en-US" altLang="ja-JP" sz="1600" dirty="0">
              <a:solidFill>
                <a:schemeClr val="tx1"/>
              </a:solidFill>
            </a:endParaRPr>
          </a:p>
          <a:p>
            <a:pPr algn="ctr">
              <a:lnSpc>
                <a:spcPct val="120000"/>
              </a:lnSpc>
            </a:pPr>
            <a:endParaRPr lang="ja-JP" altLang="en-US" dirty="0">
              <a:solidFill>
                <a:schemeClr val="tx1"/>
              </a:solidFill>
            </a:endParaRPr>
          </a:p>
        </p:txBody>
      </p:sp>
      <p:sp>
        <p:nvSpPr>
          <p:cNvPr id="67" name="四角形: 角を丸くする 66">
            <a:extLst>
              <a:ext uri="{FF2B5EF4-FFF2-40B4-BE49-F238E27FC236}">
                <a16:creationId xmlns:a16="http://schemas.microsoft.com/office/drawing/2014/main" id="{035C56CB-2CD5-D240-69B2-00B098E06C4C}"/>
              </a:ext>
            </a:extLst>
          </p:cNvPr>
          <p:cNvSpPr/>
          <p:nvPr/>
        </p:nvSpPr>
        <p:spPr>
          <a:xfrm>
            <a:off x="5926532" y="3688083"/>
            <a:ext cx="1080000" cy="4704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t>以降は平年値</a:t>
            </a:r>
          </a:p>
        </p:txBody>
      </p:sp>
      <p:sp>
        <p:nvSpPr>
          <p:cNvPr id="68" name="二等辺三角形 67">
            <a:extLst>
              <a:ext uri="{FF2B5EF4-FFF2-40B4-BE49-F238E27FC236}">
                <a16:creationId xmlns:a16="http://schemas.microsoft.com/office/drawing/2014/main" id="{E12DA672-E89E-A7AE-E829-58040CB49639}"/>
              </a:ext>
            </a:extLst>
          </p:cNvPr>
          <p:cNvSpPr/>
          <p:nvPr/>
        </p:nvSpPr>
        <p:spPr>
          <a:xfrm rot="10800000">
            <a:off x="6344416" y="4015035"/>
            <a:ext cx="163118" cy="285712"/>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a:extLst>
              <a:ext uri="{FF2B5EF4-FFF2-40B4-BE49-F238E27FC236}">
                <a16:creationId xmlns:a16="http://schemas.microsoft.com/office/drawing/2014/main" id="{972976F9-C020-5C5A-B3EF-EC584C858EAC}"/>
              </a:ext>
            </a:extLst>
          </p:cNvPr>
          <p:cNvSpPr txBox="1"/>
          <p:nvPr/>
        </p:nvSpPr>
        <p:spPr>
          <a:xfrm>
            <a:off x="657482" y="1257385"/>
            <a:ext cx="4188696" cy="307777"/>
          </a:xfrm>
          <a:prstGeom prst="rect">
            <a:avLst/>
          </a:prstGeom>
          <a:noFill/>
        </p:spPr>
        <p:txBody>
          <a:bodyPr wrap="square">
            <a:spAutoFit/>
          </a:bodyPr>
          <a:lstStyle/>
          <a:p>
            <a:r>
              <a:rPr lang="ja-JP" altLang="en-US" sz="1400" dirty="0"/>
              <a:t>起算日から日平均気温を積算して刈取適期を推定</a:t>
            </a:r>
            <a:endParaRPr lang="en-US" altLang="ja-JP" sz="1400" dirty="0"/>
          </a:p>
        </p:txBody>
      </p:sp>
      <p:sp>
        <p:nvSpPr>
          <p:cNvPr id="33" name="正方形/長方形 32">
            <a:extLst>
              <a:ext uri="{FF2B5EF4-FFF2-40B4-BE49-F238E27FC236}">
                <a16:creationId xmlns:a16="http://schemas.microsoft.com/office/drawing/2014/main" id="{BA411445-9863-B15F-6E47-4BEFDDEC4BB6}"/>
              </a:ext>
            </a:extLst>
          </p:cNvPr>
          <p:cNvSpPr/>
          <p:nvPr/>
        </p:nvSpPr>
        <p:spPr>
          <a:xfrm>
            <a:off x="553732" y="775027"/>
            <a:ext cx="8135317" cy="360000"/>
          </a:xfrm>
          <a:prstGeom prst="rect">
            <a:avLst/>
          </a:prstGeom>
          <a:solidFill>
            <a:schemeClr val="tx2"/>
          </a:solidFill>
          <a:ln>
            <a:solidFill>
              <a:schemeClr val="tx2"/>
            </a:solidFill>
          </a:ln>
        </p:spPr>
        <p:txBody>
          <a:bodyPr wrap="square" lIns="144000" tIns="72000" rIns="144000" bIns="36000" anchor="t">
            <a:spAutoFit/>
          </a:bodyPr>
          <a:lstStyle/>
          <a:p>
            <a:pPr algn="ctr">
              <a:defRPr/>
            </a:pPr>
            <a:r>
              <a:rPr lang="ja-JP" altLang="en-US" sz="1600" dirty="0">
                <a:solidFill>
                  <a:schemeClr val="bg1"/>
                </a:solidFill>
              </a:rPr>
              <a:t>水稲刈り取り適期の予測</a:t>
            </a:r>
            <a:r>
              <a:rPr lang="ja-JP" altLang="en-US" sz="1600" dirty="0">
                <a:solidFill>
                  <a:schemeClr val="bg1"/>
                </a:solidFill>
                <a:latin typeface="+mn-ea"/>
              </a:rPr>
              <a:t>と目的</a:t>
            </a:r>
            <a:endParaRPr lang="en-US" altLang="ja-JP" sz="1600" dirty="0">
              <a:solidFill>
                <a:schemeClr val="bg1"/>
              </a:solidFill>
              <a:latin typeface="+mn-ea"/>
            </a:endParaRPr>
          </a:p>
        </p:txBody>
      </p:sp>
      <p:sp>
        <p:nvSpPr>
          <p:cNvPr id="34" name="正方形/長方形 33">
            <a:extLst>
              <a:ext uri="{FF2B5EF4-FFF2-40B4-BE49-F238E27FC236}">
                <a16:creationId xmlns:a16="http://schemas.microsoft.com/office/drawing/2014/main" id="{31A5244E-B00C-41AD-798A-4AF4A2299FD6}"/>
              </a:ext>
            </a:extLst>
          </p:cNvPr>
          <p:cNvSpPr/>
          <p:nvPr/>
        </p:nvSpPr>
        <p:spPr>
          <a:xfrm>
            <a:off x="553431" y="775027"/>
            <a:ext cx="8135317" cy="229079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正方形/長方形 34">
            <a:extLst>
              <a:ext uri="{FF2B5EF4-FFF2-40B4-BE49-F238E27FC236}">
                <a16:creationId xmlns:a16="http://schemas.microsoft.com/office/drawing/2014/main" id="{A3C09119-4E6F-F7BF-EEBC-767A84D192B9}"/>
              </a:ext>
            </a:extLst>
          </p:cNvPr>
          <p:cNvSpPr/>
          <p:nvPr/>
        </p:nvSpPr>
        <p:spPr>
          <a:xfrm>
            <a:off x="553732" y="3169713"/>
            <a:ext cx="8135317" cy="360000"/>
          </a:xfrm>
          <a:prstGeom prst="rect">
            <a:avLst/>
          </a:prstGeom>
          <a:solidFill>
            <a:schemeClr val="tx2"/>
          </a:solidFill>
          <a:ln>
            <a:solidFill>
              <a:schemeClr val="accent6"/>
            </a:solidFill>
          </a:ln>
        </p:spPr>
        <p:txBody>
          <a:bodyPr wrap="square" lIns="144000" tIns="72000" rIns="144000" bIns="36000" anchor="t">
            <a:spAutoFit/>
          </a:bodyPr>
          <a:lstStyle/>
          <a:p>
            <a:pPr algn="ctr">
              <a:defRPr/>
            </a:pPr>
            <a:r>
              <a:rPr lang="ja-JP" altLang="en-US" sz="1600" dirty="0">
                <a:solidFill>
                  <a:schemeClr val="bg1"/>
                </a:solidFill>
              </a:rPr>
              <a:t>山形県農業総合研究センターによる予測手法の改善</a:t>
            </a:r>
          </a:p>
        </p:txBody>
      </p:sp>
      <p:sp>
        <p:nvSpPr>
          <p:cNvPr id="36" name="正方形/長方形 35">
            <a:extLst>
              <a:ext uri="{FF2B5EF4-FFF2-40B4-BE49-F238E27FC236}">
                <a16:creationId xmlns:a16="http://schemas.microsoft.com/office/drawing/2014/main" id="{CD73D2F4-58D9-EBF4-F928-2471B6E309E9}"/>
              </a:ext>
            </a:extLst>
          </p:cNvPr>
          <p:cNvSpPr/>
          <p:nvPr/>
        </p:nvSpPr>
        <p:spPr>
          <a:xfrm>
            <a:off x="553431" y="3169808"/>
            <a:ext cx="8135317" cy="349928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テキスト ボックス 36">
            <a:extLst>
              <a:ext uri="{FF2B5EF4-FFF2-40B4-BE49-F238E27FC236}">
                <a16:creationId xmlns:a16="http://schemas.microsoft.com/office/drawing/2014/main" id="{B5770184-AA89-90A8-FFD3-A6A5898EF5B4}"/>
              </a:ext>
            </a:extLst>
          </p:cNvPr>
          <p:cNvSpPr txBox="1"/>
          <p:nvPr/>
        </p:nvSpPr>
        <p:spPr>
          <a:xfrm>
            <a:off x="805006" y="2752430"/>
            <a:ext cx="3319968" cy="261610"/>
          </a:xfrm>
          <a:prstGeom prst="rect">
            <a:avLst/>
          </a:prstGeom>
          <a:noFill/>
        </p:spPr>
        <p:txBody>
          <a:bodyPr wrap="square">
            <a:spAutoFit/>
          </a:bodyPr>
          <a:lstStyle/>
          <a:p>
            <a:pPr algn="ctr"/>
            <a:r>
              <a:rPr lang="ja-JP" altLang="en-US" sz="1100" dirty="0"/>
              <a:t>表</a:t>
            </a:r>
            <a:r>
              <a:rPr lang="en-US" altLang="ja-JP" sz="1100" dirty="0"/>
              <a:t>1</a:t>
            </a:r>
            <a:r>
              <a:rPr lang="ja-JP" altLang="en-US" sz="1100" dirty="0"/>
              <a:t>　刈り取り適期に対応した出穂後の積算気温 </a:t>
            </a:r>
          </a:p>
        </p:txBody>
      </p:sp>
      <p:sp>
        <p:nvSpPr>
          <p:cNvPr id="3" name="スライド番号プレースホルダー 2">
            <a:extLst>
              <a:ext uri="{FF2B5EF4-FFF2-40B4-BE49-F238E27FC236}">
                <a16:creationId xmlns:a16="http://schemas.microsoft.com/office/drawing/2014/main" id="{D4446817-6150-9E98-B3E0-037A8599D0E9}"/>
              </a:ext>
            </a:extLst>
          </p:cNvPr>
          <p:cNvSpPr>
            <a:spLocks noGrp="1"/>
          </p:cNvSpPr>
          <p:nvPr>
            <p:ph type="sldNum" sz="quarter" idx="12"/>
          </p:nvPr>
        </p:nvSpPr>
        <p:spPr/>
        <p:txBody>
          <a:bodyPr/>
          <a:lstStyle/>
          <a:p>
            <a:fld id="{5F9F9204-6EDA-41A6-81B7-5E8491083ADF}" type="slidenum">
              <a:rPr kumimoji="1" lang="ja-JP" altLang="en-US" smtClean="0"/>
              <a:t>9</a:t>
            </a:fld>
            <a:endParaRPr kumimoji="1" lang="ja-JP" altLang="en-US" dirty="0"/>
          </a:p>
        </p:txBody>
      </p:sp>
    </p:spTree>
    <p:extLst>
      <p:ext uri="{BB962C8B-B14F-4D97-AF65-F5344CB8AC3E}">
        <p14:creationId xmlns:p14="http://schemas.microsoft.com/office/powerpoint/2010/main" val="282353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E8125520-B5FA-C56F-1FFC-DDE5557A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90" y="1906420"/>
            <a:ext cx="2064988" cy="2925762"/>
          </a:xfrm>
          <a:prstGeom prst="rect">
            <a:avLst/>
          </a:prstGeom>
          <a:ln>
            <a:solidFill>
              <a:schemeClr val="bg1">
                <a:lumMod val="75000"/>
              </a:schemeClr>
            </a:solidFill>
          </a:ln>
        </p:spPr>
      </p:pic>
      <p:sp>
        <p:nvSpPr>
          <p:cNvPr id="2" name="タイトル 1">
            <a:extLst>
              <a:ext uri="{FF2B5EF4-FFF2-40B4-BE49-F238E27FC236}">
                <a16:creationId xmlns:a16="http://schemas.microsoft.com/office/drawing/2014/main" id="{66F084D5-2F18-14DD-F838-E36214B81E9E}"/>
              </a:ext>
            </a:extLst>
          </p:cNvPr>
          <p:cNvSpPr>
            <a:spLocks noGrp="1"/>
          </p:cNvSpPr>
          <p:nvPr>
            <p:ph type="title"/>
          </p:nvPr>
        </p:nvSpPr>
        <p:spPr/>
        <p:txBody>
          <a:bodyPr/>
          <a:lstStyle/>
          <a:p>
            <a:r>
              <a:rPr kumimoji="1" lang="ja-JP" altLang="en-US" dirty="0"/>
              <a:t>活用事例４｜おきたま米づくり情報（山形県）</a:t>
            </a:r>
          </a:p>
        </p:txBody>
      </p:sp>
      <p:sp>
        <p:nvSpPr>
          <p:cNvPr id="3" name="コンテンツ プレースホルダー 2">
            <a:extLst>
              <a:ext uri="{FF2B5EF4-FFF2-40B4-BE49-F238E27FC236}">
                <a16:creationId xmlns:a16="http://schemas.microsoft.com/office/drawing/2014/main" id="{E5FB39D4-C184-A5CA-B727-627501B280E1}"/>
              </a:ext>
            </a:extLst>
          </p:cNvPr>
          <p:cNvSpPr>
            <a:spLocks noGrp="1"/>
          </p:cNvSpPr>
          <p:nvPr>
            <p:ph idx="1"/>
          </p:nvPr>
        </p:nvSpPr>
        <p:spPr/>
        <p:txBody>
          <a:bodyPr>
            <a:normAutofit/>
          </a:bodyPr>
          <a:lstStyle/>
          <a:p>
            <a:r>
              <a:rPr lang="ja-JP" altLang="en-US" dirty="0"/>
              <a:t>刈り取り適期</a:t>
            </a:r>
            <a:r>
              <a:rPr lang="zh-TW" altLang="en-US" dirty="0"/>
              <a:t>予測</a:t>
            </a:r>
            <a:r>
              <a:rPr lang="ja-JP" altLang="en-US" dirty="0"/>
              <a:t>手法の改善を農業気象情報へ活用</a:t>
            </a:r>
          </a:p>
        </p:txBody>
      </p:sp>
      <p:sp>
        <p:nvSpPr>
          <p:cNvPr id="10" name="テキスト ボックス 9">
            <a:extLst>
              <a:ext uri="{FF2B5EF4-FFF2-40B4-BE49-F238E27FC236}">
                <a16:creationId xmlns:a16="http://schemas.microsoft.com/office/drawing/2014/main" id="{0A2B84D2-12B9-BCF0-ABEF-C95E6AC7B8F1}"/>
              </a:ext>
            </a:extLst>
          </p:cNvPr>
          <p:cNvSpPr txBox="1"/>
          <p:nvPr/>
        </p:nvSpPr>
        <p:spPr>
          <a:xfrm>
            <a:off x="1188191" y="6156160"/>
            <a:ext cx="3130550" cy="276999"/>
          </a:xfrm>
          <a:prstGeom prst="rect">
            <a:avLst/>
          </a:prstGeom>
          <a:noFill/>
        </p:spPr>
        <p:txBody>
          <a:bodyPr wrap="square">
            <a:spAutoFit/>
          </a:bodyPr>
          <a:lstStyle/>
          <a:p>
            <a:r>
              <a:rPr lang="ja-JP" altLang="en-US" sz="1200" dirty="0"/>
              <a:t>山形県置賜総合支庁西置賜農業技術普及課</a:t>
            </a:r>
          </a:p>
        </p:txBody>
      </p:sp>
      <p:pic>
        <p:nvPicPr>
          <p:cNvPr id="18" name="図 17">
            <a:extLst>
              <a:ext uri="{FF2B5EF4-FFF2-40B4-BE49-F238E27FC236}">
                <a16:creationId xmlns:a16="http://schemas.microsoft.com/office/drawing/2014/main" id="{E0D1DE8E-3D3F-A053-78DC-745678B1C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46" y="1476938"/>
            <a:ext cx="1984316" cy="2811462"/>
          </a:xfrm>
          <a:prstGeom prst="rect">
            <a:avLst/>
          </a:prstGeom>
          <a:ln>
            <a:solidFill>
              <a:schemeClr val="bg1">
                <a:lumMod val="75000"/>
              </a:schemeClr>
            </a:solidFill>
          </a:ln>
        </p:spPr>
      </p:pic>
      <p:pic>
        <p:nvPicPr>
          <p:cNvPr id="13" name="図 12">
            <a:extLst>
              <a:ext uri="{FF2B5EF4-FFF2-40B4-BE49-F238E27FC236}">
                <a16:creationId xmlns:a16="http://schemas.microsoft.com/office/drawing/2014/main" id="{E54B2A52-FEF5-918B-CD80-3930B1925AD1}"/>
              </a:ext>
            </a:extLst>
          </p:cNvPr>
          <p:cNvPicPr>
            <a:picLocks noChangeAspect="1"/>
          </p:cNvPicPr>
          <p:nvPr/>
        </p:nvPicPr>
        <p:blipFill>
          <a:blip r:embed="rId5"/>
          <a:stretch>
            <a:fillRect/>
          </a:stretch>
        </p:blipFill>
        <p:spPr>
          <a:xfrm>
            <a:off x="1909411" y="1753124"/>
            <a:ext cx="6519385" cy="755318"/>
          </a:xfrm>
          <a:prstGeom prst="rect">
            <a:avLst/>
          </a:prstGeom>
        </p:spPr>
      </p:pic>
      <p:cxnSp>
        <p:nvCxnSpPr>
          <p:cNvPr id="5" name="直線コネクタ 4">
            <a:extLst>
              <a:ext uri="{FF2B5EF4-FFF2-40B4-BE49-F238E27FC236}">
                <a16:creationId xmlns:a16="http://schemas.microsoft.com/office/drawing/2014/main" id="{32A4B6BA-59A6-09CF-98A8-883EC6E1C62D}"/>
              </a:ext>
            </a:extLst>
          </p:cNvPr>
          <p:cNvCxnSpPr/>
          <p:nvPr/>
        </p:nvCxnSpPr>
        <p:spPr>
          <a:xfrm>
            <a:off x="1602084" y="5783030"/>
            <a:ext cx="59309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A087E8E-8E4D-92CA-083C-BCA23EE5DD31}"/>
              </a:ext>
            </a:extLst>
          </p:cNvPr>
          <p:cNvCxnSpPr/>
          <p:nvPr/>
        </p:nvCxnSpPr>
        <p:spPr>
          <a:xfrm>
            <a:off x="1589384" y="5960830"/>
            <a:ext cx="3240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四角形: 角を丸くする 3">
            <a:extLst>
              <a:ext uri="{FF2B5EF4-FFF2-40B4-BE49-F238E27FC236}">
                <a16:creationId xmlns:a16="http://schemas.microsoft.com/office/drawing/2014/main" id="{0FFAC063-7BC2-1F61-3542-74A6841B3E58}"/>
              </a:ext>
            </a:extLst>
          </p:cNvPr>
          <p:cNvSpPr/>
          <p:nvPr/>
        </p:nvSpPr>
        <p:spPr>
          <a:xfrm>
            <a:off x="1188191" y="2582633"/>
            <a:ext cx="7078759" cy="3541181"/>
          </a:xfrm>
          <a:prstGeom prst="roundRect">
            <a:avLst>
              <a:gd name="adj" fmla="val 5149"/>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5" name="図 14">
            <a:extLst>
              <a:ext uri="{FF2B5EF4-FFF2-40B4-BE49-F238E27FC236}">
                <a16:creationId xmlns:a16="http://schemas.microsoft.com/office/drawing/2014/main" id="{E79F49B4-6B62-A383-062B-2D14F0A016C9}"/>
              </a:ext>
            </a:extLst>
          </p:cNvPr>
          <p:cNvPicPr>
            <a:picLocks noChangeAspect="1"/>
          </p:cNvPicPr>
          <p:nvPr/>
        </p:nvPicPr>
        <p:blipFill>
          <a:blip r:embed="rId6"/>
          <a:stretch>
            <a:fillRect/>
          </a:stretch>
        </p:blipFill>
        <p:spPr>
          <a:xfrm>
            <a:off x="1339608" y="2732282"/>
            <a:ext cx="6670801" cy="3246079"/>
          </a:xfrm>
          <a:prstGeom prst="rect">
            <a:avLst/>
          </a:prstGeom>
        </p:spPr>
      </p:pic>
      <p:cxnSp>
        <p:nvCxnSpPr>
          <p:cNvPr id="7" name="直線コネクタ 6">
            <a:extLst>
              <a:ext uri="{FF2B5EF4-FFF2-40B4-BE49-F238E27FC236}">
                <a16:creationId xmlns:a16="http://schemas.microsoft.com/office/drawing/2014/main" id="{7E93AD5C-E076-1ABE-2037-7ED20DFCE87B}"/>
              </a:ext>
            </a:extLst>
          </p:cNvPr>
          <p:cNvCxnSpPr/>
          <p:nvPr/>
        </p:nvCxnSpPr>
        <p:spPr>
          <a:xfrm>
            <a:off x="1602084" y="5783030"/>
            <a:ext cx="5930912" cy="0"/>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945C372-675E-12EB-A2EB-F7F496A82D73}"/>
              </a:ext>
            </a:extLst>
          </p:cNvPr>
          <p:cNvCxnSpPr/>
          <p:nvPr/>
        </p:nvCxnSpPr>
        <p:spPr>
          <a:xfrm>
            <a:off x="1573493" y="5978716"/>
            <a:ext cx="3240000" cy="0"/>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AFB552D-76CC-A905-1D8B-854C8887BF63}"/>
              </a:ext>
            </a:extLst>
          </p:cNvPr>
          <p:cNvSpPr txBox="1"/>
          <p:nvPr/>
        </p:nvSpPr>
        <p:spPr>
          <a:xfrm>
            <a:off x="4316413" y="6141323"/>
            <a:ext cx="4112383"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t>※ </a:t>
            </a:r>
            <a:r>
              <a:rPr lang="ja-JP" altLang="en-US" sz="900" dirty="0"/>
              <a:t>異常天候早期警戒情報は現在「早期天候情報」に名称変更しています。</a:t>
            </a:r>
            <a:endParaRPr lang="en-US" altLang="ja-JP" sz="900" dirty="0"/>
          </a:p>
        </p:txBody>
      </p:sp>
      <p:sp>
        <p:nvSpPr>
          <p:cNvPr id="6" name="スライド番号プレースホルダー 5">
            <a:extLst>
              <a:ext uri="{FF2B5EF4-FFF2-40B4-BE49-F238E27FC236}">
                <a16:creationId xmlns:a16="http://schemas.microsoft.com/office/drawing/2014/main" id="{BADE13EF-08AF-5E4C-396A-9DA3FA98C9EA}"/>
              </a:ext>
            </a:extLst>
          </p:cNvPr>
          <p:cNvSpPr>
            <a:spLocks noGrp="1"/>
          </p:cNvSpPr>
          <p:nvPr>
            <p:ph type="sldNum" sz="quarter" idx="12"/>
          </p:nvPr>
        </p:nvSpPr>
        <p:spPr/>
        <p:txBody>
          <a:bodyPr/>
          <a:lstStyle/>
          <a:p>
            <a:fld id="{5F9F9204-6EDA-41A6-81B7-5E8491083ADF}" type="slidenum">
              <a:rPr kumimoji="1" lang="ja-JP" altLang="en-US" smtClean="0"/>
              <a:t>10</a:t>
            </a:fld>
            <a:endParaRPr kumimoji="1" lang="ja-JP" altLang="en-US" dirty="0"/>
          </a:p>
        </p:txBody>
      </p:sp>
    </p:spTree>
    <p:extLst>
      <p:ext uri="{BB962C8B-B14F-4D97-AF65-F5344CB8AC3E}">
        <p14:creationId xmlns:p14="http://schemas.microsoft.com/office/powerpoint/2010/main" val="298055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1B5DE99-BBF1-AB44-83C5-28FF2C42DFD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319232" y="3707201"/>
            <a:ext cx="4319427" cy="2814401"/>
          </a:xfrm>
          <a:prstGeom prst="rect">
            <a:avLst/>
          </a:prstGeom>
          <a:ln>
            <a:solidFill>
              <a:schemeClr val="bg1">
                <a:lumMod val="75000"/>
              </a:schemeClr>
            </a:solidFill>
          </a:ln>
        </p:spPr>
      </p:pic>
      <p:pic>
        <p:nvPicPr>
          <p:cNvPr id="11" name="図 10">
            <a:extLst>
              <a:ext uri="{FF2B5EF4-FFF2-40B4-BE49-F238E27FC236}">
                <a16:creationId xmlns:a16="http://schemas.microsoft.com/office/drawing/2014/main" id="{17EBC749-B464-5335-82E7-871D8DD8FAAD}"/>
              </a:ext>
            </a:extLst>
          </p:cNvPr>
          <p:cNvPicPr>
            <a:picLocks noChangeAspect="1"/>
          </p:cNvPicPr>
          <p:nvPr/>
        </p:nvPicPr>
        <p:blipFill>
          <a:blip r:embed="rId4"/>
          <a:stretch>
            <a:fillRect/>
          </a:stretch>
        </p:blipFill>
        <p:spPr>
          <a:xfrm>
            <a:off x="4313090" y="1322137"/>
            <a:ext cx="4325577" cy="2235834"/>
          </a:xfrm>
          <a:prstGeom prst="rect">
            <a:avLst/>
          </a:prstGeom>
          <a:ln>
            <a:solidFill>
              <a:schemeClr val="bg1">
                <a:lumMod val="75000"/>
              </a:schemeClr>
            </a:solidFill>
          </a:ln>
        </p:spPr>
      </p:pic>
      <p:pic>
        <p:nvPicPr>
          <p:cNvPr id="8" name="図 7">
            <a:extLst>
              <a:ext uri="{FF2B5EF4-FFF2-40B4-BE49-F238E27FC236}">
                <a16:creationId xmlns:a16="http://schemas.microsoft.com/office/drawing/2014/main" id="{61B4912F-01F5-9CA5-601C-334D0FDB6B12}"/>
              </a:ext>
            </a:extLst>
          </p:cNvPr>
          <p:cNvPicPr>
            <a:picLocks noChangeAspect="1"/>
          </p:cNvPicPr>
          <p:nvPr/>
        </p:nvPicPr>
        <p:blipFill>
          <a:blip r:embed="rId5"/>
          <a:stretch>
            <a:fillRect/>
          </a:stretch>
        </p:blipFill>
        <p:spPr>
          <a:xfrm>
            <a:off x="505341" y="1322137"/>
            <a:ext cx="3661187" cy="5204948"/>
          </a:xfrm>
          <a:prstGeom prst="rect">
            <a:avLst/>
          </a:prstGeom>
          <a:ln>
            <a:solidFill>
              <a:schemeClr val="bg1">
                <a:lumMod val="75000"/>
              </a:schemeClr>
            </a:solidFill>
          </a:ln>
        </p:spPr>
      </p:pic>
      <p:sp>
        <p:nvSpPr>
          <p:cNvPr id="2" name="タイトル 1">
            <a:extLst>
              <a:ext uri="{FF2B5EF4-FFF2-40B4-BE49-F238E27FC236}">
                <a16:creationId xmlns:a16="http://schemas.microsoft.com/office/drawing/2014/main" id="{666D4B2D-584A-63D2-9185-4A8FD24CD11C}"/>
              </a:ext>
            </a:extLst>
          </p:cNvPr>
          <p:cNvSpPr>
            <a:spLocks noGrp="1"/>
          </p:cNvSpPr>
          <p:nvPr>
            <p:ph type="title"/>
          </p:nvPr>
        </p:nvSpPr>
        <p:spPr/>
        <p:txBody>
          <a:bodyPr/>
          <a:lstStyle/>
          <a:p>
            <a:r>
              <a:rPr kumimoji="1" lang="ja-JP" altLang="en-US" dirty="0"/>
              <a:t>活用事例５｜稲作技術情報（新潟県）</a:t>
            </a:r>
          </a:p>
        </p:txBody>
      </p:sp>
      <p:sp>
        <p:nvSpPr>
          <p:cNvPr id="3" name="コンテンツ プレースホルダー 2">
            <a:extLst>
              <a:ext uri="{FF2B5EF4-FFF2-40B4-BE49-F238E27FC236}">
                <a16:creationId xmlns:a16="http://schemas.microsoft.com/office/drawing/2014/main" id="{856DA7E2-AAEC-9D50-7CFB-62E1E63EDEED}"/>
              </a:ext>
            </a:extLst>
          </p:cNvPr>
          <p:cNvSpPr>
            <a:spLocks noGrp="1"/>
          </p:cNvSpPr>
          <p:nvPr>
            <p:ph idx="1"/>
          </p:nvPr>
        </p:nvSpPr>
        <p:spPr/>
        <p:txBody>
          <a:bodyPr>
            <a:normAutofit/>
          </a:bodyPr>
          <a:lstStyle/>
          <a:p>
            <a:r>
              <a:rPr lang="ja-JP" altLang="en-US" dirty="0"/>
              <a:t>収穫適期を計算した日別の表情報も技術情報と合わせて発行</a:t>
            </a:r>
          </a:p>
        </p:txBody>
      </p:sp>
      <p:cxnSp>
        <p:nvCxnSpPr>
          <p:cNvPr id="21" name="直線コネクタ 20">
            <a:extLst>
              <a:ext uri="{FF2B5EF4-FFF2-40B4-BE49-F238E27FC236}">
                <a16:creationId xmlns:a16="http://schemas.microsoft.com/office/drawing/2014/main" id="{BA9F4D32-1B77-ABA0-CDE8-24FC94632A42}"/>
              </a:ext>
            </a:extLst>
          </p:cNvPr>
          <p:cNvCxnSpPr/>
          <p:nvPr/>
        </p:nvCxnSpPr>
        <p:spPr>
          <a:xfrm>
            <a:off x="4572000" y="3241721"/>
            <a:ext cx="1800000" cy="0"/>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588403F-7B2B-EEB5-2B39-D3AE60A4B4DB}"/>
              </a:ext>
            </a:extLst>
          </p:cNvPr>
          <p:cNvCxnSpPr/>
          <p:nvPr/>
        </p:nvCxnSpPr>
        <p:spPr>
          <a:xfrm>
            <a:off x="4572000" y="3096666"/>
            <a:ext cx="3962400" cy="0"/>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5" name="矢印: 五方向 4">
            <a:extLst>
              <a:ext uri="{FF2B5EF4-FFF2-40B4-BE49-F238E27FC236}">
                <a16:creationId xmlns:a16="http://schemas.microsoft.com/office/drawing/2014/main" id="{E5CFE71F-9434-51C8-6508-92FDC4586E7E}"/>
              </a:ext>
            </a:extLst>
          </p:cNvPr>
          <p:cNvSpPr/>
          <p:nvPr/>
        </p:nvSpPr>
        <p:spPr>
          <a:xfrm>
            <a:off x="4313090" y="3702438"/>
            <a:ext cx="916135" cy="360000"/>
          </a:xfrm>
          <a:prstGeom prst="homePlate">
            <a:avLst>
              <a:gd name="adj" fmla="val 39752"/>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tIns="72000" bIns="36000" rtlCol="0" anchor="ctr"/>
          <a:lstStyle/>
          <a:p>
            <a:pPr algn="ctr"/>
            <a:r>
              <a:rPr lang="ja-JP" altLang="en-US" sz="1400" dirty="0"/>
              <a:t>表情報</a:t>
            </a:r>
          </a:p>
        </p:txBody>
      </p:sp>
      <p:sp>
        <p:nvSpPr>
          <p:cNvPr id="4" name="スライド番号プレースホルダー 3">
            <a:extLst>
              <a:ext uri="{FF2B5EF4-FFF2-40B4-BE49-F238E27FC236}">
                <a16:creationId xmlns:a16="http://schemas.microsoft.com/office/drawing/2014/main" id="{50A9CE55-449C-DB48-05B6-15E040453464}"/>
              </a:ext>
            </a:extLst>
          </p:cNvPr>
          <p:cNvSpPr>
            <a:spLocks noGrp="1"/>
          </p:cNvSpPr>
          <p:nvPr>
            <p:ph type="sldNum" sz="quarter" idx="12"/>
          </p:nvPr>
        </p:nvSpPr>
        <p:spPr/>
        <p:txBody>
          <a:bodyPr/>
          <a:lstStyle/>
          <a:p>
            <a:fld id="{5F9F9204-6EDA-41A6-81B7-5E8491083ADF}" type="slidenum">
              <a:rPr kumimoji="1" lang="ja-JP" altLang="en-US" smtClean="0"/>
              <a:t>11</a:t>
            </a:fld>
            <a:endParaRPr kumimoji="1" lang="ja-JP" altLang="en-US" dirty="0"/>
          </a:p>
        </p:txBody>
      </p:sp>
    </p:spTree>
    <p:extLst>
      <p:ext uri="{BB962C8B-B14F-4D97-AF65-F5344CB8AC3E}">
        <p14:creationId xmlns:p14="http://schemas.microsoft.com/office/powerpoint/2010/main" val="404805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A9D6D8-964B-2557-611B-D887FF47720B}"/>
              </a:ext>
            </a:extLst>
          </p:cNvPr>
          <p:cNvSpPr>
            <a:spLocks noGrp="1"/>
          </p:cNvSpPr>
          <p:nvPr>
            <p:ph type="title"/>
          </p:nvPr>
        </p:nvSpPr>
        <p:spPr/>
        <p:txBody>
          <a:bodyPr/>
          <a:lstStyle/>
          <a:p>
            <a:r>
              <a:rPr kumimoji="1" lang="ja-JP" altLang="en-US" dirty="0"/>
              <a:t>活用事例６｜「おいでまい」通信（香川県）</a:t>
            </a:r>
          </a:p>
        </p:txBody>
      </p:sp>
      <p:sp>
        <p:nvSpPr>
          <p:cNvPr id="3" name="コンテンツ プレースホルダー 2">
            <a:extLst>
              <a:ext uri="{FF2B5EF4-FFF2-40B4-BE49-F238E27FC236}">
                <a16:creationId xmlns:a16="http://schemas.microsoft.com/office/drawing/2014/main" id="{BA0CC770-1A15-766B-AF70-9BB7E15BE330}"/>
              </a:ext>
            </a:extLst>
          </p:cNvPr>
          <p:cNvSpPr>
            <a:spLocks noGrp="1"/>
          </p:cNvSpPr>
          <p:nvPr>
            <p:ph idx="1"/>
          </p:nvPr>
        </p:nvSpPr>
        <p:spPr/>
        <p:txBody>
          <a:bodyPr>
            <a:normAutofit/>
          </a:bodyPr>
          <a:lstStyle/>
          <a:p>
            <a:r>
              <a:rPr lang="ja-JP" altLang="en-US" dirty="0">
                <a:latin typeface="Arial" panose="020B0604020202020204" pitchFamily="34" charset="0"/>
              </a:rPr>
              <a:t>特産品「おいでまい」の刈り取り適期の予測に活用し、品質向上を図る</a:t>
            </a:r>
            <a:endParaRPr lang="ja-JP" altLang="en-US" sz="3200" dirty="0"/>
          </a:p>
        </p:txBody>
      </p:sp>
      <p:pic>
        <p:nvPicPr>
          <p:cNvPr id="7" name="図 6">
            <a:extLst>
              <a:ext uri="{FF2B5EF4-FFF2-40B4-BE49-F238E27FC236}">
                <a16:creationId xmlns:a16="http://schemas.microsoft.com/office/drawing/2014/main" id="{72005A77-DE2C-2128-1FE0-216385841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75" y="1444375"/>
            <a:ext cx="3116021" cy="4407344"/>
          </a:xfrm>
          <a:prstGeom prst="rect">
            <a:avLst/>
          </a:prstGeom>
          <a:ln>
            <a:solidFill>
              <a:schemeClr val="bg1">
                <a:lumMod val="75000"/>
              </a:schemeClr>
            </a:solidFill>
          </a:ln>
        </p:spPr>
      </p:pic>
      <p:pic>
        <p:nvPicPr>
          <p:cNvPr id="12" name="図 11">
            <a:extLst>
              <a:ext uri="{FF2B5EF4-FFF2-40B4-BE49-F238E27FC236}">
                <a16:creationId xmlns:a16="http://schemas.microsoft.com/office/drawing/2014/main" id="{42506D5C-0492-9B50-E09F-23B4CE6BB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760" y="2155545"/>
            <a:ext cx="5499100" cy="4059673"/>
          </a:xfrm>
          <a:prstGeom prst="rect">
            <a:avLst/>
          </a:prstGeom>
          <a:ln>
            <a:solidFill>
              <a:schemeClr val="bg1">
                <a:lumMod val="75000"/>
              </a:schemeClr>
            </a:solidFill>
          </a:ln>
        </p:spPr>
      </p:pic>
      <p:sp>
        <p:nvSpPr>
          <p:cNvPr id="10" name="テキスト ボックス 9">
            <a:extLst>
              <a:ext uri="{FF2B5EF4-FFF2-40B4-BE49-F238E27FC236}">
                <a16:creationId xmlns:a16="http://schemas.microsoft.com/office/drawing/2014/main" id="{82A5A7B4-0E1B-24C2-B116-742C83AF108D}"/>
              </a:ext>
            </a:extLst>
          </p:cNvPr>
          <p:cNvSpPr txBox="1"/>
          <p:nvPr/>
        </p:nvSpPr>
        <p:spPr>
          <a:xfrm>
            <a:off x="2430681" y="6238959"/>
            <a:ext cx="5715454" cy="253916"/>
          </a:xfrm>
          <a:prstGeom prst="rect">
            <a:avLst/>
          </a:prstGeom>
          <a:noFill/>
        </p:spPr>
        <p:txBody>
          <a:bodyPr wrap="square">
            <a:spAutoFit/>
          </a:bodyPr>
          <a:lstStyle/>
          <a:p>
            <a:r>
              <a:rPr lang="ja-JP" altLang="en-US" sz="1050" dirty="0"/>
              <a:t>2017年9月27日 「おいでまい」通信 第5号 香川県農業経営課農業革新支援グループ</a:t>
            </a:r>
          </a:p>
        </p:txBody>
      </p:sp>
      <p:cxnSp>
        <p:nvCxnSpPr>
          <p:cNvPr id="4" name="直線コネクタ 3">
            <a:extLst>
              <a:ext uri="{FF2B5EF4-FFF2-40B4-BE49-F238E27FC236}">
                <a16:creationId xmlns:a16="http://schemas.microsoft.com/office/drawing/2014/main" id="{48516641-8B10-AFDF-7427-C88062E020C1}"/>
              </a:ext>
            </a:extLst>
          </p:cNvPr>
          <p:cNvCxnSpPr/>
          <p:nvPr/>
        </p:nvCxnSpPr>
        <p:spPr>
          <a:xfrm>
            <a:off x="2824701" y="5468930"/>
            <a:ext cx="4752000"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6BDCD26B-EE1A-D95B-414E-E09C3EF948DD}"/>
              </a:ext>
            </a:extLst>
          </p:cNvPr>
          <p:cNvCxnSpPr/>
          <p:nvPr/>
        </p:nvCxnSpPr>
        <p:spPr>
          <a:xfrm>
            <a:off x="2824701" y="5605876"/>
            <a:ext cx="4752000"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0C3A974B-59B4-9FF7-67F6-32799F17CEF4}"/>
              </a:ext>
            </a:extLst>
          </p:cNvPr>
          <p:cNvCxnSpPr/>
          <p:nvPr/>
        </p:nvCxnSpPr>
        <p:spPr>
          <a:xfrm>
            <a:off x="2824701" y="5746951"/>
            <a:ext cx="4752000"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382D2F3B-AEDE-CDE7-3EBB-B6AEB3306C43}"/>
              </a:ext>
            </a:extLst>
          </p:cNvPr>
          <p:cNvCxnSpPr/>
          <p:nvPr/>
        </p:nvCxnSpPr>
        <p:spPr>
          <a:xfrm>
            <a:off x="2829464" y="5892568"/>
            <a:ext cx="3600000"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B6144AFD-2482-25D1-6ED7-7B221BD674F6}"/>
              </a:ext>
            </a:extLst>
          </p:cNvPr>
          <p:cNvSpPr>
            <a:spLocks noGrp="1"/>
          </p:cNvSpPr>
          <p:nvPr>
            <p:ph type="sldNum" sz="quarter" idx="12"/>
          </p:nvPr>
        </p:nvSpPr>
        <p:spPr/>
        <p:txBody>
          <a:bodyPr/>
          <a:lstStyle/>
          <a:p>
            <a:fld id="{5F9F9204-6EDA-41A6-81B7-5E8491083ADF}" type="slidenum">
              <a:rPr kumimoji="1" lang="ja-JP" altLang="en-US" smtClean="0"/>
              <a:t>12</a:t>
            </a:fld>
            <a:endParaRPr kumimoji="1" lang="ja-JP" altLang="en-US" dirty="0"/>
          </a:p>
        </p:txBody>
      </p:sp>
    </p:spTree>
    <p:extLst>
      <p:ext uri="{BB962C8B-B14F-4D97-AF65-F5344CB8AC3E}">
        <p14:creationId xmlns:p14="http://schemas.microsoft.com/office/powerpoint/2010/main" val="73682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C025E-66A1-8C1F-050B-6407BE73D226}"/>
              </a:ext>
            </a:extLst>
          </p:cNvPr>
          <p:cNvSpPr>
            <a:spLocks noGrp="1"/>
          </p:cNvSpPr>
          <p:nvPr>
            <p:ph type="title"/>
          </p:nvPr>
        </p:nvSpPr>
        <p:spPr/>
        <p:txBody>
          <a:bodyPr/>
          <a:lstStyle/>
          <a:p>
            <a:r>
              <a:rPr kumimoji="1" lang="ja-JP" altLang="en-US" dirty="0"/>
              <a:t>活用事例７｜小麦の開花日予測（農研機構）</a:t>
            </a:r>
          </a:p>
        </p:txBody>
      </p:sp>
      <p:sp>
        <p:nvSpPr>
          <p:cNvPr id="4" name="四角形: 角を丸くする 3">
            <a:extLst>
              <a:ext uri="{FF2B5EF4-FFF2-40B4-BE49-F238E27FC236}">
                <a16:creationId xmlns:a16="http://schemas.microsoft.com/office/drawing/2014/main" id="{0531B4BF-40D8-85C4-95B4-EEFCDB3E6BC4}"/>
              </a:ext>
            </a:extLst>
          </p:cNvPr>
          <p:cNvSpPr/>
          <p:nvPr/>
        </p:nvSpPr>
        <p:spPr>
          <a:xfrm>
            <a:off x="722617" y="1194262"/>
            <a:ext cx="2985434" cy="1025732"/>
          </a:xfrm>
          <a:prstGeom prst="roundRect">
            <a:avLst>
              <a:gd name="adj" fmla="val 8046"/>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nSpc>
                <a:spcPct val="120000"/>
              </a:lnSpc>
              <a:defRPr/>
            </a:pPr>
            <a:r>
              <a:rPr lang="ja-JP" altLang="en-US" sz="1600" b="1" dirty="0">
                <a:solidFill>
                  <a:prstClr val="black"/>
                </a:solidFill>
                <a:latin typeface="+mn-ea"/>
                <a:cs typeface="メイリオ" panose="020B0604030504040204" pitchFamily="50" charset="-128"/>
              </a:rPr>
              <a:t>小麦赤かび病</a:t>
            </a:r>
            <a:endParaRPr lang="en-US" altLang="ja-JP" sz="1600" b="1" dirty="0">
              <a:solidFill>
                <a:prstClr val="black"/>
              </a:solidFill>
              <a:latin typeface="+mn-ea"/>
              <a:cs typeface="メイリオ" panose="020B0604030504040204" pitchFamily="50" charset="-128"/>
            </a:endParaRPr>
          </a:p>
          <a:p>
            <a:pPr marL="285750" indent="-285750">
              <a:lnSpc>
                <a:spcPct val="120000"/>
              </a:lnSpc>
              <a:buFont typeface="Arial" panose="020B0604020202020204" pitchFamily="34" charset="0"/>
              <a:buChar char="•"/>
              <a:defRPr/>
            </a:pPr>
            <a:r>
              <a:rPr lang="ja-JP" altLang="en-US" sz="1400" dirty="0">
                <a:solidFill>
                  <a:prstClr val="black"/>
                </a:solidFill>
                <a:latin typeface="+mn-ea"/>
                <a:cs typeface="メイリオ" panose="020B0604030504040204" pitchFamily="50" charset="-128"/>
              </a:rPr>
              <a:t>小麦粒中にかび毒を蓄積</a:t>
            </a:r>
            <a:endParaRPr lang="en-US" altLang="ja-JP" sz="1400" dirty="0">
              <a:solidFill>
                <a:prstClr val="black"/>
              </a:solidFill>
              <a:latin typeface="+mn-ea"/>
              <a:cs typeface="メイリオ" panose="020B0604030504040204" pitchFamily="50" charset="-128"/>
            </a:endParaRPr>
          </a:p>
          <a:p>
            <a:pPr marL="285750" indent="-285750">
              <a:lnSpc>
                <a:spcPct val="120000"/>
              </a:lnSpc>
              <a:buFont typeface="Arial" panose="020B0604020202020204" pitchFamily="34" charset="0"/>
              <a:buChar char="•"/>
              <a:defRPr/>
            </a:pPr>
            <a:r>
              <a:rPr lang="ja-JP" altLang="en-US" sz="1400" dirty="0">
                <a:solidFill>
                  <a:prstClr val="black"/>
                </a:solidFill>
                <a:latin typeface="+mn-ea"/>
                <a:cs typeface="メイリオ" panose="020B0604030504040204" pitchFamily="50" charset="-128"/>
              </a:rPr>
              <a:t>開花時期に発生</a:t>
            </a:r>
            <a:endParaRPr lang="en-US" altLang="ja-JP" sz="1400" dirty="0">
              <a:solidFill>
                <a:prstClr val="black"/>
              </a:solidFill>
              <a:latin typeface="+mn-ea"/>
              <a:cs typeface="メイリオ" panose="020B0604030504040204" pitchFamily="50" charset="-128"/>
            </a:endParaRPr>
          </a:p>
        </p:txBody>
      </p:sp>
      <p:sp>
        <p:nvSpPr>
          <p:cNvPr id="5" name="二等辺三角形 4">
            <a:extLst>
              <a:ext uri="{FF2B5EF4-FFF2-40B4-BE49-F238E27FC236}">
                <a16:creationId xmlns:a16="http://schemas.microsoft.com/office/drawing/2014/main" id="{16B993A5-A9F3-FBAD-210A-9D95E023F254}"/>
              </a:ext>
            </a:extLst>
          </p:cNvPr>
          <p:cNvSpPr/>
          <p:nvPr/>
        </p:nvSpPr>
        <p:spPr>
          <a:xfrm rot="10800000">
            <a:off x="2024786" y="2248297"/>
            <a:ext cx="353593" cy="198255"/>
          </a:xfrm>
          <a:prstGeom prst="triangle">
            <a:avLst>
              <a:gd name="adj" fmla="val 50000"/>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246D588E-56FB-4CD0-38A8-F8B55F127FB0}"/>
              </a:ext>
            </a:extLst>
          </p:cNvPr>
          <p:cNvSpPr/>
          <p:nvPr/>
        </p:nvSpPr>
        <p:spPr>
          <a:xfrm>
            <a:off x="3933478" y="809491"/>
            <a:ext cx="4676366" cy="324498"/>
          </a:xfrm>
          <a:prstGeom prst="rect">
            <a:avLst/>
          </a:prstGeom>
          <a:solidFill>
            <a:schemeClr val="tx2"/>
          </a:solidFill>
          <a:ln w="12700">
            <a:solidFill>
              <a:schemeClr val="accent6"/>
            </a:solidFill>
          </a:ln>
        </p:spPr>
        <p:txBody>
          <a:bodyPr wrap="square" lIns="144000" tIns="72000" rIns="144000" bIns="36000" anchor="t">
            <a:spAutoFit/>
          </a:bodyPr>
          <a:lstStyle/>
          <a:p>
            <a:pPr algn="ctr">
              <a:defRPr/>
            </a:pPr>
            <a:r>
              <a:rPr lang="ja-JP" altLang="en-US" sz="1400" dirty="0">
                <a:solidFill>
                  <a:schemeClr val="bg1"/>
                </a:solidFill>
              </a:rPr>
              <a:t>気象庁と近畿中国四国農業研究センターとの共同研究</a:t>
            </a:r>
            <a:endParaRPr lang="en-US" altLang="ja-JP" sz="1400" b="1" dirty="0">
              <a:solidFill>
                <a:schemeClr val="bg1"/>
              </a:solidFill>
              <a:latin typeface="+mn-ea"/>
              <a:cs typeface="メイリオ" pitchFamily="50" charset="-128"/>
            </a:endParaRPr>
          </a:p>
        </p:txBody>
      </p:sp>
      <p:sp>
        <p:nvSpPr>
          <p:cNvPr id="11" name="正方形/長方形 10">
            <a:extLst>
              <a:ext uri="{FF2B5EF4-FFF2-40B4-BE49-F238E27FC236}">
                <a16:creationId xmlns:a16="http://schemas.microsoft.com/office/drawing/2014/main" id="{E6756F54-2BFD-5C64-CF0A-ADEA5E2AD39C}"/>
              </a:ext>
            </a:extLst>
          </p:cNvPr>
          <p:cNvSpPr/>
          <p:nvPr/>
        </p:nvSpPr>
        <p:spPr>
          <a:xfrm>
            <a:off x="3933781" y="1139158"/>
            <a:ext cx="4676366" cy="2520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nSpc>
                <a:spcPct val="120000"/>
              </a:lnSpc>
              <a:defRPr/>
            </a:pPr>
            <a:r>
              <a:rPr lang="ja-JP" altLang="en-US" sz="1600" b="1" dirty="0">
                <a:solidFill>
                  <a:schemeClr val="tx1"/>
                </a:solidFill>
                <a:latin typeface="+mn-ea"/>
                <a:cs typeface="メイリオ" pitchFamily="50" charset="-128"/>
              </a:rPr>
              <a:t>従来の気温</a:t>
            </a:r>
            <a:r>
              <a:rPr lang="ja-JP" altLang="en-US" sz="1600" b="1" dirty="0" smtClean="0">
                <a:solidFill>
                  <a:schemeClr val="tx1"/>
                </a:solidFill>
                <a:latin typeface="+mn-ea"/>
                <a:cs typeface="メイリオ" pitchFamily="50" charset="-128"/>
              </a:rPr>
              <a:t>平年値を用いた</a:t>
            </a:r>
            <a:r>
              <a:rPr lang="ja-JP" altLang="en-US" sz="1600" b="1" dirty="0">
                <a:solidFill>
                  <a:schemeClr val="tx1"/>
                </a:solidFill>
                <a:latin typeface="+mn-ea"/>
                <a:cs typeface="メイリオ" pitchFamily="50" charset="-128"/>
              </a:rPr>
              <a:t>もの</a:t>
            </a:r>
            <a:r>
              <a:rPr lang="ja-JP" altLang="en-US" sz="1600" b="1" dirty="0" smtClean="0">
                <a:solidFill>
                  <a:schemeClr val="tx1"/>
                </a:solidFill>
                <a:latin typeface="+mn-ea"/>
                <a:cs typeface="メイリオ" pitchFamily="50" charset="-128"/>
              </a:rPr>
              <a:t>と、新た</a:t>
            </a:r>
            <a:r>
              <a:rPr lang="ja-JP" altLang="en-US" sz="1600" b="1" dirty="0">
                <a:solidFill>
                  <a:schemeClr val="tx1"/>
                </a:solidFill>
                <a:latin typeface="+mn-ea"/>
                <a:cs typeface="メイリオ" pitchFamily="50" charset="-128"/>
              </a:rPr>
              <a:t>に予測値を用いたもの</a:t>
            </a:r>
            <a:r>
              <a:rPr lang="ja-JP" altLang="en-US" sz="1600" b="1" dirty="0" smtClean="0">
                <a:solidFill>
                  <a:schemeClr val="tx1"/>
                </a:solidFill>
                <a:latin typeface="+mn-ea"/>
                <a:cs typeface="メイリオ" pitchFamily="50" charset="-128"/>
              </a:rPr>
              <a:t>で、開花</a:t>
            </a:r>
            <a:r>
              <a:rPr lang="ja-JP" altLang="en-US" sz="1600" b="1" dirty="0">
                <a:solidFill>
                  <a:schemeClr val="tx1"/>
                </a:solidFill>
                <a:latin typeface="+mn-ea"/>
                <a:cs typeface="メイリオ" pitchFamily="50" charset="-128"/>
              </a:rPr>
              <a:t>日の予測精度を検証</a:t>
            </a:r>
            <a:endParaRPr lang="en-US" altLang="ja-JP" sz="1600" b="1" dirty="0">
              <a:solidFill>
                <a:schemeClr val="tx1"/>
              </a:solidFill>
              <a:latin typeface="+mn-ea"/>
              <a:cs typeface="メイリオ" pitchFamily="50" charset="-128"/>
            </a:endParaRPr>
          </a:p>
          <a:p>
            <a:pPr>
              <a:lnSpc>
                <a:spcPct val="50000"/>
              </a:lnSpc>
              <a:defRPr/>
            </a:pPr>
            <a:endParaRPr lang="en-US" altLang="ja-JP" sz="1600" dirty="0">
              <a:solidFill>
                <a:schemeClr val="tx1"/>
              </a:solidFill>
              <a:latin typeface="+mn-ea"/>
            </a:endParaRPr>
          </a:p>
          <a:p>
            <a:pPr>
              <a:lnSpc>
                <a:spcPct val="120000"/>
              </a:lnSpc>
              <a:defRPr/>
            </a:pPr>
            <a:r>
              <a:rPr lang="ja-JP" altLang="ja-JP" sz="1600" dirty="0">
                <a:solidFill>
                  <a:schemeClr val="tx1"/>
                </a:solidFill>
                <a:latin typeface="+mn-ea"/>
              </a:rPr>
              <a:t>開花</a:t>
            </a:r>
            <a:r>
              <a:rPr lang="en-US" altLang="ja-JP" sz="1600" dirty="0">
                <a:solidFill>
                  <a:schemeClr val="tx1"/>
                </a:solidFill>
                <a:latin typeface="+mn-ea"/>
              </a:rPr>
              <a:t>3</a:t>
            </a:r>
            <a:r>
              <a:rPr lang="ja-JP" altLang="ja-JP" sz="1600" dirty="0">
                <a:solidFill>
                  <a:schemeClr val="tx1"/>
                </a:solidFill>
                <a:latin typeface="+mn-ea"/>
              </a:rPr>
              <a:t>週前の時点（通常</a:t>
            </a:r>
            <a:r>
              <a:rPr lang="en-US" altLang="ja-JP" sz="1600" dirty="0">
                <a:solidFill>
                  <a:schemeClr val="tx1"/>
                </a:solidFill>
                <a:latin typeface="+mn-ea"/>
              </a:rPr>
              <a:t>4</a:t>
            </a:r>
            <a:r>
              <a:rPr lang="ja-JP" altLang="ja-JP" sz="1600" dirty="0">
                <a:solidFill>
                  <a:schemeClr val="tx1"/>
                </a:solidFill>
                <a:latin typeface="+mn-ea"/>
              </a:rPr>
              <a:t>月</a:t>
            </a:r>
            <a:r>
              <a:rPr lang="en-US" altLang="ja-JP" sz="1600" dirty="0">
                <a:solidFill>
                  <a:schemeClr val="tx1"/>
                </a:solidFill>
                <a:latin typeface="+mn-ea"/>
              </a:rPr>
              <a:t>10</a:t>
            </a:r>
            <a:r>
              <a:rPr lang="ja-JP" altLang="ja-JP" sz="1600" dirty="0">
                <a:solidFill>
                  <a:schemeClr val="tx1"/>
                </a:solidFill>
                <a:latin typeface="+mn-ea"/>
              </a:rPr>
              <a:t>日頃）</a:t>
            </a:r>
            <a:r>
              <a:rPr lang="ja-JP" altLang="en-US" sz="1600" dirty="0">
                <a:solidFill>
                  <a:schemeClr val="tx1"/>
                </a:solidFill>
                <a:latin typeface="+mn-ea"/>
              </a:rPr>
              <a:t>において、</a:t>
            </a:r>
            <a:r>
              <a:rPr lang="en-US" altLang="ja-JP" sz="1600" dirty="0">
                <a:solidFill>
                  <a:schemeClr val="tx1"/>
                </a:solidFill>
                <a:latin typeface="+mn-ea"/>
              </a:rPr>
              <a:t> </a:t>
            </a:r>
            <a:r>
              <a:rPr lang="ja-JP" altLang="en-US" sz="1600" dirty="0">
                <a:solidFill>
                  <a:schemeClr val="tx1"/>
                </a:solidFill>
                <a:latin typeface="+mn-ea"/>
              </a:rPr>
              <a:t>従来の平年値のみの利用と比べ</a:t>
            </a:r>
            <a:r>
              <a:rPr lang="en-US" altLang="ja-JP" sz="1600" dirty="0">
                <a:solidFill>
                  <a:schemeClr val="tx1"/>
                </a:solidFill>
                <a:latin typeface="+mn-ea"/>
              </a:rPr>
              <a:t>20</a:t>
            </a:r>
            <a:r>
              <a:rPr lang="ja-JP" altLang="ja-JP" sz="1600" dirty="0">
                <a:solidFill>
                  <a:schemeClr val="tx1"/>
                </a:solidFill>
                <a:latin typeface="+mn-ea"/>
              </a:rPr>
              <a:t>年</a:t>
            </a:r>
            <a:r>
              <a:rPr lang="ja-JP" altLang="en-US" sz="1600" dirty="0">
                <a:solidFill>
                  <a:schemeClr val="tx1"/>
                </a:solidFill>
                <a:latin typeface="+mn-ea"/>
              </a:rPr>
              <a:t>間（</a:t>
            </a:r>
            <a:r>
              <a:rPr lang="en-US" altLang="ja-JP" sz="1600" dirty="0">
                <a:solidFill>
                  <a:schemeClr val="tx1"/>
                </a:solidFill>
                <a:latin typeface="+mn-ea"/>
              </a:rPr>
              <a:t>1991</a:t>
            </a:r>
            <a:r>
              <a:rPr lang="ja-JP" altLang="en-US" sz="1600" dirty="0">
                <a:solidFill>
                  <a:schemeClr val="tx1"/>
                </a:solidFill>
                <a:latin typeface="+mn-ea"/>
              </a:rPr>
              <a:t>～</a:t>
            </a:r>
            <a:r>
              <a:rPr lang="en-US" altLang="ja-JP" sz="1600" dirty="0">
                <a:solidFill>
                  <a:schemeClr val="tx1"/>
                </a:solidFill>
                <a:latin typeface="+mn-ea"/>
              </a:rPr>
              <a:t>2010</a:t>
            </a:r>
            <a:r>
              <a:rPr lang="ja-JP" altLang="en-US" sz="1600" dirty="0">
                <a:solidFill>
                  <a:schemeClr val="tx1"/>
                </a:solidFill>
                <a:latin typeface="+mn-ea"/>
              </a:rPr>
              <a:t>年）で</a:t>
            </a:r>
            <a:r>
              <a:rPr lang="ja-JP" altLang="ja-JP" sz="1600" dirty="0">
                <a:solidFill>
                  <a:schemeClr val="accent2"/>
                </a:solidFill>
                <a:latin typeface="+mn-ea"/>
              </a:rPr>
              <a:t>改善は</a:t>
            </a:r>
            <a:r>
              <a:rPr lang="en-US" altLang="ja-JP" sz="1600" dirty="0">
                <a:solidFill>
                  <a:schemeClr val="accent2"/>
                </a:solidFill>
                <a:latin typeface="+mn-ea"/>
              </a:rPr>
              <a:t>13</a:t>
            </a:r>
            <a:r>
              <a:rPr lang="ja-JP" altLang="ja-JP" sz="1600" dirty="0">
                <a:solidFill>
                  <a:schemeClr val="accent2"/>
                </a:solidFill>
                <a:latin typeface="+mn-ea"/>
              </a:rPr>
              <a:t>年、改悪は</a:t>
            </a:r>
            <a:r>
              <a:rPr lang="en-US" altLang="ja-JP" sz="1600" dirty="0">
                <a:solidFill>
                  <a:schemeClr val="accent2"/>
                </a:solidFill>
                <a:latin typeface="+mn-ea"/>
              </a:rPr>
              <a:t>3</a:t>
            </a:r>
            <a:r>
              <a:rPr lang="ja-JP" altLang="ja-JP" sz="1600" dirty="0">
                <a:solidFill>
                  <a:schemeClr val="accent2"/>
                </a:solidFill>
                <a:latin typeface="+mn-ea"/>
              </a:rPr>
              <a:t>年</a:t>
            </a:r>
            <a:r>
              <a:rPr lang="ja-JP" altLang="en-US" sz="1600" dirty="0">
                <a:solidFill>
                  <a:schemeClr val="tx1"/>
                </a:solidFill>
                <a:latin typeface="+mn-ea"/>
              </a:rPr>
              <a:t>、平均して１日以上改善。</a:t>
            </a:r>
            <a:endParaRPr lang="en-US" altLang="ja-JP" sz="1600" dirty="0">
              <a:solidFill>
                <a:schemeClr val="tx1"/>
              </a:solidFill>
              <a:latin typeface="+mn-ea"/>
            </a:endParaRPr>
          </a:p>
        </p:txBody>
      </p:sp>
      <p:sp>
        <p:nvSpPr>
          <p:cNvPr id="17" name="正方形/長方形 16">
            <a:extLst>
              <a:ext uri="{FF2B5EF4-FFF2-40B4-BE49-F238E27FC236}">
                <a16:creationId xmlns:a16="http://schemas.microsoft.com/office/drawing/2014/main" id="{622AE1A3-B70B-43E9-99D9-085D6D45CB73}"/>
              </a:ext>
            </a:extLst>
          </p:cNvPr>
          <p:cNvSpPr/>
          <p:nvPr/>
        </p:nvSpPr>
        <p:spPr>
          <a:xfrm>
            <a:off x="555353" y="801814"/>
            <a:ext cx="3240000" cy="324000"/>
          </a:xfrm>
          <a:prstGeom prst="rect">
            <a:avLst/>
          </a:prstGeom>
          <a:solidFill>
            <a:schemeClr val="tx2"/>
          </a:solidFill>
          <a:ln w="12700">
            <a:solidFill>
              <a:schemeClr val="tx2"/>
            </a:solidFill>
          </a:ln>
        </p:spPr>
        <p:txBody>
          <a:bodyPr wrap="square" lIns="144000" tIns="72000" rIns="144000" bIns="54000" anchor="t">
            <a:spAutoFit/>
          </a:bodyPr>
          <a:lstStyle/>
          <a:p>
            <a:pPr algn="ctr">
              <a:defRPr/>
            </a:pPr>
            <a:r>
              <a:rPr lang="ja-JP" altLang="en-US" sz="1600" dirty="0">
                <a:solidFill>
                  <a:schemeClr val="bg1"/>
                </a:solidFill>
                <a:latin typeface="+mn-ea"/>
                <a:cs typeface="メイリオ" pitchFamily="50" charset="-128"/>
              </a:rPr>
              <a:t>背景と目的</a:t>
            </a:r>
            <a:endParaRPr lang="en-US" altLang="ja-JP" sz="1600" dirty="0">
              <a:solidFill>
                <a:schemeClr val="bg1"/>
              </a:solidFill>
              <a:latin typeface="+mn-ea"/>
              <a:cs typeface="メイリオ" pitchFamily="50" charset="-128"/>
            </a:endParaRPr>
          </a:p>
        </p:txBody>
      </p:sp>
      <p:sp>
        <p:nvSpPr>
          <p:cNvPr id="18" name="四角形: 角を丸くする 17">
            <a:extLst>
              <a:ext uri="{FF2B5EF4-FFF2-40B4-BE49-F238E27FC236}">
                <a16:creationId xmlns:a16="http://schemas.microsoft.com/office/drawing/2014/main" id="{812F29D1-5B6E-D3AC-F127-C3379FEEB94E}"/>
              </a:ext>
            </a:extLst>
          </p:cNvPr>
          <p:cNvSpPr/>
          <p:nvPr/>
        </p:nvSpPr>
        <p:spPr>
          <a:xfrm>
            <a:off x="732828" y="2474848"/>
            <a:ext cx="2937500" cy="749016"/>
          </a:xfrm>
          <a:prstGeom prst="roundRect">
            <a:avLst>
              <a:gd name="adj" fmla="val 8046"/>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nSpc>
                <a:spcPct val="120000"/>
              </a:lnSpc>
              <a:defRPr/>
            </a:pPr>
            <a:r>
              <a:rPr lang="ja-JP" altLang="en-US" sz="1600" b="1" dirty="0">
                <a:solidFill>
                  <a:prstClr val="black"/>
                </a:solidFill>
                <a:latin typeface="+mn-ea"/>
                <a:cs typeface="メイリオ" pitchFamily="50" charset="-128"/>
              </a:rPr>
              <a:t>開花期</a:t>
            </a:r>
            <a:r>
              <a:rPr lang="ja-JP" altLang="en-US" sz="1600" dirty="0">
                <a:solidFill>
                  <a:prstClr val="black"/>
                </a:solidFill>
                <a:latin typeface="+mn-ea"/>
                <a:cs typeface="メイリオ" pitchFamily="50" charset="-128"/>
              </a:rPr>
              <a:t>（</a:t>
            </a:r>
            <a:r>
              <a:rPr lang="en-US" altLang="ja-JP" sz="1600" dirty="0">
                <a:solidFill>
                  <a:prstClr val="black"/>
                </a:solidFill>
                <a:latin typeface="+mn-ea"/>
                <a:cs typeface="メイリオ" pitchFamily="50" charset="-128"/>
              </a:rPr>
              <a:t>5</a:t>
            </a:r>
            <a:r>
              <a:rPr lang="ja-JP" altLang="en-US" sz="1600" dirty="0">
                <a:solidFill>
                  <a:prstClr val="black"/>
                </a:solidFill>
                <a:latin typeface="+mn-ea"/>
                <a:cs typeface="メイリオ" pitchFamily="50" charset="-128"/>
              </a:rPr>
              <a:t>月頃）</a:t>
            </a:r>
            <a:r>
              <a:rPr lang="ja-JP" altLang="en-US" sz="1600" b="1" dirty="0">
                <a:solidFill>
                  <a:prstClr val="black"/>
                </a:solidFill>
                <a:latin typeface="+mn-ea"/>
                <a:cs typeface="メイリオ" pitchFamily="50" charset="-128"/>
              </a:rPr>
              <a:t>の薬剤散布</a:t>
            </a:r>
            <a:endParaRPr lang="en-US" altLang="ja-JP" sz="1600" b="1" dirty="0">
              <a:solidFill>
                <a:prstClr val="black"/>
              </a:solidFill>
              <a:latin typeface="+mn-ea"/>
              <a:cs typeface="メイリオ" pitchFamily="50" charset="-128"/>
            </a:endParaRPr>
          </a:p>
          <a:p>
            <a:pPr marL="285750" indent="-285750">
              <a:lnSpc>
                <a:spcPct val="120000"/>
              </a:lnSpc>
              <a:buFont typeface="Arial" panose="020B0604020202020204" pitchFamily="34" charset="0"/>
              <a:buChar char="•"/>
              <a:defRPr/>
            </a:pPr>
            <a:r>
              <a:rPr lang="ja-JP" altLang="en-US" sz="1400" dirty="0">
                <a:solidFill>
                  <a:prstClr val="black"/>
                </a:solidFill>
                <a:latin typeface="+mn-ea"/>
                <a:cs typeface="メイリオ" pitchFamily="50" charset="-128"/>
              </a:rPr>
              <a:t>早期の作業計画策定が必要</a:t>
            </a:r>
            <a:endParaRPr lang="en-US" altLang="ja-JP" sz="1400" dirty="0">
              <a:solidFill>
                <a:prstClr val="black"/>
              </a:solidFill>
              <a:latin typeface="+mn-ea"/>
              <a:cs typeface="メイリオ" pitchFamily="50" charset="-128"/>
            </a:endParaRPr>
          </a:p>
        </p:txBody>
      </p:sp>
      <p:sp>
        <p:nvSpPr>
          <p:cNvPr id="19" name="正方形/長方形 18">
            <a:extLst>
              <a:ext uri="{FF2B5EF4-FFF2-40B4-BE49-F238E27FC236}">
                <a16:creationId xmlns:a16="http://schemas.microsoft.com/office/drawing/2014/main" id="{7D732A4B-6DF4-E7C9-90E7-C26FB2864383}"/>
              </a:ext>
            </a:extLst>
          </p:cNvPr>
          <p:cNvSpPr/>
          <p:nvPr/>
        </p:nvSpPr>
        <p:spPr>
          <a:xfrm>
            <a:off x="555353" y="1130256"/>
            <a:ext cx="3240000" cy="2520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二等辺三角形 20">
            <a:extLst>
              <a:ext uri="{FF2B5EF4-FFF2-40B4-BE49-F238E27FC236}">
                <a16:creationId xmlns:a16="http://schemas.microsoft.com/office/drawing/2014/main" id="{F0D1E649-3B5E-2AFF-8212-CCBBFAFA0686}"/>
              </a:ext>
            </a:extLst>
          </p:cNvPr>
          <p:cNvSpPr/>
          <p:nvPr/>
        </p:nvSpPr>
        <p:spPr>
          <a:xfrm rot="5400000">
            <a:off x="1076518" y="3362053"/>
            <a:ext cx="216000" cy="144000"/>
          </a:xfrm>
          <a:prstGeom prst="triangle">
            <a:avLst>
              <a:gd name="adj" fmla="val 50000"/>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EE3DE93B-4F0F-1EC3-87C2-228F5EC55EB7}"/>
              </a:ext>
            </a:extLst>
          </p:cNvPr>
          <p:cNvSpPr txBox="1"/>
          <p:nvPr/>
        </p:nvSpPr>
        <p:spPr>
          <a:xfrm>
            <a:off x="1256518" y="3294102"/>
            <a:ext cx="1977238" cy="338554"/>
          </a:xfrm>
          <a:prstGeom prst="rect">
            <a:avLst/>
          </a:prstGeom>
          <a:noFill/>
        </p:spPr>
        <p:txBody>
          <a:bodyPr wrap="square" rtlCol="0">
            <a:spAutoFit/>
          </a:bodyPr>
          <a:lstStyle/>
          <a:p>
            <a:r>
              <a:rPr lang="ja-JP" altLang="en-US" sz="1600" dirty="0">
                <a:solidFill>
                  <a:schemeClr val="accent2"/>
                </a:solidFill>
              </a:rPr>
              <a:t>開花期予測が重要</a:t>
            </a:r>
          </a:p>
        </p:txBody>
      </p:sp>
      <p:sp>
        <p:nvSpPr>
          <p:cNvPr id="25" name="テキスト ボックス 24">
            <a:extLst>
              <a:ext uri="{FF2B5EF4-FFF2-40B4-BE49-F238E27FC236}">
                <a16:creationId xmlns:a16="http://schemas.microsoft.com/office/drawing/2014/main" id="{B136C759-6849-4D99-3951-10CDC4320319}"/>
              </a:ext>
            </a:extLst>
          </p:cNvPr>
          <p:cNvSpPr txBox="1"/>
          <p:nvPr/>
        </p:nvSpPr>
        <p:spPr>
          <a:xfrm>
            <a:off x="4252315" y="3253852"/>
            <a:ext cx="3971925" cy="338554"/>
          </a:xfrm>
          <a:prstGeom prst="rect">
            <a:avLst/>
          </a:prstGeom>
          <a:noFill/>
        </p:spPr>
        <p:txBody>
          <a:bodyPr wrap="square" rtlCol="0">
            <a:spAutoFit/>
          </a:bodyPr>
          <a:lstStyle/>
          <a:p>
            <a:r>
              <a:rPr lang="ja-JP" altLang="en-US" sz="1600" dirty="0">
                <a:solidFill>
                  <a:schemeClr val="accent2"/>
                </a:solidFill>
              </a:rPr>
              <a:t>予測値利用の有効性を確認</a:t>
            </a:r>
          </a:p>
        </p:txBody>
      </p:sp>
      <p:sp>
        <p:nvSpPr>
          <p:cNvPr id="26" name="二等辺三角形 25">
            <a:extLst>
              <a:ext uri="{FF2B5EF4-FFF2-40B4-BE49-F238E27FC236}">
                <a16:creationId xmlns:a16="http://schemas.microsoft.com/office/drawing/2014/main" id="{70E72E9D-5ECA-D522-5A49-3FC9C6E551FF}"/>
              </a:ext>
            </a:extLst>
          </p:cNvPr>
          <p:cNvSpPr/>
          <p:nvPr/>
        </p:nvSpPr>
        <p:spPr>
          <a:xfrm rot="5400000">
            <a:off x="4072311" y="3311119"/>
            <a:ext cx="216000" cy="144000"/>
          </a:xfrm>
          <a:prstGeom prst="triangle">
            <a:avLst>
              <a:gd name="adj" fmla="val 50000"/>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a:extLst>
              <a:ext uri="{FF2B5EF4-FFF2-40B4-BE49-F238E27FC236}">
                <a16:creationId xmlns:a16="http://schemas.microsoft.com/office/drawing/2014/main" id="{68359BD0-184E-BBE5-0B57-9146972C1AE6}"/>
              </a:ext>
            </a:extLst>
          </p:cNvPr>
          <p:cNvSpPr txBox="1"/>
          <p:nvPr/>
        </p:nvSpPr>
        <p:spPr>
          <a:xfrm>
            <a:off x="595832" y="4213695"/>
            <a:ext cx="4326370" cy="338554"/>
          </a:xfrm>
          <a:prstGeom prst="rect">
            <a:avLst/>
          </a:prstGeom>
          <a:noFill/>
        </p:spPr>
        <p:txBody>
          <a:bodyPr wrap="square">
            <a:spAutoFit/>
          </a:bodyPr>
          <a:lstStyle/>
          <a:p>
            <a:pPr>
              <a:defRPr/>
            </a:pPr>
            <a:r>
              <a:rPr lang="ja-JP" altLang="en-US" sz="1600" b="1" dirty="0">
                <a:solidFill>
                  <a:prstClr val="black"/>
                </a:solidFill>
                <a:latin typeface="+mn-ea"/>
              </a:rPr>
              <a:t>予測結果を</a:t>
            </a:r>
            <a:r>
              <a:rPr lang="en-US" altLang="ja-JP" sz="1600" b="1" dirty="0">
                <a:solidFill>
                  <a:prstClr val="black"/>
                </a:solidFill>
                <a:latin typeface="+mn-ea"/>
              </a:rPr>
              <a:t>Web</a:t>
            </a:r>
            <a:r>
              <a:rPr lang="ja-JP" altLang="en-US" sz="1600" b="1" dirty="0">
                <a:solidFill>
                  <a:prstClr val="black"/>
                </a:solidFill>
                <a:latin typeface="+mn-ea"/>
              </a:rPr>
              <a:t>上で公開するシステムを構築</a:t>
            </a:r>
            <a:endParaRPr lang="ja-JP" altLang="en-US" sz="500" b="1" dirty="0">
              <a:solidFill>
                <a:prstClr val="black"/>
              </a:solidFill>
            </a:endParaRPr>
          </a:p>
        </p:txBody>
      </p:sp>
      <p:pic>
        <p:nvPicPr>
          <p:cNvPr id="29" name="図 28">
            <a:extLst>
              <a:ext uri="{FF2B5EF4-FFF2-40B4-BE49-F238E27FC236}">
                <a16:creationId xmlns:a16="http://schemas.microsoft.com/office/drawing/2014/main" id="{551B7090-25EA-D7EC-8917-BD1BEFB0513B}"/>
              </a:ext>
            </a:extLst>
          </p:cNvPr>
          <p:cNvPicPr>
            <a:picLocks noChangeAspect="1"/>
          </p:cNvPicPr>
          <p:nvPr/>
        </p:nvPicPr>
        <p:blipFill>
          <a:blip r:embed="rId3"/>
          <a:stretch>
            <a:fillRect/>
          </a:stretch>
        </p:blipFill>
        <p:spPr>
          <a:xfrm>
            <a:off x="5057769" y="4943883"/>
            <a:ext cx="3272285" cy="1548666"/>
          </a:xfrm>
          <a:prstGeom prst="rect">
            <a:avLst/>
          </a:prstGeom>
        </p:spPr>
      </p:pic>
      <p:sp>
        <p:nvSpPr>
          <p:cNvPr id="31" name="正方形/長方形 30">
            <a:extLst>
              <a:ext uri="{FF2B5EF4-FFF2-40B4-BE49-F238E27FC236}">
                <a16:creationId xmlns:a16="http://schemas.microsoft.com/office/drawing/2014/main" id="{BECBAB9B-5972-3EDB-2722-F41B3262820D}"/>
              </a:ext>
            </a:extLst>
          </p:cNvPr>
          <p:cNvSpPr/>
          <p:nvPr/>
        </p:nvSpPr>
        <p:spPr>
          <a:xfrm>
            <a:off x="545613" y="4155739"/>
            <a:ext cx="8064230" cy="247500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a:extLst>
              <a:ext uri="{FF2B5EF4-FFF2-40B4-BE49-F238E27FC236}">
                <a16:creationId xmlns:a16="http://schemas.microsoft.com/office/drawing/2014/main" id="{B115B01A-2A6D-7FBF-04E1-BD65E0AB9487}"/>
              </a:ext>
            </a:extLst>
          </p:cNvPr>
          <p:cNvSpPr/>
          <p:nvPr/>
        </p:nvSpPr>
        <p:spPr>
          <a:xfrm>
            <a:off x="545616" y="3825897"/>
            <a:ext cx="8064231" cy="324000"/>
          </a:xfrm>
          <a:prstGeom prst="rect">
            <a:avLst/>
          </a:prstGeom>
          <a:solidFill>
            <a:schemeClr val="tx2"/>
          </a:solidFill>
          <a:ln w="12700">
            <a:solidFill>
              <a:schemeClr val="tx2"/>
            </a:solidFill>
          </a:ln>
        </p:spPr>
        <p:txBody>
          <a:bodyPr wrap="square" lIns="144000" tIns="72000" rIns="144000" bIns="54000" anchor="t">
            <a:spAutoFit/>
          </a:bodyPr>
          <a:lstStyle/>
          <a:p>
            <a:pPr algn="ctr">
              <a:defRPr/>
            </a:pPr>
            <a:r>
              <a:rPr lang="ja-JP" altLang="en-US" sz="1600" dirty="0">
                <a:solidFill>
                  <a:schemeClr val="bg1"/>
                </a:solidFill>
              </a:rPr>
              <a:t>リアルタイムアメダスを用いた麦の発育ステージ予測（農研機構）</a:t>
            </a:r>
            <a:endParaRPr lang="en-US" altLang="ja-JP" sz="1600" b="1" dirty="0">
              <a:solidFill>
                <a:schemeClr val="bg1"/>
              </a:solidFill>
              <a:latin typeface="+mn-ea"/>
              <a:cs typeface="メイリオ" pitchFamily="50" charset="-128"/>
            </a:endParaRPr>
          </a:p>
        </p:txBody>
      </p:sp>
      <p:sp>
        <p:nvSpPr>
          <p:cNvPr id="37" name="テキスト ボックス 36">
            <a:extLst>
              <a:ext uri="{FF2B5EF4-FFF2-40B4-BE49-F238E27FC236}">
                <a16:creationId xmlns:a16="http://schemas.microsoft.com/office/drawing/2014/main" id="{C025FF04-465C-FFC5-0CA1-DC087B31EFC7}"/>
              </a:ext>
            </a:extLst>
          </p:cNvPr>
          <p:cNvSpPr txBox="1"/>
          <p:nvPr/>
        </p:nvSpPr>
        <p:spPr>
          <a:xfrm>
            <a:off x="620331" y="4440370"/>
            <a:ext cx="4586514" cy="215444"/>
          </a:xfrm>
          <a:prstGeom prst="rect">
            <a:avLst/>
          </a:prstGeom>
          <a:noFill/>
        </p:spPr>
        <p:txBody>
          <a:bodyPr wrap="square">
            <a:spAutoFit/>
          </a:bodyPr>
          <a:lstStyle/>
          <a:p>
            <a:r>
              <a:rPr lang="ja-JP" altLang="en-US" sz="800" dirty="0"/>
              <a:t>https://www.naro.affrc.go.jp/org/warc/meteo_fukuyama/WEB/wheat/index_mugi.html</a:t>
            </a:r>
          </a:p>
        </p:txBody>
      </p:sp>
      <p:sp>
        <p:nvSpPr>
          <p:cNvPr id="38" name="テキスト ボックス 37">
            <a:extLst>
              <a:ext uri="{FF2B5EF4-FFF2-40B4-BE49-F238E27FC236}">
                <a16:creationId xmlns:a16="http://schemas.microsoft.com/office/drawing/2014/main" id="{B7C292C8-E3E5-A220-C7E3-E59BA8B3AE90}"/>
              </a:ext>
            </a:extLst>
          </p:cNvPr>
          <p:cNvSpPr txBox="1"/>
          <p:nvPr/>
        </p:nvSpPr>
        <p:spPr>
          <a:xfrm>
            <a:off x="4888241" y="4754151"/>
            <a:ext cx="3244219" cy="276999"/>
          </a:xfrm>
          <a:prstGeom prst="rect">
            <a:avLst/>
          </a:prstGeom>
          <a:noFill/>
        </p:spPr>
        <p:txBody>
          <a:bodyPr wrap="square" rtlCol="0">
            <a:spAutoFit/>
          </a:bodyPr>
          <a:lstStyle/>
          <a:p>
            <a:r>
              <a:rPr lang="ja-JP" altLang="en-US" sz="1200" dirty="0"/>
              <a:t>（例）品種：シロガネコムギ　地点名：福岡</a:t>
            </a:r>
          </a:p>
        </p:txBody>
      </p:sp>
      <p:pic>
        <p:nvPicPr>
          <p:cNvPr id="40" name="図 39">
            <a:extLst>
              <a:ext uri="{FF2B5EF4-FFF2-40B4-BE49-F238E27FC236}">
                <a16:creationId xmlns:a16="http://schemas.microsoft.com/office/drawing/2014/main" id="{6C0C29A8-C35D-7AAC-D5DB-5774594CD832}"/>
              </a:ext>
            </a:extLst>
          </p:cNvPr>
          <p:cNvPicPr>
            <a:picLocks noChangeAspect="1"/>
          </p:cNvPicPr>
          <p:nvPr/>
        </p:nvPicPr>
        <p:blipFill>
          <a:blip r:embed="rId4"/>
          <a:stretch>
            <a:fillRect/>
          </a:stretch>
        </p:blipFill>
        <p:spPr>
          <a:xfrm>
            <a:off x="715145" y="4731415"/>
            <a:ext cx="3977639" cy="1812897"/>
          </a:xfrm>
          <a:prstGeom prst="rect">
            <a:avLst/>
          </a:prstGeom>
          <a:ln>
            <a:solidFill>
              <a:schemeClr val="bg1">
                <a:lumMod val="75000"/>
              </a:schemeClr>
            </a:solidFill>
          </a:ln>
        </p:spPr>
      </p:pic>
      <p:sp>
        <p:nvSpPr>
          <p:cNvPr id="41" name="二等辺三角形 40">
            <a:extLst>
              <a:ext uri="{FF2B5EF4-FFF2-40B4-BE49-F238E27FC236}">
                <a16:creationId xmlns:a16="http://schemas.microsoft.com/office/drawing/2014/main" id="{6E923DF5-7B5D-CB39-9558-73475B40D170}"/>
              </a:ext>
            </a:extLst>
          </p:cNvPr>
          <p:cNvSpPr/>
          <p:nvPr/>
        </p:nvSpPr>
        <p:spPr>
          <a:xfrm rot="5400000">
            <a:off x="4686086" y="5503155"/>
            <a:ext cx="378380" cy="207016"/>
          </a:xfrm>
          <a:prstGeom prst="triangle">
            <a:avLst>
              <a:gd name="adj" fmla="val 50000"/>
            </a:avLst>
          </a:prstGeom>
          <a:solidFill>
            <a:schemeClr val="bg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スライド番号プレースホルダー 2">
            <a:extLst>
              <a:ext uri="{FF2B5EF4-FFF2-40B4-BE49-F238E27FC236}">
                <a16:creationId xmlns:a16="http://schemas.microsoft.com/office/drawing/2014/main" id="{68A945E3-9ABD-7A4B-D334-5F6B79EF0E01}"/>
              </a:ext>
            </a:extLst>
          </p:cNvPr>
          <p:cNvSpPr>
            <a:spLocks noGrp="1"/>
          </p:cNvSpPr>
          <p:nvPr>
            <p:ph type="sldNum" sz="quarter" idx="12"/>
          </p:nvPr>
        </p:nvSpPr>
        <p:spPr/>
        <p:txBody>
          <a:bodyPr/>
          <a:lstStyle/>
          <a:p>
            <a:fld id="{5F9F9204-6EDA-41A6-81B7-5E8491083ADF}" type="slidenum">
              <a:rPr kumimoji="1" lang="ja-JP" altLang="en-US" smtClean="0"/>
              <a:t>13</a:t>
            </a:fld>
            <a:endParaRPr kumimoji="1" lang="ja-JP" altLang="en-US" dirty="0"/>
          </a:p>
        </p:txBody>
      </p:sp>
      <p:sp>
        <p:nvSpPr>
          <p:cNvPr id="6" name="テキスト ボックス 5">
            <a:extLst>
              <a:ext uri="{FF2B5EF4-FFF2-40B4-BE49-F238E27FC236}">
                <a16:creationId xmlns:a16="http://schemas.microsoft.com/office/drawing/2014/main" id="{2E9F8BC2-2500-88AC-2577-8BBAC599E251}"/>
              </a:ext>
            </a:extLst>
          </p:cNvPr>
          <p:cNvSpPr txBox="1"/>
          <p:nvPr/>
        </p:nvSpPr>
        <p:spPr>
          <a:xfrm>
            <a:off x="5213463" y="4246663"/>
            <a:ext cx="2742349" cy="246221"/>
          </a:xfrm>
          <a:prstGeom prst="rect">
            <a:avLst/>
          </a:prstGeom>
          <a:noFill/>
        </p:spPr>
        <p:txBody>
          <a:bodyPr wrap="square" rtlCol="0">
            <a:spAutoFit/>
          </a:bodyPr>
          <a:lstStyle/>
          <a:p>
            <a:r>
              <a:rPr lang="en-US" altLang="ja-JP" sz="1000" dirty="0"/>
              <a:t>※</a:t>
            </a:r>
            <a:r>
              <a:rPr lang="ja-JP" altLang="en-US" sz="1000" dirty="0"/>
              <a:t>このシステムは</a:t>
            </a:r>
            <a:r>
              <a:rPr lang="en-US" altLang="ja-JP" sz="1000" dirty="0"/>
              <a:t>2024</a:t>
            </a:r>
            <a:r>
              <a:rPr lang="ja-JP" altLang="en-US" sz="1000" dirty="0"/>
              <a:t>年</a:t>
            </a:r>
            <a:r>
              <a:rPr lang="en-US" altLang="ja-JP" sz="1000" dirty="0"/>
              <a:t>7</a:t>
            </a:r>
            <a:r>
              <a:rPr lang="ja-JP" altLang="en-US" sz="1000" dirty="0"/>
              <a:t>月</a:t>
            </a:r>
            <a:r>
              <a:rPr lang="en-US" altLang="ja-JP" sz="1000" dirty="0"/>
              <a:t>31</a:t>
            </a:r>
            <a:r>
              <a:rPr lang="ja-JP" altLang="en-US" sz="1000" dirty="0"/>
              <a:t>日に運用終了</a:t>
            </a:r>
            <a:endParaRPr kumimoji="1" lang="ja-JP" altLang="en-US" sz="1000" dirty="0"/>
          </a:p>
        </p:txBody>
      </p:sp>
    </p:spTree>
    <p:extLst>
      <p:ext uri="{BB962C8B-B14F-4D97-AF65-F5344CB8AC3E}">
        <p14:creationId xmlns:p14="http://schemas.microsoft.com/office/powerpoint/2010/main" val="981179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B411E-414D-C28E-AABF-88F495A3052F}"/>
              </a:ext>
            </a:extLst>
          </p:cNvPr>
          <p:cNvSpPr>
            <a:spLocks noGrp="1"/>
          </p:cNvSpPr>
          <p:nvPr>
            <p:ph type="title"/>
          </p:nvPr>
        </p:nvSpPr>
        <p:spPr/>
        <p:txBody>
          <a:bodyPr/>
          <a:lstStyle/>
          <a:p>
            <a:r>
              <a:rPr kumimoji="1" lang="ja-JP" altLang="en-US" dirty="0"/>
              <a:t>活用事例８｜モモの開花日予測（山梨県）</a:t>
            </a:r>
          </a:p>
        </p:txBody>
      </p:sp>
      <p:sp>
        <p:nvSpPr>
          <p:cNvPr id="3" name="コンテンツ プレースホルダー 2">
            <a:extLst>
              <a:ext uri="{FF2B5EF4-FFF2-40B4-BE49-F238E27FC236}">
                <a16:creationId xmlns:a16="http://schemas.microsoft.com/office/drawing/2014/main" id="{A6D3B8FC-1058-91FD-7F81-9821AA80BCBE}"/>
              </a:ext>
            </a:extLst>
          </p:cNvPr>
          <p:cNvSpPr>
            <a:spLocks noGrp="1"/>
          </p:cNvSpPr>
          <p:nvPr>
            <p:ph idx="1"/>
          </p:nvPr>
        </p:nvSpPr>
        <p:spPr/>
        <p:txBody>
          <a:bodyPr>
            <a:normAutofit/>
          </a:bodyPr>
          <a:lstStyle/>
          <a:p>
            <a:r>
              <a:rPr lang="ja-JP" altLang="en-US" dirty="0"/>
              <a:t>天候が平年から大きく異なる場合も適切に予測可能</a:t>
            </a:r>
          </a:p>
          <a:p>
            <a:endParaRPr lang="ja-JP" altLang="en-US" dirty="0"/>
          </a:p>
        </p:txBody>
      </p:sp>
      <p:pic>
        <p:nvPicPr>
          <p:cNvPr id="11" name="図 10">
            <a:extLst>
              <a:ext uri="{FF2B5EF4-FFF2-40B4-BE49-F238E27FC236}">
                <a16:creationId xmlns:a16="http://schemas.microsoft.com/office/drawing/2014/main" id="{B5B9AC61-9BEF-CE6E-D9AE-8798B5F862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362" y="1214273"/>
            <a:ext cx="6552237" cy="4996455"/>
          </a:xfrm>
          <a:prstGeom prst="rect">
            <a:avLst/>
          </a:prstGeom>
          <a:ln>
            <a:solidFill>
              <a:schemeClr val="bg1">
                <a:lumMod val="75000"/>
              </a:schemeClr>
            </a:solidFill>
          </a:ln>
        </p:spPr>
      </p:pic>
      <p:pic>
        <p:nvPicPr>
          <p:cNvPr id="8" name="図 7">
            <a:extLst>
              <a:ext uri="{FF2B5EF4-FFF2-40B4-BE49-F238E27FC236}">
                <a16:creationId xmlns:a16="http://schemas.microsoft.com/office/drawing/2014/main" id="{B42497BA-D7D6-1EE8-9118-048C42CAC1E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394487" y="4847627"/>
            <a:ext cx="4213225" cy="1660070"/>
          </a:xfrm>
          <a:prstGeom prst="rect">
            <a:avLst/>
          </a:prstGeom>
          <a:ln>
            <a:solidFill>
              <a:schemeClr val="tx2"/>
            </a:solidFill>
          </a:ln>
        </p:spPr>
      </p:pic>
      <p:sp>
        <p:nvSpPr>
          <p:cNvPr id="10" name="テキスト ボックス 9">
            <a:extLst>
              <a:ext uri="{FF2B5EF4-FFF2-40B4-BE49-F238E27FC236}">
                <a16:creationId xmlns:a16="http://schemas.microsoft.com/office/drawing/2014/main" id="{2E346AC9-8727-63A7-2F87-0ED7BAEBC27D}"/>
              </a:ext>
            </a:extLst>
          </p:cNvPr>
          <p:cNvSpPr txBox="1"/>
          <p:nvPr/>
        </p:nvSpPr>
        <p:spPr>
          <a:xfrm>
            <a:off x="4394487" y="4839414"/>
            <a:ext cx="2144561" cy="307777"/>
          </a:xfrm>
          <a:prstGeom prst="rect">
            <a:avLst/>
          </a:prstGeom>
          <a:solidFill>
            <a:schemeClr val="tx2"/>
          </a:solidFill>
        </p:spPr>
        <p:txBody>
          <a:bodyPr wrap="square" rtlCol="0">
            <a:sp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実況図（</a:t>
            </a:r>
            <a:r>
              <a:rPr lang="en-US" altLang="ja-JP" sz="1400" dirty="0">
                <a:solidFill>
                  <a:schemeClr val="bg1"/>
                </a:solidFill>
                <a:latin typeface="Meiryo UI" panose="020B0604030504040204" pitchFamily="50" charset="-128"/>
                <a:ea typeface="Meiryo UI" panose="020B0604030504040204" pitchFamily="50" charset="-128"/>
              </a:rPr>
              <a:t>2021</a:t>
            </a:r>
            <a:r>
              <a:rPr lang="ja-JP" altLang="en-US" sz="1400" dirty="0">
                <a:solidFill>
                  <a:schemeClr val="bg1"/>
                </a:solidFill>
                <a:latin typeface="Meiryo UI" panose="020B0604030504040204" pitchFamily="50" charset="-128"/>
                <a:ea typeface="Meiryo UI" panose="020B0604030504040204" pitchFamily="50" charset="-128"/>
              </a:rPr>
              <a:t>年</a:t>
            </a:r>
            <a:r>
              <a:rPr lang="en-US" altLang="ja-JP" sz="1400" dirty="0">
                <a:solidFill>
                  <a:schemeClr val="bg1"/>
                </a:solidFill>
                <a:latin typeface="Meiryo UI" panose="020B0604030504040204" pitchFamily="50" charset="-128"/>
                <a:ea typeface="Meiryo UI" panose="020B0604030504040204" pitchFamily="50" charset="-128"/>
              </a:rPr>
              <a:t>3</a:t>
            </a:r>
            <a:r>
              <a:rPr lang="ja-JP" altLang="en-US" sz="1400" dirty="0">
                <a:solidFill>
                  <a:schemeClr val="bg1"/>
                </a:solidFill>
                <a:latin typeface="Meiryo UI" panose="020B0604030504040204" pitchFamily="50" charset="-128"/>
                <a:ea typeface="Meiryo UI" panose="020B0604030504040204" pitchFamily="50" charset="-128"/>
              </a:rPr>
              <a:t>月）</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F9DEB82-3CCF-1DC8-B546-3B16466AF37B}"/>
              </a:ext>
            </a:extLst>
          </p:cNvPr>
          <p:cNvSpPr txBox="1"/>
          <p:nvPr/>
        </p:nvSpPr>
        <p:spPr>
          <a:xfrm>
            <a:off x="6468388" y="4853232"/>
            <a:ext cx="1709892" cy="276999"/>
          </a:xfrm>
          <a:prstGeom prst="rect">
            <a:avLst/>
          </a:prstGeom>
          <a:noFill/>
        </p:spPr>
        <p:txBody>
          <a:bodyPr wrap="square" rtlCol="0">
            <a:spAutoFit/>
          </a:bodyPr>
          <a:lstStyle/>
          <a:p>
            <a:pPr marL="162662" indent="-162662" algn="ctr" defTabSz="844083"/>
            <a:r>
              <a:rPr lang="en-US" altLang="ja-JP" sz="1200" dirty="0">
                <a:solidFill>
                  <a:schemeClr val="accent2"/>
                </a:solidFill>
                <a:latin typeface="+mn-ea"/>
              </a:rPr>
              <a:t>+3</a:t>
            </a:r>
            <a:r>
              <a:rPr lang="ja-JP" altLang="en-US" sz="1200" dirty="0">
                <a:solidFill>
                  <a:schemeClr val="accent2"/>
                </a:solidFill>
                <a:latin typeface="+mn-ea"/>
              </a:rPr>
              <a:t>度以上の高温</a:t>
            </a:r>
            <a:endParaRPr lang="en-US" altLang="ja-JP" sz="1200" dirty="0">
              <a:solidFill>
                <a:schemeClr val="accent2"/>
              </a:solidFill>
              <a:latin typeface="+mn-ea"/>
            </a:endParaRPr>
          </a:p>
        </p:txBody>
      </p:sp>
      <p:sp>
        <p:nvSpPr>
          <p:cNvPr id="5" name="正方形/長方形 4">
            <a:extLst>
              <a:ext uri="{FF2B5EF4-FFF2-40B4-BE49-F238E27FC236}">
                <a16:creationId xmlns:a16="http://schemas.microsoft.com/office/drawing/2014/main" id="{52BBD1CD-72FE-6C98-1D99-2F4D308C194F}"/>
              </a:ext>
            </a:extLst>
          </p:cNvPr>
          <p:cNvSpPr/>
          <p:nvPr/>
        </p:nvSpPr>
        <p:spPr>
          <a:xfrm>
            <a:off x="1675768" y="4216687"/>
            <a:ext cx="324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nchorCtr="0"/>
          <a:lstStyle/>
          <a:p>
            <a:pPr algn="ctr"/>
            <a:r>
              <a:rPr lang="ja-JP" altLang="en-US" sz="1600" dirty="0"/>
              <a:t>実際の開花日は</a:t>
            </a:r>
            <a:r>
              <a:rPr lang="en-US" altLang="ja-JP" sz="1600" dirty="0"/>
              <a:t>3</a:t>
            </a:r>
            <a:r>
              <a:rPr lang="ja-JP" altLang="en-US" sz="1600" dirty="0"/>
              <a:t>月</a:t>
            </a:r>
            <a:r>
              <a:rPr lang="en-US" altLang="ja-JP" sz="1600" dirty="0"/>
              <a:t>23</a:t>
            </a:r>
            <a:r>
              <a:rPr lang="ja-JP" altLang="en-US" sz="1600" dirty="0"/>
              <a:t>日（最早）</a:t>
            </a:r>
          </a:p>
        </p:txBody>
      </p:sp>
      <p:cxnSp>
        <p:nvCxnSpPr>
          <p:cNvPr id="4" name="直線コネクタ 3">
            <a:extLst>
              <a:ext uri="{FF2B5EF4-FFF2-40B4-BE49-F238E27FC236}">
                <a16:creationId xmlns:a16="http://schemas.microsoft.com/office/drawing/2014/main" id="{6D645E38-97BB-7F11-58DB-977B719C1A9D}"/>
              </a:ext>
            </a:extLst>
          </p:cNvPr>
          <p:cNvCxnSpPr/>
          <p:nvPr/>
        </p:nvCxnSpPr>
        <p:spPr>
          <a:xfrm>
            <a:off x="1145861" y="3968762"/>
            <a:ext cx="5364000" cy="0"/>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5CA1AEDC-7FE4-B819-E9A7-FAF810D47293}"/>
              </a:ext>
            </a:extLst>
          </p:cNvPr>
          <p:cNvSpPr>
            <a:spLocks noGrp="1"/>
          </p:cNvSpPr>
          <p:nvPr>
            <p:ph type="sldNum" sz="quarter" idx="12"/>
          </p:nvPr>
        </p:nvSpPr>
        <p:spPr/>
        <p:txBody>
          <a:bodyPr/>
          <a:lstStyle/>
          <a:p>
            <a:fld id="{5F9F9204-6EDA-41A6-81B7-5E8491083ADF}" type="slidenum">
              <a:rPr kumimoji="1" lang="ja-JP" altLang="en-US" smtClean="0"/>
              <a:t>14</a:t>
            </a:fld>
            <a:endParaRPr kumimoji="1" lang="ja-JP" altLang="en-US" dirty="0"/>
          </a:p>
        </p:txBody>
      </p:sp>
    </p:spTree>
    <p:extLst>
      <p:ext uri="{BB962C8B-B14F-4D97-AF65-F5344CB8AC3E}">
        <p14:creationId xmlns:p14="http://schemas.microsoft.com/office/powerpoint/2010/main" val="64575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E6C73A4-E68E-520F-6030-87029126F1FD}"/>
              </a:ext>
            </a:extLst>
          </p:cNvPr>
          <p:cNvPicPr>
            <a:picLocks noChangeAspect="1"/>
          </p:cNvPicPr>
          <p:nvPr/>
        </p:nvPicPr>
        <p:blipFill>
          <a:blip r:embed="rId3"/>
          <a:stretch>
            <a:fillRect/>
          </a:stretch>
        </p:blipFill>
        <p:spPr>
          <a:xfrm>
            <a:off x="358775" y="1470644"/>
            <a:ext cx="3498797" cy="4960175"/>
          </a:xfrm>
          <a:prstGeom prst="rect">
            <a:avLst/>
          </a:prstGeom>
          <a:ln>
            <a:solidFill>
              <a:schemeClr val="bg1">
                <a:lumMod val="75000"/>
              </a:schemeClr>
            </a:solidFill>
          </a:ln>
        </p:spPr>
      </p:pic>
      <p:sp>
        <p:nvSpPr>
          <p:cNvPr id="4" name="四角形: 角を丸くする 3">
            <a:extLst>
              <a:ext uri="{FF2B5EF4-FFF2-40B4-BE49-F238E27FC236}">
                <a16:creationId xmlns:a16="http://schemas.microsoft.com/office/drawing/2014/main" id="{550B2F30-BAA2-A60E-34A4-4B3F4A431B0D}"/>
              </a:ext>
            </a:extLst>
          </p:cNvPr>
          <p:cNvSpPr/>
          <p:nvPr/>
        </p:nvSpPr>
        <p:spPr>
          <a:xfrm>
            <a:off x="2676578" y="3650866"/>
            <a:ext cx="6108647" cy="2462913"/>
          </a:xfrm>
          <a:prstGeom prst="roundRect">
            <a:avLst>
              <a:gd name="adj" fmla="val 5149"/>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AC2E63B5-CE88-F422-BB3D-D8CD231262AD}"/>
              </a:ext>
            </a:extLst>
          </p:cNvPr>
          <p:cNvSpPr>
            <a:spLocks noGrp="1"/>
          </p:cNvSpPr>
          <p:nvPr>
            <p:ph type="title"/>
          </p:nvPr>
        </p:nvSpPr>
        <p:spPr/>
        <p:txBody>
          <a:bodyPr/>
          <a:lstStyle/>
          <a:p>
            <a:r>
              <a:rPr kumimoji="1" lang="ja-JP" altLang="en-US" dirty="0"/>
              <a:t>活用事例９｜病害虫の防除適期予測（沖縄県）</a:t>
            </a:r>
          </a:p>
        </p:txBody>
      </p:sp>
      <p:sp>
        <p:nvSpPr>
          <p:cNvPr id="3" name="コンテンツ プレースホルダー 2">
            <a:extLst>
              <a:ext uri="{FF2B5EF4-FFF2-40B4-BE49-F238E27FC236}">
                <a16:creationId xmlns:a16="http://schemas.microsoft.com/office/drawing/2014/main" id="{32E79208-088D-E322-623B-138A40FE42C0}"/>
              </a:ext>
            </a:extLst>
          </p:cNvPr>
          <p:cNvSpPr>
            <a:spLocks noGrp="1"/>
          </p:cNvSpPr>
          <p:nvPr>
            <p:ph idx="1"/>
          </p:nvPr>
        </p:nvSpPr>
        <p:spPr/>
        <p:txBody>
          <a:bodyPr>
            <a:normAutofit/>
          </a:bodyPr>
          <a:lstStyle/>
          <a:p>
            <a:r>
              <a:rPr lang="ja-JP" altLang="en-US" dirty="0">
                <a:latin typeface="+mn-ea"/>
              </a:rPr>
              <a:t>病害虫（サトウキビ）の防除時期の予測に使い、より効果的な防除を促す</a:t>
            </a:r>
          </a:p>
          <a:p>
            <a:endParaRPr lang="ja-JP" altLang="en-US" dirty="0"/>
          </a:p>
        </p:txBody>
      </p:sp>
      <p:pic>
        <p:nvPicPr>
          <p:cNvPr id="6" name="図 5">
            <a:extLst>
              <a:ext uri="{FF2B5EF4-FFF2-40B4-BE49-F238E27FC236}">
                <a16:creationId xmlns:a16="http://schemas.microsoft.com/office/drawing/2014/main" id="{8B6F37B4-37FD-5AEA-F740-F2F8481470F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76826" y="3788575"/>
            <a:ext cx="5908536" cy="2187494"/>
          </a:xfrm>
          <a:prstGeom prst="rect">
            <a:avLst/>
          </a:prstGeom>
          <a:ln>
            <a:noFill/>
          </a:ln>
        </p:spPr>
      </p:pic>
      <p:sp>
        <p:nvSpPr>
          <p:cNvPr id="8" name="テキスト ボックス 7">
            <a:extLst>
              <a:ext uri="{FF2B5EF4-FFF2-40B4-BE49-F238E27FC236}">
                <a16:creationId xmlns:a16="http://schemas.microsoft.com/office/drawing/2014/main" id="{2F9D1D7A-59BC-BB89-5BCF-CAF153CD66D4}"/>
              </a:ext>
            </a:extLst>
          </p:cNvPr>
          <p:cNvSpPr txBox="1"/>
          <p:nvPr/>
        </p:nvSpPr>
        <p:spPr>
          <a:xfrm>
            <a:off x="3822594" y="6275173"/>
            <a:ext cx="5550441" cy="220188"/>
          </a:xfrm>
          <a:prstGeom prst="rect">
            <a:avLst/>
          </a:prstGeom>
          <a:noFill/>
        </p:spPr>
        <p:txBody>
          <a:bodyPr wrap="square" rtlCol="0">
            <a:spAutoFit/>
          </a:bodyPr>
          <a:lstStyle/>
          <a:p>
            <a:pPr defTabSz="844083"/>
            <a:r>
              <a:rPr lang="en-US" altLang="ja-JP" sz="831" dirty="0">
                <a:solidFill>
                  <a:prstClr val="black"/>
                </a:solidFill>
                <a:latin typeface="+mn-ea"/>
              </a:rPr>
              <a:t>2022</a:t>
            </a:r>
            <a:r>
              <a:rPr lang="ja-JP" altLang="en-US" sz="831" dirty="0">
                <a:solidFill>
                  <a:prstClr val="black"/>
                </a:solidFill>
                <a:latin typeface="+mn-ea"/>
              </a:rPr>
              <a:t>年</a:t>
            </a:r>
            <a:r>
              <a:rPr lang="en-US" altLang="ja-JP" sz="831" dirty="0">
                <a:solidFill>
                  <a:prstClr val="black"/>
                </a:solidFill>
                <a:latin typeface="+mn-ea"/>
              </a:rPr>
              <a:t>3</a:t>
            </a:r>
            <a:r>
              <a:rPr lang="ja-JP" altLang="en-US" sz="831" dirty="0">
                <a:solidFill>
                  <a:prstClr val="black"/>
                </a:solidFill>
                <a:latin typeface="+mn-ea"/>
              </a:rPr>
              <a:t>月</a:t>
            </a:r>
            <a:r>
              <a:rPr lang="en-US" altLang="ja-JP" sz="831" dirty="0">
                <a:solidFill>
                  <a:prstClr val="black"/>
                </a:solidFill>
                <a:latin typeface="+mn-ea"/>
              </a:rPr>
              <a:t>25</a:t>
            </a:r>
            <a:r>
              <a:rPr lang="ja-JP" altLang="en-US" sz="831" dirty="0">
                <a:solidFill>
                  <a:prstClr val="black"/>
                </a:solidFill>
                <a:latin typeface="+mn-ea"/>
              </a:rPr>
              <a:t>日 カンシャコバネナガカメムシ（ガイダー）の防除適期について　沖縄県ホームページ</a:t>
            </a:r>
          </a:p>
        </p:txBody>
      </p:sp>
      <p:sp>
        <p:nvSpPr>
          <p:cNvPr id="13" name="正方形/長方形 12">
            <a:extLst>
              <a:ext uri="{FF2B5EF4-FFF2-40B4-BE49-F238E27FC236}">
                <a16:creationId xmlns:a16="http://schemas.microsoft.com/office/drawing/2014/main" id="{0C254887-2836-67D0-1F56-D5DF640F7FB2}"/>
              </a:ext>
            </a:extLst>
          </p:cNvPr>
          <p:cNvSpPr/>
          <p:nvPr/>
        </p:nvSpPr>
        <p:spPr>
          <a:xfrm>
            <a:off x="3958719" y="1938648"/>
            <a:ext cx="4826506" cy="157809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defTabSz="844083">
              <a:lnSpc>
                <a:spcPct val="120000"/>
              </a:lnSpc>
              <a:defRPr sz="4700"/>
            </a:pPr>
            <a:r>
              <a:rPr lang="ja-JP" altLang="en-US" sz="1400" b="1" dirty="0">
                <a:solidFill>
                  <a:schemeClr val="tx1"/>
                </a:solidFill>
                <a:latin typeface="+mn-ea"/>
              </a:rPr>
              <a:t>平年値の代わりに気温予測値を用いるメリットを評価</a:t>
            </a:r>
            <a:endParaRPr lang="en-US" altLang="ja-JP" sz="1400" b="1" dirty="0">
              <a:solidFill>
                <a:schemeClr val="tx1"/>
              </a:solidFill>
              <a:latin typeface="+mn-ea"/>
            </a:endParaRPr>
          </a:p>
          <a:p>
            <a:pPr marL="285750" indent="-285750" defTabSz="844083">
              <a:lnSpc>
                <a:spcPct val="120000"/>
              </a:lnSpc>
              <a:buFont typeface="Arial" panose="020B0604020202020204" pitchFamily="34" charset="0"/>
              <a:buChar char="•"/>
              <a:defRPr sz="4700"/>
            </a:pPr>
            <a:r>
              <a:rPr lang="ja-JP" altLang="en-US" sz="1400" dirty="0">
                <a:solidFill>
                  <a:schemeClr val="tx1"/>
                </a:solidFill>
                <a:latin typeface="+mn-ea"/>
              </a:rPr>
              <a:t>予測値を活用することで防除時期の予測精度が向上。</a:t>
            </a:r>
            <a:endParaRPr lang="en-US" altLang="ja-JP" sz="1400" dirty="0">
              <a:solidFill>
                <a:schemeClr val="tx1"/>
              </a:solidFill>
              <a:latin typeface="+mn-ea"/>
            </a:endParaRPr>
          </a:p>
          <a:p>
            <a:pPr marL="285750" indent="-285750" defTabSz="844083">
              <a:lnSpc>
                <a:spcPct val="120000"/>
              </a:lnSpc>
              <a:buFont typeface="Arial" panose="020B0604020202020204" pitchFamily="34" charset="0"/>
              <a:buChar char="•"/>
              <a:defRPr sz="4700"/>
            </a:pPr>
            <a:r>
              <a:rPr lang="ja-JP" altLang="en-US" sz="1400" dirty="0">
                <a:solidFill>
                  <a:schemeClr val="tx1"/>
                </a:solidFill>
                <a:latin typeface="+mn-ea"/>
              </a:rPr>
              <a:t>予測値を用いることで地球温暖化による近年の傾向にも対応可能。</a:t>
            </a:r>
            <a:endParaRPr lang="en-US" altLang="ja-JP" sz="1400" dirty="0">
              <a:solidFill>
                <a:schemeClr val="tx1"/>
              </a:solidFill>
              <a:latin typeface="+mn-ea"/>
            </a:endParaRPr>
          </a:p>
          <a:p>
            <a:pPr defTabSz="844083">
              <a:lnSpc>
                <a:spcPct val="120000"/>
              </a:lnSpc>
              <a:defRPr sz="4700"/>
            </a:pPr>
            <a:r>
              <a:rPr lang="ja-JP" altLang="en-US" sz="1400" dirty="0">
                <a:solidFill>
                  <a:schemeClr val="tx1"/>
                </a:solidFill>
                <a:latin typeface="+mn-ea"/>
              </a:rPr>
              <a:t>　　</a:t>
            </a:r>
            <a:r>
              <a:rPr lang="ja-JP" altLang="en-US" sz="1400" dirty="0">
                <a:solidFill>
                  <a:schemeClr val="accent2"/>
                </a:solidFill>
                <a:latin typeface="+mn-ea"/>
              </a:rPr>
              <a:t>より的確な情報提供が可能</a:t>
            </a:r>
          </a:p>
        </p:txBody>
      </p:sp>
      <p:sp>
        <p:nvSpPr>
          <p:cNvPr id="14" name="二等辺三角形 13">
            <a:extLst>
              <a:ext uri="{FF2B5EF4-FFF2-40B4-BE49-F238E27FC236}">
                <a16:creationId xmlns:a16="http://schemas.microsoft.com/office/drawing/2014/main" id="{081E64C1-9472-C83C-FDA6-210D2036686D}"/>
              </a:ext>
            </a:extLst>
          </p:cNvPr>
          <p:cNvSpPr/>
          <p:nvPr/>
        </p:nvSpPr>
        <p:spPr>
          <a:xfrm rot="5400000">
            <a:off x="4222268" y="3168329"/>
            <a:ext cx="169215" cy="133771"/>
          </a:xfrm>
          <a:prstGeom prst="triangle">
            <a:avLst>
              <a:gd name="adj" fmla="val 50000"/>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a:extLst>
              <a:ext uri="{FF2B5EF4-FFF2-40B4-BE49-F238E27FC236}">
                <a16:creationId xmlns:a16="http://schemas.microsoft.com/office/drawing/2014/main" id="{7BC3C74B-3B8C-E93F-FAAB-D342B213CC48}"/>
              </a:ext>
            </a:extLst>
          </p:cNvPr>
          <p:cNvSpPr/>
          <p:nvPr/>
        </p:nvSpPr>
        <p:spPr>
          <a:xfrm>
            <a:off x="3958719" y="1470645"/>
            <a:ext cx="4826506" cy="514738"/>
          </a:xfrm>
          <a:prstGeom prst="rect">
            <a:avLst/>
          </a:prstGeom>
          <a:solidFill>
            <a:schemeClr val="tx2"/>
          </a:solidFill>
          <a:ln>
            <a:solidFill>
              <a:schemeClr val="tx2"/>
            </a:solidFill>
          </a:ln>
        </p:spPr>
        <p:txBody>
          <a:bodyPr wrap="square" lIns="144000" tIns="72000" rIns="144000" bIns="72000" anchor="t">
            <a:spAutoFit/>
          </a:bodyPr>
          <a:lstStyle/>
          <a:p>
            <a:pPr algn="ctr">
              <a:defRPr/>
            </a:pPr>
            <a:r>
              <a:rPr lang="ja-JP" altLang="en-US" sz="1400" dirty="0">
                <a:solidFill>
                  <a:schemeClr val="bg1"/>
                </a:solidFill>
                <a:latin typeface="Arial" panose="020B0604020202020204" pitchFamily="34" charset="0"/>
              </a:rPr>
              <a:t>気温予測値を用いた病害虫防除適期予測の精度検証</a:t>
            </a:r>
            <a:endParaRPr lang="en-US" altLang="ja-JP" sz="1400" dirty="0">
              <a:solidFill>
                <a:schemeClr val="bg1"/>
              </a:solidFill>
              <a:latin typeface="Arial" panose="020B0604020202020204" pitchFamily="34" charset="0"/>
            </a:endParaRPr>
          </a:p>
          <a:p>
            <a:pPr algn="ctr">
              <a:defRPr/>
            </a:pPr>
            <a:r>
              <a:rPr lang="ja-JP" altLang="en-US" sz="1000" dirty="0">
                <a:solidFill>
                  <a:schemeClr val="bg1"/>
                </a:solidFill>
              </a:rPr>
              <a:t>萱場亙起ほか</a:t>
            </a:r>
            <a:r>
              <a:rPr lang="en-US" altLang="ja-JP" sz="1000" dirty="0">
                <a:solidFill>
                  <a:schemeClr val="bg1"/>
                </a:solidFill>
              </a:rPr>
              <a:t>, 2019 : </a:t>
            </a:r>
            <a:r>
              <a:rPr lang="ja-JP" altLang="en-US" sz="1000" dirty="0">
                <a:solidFill>
                  <a:schemeClr val="bg1"/>
                </a:solidFill>
              </a:rPr>
              <a:t>植物防疫</a:t>
            </a:r>
            <a:r>
              <a:rPr lang="en-US" altLang="ja-JP" sz="1000" dirty="0">
                <a:solidFill>
                  <a:schemeClr val="bg1"/>
                </a:solidFill>
              </a:rPr>
              <a:t>, 73, 106-113.</a:t>
            </a:r>
            <a:endParaRPr lang="ja-JP" altLang="en-US" sz="700" dirty="0">
              <a:solidFill>
                <a:schemeClr val="bg1"/>
              </a:solidFill>
            </a:endParaRPr>
          </a:p>
        </p:txBody>
      </p:sp>
      <p:sp>
        <p:nvSpPr>
          <p:cNvPr id="7" name="スライド番号プレースホルダー 6">
            <a:extLst>
              <a:ext uri="{FF2B5EF4-FFF2-40B4-BE49-F238E27FC236}">
                <a16:creationId xmlns:a16="http://schemas.microsoft.com/office/drawing/2014/main" id="{23A58C27-56E2-27CE-7482-37473CC9856F}"/>
              </a:ext>
            </a:extLst>
          </p:cNvPr>
          <p:cNvSpPr>
            <a:spLocks noGrp="1"/>
          </p:cNvSpPr>
          <p:nvPr>
            <p:ph type="sldNum" sz="quarter" idx="12"/>
          </p:nvPr>
        </p:nvSpPr>
        <p:spPr/>
        <p:txBody>
          <a:bodyPr/>
          <a:lstStyle/>
          <a:p>
            <a:fld id="{5F9F9204-6EDA-41A6-81B7-5E8491083ADF}" type="slidenum">
              <a:rPr kumimoji="1" lang="ja-JP" altLang="en-US" smtClean="0"/>
              <a:t>15</a:t>
            </a:fld>
            <a:endParaRPr kumimoji="1" lang="ja-JP" altLang="en-US" dirty="0"/>
          </a:p>
        </p:txBody>
      </p:sp>
    </p:spTree>
    <p:extLst>
      <p:ext uri="{BB962C8B-B14F-4D97-AF65-F5344CB8AC3E}">
        <p14:creationId xmlns:p14="http://schemas.microsoft.com/office/powerpoint/2010/main" val="68721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7CE5FD-0889-F0BE-301D-28B58551FF2A}"/>
              </a:ext>
            </a:extLst>
          </p:cNvPr>
          <p:cNvSpPr>
            <a:spLocks noGrp="1"/>
          </p:cNvSpPr>
          <p:nvPr>
            <p:ph type="title"/>
          </p:nvPr>
        </p:nvSpPr>
        <p:spPr/>
        <p:txBody>
          <a:bodyPr/>
          <a:lstStyle/>
          <a:p>
            <a:r>
              <a:rPr kumimoji="1" lang="ja-JP" altLang="en-US" dirty="0"/>
              <a:t>活用事例</a:t>
            </a:r>
            <a:r>
              <a:rPr kumimoji="1" lang="en-US" altLang="ja-JP" dirty="0"/>
              <a:t>10</a:t>
            </a:r>
            <a:r>
              <a:rPr kumimoji="1" lang="ja-JP" altLang="en-US" dirty="0"/>
              <a:t>｜メッシュ農業気象データ（農研機構）</a:t>
            </a:r>
          </a:p>
        </p:txBody>
      </p:sp>
      <p:sp>
        <p:nvSpPr>
          <p:cNvPr id="3" name="コンテンツ プレースホルダー 2">
            <a:extLst>
              <a:ext uri="{FF2B5EF4-FFF2-40B4-BE49-F238E27FC236}">
                <a16:creationId xmlns:a16="http://schemas.microsoft.com/office/drawing/2014/main" id="{F31C09E0-6B18-AC6E-C911-DDFCBB9B041D}"/>
              </a:ext>
            </a:extLst>
          </p:cNvPr>
          <p:cNvSpPr>
            <a:spLocks noGrp="1"/>
          </p:cNvSpPr>
          <p:nvPr>
            <p:ph idx="1"/>
          </p:nvPr>
        </p:nvSpPr>
        <p:spPr/>
        <p:txBody>
          <a:bodyPr/>
          <a:lstStyle/>
          <a:p>
            <a:r>
              <a:rPr kumimoji="1" lang="ja-JP" altLang="en-US" dirty="0"/>
              <a:t>農研機構が開発・整備した日別気象データ</a:t>
            </a:r>
          </a:p>
        </p:txBody>
      </p:sp>
      <p:sp>
        <p:nvSpPr>
          <p:cNvPr id="4" name="テキスト ボックス 3">
            <a:extLst>
              <a:ext uri="{FF2B5EF4-FFF2-40B4-BE49-F238E27FC236}">
                <a16:creationId xmlns:a16="http://schemas.microsoft.com/office/drawing/2014/main" id="{562D1D23-CB8A-368E-7E75-C34583DAA3F0}"/>
              </a:ext>
            </a:extLst>
          </p:cNvPr>
          <p:cNvSpPr txBox="1"/>
          <p:nvPr/>
        </p:nvSpPr>
        <p:spPr>
          <a:xfrm>
            <a:off x="250825" y="1172955"/>
            <a:ext cx="8642350" cy="2443746"/>
          </a:xfrm>
          <a:prstGeom prst="rect">
            <a:avLst/>
          </a:prstGeom>
          <a:noFill/>
        </p:spPr>
        <p:txBody>
          <a:bodyPr wrap="square">
            <a:spAutoFit/>
          </a:bodyPr>
          <a:lstStyle/>
          <a:p>
            <a:pPr marL="285750" indent="-285750">
              <a:lnSpc>
                <a:spcPct val="120000"/>
              </a:lnSpc>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解像度：約</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1km</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四方</a:t>
            </a:r>
            <a:endParaRPr lang="en-US" altLang="ja-JP" sz="1600" dirty="0">
              <a:solidFill>
                <a:prstClr val="black"/>
              </a:solidFill>
              <a:latin typeface="メイリオ" panose="020B0604030504040204" pitchFamily="50" charset="-128"/>
              <a:ea typeface="メイリオ" panose="020B0604030504040204" pitchFamily="50" charset="-128"/>
            </a:endParaRPr>
          </a:p>
          <a:p>
            <a:pPr marL="285750" indent="-285750">
              <a:lnSpc>
                <a:spcPct val="120000"/>
              </a:lnSpc>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期間：</a:t>
            </a:r>
            <a:r>
              <a:rPr lang="en-US" altLang="ja-JP" sz="1600" dirty="0">
                <a:latin typeface="メイリオ" panose="020B0604030504040204" pitchFamily="50" charset="-128"/>
                <a:ea typeface="メイリオ" panose="020B0604030504040204" pitchFamily="50" charset="-128"/>
              </a:rPr>
              <a:t>1980</a:t>
            </a:r>
            <a:r>
              <a:rPr lang="ja-JP" altLang="en-US" sz="1600" dirty="0">
                <a:latin typeface="メイリオ" panose="020B0604030504040204" pitchFamily="50" charset="-128"/>
                <a:ea typeface="メイリオ" panose="020B0604030504040204" pitchFamily="50" charset="-128"/>
              </a:rPr>
              <a:t>年から翌年の年末まで</a:t>
            </a:r>
            <a:endParaRPr lang="en-US" altLang="ja-JP" sz="1600" dirty="0">
              <a:latin typeface="メイリオ" panose="020B0604030504040204" pitchFamily="50" charset="-128"/>
              <a:ea typeface="メイリオ" panose="020B0604030504040204" pitchFamily="50" charset="-128"/>
            </a:endParaRPr>
          </a:p>
          <a:p>
            <a:pPr marL="285750" indent="-285750">
              <a:lnSpc>
                <a:spcPct val="120000"/>
              </a:lnSpc>
              <a:spcBef>
                <a:spcPct val="0"/>
              </a:spcBef>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要素：気温（日平均、最高、最低）、降水量、日照時間、全天日射量等</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lnSpc>
                <a:spcPct val="120000"/>
              </a:lnSpc>
              <a:spcBef>
                <a:spcPct val="0"/>
              </a:spcBef>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気温予測値には「確からしさ」もあり。</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20000"/>
              </a:lnSpc>
              <a:spcBef>
                <a:spcPct val="0"/>
              </a:spcBef>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利用データ：アメダス、</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MSM</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GSM</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（気象庁数値予報モデル</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GPV</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spcBef>
                <a:spcPct val="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２週間気温予報・</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か月予報ガイダンス</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20000"/>
              </a:lnSpc>
              <a:spcBef>
                <a:spcPct val="0"/>
              </a:spcBef>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他に、気候変化シナリオデータ、時別値データも提供</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spcBef>
                <a:spcPct val="0"/>
              </a:spcBef>
            </a:pPr>
            <a:r>
              <a:rPr lang="en-US" altLang="ja-JP" sz="16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気象庁は技術的情報の提供、予測値の精度検証などで協力</a:t>
            </a:r>
            <a:endParaRPr lang="en-US" altLang="ja-JP" sz="1600"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a:extLst>
              <a:ext uri="{FF2B5EF4-FFF2-40B4-BE49-F238E27FC236}">
                <a16:creationId xmlns:a16="http://schemas.microsoft.com/office/drawing/2014/main" id="{72EE0A15-2852-4D2A-FE8C-92BC6061F495}"/>
              </a:ext>
            </a:extLst>
          </p:cNvPr>
          <p:cNvPicPr>
            <a:picLocks noChangeAspect="1"/>
          </p:cNvPicPr>
          <p:nvPr/>
        </p:nvPicPr>
        <p:blipFill>
          <a:blip r:embed="rId3"/>
          <a:stretch>
            <a:fillRect/>
          </a:stretch>
        </p:blipFill>
        <p:spPr>
          <a:xfrm>
            <a:off x="2099487" y="3496887"/>
            <a:ext cx="5935121" cy="2935523"/>
          </a:xfrm>
          <a:prstGeom prst="rect">
            <a:avLst/>
          </a:prstGeom>
        </p:spPr>
      </p:pic>
      <p:sp>
        <p:nvSpPr>
          <p:cNvPr id="7" name="矢印: 五方向 6">
            <a:extLst>
              <a:ext uri="{FF2B5EF4-FFF2-40B4-BE49-F238E27FC236}">
                <a16:creationId xmlns:a16="http://schemas.microsoft.com/office/drawing/2014/main" id="{CAA0D70F-E669-78F8-31C7-C334766A35A4}"/>
              </a:ext>
            </a:extLst>
          </p:cNvPr>
          <p:cNvSpPr/>
          <p:nvPr/>
        </p:nvSpPr>
        <p:spPr>
          <a:xfrm>
            <a:off x="538930" y="4138564"/>
            <a:ext cx="1560557" cy="441726"/>
          </a:xfrm>
          <a:prstGeom prst="homePlate">
            <a:avLst>
              <a:gd name="adj" fmla="val 39752"/>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100" dirty="0"/>
              <a:t>作成に使用する気象資料と処理の概要</a:t>
            </a:r>
          </a:p>
        </p:txBody>
      </p:sp>
      <p:sp>
        <p:nvSpPr>
          <p:cNvPr id="8" name="矢印: 五方向 7">
            <a:extLst>
              <a:ext uri="{FF2B5EF4-FFF2-40B4-BE49-F238E27FC236}">
                <a16:creationId xmlns:a16="http://schemas.microsoft.com/office/drawing/2014/main" id="{E6F0C551-073B-0B35-E5DC-D7EB0016A43B}"/>
              </a:ext>
            </a:extLst>
          </p:cNvPr>
          <p:cNvSpPr/>
          <p:nvPr/>
        </p:nvSpPr>
        <p:spPr>
          <a:xfrm>
            <a:off x="538930" y="5389950"/>
            <a:ext cx="1651623" cy="441726"/>
          </a:xfrm>
          <a:prstGeom prst="homePlate">
            <a:avLst>
              <a:gd name="adj" fmla="val 26814"/>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100" dirty="0"/>
              <a:t>作成されたメッシュ農業気象データの例</a:t>
            </a:r>
          </a:p>
        </p:txBody>
      </p:sp>
      <p:sp>
        <p:nvSpPr>
          <p:cNvPr id="9" name="スライド番号プレースホルダー 8">
            <a:extLst>
              <a:ext uri="{FF2B5EF4-FFF2-40B4-BE49-F238E27FC236}">
                <a16:creationId xmlns:a16="http://schemas.microsoft.com/office/drawing/2014/main" id="{3016DABA-9354-74F7-83F0-E06F9D2A14D6}"/>
              </a:ext>
            </a:extLst>
          </p:cNvPr>
          <p:cNvSpPr>
            <a:spLocks noGrp="1"/>
          </p:cNvSpPr>
          <p:nvPr>
            <p:ph type="sldNum" sz="quarter" idx="12"/>
          </p:nvPr>
        </p:nvSpPr>
        <p:spPr/>
        <p:txBody>
          <a:bodyPr/>
          <a:lstStyle/>
          <a:p>
            <a:fld id="{5F9F9204-6EDA-41A6-81B7-5E8491083ADF}" type="slidenum">
              <a:rPr kumimoji="1" lang="ja-JP" altLang="en-US" smtClean="0"/>
              <a:t>16</a:t>
            </a:fld>
            <a:endParaRPr kumimoji="1" lang="ja-JP" altLang="en-US" dirty="0"/>
          </a:p>
        </p:txBody>
      </p:sp>
      <p:sp>
        <p:nvSpPr>
          <p:cNvPr id="10" name="テキスト ボックス 9">
            <a:extLst>
              <a:ext uri="{FF2B5EF4-FFF2-40B4-BE49-F238E27FC236}">
                <a16:creationId xmlns:a16="http://schemas.microsoft.com/office/drawing/2014/main" id="{6730EB19-1151-5D02-CA30-B467E452F271}"/>
              </a:ext>
            </a:extLst>
          </p:cNvPr>
          <p:cNvSpPr txBox="1"/>
          <p:nvPr/>
        </p:nvSpPr>
        <p:spPr>
          <a:xfrm>
            <a:off x="2099487" y="6517979"/>
            <a:ext cx="6620434" cy="200055"/>
          </a:xfrm>
          <a:prstGeom prst="rect">
            <a:avLst/>
          </a:prstGeom>
          <a:noFill/>
        </p:spPr>
        <p:txBody>
          <a:bodyPr wrap="square">
            <a:spAutoFit/>
          </a:bodyPr>
          <a:lstStyle/>
          <a:p>
            <a:r>
              <a:rPr lang="ja-JP" altLang="en-US" sz="700" dirty="0"/>
              <a:t>出典：農研機構「メッシュ農業気象データ利用マニュアル」</a:t>
            </a:r>
            <a:r>
              <a:rPr lang="en-US" altLang="ja-JP" sz="700" dirty="0">
                <a:hlinkClick r:id="rId4"/>
              </a:rPr>
              <a:t>https://www.naro.go.jp/publicity_report/publication/files/3f7c9bb6537fe89b7cb9de5122c7b59c_1.pdf</a:t>
            </a:r>
            <a:endParaRPr lang="ja-JP" altLang="en-US" sz="700" dirty="0"/>
          </a:p>
        </p:txBody>
      </p:sp>
    </p:spTree>
    <p:extLst>
      <p:ext uri="{BB962C8B-B14F-4D97-AF65-F5344CB8AC3E}">
        <p14:creationId xmlns:p14="http://schemas.microsoft.com/office/powerpoint/2010/main" val="2155717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BC1E51C-32E7-451A-9A4C-F042D8D7764D}"/>
              </a:ext>
            </a:extLst>
          </p:cNvPr>
          <p:cNvSpPr>
            <a:spLocks noGrp="1"/>
          </p:cNvSpPr>
          <p:nvPr>
            <p:ph type="title"/>
          </p:nvPr>
        </p:nvSpPr>
        <p:spPr>
          <a:xfrm>
            <a:off x="1091762" y="3125308"/>
            <a:ext cx="7423588" cy="607384"/>
          </a:xfrm>
        </p:spPr>
        <p:txBody>
          <a:bodyPr>
            <a:noAutofit/>
          </a:bodyPr>
          <a:lstStyle/>
          <a:p>
            <a:pPr>
              <a:lnSpc>
                <a:spcPct val="120000"/>
              </a:lnSpc>
            </a:pPr>
            <a:r>
              <a:rPr kumimoji="1" lang="ja-JP" altLang="en-US" sz="4000" dirty="0">
                <a:solidFill>
                  <a:schemeClr val="tx2"/>
                </a:solidFill>
              </a:rPr>
              <a:t>気象データの取得方法</a:t>
            </a:r>
            <a:endParaRPr lang="ja-JP" altLang="en-US" sz="4800" dirty="0"/>
          </a:p>
        </p:txBody>
      </p:sp>
      <p:sp>
        <p:nvSpPr>
          <p:cNvPr id="6" name="テキスト ボックス 5">
            <a:extLst>
              <a:ext uri="{FF2B5EF4-FFF2-40B4-BE49-F238E27FC236}">
                <a16:creationId xmlns:a16="http://schemas.microsoft.com/office/drawing/2014/main" id="{BFC0F40F-1061-A758-9F6A-FA55E8CE7198}"/>
              </a:ext>
            </a:extLst>
          </p:cNvPr>
          <p:cNvSpPr txBox="1"/>
          <p:nvPr/>
        </p:nvSpPr>
        <p:spPr>
          <a:xfrm>
            <a:off x="1091762" y="2663643"/>
            <a:ext cx="4559738" cy="461665"/>
          </a:xfrm>
          <a:prstGeom prst="rect">
            <a:avLst/>
          </a:prstGeom>
          <a:noFill/>
        </p:spPr>
        <p:txBody>
          <a:bodyPr wrap="square">
            <a:spAutoFit/>
          </a:bodyPr>
          <a:lstStyle/>
          <a:p>
            <a:r>
              <a:rPr lang="ja-JP" altLang="en-US" sz="2400" b="1" dirty="0">
                <a:solidFill>
                  <a:schemeClr val="tx2"/>
                </a:solidFill>
              </a:rPr>
              <a:t>気象</a:t>
            </a:r>
            <a:r>
              <a:rPr kumimoji="1" lang="ja-JP" altLang="en-US" sz="2400" b="1" dirty="0">
                <a:solidFill>
                  <a:schemeClr val="tx2"/>
                </a:solidFill>
              </a:rPr>
              <a:t>データを活用するために</a:t>
            </a:r>
            <a:endParaRPr lang="ja-JP" altLang="en-US" sz="2400" b="1" dirty="0"/>
          </a:p>
        </p:txBody>
      </p:sp>
    </p:spTree>
    <p:extLst>
      <p:ext uri="{BB962C8B-B14F-4D97-AF65-F5344CB8AC3E}">
        <p14:creationId xmlns:p14="http://schemas.microsoft.com/office/powerpoint/2010/main" val="337895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9AB642-1513-E521-C761-48FF9B137AA4}"/>
              </a:ext>
            </a:extLst>
          </p:cNvPr>
          <p:cNvSpPr>
            <a:spLocks noGrp="1"/>
          </p:cNvSpPr>
          <p:nvPr>
            <p:ph type="title"/>
          </p:nvPr>
        </p:nvSpPr>
        <p:spPr/>
        <p:txBody>
          <a:bodyPr/>
          <a:lstStyle/>
          <a:p>
            <a:r>
              <a:rPr kumimoji="1" lang="ja-JP" altLang="en-US" dirty="0"/>
              <a:t>気候リスク管理のポータルサイト</a:t>
            </a:r>
          </a:p>
        </p:txBody>
      </p:sp>
      <p:sp>
        <p:nvSpPr>
          <p:cNvPr id="3" name="コンテンツ プレースホルダー 2">
            <a:extLst>
              <a:ext uri="{FF2B5EF4-FFF2-40B4-BE49-F238E27FC236}">
                <a16:creationId xmlns:a16="http://schemas.microsoft.com/office/drawing/2014/main" id="{0976146E-1F27-FD34-8B31-1D571F4891F8}"/>
              </a:ext>
            </a:extLst>
          </p:cNvPr>
          <p:cNvSpPr>
            <a:spLocks noGrp="1"/>
          </p:cNvSpPr>
          <p:nvPr>
            <p:ph idx="1"/>
          </p:nvPr>
        </p:nvSpPr>
        <p:spPr/>
        <p:txBody>
          <a:bodyPr/>
          <a:lstStyle/>
          <a:p>
            <a:r>
              <a:rPr kumimoji="1" lang="ja-JP" altLang="en-US" dirty="0"/>
              <a:t>気象情報を活用して気候の影響を軽減してみませんか？</a:t>
            </a:r>
          </a:p>
        </p:txBody>
      </p:sp>
      <p:sp>
        <p:nvSpPr>
          <p:cNvPr id="4" name="テキスト ボックス 3">
            <a:extLst>
              <a:ext uri="{FF2B5EF4-FFF2-40B4-BE49-F238E27FC236}">
                <a16:creationId xmlns:a16="http://schemas.microsoft.com/office/drawing/2014/main" id="{A8AFD680-0A09-75FA-A234-4F7D88BEADD6}"/>
              </a:ext>
            </a:extLst>
          </p:cNvPr>
          <p:cNvSpPr txBox="1"/>
          <p:nvPr/>
        </p:nvSpPr>
        <p:spPr>
          <a:xfrm>
            <a:off x="250825" y="1205323"/>
            <a:ext cx="7968342" cy="369332"/>
          </a:xfrm>
          <a:prstGeom prst="rect">
            <a:avLst/>
          </a:prstGeom>
          <a:noFill/>
        </p:spPr>
        <p:txBody>
          <a:bodyPr wrap="square" rtlCol="0">
            <a:spAutoFit/>
          </a:bodyPr>
          <a:lstStyle/>
          <a:p>
            <a:r>
              <a:rPr lang="ja-JP" altLang="en-US" dirty="0">
                <a:latin typeface="+mn-ea"/>
              </a:rPr>
              <a:t>気候リスク管理の詳しい解説や必要な情報へのリンクを公開しています。</a:t>
            </a:r>
            <a:endParaRPr lang="ja-JP" altLang="ja-JP" dirty="0">
              <a:latin typeface="+mn-ea"/>
            </a:endParaRPr>
          </a:p>
        </p:txBody>
      </p:sp>
      <p:pic>
        <p:nvPicPr>
          <p:cNvPr id="5" name="図 4">
            <a:extLst>
              <a:ext uri="{FF2B5EF4-FFF2-40B4-BE49-F238E27FC236}">
                <a16:creationId xmlns:a16="http://schemas.microsoft.com/office/drawing/2014/main" id="{1FB39728-6345-C902-A559-67096FA2A90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40676" y="1791719"/>
            <a:ext cx="5024802" cy="4234384"/>
          </a:xfrm>
          <a:prstGeom prst="rect">
            <a:avLst/>
          </a:prstGeom>
          <a:ln>
            <a:solidFill>
              <a:schemeClr val="bg2">
                <a:lumMod val="90000"/>
              </a:schemeClr>
            </a:solidFill>
          </a:ln>
        </p:spPr>
      </p:pic>
      <p:sp>
        <p:nvSpPr>
          <p:cNvPr id="6" name="四角形: 角を丸くする 5">
            <a:extLst>
              <a:ext uri="{FF2B5EF4-FFF2-40B4-BE49-F238E27FC236}">
                <a16:creationId xmlns:a16="http://schemas.microsoft.com/office/drawing/2014/main" id="{3D0F05D5-B5D9-85B3-FAC9-85417F84C414}"/>
              </a:ext>
            </a:extLst>
          </p:cNvPr>
          <p:cNvSpPr/>
          <p:nvPr/>
        </p:nvSpPr>
        <p:spPr>
          <a:xfrm>
            <a:off x="1983183" y="3918857"/>
            <a:ext cx="2375065" cy="98565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矢印: 五方向 6">
            <a:extLst>
              <a:ext uri="{FF2B5EF4-FFF2-40B4-BE49-F238E27FC236}">
                <a16:creationId xmlns:a16="http://schemas.microsoft.com/office/drawing/2014/main" id="{B6647708-B85E-E07C-F5A2-8CFBC4EC93F7}"/>
              </a:ext>
            </a:extLst>
          </p:cNvPr>
          <p:cNvSpPr/>
          <p:nvPr/>
        </p:nvSpPr>
        <p:spPr>
          <a:xfrm>
            <a:off x="629397" y="4625005"/>
            <a:ext cx="1995055" cy="332510"/>
          </a:xfrm>
          <a:prstGeom prst="homePlate">
            <a:avLst>
              <a:gd name="adj" fmla="val 392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過去の気象データを取得</a:t>
            </a:r>
          </a:p>
        </p:txBody>
      </p:sp>
      <p:sp>
        <p:nvSpPr>
          <p:cNvPr id="8" name="四角形: 角を丸くする 7">
            <a:extLst>
              <a:ext uri="{FF2B5EF4-FFF2-40B4-BE49-F238E27FC236}">
                <a16:creationId xmlns:a16="http://schemas.microsoft.com/office/drawing/2014/main" id="{57D8EDC7-BDD9-9F90-4A42-2750AA71F47D}"/>
              </a:ext>
            </a:extLst>
          </p:cNvPr>
          <p:cNvSpPr/>
          <p:nvPr/>
        </p:nvSpPr>
        <p:spPr>
          <a:xfrm>
            <a:off x="1983182" y="5010521"/>
            <a:ext cx="2375065" cy="98565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矢印: 五方向 8">
            <a:extLst>
              <a:ext uri="{FF2B5EF4-FFF2-40B4-BE49-F238E27FC236}">
                <a16:creationId xmlns:a16="http://schemas.microsoft.com/office/drawing/2014/main" id="{7F6CEFC5-85F6-F62A-6BE1-7300717FDA9F}"/>
              </a:ext>
            </a:extLst>
          </p:cNvPr>
          <p:cNvSpPr/>
          <p:nvPr/>
        </p:nvSpPr>
        <p:spPr>
          <a:xfrm>
            <a:off x="629397" y="5704446"/>
            <a:ext cx="2045525" cy="332510"/>
          </a:xfrm>
          <a:prstGeom prst="homePlate">
            <a:avLst>
              <a:gd name="adj" fmla="val 321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気温予測データを取得</a:t>
            </a:r>
          </a:p>
        </p:txBody>
      </p:sp>
      <p:sp>
        <p:nvSpPr>
          <p:cNvPr id="10" name="四角形: 角を丸くする 9">
            <a:extLst>
              <a:ext uri="{FF2B5EF4-FFF2-40B4-BE49-F238E27FC236}">
                <a16:creationId xmlns:a16="http://schemas.microsoft.com/office/drawing/2014/main" id="{7EED6ED7-0BE2-1605-C448-1F3C2FC571A9}"/>
              </a:ext>
            </a:extLst>
          </p:cNvPr>
          <p:cNvSpPr/>
          <p:nvPr/>
        </p:nvSpPr>
        <p:spPr>
          <a:xfrm>
            <a:off x="4424332" y="3908915"/>
            <a:ext cx="2375065" cy="83453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accent6"/>
              </a:solidFill>
            </a:endParaRPr>
          </a:p>
        </p:txBody>
      </p:sp>
      <p:sp>
        <p:nvSpPr>
          <p:cNvPr id="11" name="矢印: 五方向 10">
            <a:extLst>
              <a:ext uri="{FF2B5EF4-FFF2-40B4-BE49-F238E27FC236}">
                <a16:creationId xmlns:a16="http://schemas.microsoft.com/office/drawing/2014/main" id="{6D71A357-DE3C-7731-F87B-BABBACE46DB9}"/>
              </a:ext>
            </a:extLst>
          </p:cNvPr>
          <p:cNvSpPr/>
          <p:nvPr/>
        </p:nvSpPr>
        <p:spPr>
          <a:xfrm flipH="1">
            <a:off x="6023401" y="4563710"/>
            <a:ext cx="2274840" cy="332510"/>
          </a:xfrm>
          <a:prstGeom prst="homePlate">
            <a:avLst>
              <a:gd name="adj" fmla="val 392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気候リスク管理の実例紹介</a:t>
            </a:r>
          </a:p>
        </p:txBody>
      </p:sp>
      <p:sp>
        <p:nvSpPr>
          <p:cNvPr id="12" name="四角形: 角を丸くする 11">
            <a:extLst>
              <a:ext uri="{FF2B5EF4-FFF2-40B4-BE49-F238E27FC236}">
                <a16:creationId xmlns:a16="http://schemas.microsoft.com/office/drawing/2014/main" id="{89BB7933-C019-9CCD-180F-E77D40E132E4}"/>
              </a:ext>
            </a:extLst>
          </p:cNvPr>
          <p:cNvSpPr/>
          <p:nvPr/>
        </p:nvSpPr>
        <p:spPr>
          <a:xfrm>
            <a:off x="4424332" y="5010525"/>
            <a:ext cx="2375065" cy="102643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accent6"/>
              </a:solidFill>
            </a:endParaRPr>
          </a:p>
        </p:txBody>
      </p:sp>
      <p:sp>
        <p:nvSpPr>
          <p:cNvPr id="13" name="矢印: 五方向 12">
            <a:extLst>
              <a:ext uri="{FF2B5EF4-FFF2-40B4-BE49-F238E27FC236}">
                <a16:creationId xmlns:a16="http://schemas.microsoft.com/office/drawing/2014/main" id="{F0CBA6DD-58F6-AF27-BBF9-2C55AE1F72A2}"/>
              </a:ext>
            </a:extLst>
          </p:cNvPr>
          <p:cNvSpPr/>
          <p:nvPr/>
        </p:nvSpPr>
        <p:spPr>
          <a:xfrm flipH="1">
            <a:off x="6023401" y="5769978"/>
            <a:ext cx="2274840" cy="332510"/>
          </a:xfrm>
          <a:prstGeom prst="homePlate">
            <a:avLst>
              <a:gd name="adj" fmla="val 3928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気候リスク管理の調査報告</a:t>
            </a:r>
          </a:p>
        </p:txBody>
      </p:sp>
      <p:sp>
        <p:nvSpPr>
          <p:cNvPr id="15" name="テキスト ボックス 14">
            <a:extLst>
              <a:ext uri="{FF2B5EF4-FFF2-40B4-BE49-F238E27FC236}">
                <a16:creationId xmlns:a16="http://schemas.microsoft.com/office/drawing/2014/main" id="{8B8C97AF-D076-118E-FFEB-501BD7035134}"/>
              </a:ext>
            </a:extLst>
          </p:cNvPr>
          <p:cNvSpPr txBox="1"/>
          <p:nvPr/>
        </p:nvSpPr>
        <p:spPr>
          <a:xfrm>
            <a:off x="2135874" y="6246955"/>
            <a:ext cx="4576916" cy="369332"/>
          </a:xfrm>
          <a:prstGeom prst="rect">
            <a:avLst/>
          </a:prstGeom>
          <a:noFill/>
        </p:spPr>
        <p:txBody>
          <a:bodyPr wrap="square">
            <a:spAutoFit/>
          </a:bodyPr>
          <a:lstStyle/>
          <a:p>
            <a:r>
              <a:rPr lang="ja-JP" altLang="en-US" dirty="0"/>
              <a:t>https://www.data.jma.go.jp/risk/index.html</a:t>
            </a:r>
          </a:p>
        </p:txBody>
      </p:sp>
      <p:sp>
        <p:nvSpPr>
          <p:cNvPr id="14" name="スライド番号プレースホルダー 13">
            <a:extLst>
              <a:ext uri="{FF2B5EF4-FFF2-40B4-BE49-F238E27FC236}">
                <a16:creationId xmlns:a16="http://schemas.microsoft.com/office/drawing/2014/main" id="{81B27074-6056-2ED4-8BA9-16FBF7BFC742}"/>
              </a:ext>
            </a:extLst>
          </p:cNvPr>
          <p:cNvSpPr>
            <a:spLocks noGrp="1"/>
          </p:cNvSpPr>
          <p:nvPr>
            <p:ph type="sldNum" sz="quarter" idx="12"/>
          </p:nvPr>
        </p:nvSpPr>
        <p:spPr/>
        <p:txBody>
          <a:bodyPr/>
          <a:lstStyle/>
          <a:p>
            <a:fld id="{5F9F9204-6EDA-41A6-81B7-5E8491083ADF}" type="slidenum">
              <a:rPr kumimoji="1" lang="ja-JP" altLang="en-US" smtClean="0"/>
              <a:t>18</a:t>
            </a:fld>
            <a:endParaRPr kumimoji="1" lang="ja-JP" altLang="en-US" dirty="0"/>
          </a:p>
        </p:txBody>
      </p:sp>
    </p:spTree>
    <p:extLst>
      <p:ext uri="{BB962C8B-B14F-4D97-AF65-F5344CB8AC3E}">
        <p14:creationId xmlns:p14="http://schemas.microsoft.com/office/powerpoint/2010/main" val="280214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8D6F45-8F3E-F513-18D1-956184520AA7}"/>
              </a:ext>
            </a:extLst>
          </p:cNvPr>
          <p:cNvSpPr>
            <a:spLocks noGrp="1"/>
          </p:cNvSpPr>
          <p:nvPr>
            <p:ph type="title"/>
          </p:nvPr>
        </p:nvSpPr>
        <p:spPr>
          <a:xfrm>
            <a:off x="254479" y="477200"/>
            <a:ext cx="8635042" cy="415924"/>
          </a:xfrm>
        </p:spPr>
        <p:txBody>
          <a:bodyPr>
            <a:normAutofit fontScale="90000"/>
          </a:bodyPr>
          <a:lstStyle/>
          <a:p>
            <a:pPr algn="ctr"/>
            <a:r>
              <a:rPr kumimoji="1" lang="ja-JP" altLang="en-US" sz="3600" dirty="0"/>
              <a:t>目次</a:t>
            </a:r>
            <a:endParaRPr kumimoji="1" lang="ja-JP" altLang="en-US" sz="4000" dirty="0"/>
          </a:p>
        </p:txBody>
      </p:sp>
      <p:sp>
        <p:nvSpPr>
          <p:cNvPr id="6" name="テキスト ボックス 5">
            <a:extLst>
              <a:ext uri="{FF2B5EF4-FFF2-40B4-BE49-F238E27FC236}">
                <a16:creationId xmlns:a16="http://schemas.microsoft.com/office/drawing/2014/main" id="{3F23EB68-9B6C-7096-FABD-E91C263A05A5}"/>
              </a:ext>
            </a:extLst>
          </p:cNvPr>
          <p:cNvSpPr txBox="1"/>
          <p:nvPr/>
        </p:nvSpPr>
        <p:spPr>
          <a:xfrm>
            <a:off x="251432" y="1285400"/>
            <a:ext cx="4320568" cy="3884140"/>
          </a:xfrm>
          <a:prstGeom prst="rect">
            <a:avLst/>
          </a:prstGeom>
          <a:noFill/>
        </p:spPr>
        <p:txBody>
          <a:bodyPr wrap="square">
            <a:spAutoFit/>
          </a:bodyPr>
          <a:lstStyle/>
          <a:p>
            <a:pPr defTabSz="449263">
              <a:lnSpc>
                <a:spcPct val="140000"/>
              </a:lnSpc>
            </a:pPr>
            <a:r>
              <a:rPr lang="en-US" altLang="ja-JP" sz="1200" b="1" dirty="0"/>
              <a:t>2</a:t>
            </a:r>
            <a:r>
              <a:rPr lang="en-US" altLang="ja-JP" sz="1600" b="1" dirty="0"/>
              <a:t>	</a:t>
            </a:r>
            <a:r>
              <a:rPr lang="ja-JP" altLang="en-US" sz="2000" b="1" dirty="0">
                <a:solidFill>
                  <a:schemeClr val="tx2"/>
                </a:solidFill>
                <a:hlinkClick r:id="rId3" action="ppaction://hlinksldjump">
                  <a:extLst>
                    <a:ext uri="{A12FA001-AC4F-418D-AE19-62706E023703}">
                      <ahyp:hlinkClr xmlns:ahyp="http://schemas.microsoft.com/office/drawing/2018/hyperlinkcolor" xmlns="" val="tx"/>
                    </a:ext>
                  </a:extLst>
                </a:hlinkClick>
              </a:rPr>
              <a:t>気象データの活用事例</a:t>
            </a:r>
            <a:endParaRPr lang="ja-JP" altLang="en-US" sz="2000" b="1" dirty="0">
              <a:solidFill>
                <a:schemeClr val="tx2"/>
              </a:solidFill>
            </a:endParaRPr>
          </a:p>
          <a:p>
            <a:pPr defTabSz="449263">
              <a:lnSpc>
                <a:spcPct val="140000"/>
              </a:lnSpc>
            </a:pPr>
            <a:r>
              <a:rPr lang="en-US" altLang="ja-JP" sz="1200" b="1" dirty="0"/>
              <a:t>3</a:t>
            </a:r>
            <a:r>
              <a:rPr lang="en-US" altLang="ja-JP" sz="1200" dirty="0"/>
              <a:t>	</a:t>
            </a:r>
            <a:r>
              <a:rPr lang="ja-JP" altLang="en-US" sz="1200" dirty="0">
                <a:hlinkClick r:id="rId4" action="ppaction://hlinksldjump"/>
              </a:rPr>
              <a:t>気象データを活用してみませんか？</a:t>
            </a:r>
            <a:endParaRPr lang="ja-JP" altLang="en-US" sz="1200" dirty="0"/>
          </a:p>
          <a:p>
            <a:pPr defTabSz="449263">
              <a:lnSpc>
                <a:spcPct val="140000"/>
              </a:lnSpc>
            </a:pPr>
            <a:r>
              <a:rPr lang="en-US" altLang="ja-JP" sz="1200" b="1" dirty="0"/>
              <a:t>4</a:t>
            </a:r>
            <a:r>
              <a:rPr lang="en-US" altLang="ja-JP" sz="1200" dirty="0"/>
              <a:t>	</a:t>
            </a:r>
            <a:r>
              <a:rPr lang="ja-JP" altLang="en-US" sz="1200" dirty="0">
                <a:hlinkClick r:id="rId5" action="ppaction://hlinksldjump"/>
              </a:rPr>
              <a:t>気象データの活用イメージ</a:t>
            </a:r>
            <a:endParaRPr lang="en-US" altLang="ja-JP" sz="1200" dirty="0"/>
          </a:p>
          <a:p>
            <a:pPr defTabSz="449263">
              <a:lnSpc>
                <a:spcPct val="140000"/>
              </a:lnSpc>
            </a:pPr>
            <a:r>
              <a:rPr lang="en-US" altLang="ja-JP" sz="1200" b="1" dirty="0"/>
              <a:t>6</a:t>
            </a:r>
            <a:r>
              <a:rPr lang="en-US" altLang="ja-JP" sz="1200" dirty="0"/>
              <a:t>	</a:t>
            </a:r>
            <a:r>
              <a:rPr lang="ja-JP" altLang="en-US" sz="1200" dirty="0">
                <a:hlinkClick r:id="rId6" action="ppaction://hlinksldjump"/>
              </a:rPr>
              <a:t>農業における気温予測データの活用事例</a:t>
            </a:r>
            <a:endParaRPr lang="en-US" altLang="ja-JP" sz="1200" dirty="0"/>
          </a:p>
          <a:p>
            <a:pPr defTabSz="449263">
              <a:lnSpc>
                <a:spcPct val="140000"/>
              </a:lnSpc>
            </a:pPr>
            <a:r>
              <a:rPr lang="en-US" altLang="ja-JP" sz="1200" b="1" dirty="0"/>
              <a:t>7</a:t>
            </a:r>
            <a:r>
              <a:rPr lang="en-US" altLang="ja-JP" sz="1200" dirty="0"/>
              <a:t>	</a:t>
            </a:r>
            <a:r>
              <a:rPr lang="ja-JP" altLang="en-US" sz="1200" dirty="0">
                <a:hlinkClick r:id="rId7" action="ppaction://hlinksldjump"/>
              </a:rPr>
              <a:t>活用事例１｜栽培管理のためのメッシュ情報</a:t>
            </a:r>
            <a:endParaRPr lang="ja-JP" altLang="en-US" sz="1200" dirty="0"/>
          </a:p>
          <a:p>
            <a:pPr defTabSz="449263">
              <a:lnSpc>
                <a:spcPct val="140000"/>
              </a:lnSpc>
            </a:pPr>
            <a:r>
              <a:rPr lang="en-US" altLang="ja-JP" sz="1200" b="1" dirty="0"/>
              <a:t>8</a:t>
            </a:r>
            <a:r>
              <a:rPr lang="en-US" altLang="ja-JP" sz="1200" dirty="0"/>
              <a:t>	</a:t>
            </a:r>
            <a:r>
              <a:rPr lang="ja-JP" altLang="en-US" sz="1200" dirty="0">
                <a:hlinkClick r:id="rId8" action="ppaction://hlinksldjump"/>
              </a:rPr>
              <a:t>活用事例２｜ニンジンの栽培開孔判断資料（徳島県）</a:t>
            </a:r>
            <a:endParaRPr lang="en-US" altLang="ja-JP" sz="1200" dirty="0"/>
          </a:p>
          <a:p>
            <a:pPr defTabSz="449263">
              <a:lnSpc>
                <a:spcPct val="140000"/>
              </a:lnSpc>
            </a:pPr>
            <a:r>
              <a:rPr lang="en-US" altLang="ja-JP" sz="1200" b="1" dirty="0"/>
              <a:t>9</a:t>
            </a:r>
            <a:r>
              <a:rPr lang="en-US" altLang="ja-JP" sz="1200" dirty="0"/>
              <a:t>	</a:t>
            </a:r>
            <a:r>
              <a:rPr lang="ja-JP" altLang="en-US" sz="1200" dirty="0">
                <a:hlinkClick r:id="rId9" action="ppaction://hlinksldjump"/>
              </a:rPr>
              <a:t>活用事例３｜水稲刈り取り適期の予測（山形農総研）</a:t>
            </a:r>
            <a:endParaRPr lang="en-US" altLang="ja-JP" sz="1200" dirty="0"/>
          </a:p>
          <a:p>
            <a:pPr defTabSz="449263">
              <a:lnSpc>
                <a:spcPct val="150000"/>
              </a:lnSpc>
            </a:pPr>
            <a:r>
              <a:rPr lang="en-US" altLang="ja-JP" sz="1200" b="1" dirty="0"/>
              <a:t>10</a:t>
            </a:r>
            <a:r>
              <a:rPr lang="en-US" altLang="ja-JP" sz="1200" dirty="0"/>
              <a:t>	</a:t>
            </a:r>
            <a:r>
              <a:rPr lang="ja-JP" altLang="en-US" sz="1200" dirty="0">
                <a:hlinkClick r:id="rId10" action="ppaction://hlinksldjump"/>
              </a:rPr>
              <a:t>活用事例４｜おきたま米づくり情報（山形県）</a:t>
            </a:r>
            <a:endParaRPr lang="en-US" altLang="ja-JP" sz="1200" dirty="0"/>
          </a:p>
          <a:p>
            <a:pPr defTabSz="449263">
              <a:lnSpc>
                <a:spcPct val="140000"/>
              </a:lnSpc>
            </a:pPr>
            <a:r>
              <a:rPr lang="en-US" altLang="ja-JP" sz="1200" b="1" dirty="0"/>
              <a:t>11</a:t>
            </a:r>
            <a:r>
              <a:rPr lang="en-US" altLang="ja-JP" sz="1200" dirty="0"/>
              <a:t>	</a:t>
            </a:r>
            <a:r>
              <a:rPr lang="ja-JP" altLang="en-US" sz="1200" dirty="0">
                <a:hlinkClick r:id="rId11" action="ppaction://hlinksldjump"/>
              </a:rPr>
              <a:t>活用事例５｜</a:t>
            </a:r>
            <a:r>
              <a:rPr lang="zh-TW" altLang="en-US" sz="1200" dirty="0">
                <a:hlinkClick r:id="rId11" action="ppaction://hlinksldjump"/>
              </a:rPr>
              <a:t>稲作技術情報（新潟県）</a:t>
            </a:r>
            <a:endParaRPr lang="en-US" altLang="zh-TW" sz="1200" dirty="0"/>
          </a:p>
          <a:p>
            <a:pPr defTabSz="449263">
              <a:lnSpc>
                <a:spcPct val="140000"/>
              </a:lnSpc>
            </a:pPr>
            <a:r>
              <a:rPr lang="en-US" altLang="ja-JP" sz="1200" b="1" dirty="0"/>
              <a:t>12</a:t>
            </a:r>
            <a:r>
              <a:rPr lang="en-US" altLang="ja-JP" sz="1200" dirty="0"/>
              <a:t>	</a:t>
            </a:r>
            <a:r>
              <a:rPr lang="ja-JP" altLang="en-US" sz="1200" dirty="0">
                <a:hlinkClick r:id="rId12" action="ppaction://hlinksldjump"/>
              </a:rPr>
              <a:t>活用事例６｜「おいでまい」通信（香川県）</a:t>
            </a:r>
            <a:endParaRPr lang="en-US" altLang="ja-JP" sz="1200" dirty="0"/>
          </a:p>
          <a:p>
            <a:pPr defTabSz="449263">
              <a:lnSpc>
                <a:spcPct val="140000"/>
              </a:lnSpc>
            </a:pPr>
            <a:r>
              <a:rPr lang="en-US" altLang="ja-JP" sz="1200" b="1" dirty="0"/>
              <a:t>13</a:t>
            </a:r>
            <a:r>
              <a:rPr lang="en-US" altLang="ja-JP" sz="1200" dirty="0"/>
              <a:t>	</a:t>
            </a:r>
            <a:r>
              <a:rPr lang="ja-JP" altLang="en-US" sz="1200" dirty="0">
                <a:hlinkClick r:id="rId13" action="ppaction://hlinksldjump"/>
              </a:rPr>
              <a:t>活用事例７｜小麦の開花日予測（農研機構）</a:t>
            </a:r>
            <a:endParaRPr lang="en-US" altLang="ja-JP" sz="1200" dirty="0"/>
          </a:p>
          <a:p>
            <a:pPr defTabSz="449263">
              <a:lnSpc>
                <a:spcPct val="140000"/>
              </a:lnSpc>
            </a:pPr>
            <a:r>
              <a:rPr lang="en-US" altLang="ja-JP" sz="1200" b="1" dirty="0"/>
              <a:t>14</a:t>
            </a:r>
            <a:r>
              <a:rPr lang="en-US" altLang="ja-JP" sz="1200" dirty="0"/>
              <a:t>	</a:t>
            </a:r>
            <a:r>
              <a:rPr lang="ja-JP" altLang="en-US" sz="1200" dirty="0">
                <a:hlinkClick r:id="rId14" action="ppaction://hlinksldjump"/>
              </a:rPr>
              <a:t>活用事例８｜モモの開花日予測（山梨県）</a:t>
            </a:r>
            <a:endParaRPr lang="en-US" altLang="ja-JP" sz="1200" dirty="0"/>
          </a:p>
          <a:p>
            <a:pPr defTabSz="449263">
              <a:lnSpc>
                <a:spcPct val="140000"/>
              </a:lnSpc>
            </a:pPr>
            <a:r>
              <a:rPr lang="en-US" altLang="ja-JP" sz="1200" b="1" dirty="0"/>
              <a:t>15</a:t>
            </a:r>
            <a:r>
              <a:rPr lang="en-US" altLang="ja-JP" sz="1200" dirty="0"/>
              <a:t>	</a:t>
            </a:r>
            <a:r>
              <a:rPr lang="ja-JP" altLang="en-US" sz="1200" dirty="0">
                <a:hlinkClick r:id="rId15" action="ppaction://hlinksldjump"/>
              </a:rPr>
              <a:t>活用事例９｜病害虫の防除適期予測（沖縄県）</a:t>
            </a:r>
            <a:endParaRPr lang="en-US" altLang="ja-JP" sz="1200" dirty="0"/>
          </a:p>
          <a:p>
            <a:pPr defTabSz="449263">
              <a:lnSpc>
                <a:spcPct val="140000"/>
              </a:lnSpc>
            </a:pPr>
            <a:r>
              <a:rPr lang="en-US" altLang="ja-JP" sz="1200" b="1" dirty="0"/>
              <a:t>16</a:t>
            </a:r>
            <a:r>
              <a:rPr lang="en-US" altLang="ja-JP" sz="1200" dirty="0"/>
              <a:t>	</a:t>
            </a:r>
            <a:r>
              <a:rPr lang="ja-JP" altLang="en-US" sz="1200" dirty="0">
                <a:hlinkClick r:id="rId16" action="ppaction://hlinksldjump"/>
              </a:rPr>
              <a:t>活用事例</a:t>
            </a:r>
            <a:r>
              <a:rPr lang="en-US" altLang="ja-JP" sz="1200" dirty="0">
                <a:hlinkClick r:id="rId16" action="ppaction://hlinksldjump"/>
              </a:rPr>
              <a:t>10</a:t>
            </a:r>
            <a:r>
              <a:rPr lang="ja-JP" altLang="en-US" sz="1200" dirty="0">
                <a:hlinkClick r:id="rId16" action="ppaction://hlinksldjump"/>
              </a:rPr>
              <a:t>｜メッシュ農業気象データ（農研機構）</a:t>
            </a:r>
            <a:endParaRPr lang="en-US" altLang="zh-TW" sz="1200" dirty="0"/>
          </a:p>
        </p:txBody>
      </p:sp>
      <p:sp>
        <p:nvSpPr>
          <p:cNvPr id="8" name="テキスト ボックス 7">
            <a:extLst>
              <a:ext uri="{FF2B5EF4-FFF2-40B4-BE49-F238E27FC236}">
                <a16:creationId xmlns:a16="http://schemas.microsoft.com/office/drawing/2014/main" id="{E3B0B8AA-524D-EE42-6195-6EC5F1CAEE47}"/>
              </a:ext>
            </a:extLst>
          </p:cNvPr>
          <p:cNvSpPr txBox="1"/>
          <p:nvPr/>
        </p:nvSpPr>
        <p:spPr>
          <a:xfrm>
            <a:off x="4883730" y="1285400"/>
            <a:ext cx="3600000" cy="2215991"/>
          </a:xfrm>
          <a:prstGeom prst="rect">
            <a:avLst/>
          </a:prstGeom>
          <a:noFill/>
        </p:spPr>
        <p:txBody>
          <a:bodyPr wrap="square">
            <a:spAutoFit/>
          </a:bodyPr>
          <a:lstStyle/>
          <a:p>
            <a:pPr defTabSz="449263">
              <a:lnSpc>
                <a:spcPct val="150000"/>
              </a:lnSpc>
            </a:pPr>
            <a:r>
              <a:rPr lang="en-US" altLang="ja-JP" sz="1200" b="1" dirty="0"/>
              <a:t>17</a:t>
            </a:r>
            <a:r>
              <a:rPr lang="en-US" altLang="ja-JP" sz="1600" b="1" dirty="0"/>
              <a:t>	</a:t>
            </a:r>
            <a:r>
              <a:rPr lang="ja-JP" altLang="en-US" sz="2000" b="1" dirty="0">
                <a:solidFill>
                  <a:schemeClr val="tx2"/>
                </a:solidFill>
                <a:hlinkClick r:id="rId17" action="ppaction://hlinksldjump">
                  <a:extLst>
                    <a:ext uri="{A12FA001-AC4F-418D-AE19-62706E023703}">
                      <ahyp:hlinkClr xmlns:ahyp="http://schemas.microsoft.com/office/drawing/2018/hyperlinkcolor" xmlns="" val="tx"/>
                    </a:ext>
                  </a:extLst>
                </a:hlinkClick>
              </a:rPr>
              <a:t>気象データの取得方法</a:t>
            </a:r>
            <a:endParaRPr lang="ja-JP" altLang="en-US" sz="1600" b="1" dirty="0">
              <a:solidFill>
                <a:schemeClr val="tx2"/>
              </a:solidFill>
            </a:endParaRPr>
          </a:p>
          <a:p>
            <a:pPr defTabSz="449263">
              <a:lnSpc>
                <a:spcPct val="150000"/>
              </a:lnSpc>
            </a:pPr>
            <a:r>
              <a:rPr lang="en-US" altLang="ja-JP" sz="1200" b="1" dirty="0"/>
              <a:t>18</a:t>
            </a:r>
            <a:r>
              <a:rPr lang="en-US" altLang="ja-JP" sz="1200" dirty="0"/>
              <a:t>	</a:t>
            </a:r>
            <a:r>
              <a:rPr lang="ja-JP" altLang="en-US" sz="1200" dirty="0">
                <a:hlinkClick r:id="rId18" action="ppaction://hlinksldjump"/>
              </a:rPr>
              <a:t>気候リスク管理のポータルサイト</a:t>
            </a:r>
            <a:endParaRPr lang="en-US" altLang="ja-JP" sz="1200" dirty="0"/>
          </a:p>
          <a:p>
            <a:pPr defTabSz="449263">
              <a:lnSpc>
                <a:spcPct val="150000"/>
              </a:lnSpc>
            </a:pPr>
            <a:r>
              <a:rPr lang="en-US" altLang="ja-JP" sz="1200" b="1" dirty="0"/>
              <a:t>19</a:t>
            </a:r>
            <a:r>
              <a:rPr lang="en-US" altLang="ja-JP" sz="1200" dirty="0"/>
              <a:t>	</a:t>
            </a:r>
            <a:r>
              <a:rPr lang="ja-JP" altLang="en-US" sz="1200" dirty="0">
                <a:hlinkClick r:id="rId19" action="ppaction://hlinksldjump"/>
              </a:rPr>
              <a:t>過去の気象データ・ダウンロード</a:t>
            </a:r>
            <a:endParaRPr lang="en-US" altLang="ja-JP" sz="1200" dirty="0"/>
          </a:p>
          <a:p>
            <a:pPr defTabSz="449263">
              <a:lnSpc>
                <a:spcPct val="150000"/>
              </a:lnSpc>
            </a:pPr>
            <a:r>
              <a:rPr lang="en-US" altLang="ja-JP" sz="1200" b="1" dirty="0"/>
              <a:t>20</a:t>
            </a:r>
            <a:r>
              <a:rPr lang="en-US" altLang="ja-JP" sz="1200" dirty="0"/>
              <a:t>	</a:t>
            </a:r>
            <a:r>
              <a:rPr lang="ja-JP" altLang="en-US" sz="1200" dirty="0">
                <a:hlinkClick r:id="rId20" action="ppaction://hlinksldjump"/>
              </a:rPr>
              <a:t>向こう</a:t>
            </a:r>
            <a:r>
              <a:rPr lang="ja-JP" altLang="en-US" sz="1200" dirty="0" smtClean="0">
                <a:hlinkClick r:id="rId20" action="ppaction://hlinksldjump"/>
              </a:rPr>
              <a:t>２週間・１か月</a:t>
            </a:r>
            <a:r>
              <a:rPr lang="ja-JP" altLang="en-US" sz="1200" dirty="0">
                <a:hlinkClick r:id="rId20" action="ppaction://hlinksldjump"/>
              </a:rPr>
              <a:t>の予測資料</a:t>
            </a:r>
            <a:endParaRPr lang="en-US" altLang="ja-JP" sz="1200" dirty="0"/>
          </a:p>
          <a:p>
            <a:pPr defTabSz="449263">
              <a:lnSpc>
                <a:spcPct val="150000"/>
              </a:lnSpc>
            </a:pPr>
            <a:r>
              <a:rPr lang="en-US" altLang="ja-JP" sz="1200" b="1" dirty="0"/>
              <a:t>21</a:t>
            </a:r>
            <a:r>
              <a:rPr lang="en-US" altLang="ja-JP" sz="1200" dirty="0"/>
              <a:t>	</a:t>
            </a:r>
            <a:r>
              <a:rPr lang="ja-JP" altLang="en-US" sz="1200" dirty="0">
                <a:hlinkClick r:id="rId21" action="ppaction://hlinksldjump"/>
              </a:rPr>
              <a:t>確率予測資料とは？</a:t>
            </a:r>
            <a:endParaRPr lang="en-US" altLang="ja-JP" sz="1200" dirty="0"/>
          </a:p>
          <a:p>
            <a:pPr defTabSz="449263">
              <a:lnSpc>
                <a:spcPct val="150000"/>
              </a:lnSpc>
            </a:pPr>
            <a:r>
              <a:rPr lang="en-US" altLang="ja-JP" sz="1200" b="1" dirty="0"/>
              <a:t>22</a:t>
            </a:r>
            <a:r>
              <a:rPr lang="en-US" altLang="ja-JP" sz="1200" dirty="0"/>
              <a:t>	</a:t>
            </a:r>
            <a:r>
              <a:rPr lang="ja-JP" altLang="en-US" sz="1200" dirty="0">
                <a:hlinkClick r:id="rId22" action="ppaction://hlinksldjump"/>
              </a:rPr>
              <a:t>確率予測資料提供ページ</a:t>
            </a:r>
            <a:endParaRPr lang="en-US" altLang="ja-JP" sz="1200" dirty="0"/>
          </a:p>
          <a:p>
            <a:pPr defTabSz="449263">
              <a:lnSpc>
                <a:spcPct val="150000"/>
              </a:lnSpc>
            </a:pPr>
            <a:r>
              <a:rPr lang="en-US" altLang="ja-JP" sz="1200" b="1" dirty="0"/>
              <a:t>23</a:t>
            </a:r>
            <a:r>
              <a:rPr lang="en-US" altLang="ja-JP" sz="1200" dirty="0"/>
              <a:t>	</a:t>
            </a:r>
            <a:r>
              <a:rPr lang="ja-JP" altLang="en-US" sz="1200" dirty="0">
                <a:hlinkClick r:id="rId23" action="ppaction://hlinksldjump"/>
              </a:rPr>
              <a:t>確率予測資料</a:t>
            </a:r>
            <a:r>
              <a:rPr lang="en-US" altLang="ja-JP" sz="1200" dirty="0">
                <a:hlinkClick r:id="rId23" action="ppaction://hlinksldjump"/>
              </a:rPr>
              <a:t>CSV</a:t>
            </a:r>
            <a:r>
              <a:rPr lang="ja-JP" altLang="en-US" sz="1200" dirty="0">
                <a:hlinkClick r:id="rId23" action="ppaction://hlinksldjump"/>
              </a:rPr>
              <a:t>ファイル形式等</a:t>
            </a:r>
            <a:endParaRPr lang="en-US" altLang="ja-JP" sz="1200" dirty="0"/>
          </a:p>
        </p:txBody>
      </p:sp>
      <p:cxnSp>
        <p:nvCxnSpPr>
          <p:cNvPr id="5" name="直線コネクタ 4">
            <a:extLst>
              <a:ext uri="{FF2B5EF4-FFF2-40B4-BE49-F238E27FC236}">
                <a16:creationId xmlns:a16="http://schemas.microsoft.com/office/drawing/2014/main" id="{8B2E1874-EE47-4D6C-9EE8-772AE03BADF1}"/>
              </a:ext>
            </a:extLst>
          </p:cNvPr>
          <p:cNvCxnSpPr/>
          <p:nvPr/>
        </p:nvCxnSpPr>
        <p:spPr>
          <a:xfrm>
            <a:off x="4883730" y="3693573"/>
            <a:ext cx="360000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3FB3F91-9EF5-FC8B-F7E4-DB6CE1ED53DD}"/>
              </a:ext>
            </a:extLst>
          </p:cNvPr>
          <p:cNvSpPr txBox="1"/>
          <p:nvPr/>
        </p:nvSpPr>
        <p:spPr>
          <a:xfrm>
            <a:off x="4883731" y="3821430"/>
            <a:ext cx="4038599" cy="338554"/>
          </a:xfrm>
          <a:prstGeom prst="rect">
            <a:avLst/>
          </a:prstGeom>
          <a:noFill/>
        </p:spPr>
        <p:txBody>
          <a:bodyPr wrap="square" rtlCol="0">
            <a:spAutoFit/>
          </a:bodyPr>
          <a:lstStyle/>
          <a:p>
            <a:r>
              <a:rPr kumimoji="1" lang="ja-JP" altLang="en-US" sz="1600" b="1" dirty="0"/>
              <a:t>本編（農業気象災害を軽減するために）</a:t>
            </a:r>
          </a:p>
        </p:txBody>
      </p:sp>
      <p:sp>
        <p:nvSpPr>
          <p:cNvPr id="3" name="楕円 2">
            <a:extLst>
              <a:ext uri="{FF2B5EF4-FFF2-40B4-BE49-F238E27FC236}">
                <a16:creationId xmlns:a16="http://schemas.microsoft.com/office/drawing/2014/main" id="{B5D0D0E5-44D3-6AD6-C4FC-1854FBEE1CB0}"/>
              </a:ext>
            </a:extLst>
          </p:cNvPr>
          <p:cNvSpPr>
            <a:spLocks noChangeAspect="1"/>
          </p:cNvSpPr>
          <p:nvPr/>
        </p:nvSpPr>
        <p:spPr>
          <a:xfrm>
            <a:off x="3090582" y="246462"/>
            <a:ext cx="792000" cy="79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 name="テキスト ボックス 3">
            <a:extLst>
              <a:ext uri="{FF2B5EF4-FFF2-40B4-BE49-F238E27FC236}">
                <a16:creationId xmlns:a16="http://schemas.microsoft.com/office/drawing/2014/main" id="{A0CC8008-90F3-6D5D-091B-384E55ADA04E}"/>
              </a:ext>
            </a:extLst>
          </p:cNvPr>
          <p:cNvSpPr txBox="1"/>
          <p:nvPr/>
        </p:nvSpPr>
        <p:spPr>
          <a:xfrm>
            <a:off x="2892222" y="453100"/>
            <a:ext cx="1188720" cy="430887"/>
          </a:xfrm>
          <a:prstGeom prst="rect">
            <a:avLst/>
          </a:prstGeom>
          <a:noFill/>
        </p:spPr>
        <p:txBody>
          <a:bodyPr wrap="square" rtlCol="0">
            <a:spAutoFit/>
          </a:bodyPr>
          <a:lstStyle/>
          <a:p>
            <a:pPr algn="ctr"/>
            <a:r>
              <a:rPr kumimoji="1" lang="ja-JP" altLang="en-US" sz="2200" b="1" dirty="0">
                <a:solidFill>
                  <a:schemeClr val="bg1"/>
                </a:solidFill>
              </a:rPr>
              <a:t>別冊</a:t>
            </a:r>
          </a:p>
        </p:txBody>
      </p:sp>
    </p:spTree>
    <p:extLst>
      <p:ext uri="{BB962C8B-B14F-4D97-AF65-F5344CB8AC3E}">
        <p14:creationId xmlns:p14="http://schemas.microsoft.com/office/powerpoint/2010/main" val="2866215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63FE7A5-A39B-BC4E-E5C8-60A6FF7844AD}"/>
              </a:ext>
            </a:extLst>
          </p:cNvPr>
          <p:cNvPicPr>
            <a:picLocks noChangeAspect="1"/>
          </p:cNvPicPr>
          <p:nvPr/>
        </p:nvPicPr>
        <p:blipFill>
          <a:blip r:embed="rId3"/>
          <a:stretch>
            <a:fillRect/>
          </a:stretch>
        </p:blipFill>
        <p:spPr>
          <a:xfrm>
            <a:off x="1395874" y="2178158"/>
            <a:ext cx="6056416" cy="3771978"/>
          </a:xfrm>
          <a:prstGeom prst="rect">
            <a:avLst/>
          </a:prstGeom>
          <a:ln>
            <a:solidFill>
              <a:schemeClr val="bg1">
                <a:lumMod val="75000"/>
              </a:schemeClr>
            </a:solidFill>
          </a:ln>
        </p:spPr>
      </p:pic>
      <p:sp>
        <p:nvSpPr>
          <p:cNvPr id="2" name="タイトル 1">
            <a:extLst>
              <a:ext uri="{FF2B5EF4-FFF2-40B4-BE49-F238E27FC236}">
                <a16:creationId xmlns:a16="http://schemas.microsoft.com/office/drawing/2014/main" id="{A515ABAA-100D-2E03-1AAB-EE03892EDC13}"/>
              </a:ext>
            </a:extLst>
          </p:cNvPr>
          <p:cNvSpPr>
            <a:spLocks noGrp="1"/>
          </p:cNvSpPr>
          <p:nvPr>
            <p:ph type="title"/>
          </p:nvPr>
        </p:nvSpPr>
        <p:spPr/>
        <p:txBody>
          <a:bodyPr/>
          <a:lstStyle/>
          <a:p>
            <a:r>
              <a:rPr kumimoji="1" lang="ja-JP" altLang="en-US" dirty="0"/>
              <a:t>過去の気象データ・ダウンロード</a:t>
            </a:r>
          </a:p>
        </p:txBody>
      </p:sp>
      <p:sp>
        <p:nvSpPr>
          <p:cNvPr id="3" name="コンテンツ プレースホルダー 2">
            <a:extLst>
              <a:ext uri="{FF2B5EF4-FFF2-40B4-BE49-F238E27FC236}">
                <a16:creationId xmlns:a16="http://schemas.microsoft.com/office/drawing/2014/main" id="{8FC1AFD6-EEF4-7CF6-7A82-5FED272397A6}"/>
              </a:ext>
            </a:extLst>
          </p:cNvPr>
          <p:cNvSpPr>
            <a:spLocks noGrp="1"/>
          </p:cNvSpPr>
          <p:nvPr>
            <p:ph idx="1"/>
          </p:nvPr>
        </p:nvSpPr>
        <p:spPr/>
        <p:txBody>
          <a:bodyPr/>
          <a:lstStyle/>
          <a:p>
            <a:r>
              <a:rPr kumimoji="1" lang="ja-JP" altLang="en-US" dirty="0"/>
              <a:t>過去の観測値による分析を行い、気候リスク</a:t>
            </a:r>
            <a:r>
              <a:rPr lang="ja-JP" altLang="en-US" dirty="0"/>
              <a:t>の</a:t>
            </a:r>
            <a:r>
              <a:rPr kumimoji="1" lang="ja-JP" altLang="en-US" dirty="0"/>
              <a:t>評価へ</a:t>
            </a:r>
          </a:p>
        </p:txBody>
      </p:sp>
      <p:sp>
        <p:nvSpPr>
          <p:cNvPr id="4" name="テキスト ボックス 3">
            <a:extLst>
              <a:ext uri="{FF2B5EF4-FFF2-40B4-BE49-F238E27FC236}">
                <a16:creationId xmlns:a16="http://schemas.microsoft.com/office/drawing/2014/main" id="{206EAD2F-0F3D-6A83-22D8-FE3552508DD3}"/>
              </a:ext>
            </a:extLst>
          </p:cNvPr>
          <p:cNvSpPr txBox="1"/>
          <p:nvPr/>
        </p:nvSpPr>
        <p:spPr>
          <a:xfrm>
            <a:off x="250825" y="1175819"/>
            <a:ext cx="8642350" cy="410882"/>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ja-JP" altLang="en-US" dirty="0"/>
              <a:t>アメダス地点の過去の観測データを</a:t>
            </a:r>
            <a:r>
              <a:rPr lang="en-US" altLang="ja-JP" dirty="0"/>
              <a:t>CSV</a:t>
            </a:r>
            <a:r>
              <a:rPr lang="ja-JP" altLang="en-US" dirty="0"/>
              <a:t>形式でダウンロード可能</a:t>
            </a:r>
            <a:endParaRPr lang="en-US" altLang="ja-JP" dirty="0"/>
          </a:p>
        </p:txBody>
      </p:sp>
      <p:sp>
        <p:nvSpPr>
          <p:cNvPr id="6" name="テキスト ボックス 5">
            <a:extLst>
              <a:ext uri="{FF2B5EF4-FFF2-40B4-BE49-F238E27FC236}">
                <a16:creationId xmlns:a16="http://schemas.microsoft.com/office/drawing/2014/main" id="{78BEF548-C4AC-362E-4BD0-272CE1832208}"/>
              </a:ext>
            </a:extLst>
          </p:cNvPr>
          <p:cNvSpPr txBox="1"/>
          <p:nvPr/>
        </p:nvSpPr>
        <p:spPr>
          <a:xfrm>
            <a:off x="2286000" y="6299760"/>
            <a:ext cx="3544784" cy="307777"/>
          </a:xfrm>
          <a:prstGeom prst="rect">
            <a:avLst/>
          </a:prstGeom>
          <a:noFill/>
        </p:spPr>
        <p:txBody>
          <a:bodyPr wrap="square">
            <a:spAutoFit/>
          </a:bodyPr>
          <a:lstStyle/>
          <a:p>
            <a:pPr algn="ctr"/>
            <a:r>
              <a:rPr lang="ja-JP" altLang="en-US" sz="1400" dirty="0"/>
              <a:t>https://www.data.jma.go.jp/risk/obsdl/</a:t>
            </a:r>
          </a:p>
        </p:txBody>
      </p:sp>
      <p:sp>
        <p:nvSpPr>
          <p:cNvPr id="7" name="スライド番号プレースホルダー 6">
            <a:extLst>
              <a:ext uri="{FF2B5EF4-FFF2-40B4-BE49-F238E27FC236}">
                <a16:creationId xmlns:a16="http://schemas.microsoft.com/office/drawing/2014/main" id="{0E19D995-AC27-5768-8724-3CBF770F18AF}"/>
              </a:ext>
            </a:extLst>
          </p:cNvPr>
          <p:cNvSpPr>
            <a:spLocks noGrp="1"/>
          </p:cNvSpPr>
          <p:nvPr>
            <p:ph type="sldNum" sz="quarter" idx="12"/>
          </p:nvPr>
        </p:nvSpPr>
        <p:spPr/>
        <p:txBody>
          <a:bodyPr/>
          <a:lstStyle/>
          <a:p>
            <a:fld id="{5F9F9204-6EDA-41A6-81B7-5E8491083ADF}" type="slidenum">
              <a:rPr kumimoji="1" lang="ja-JP" altLang="en-US" smtClean="0"/>
              <a:t>19</a:t>
            </a:fld>
            <a:endParaRPr kumimoji="1" lang="ja-JP" altLang="en-US" dirty="0"/>
          </a:p>
        </p:txBody>
      </p:sp>
    </p:spTree>
    <p:extLst>
      <p:ext uri="{BB962C8B-B14F-4D97-AF65-F5344CB8AC3E}">
        <p14:creationId xmlns:p14="http://schemas.microsoft.com/office/powerpoint/2010/main" val="1555137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95AC2-7B68-B7EC-58C0-EE5ECB51BA34}"/>
              </a:ext>
            </a:extLst>
          </p:cNvPr>
          <p:cNvSpPr>
            <a:spLocks noGrp="1"/>
          </p:cNvSpPr>
          <p:nvPr>
            <p:ph type="title"/>
          </p:nvPr>
        </p:nvSpPr>
        <p:spPr/>
        <p:txBody>
          <a:bodyPr/>
          <a:lstStyle/>
          <a:p>
            <a:r>
              <a:rPr kumimoji="1" lang="ja-JP" altLang="en-US" dirty="0"/>
              <a:t>向こう</a:t>
            </a:r>
            <a:r>
              <a:rPr kumimoji="1" lang="ja-JP" altLang="en-US" dirty="0" smtClean="0"/>
              <a:t>２週間・１か月</a:t>
            </a:r>
            <a:r>
              <a:rPr kumimoji="1" lang="ja-JP" altLang="en-US" dirty="0"/>
              <a:t>の予測資料</a:t>
            </a:r>
          </a:p>
        </p:txBody>
      </p:sp>
      <p:sp>
        <p:nvSpPr>
          <p:cNvPr id="11" name="コンテンツ プレースホルダー 10">
            <a:extLst>
              <a:ext uri="{FF2B5EF4-FFF2-40B4-BE49-F238E27FC236}">
                <a16:creationId xmlns:a16="http://schemas.microsoft.com/office/drawing/2014/main" id="{277A1BC7-122E-84E8-468F-82F1435564F3}"/>
              </a:ext>
            </a:extLst>
          </p:cNvPr>
          <p:cNvSpPr>
            <a:spLocks noGrp="1"/>
          </p:cNvSpPr>
          <p:nvPr>
            <p:ph idx="1"/>
          </p:nvPr>
        </p:nvSpPr>
        <p:spPr/>
        <p:txBody>
          <a:bodyPr/>
          <a:lstStyle/>
          <a:p>
            <a:r>
              <a:rPr lang="ja-JP" altLang="en-US" dirty="0"/>
              <a:t>確率予測資料の取得（</a:t>
            </a:r>
            <a:r>
              <a:rPr lang="en-US" altLang="ja-JP" dirty="0"/>
              <a:t>CSV</a:t>
            </a:r>
            <a:r>
              <a:rPr lang="ja-JP" altLang="en-US" dirty="0"/>
              <a:t>形式）やグラフ表示が可能</a:t>
            </a:r>
          </a:p>
        </p:txBody>
      </p:sp>
      <p:sp>
        <p:nvSpPr>
          <p:cNvPr id="3" name="スライド番号プレースホルダー 2">
            <a:extLst>
              <a:ext uri="{FF2B5EF4-FFF2-40B4-BE49-F238E27FC236}">
                <a16:creationId xmlns:a16="http://schemas.microsoft.com/office/drawing/2014/main" id="{B550B647-EEC3-EF29-AA40-8C21698F08E2}"/>
              </a:ext>
            </a:extLst>
          </p:cNvPr>
          <p:cNvSpPr>
            <a:spLocks noGrp="1"/>
          </p:cNvSpPr>
          <p:nvPr>
            <p:ph type="sldNum" sz="quarter" idx="12"/>
          </p:nvPr>
        </p:nvSpPr>
        <p:spPr/>
        <p:txBody>
          <a:bodyPr/>
          <a:lstStyle/>
          <a:p>
            <a:fld id="{5F9F9204-6EDA-41A6-81B7-5E8491083ADF}" type="slidenum">
              <a:rPr kumimoji="1" lang="ja-JP" altLang="en-US" smtClean="0"/>
              <a:t>20</a:t>
            </a:fld>
            <a:endParaRPr kumimoji="1" lang="ja-JP" altLang="en-US" dirty="0"/>
          </a:p>
        </p:txBody>
      </p:sp>
      <p:pic>
        <p:nvPicPr>
          <p:cNvPr id="5" name="図 4">
            <a:extLst>
              <a:ext uri="{FF2B5EF4-FFF2-40B4-BE49-F238E27FC236}">
                <a16:creationId xmlns:a16="http://schemas.microsoft.com/office/drawing/2014/main" id="{568B2EDB-A78A-9C3C-0578-1B04BFDD215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47702" y="1282595"/>
            <a:ext cx="6498978" cy="5284470"/>
          </a:xfrm>
          <a:prstGeom prst="rect">
            <a:avLst/>
          </a:prstGeom>
          <a:ln>
            <a:solidFill>
              <a:schemeClr val="bg2">
                <a:lumMod val="90000"/>
              </a:schemeClr>
            </a:solidFill>
          </a:ln>
        </p:spPr>
      </p:pic>
      <p:sp>
        <p:nvSpPr>
          <p:cNvPr id="4" name="矢印: 五方向 3">
            <a:extLst>
              <a:ext uri="{FF2B5EF4-FFF2-40B4-BE49-F238E27FC236}">
                <a16:creationId xmlns:a16="http://schemas.microsoft.com/office/drawing/2014/main" id="{6ECA8DB1-D091-65FF-389C-4CA7E05EAF44}"/>
              </a:ext>
            </a:extLst>
          </p:cNvPr>
          <p:cNvSpPr/>
          <p:nvPr/>
        </p:nvSpPr>
        <p:spPr>
          <a:xfrm flipH="1">
            <a:off x="5042224" y="2173473"/>
            <a:ext cx="1937173" cy="332510"/>
          </a:xfrm>
          <a:prstGeom prst="homePlate">
            <a:avLst>
              <a:gd name="adj" fmla="val 392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CSV</a:t>
            </a:r>
            <a:r>
              <a:rPr lang="ja-JP" altLang="en-US" sz="1200" dirty="0"/>
              <a:t>ファイルの取得</a:t>
            </a:r>
          </a:p>
        </p:txBody>
      </p:sp>
      <p:sp>
        <p:nvSpPr>
          <p:cNvPr id="6" name="矢印: 五方向 5">
            <a:extLst>
              <a:ext uri="{FF2B5EF4-FFF2-40B4-BE49-F238E27FC236}">
                <a16:creationId xmlns:a16="http://schemas.microsoft.com/office/drawing/2014/main" id="{E9F9B57B-9A5B-F01E-9C13-909AC151CA75}"/>
              </a:ext>
            </a:extLst>
          </p:cNvPr>
          <p:cNvSpPr/>
          <p:nvPr/>
        </p:nvSpPr>
        <p:spPr>
          <a:xfrm flipH="1">
            <a:off x="5042220" y="3230606"/>
            <a:ext cx="1256980" cy="332510"/>
          </a:xfrm>
          <a:prstGeom prst="homePlate">
            <a:avLst>
              <a:gd name="adj" fmla="val 392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グラフ表示</a:t>
            </a:r>
          </a:p>
        </p:txBody>
      </p:sp>
      <p:sp>
        <p:nvSpPr>
          <p:cNvPr id="7" name="矢印: 五方向 6">
            <a:extLst>
              <a:ext uri="{FF2B5EF4-FFF2-40B4-BE49-F238E27FC236}">
                <a16:creationId xmlns:a16="http://schemas.microsoft.com/office/drawing/2014/main" id="{0FBBCA44-1B2F-1900-FEC0-1855F4D838AD}"/>
              </a:ext>
            </a:extLst>
          </p:cNvPr>
          <p:cNvSpPr/>
          <p:nvPr/>
        </p:nvSpPr>
        <p:spPr>
          <a:xfrm flipH="1">
            <a:off x="5308924" y="4540498"/>
            <a:ext cx="1937173" cy="332510"/>
          </a:xfrm>
          <a:prstGeom prst="homePlate">
            <a:avLst>
              <a:gd name="adj" fmla="val 392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CSV</a:t>
            </a:r>
            <a:r>
              <a:rPr lang="ja-JP" altLang="en-US" sz="1200" dirty="0"/>
              <a:t>ファイルの取得</a:t>
            </a:r>
          </a:p>
        </p:txBody>
      </p:sp>
      <p:sp>
        <p:nvSpPr>
          <p:cNvPr id="8" name="矢印: 五方向 7">
            <a:extLst>
              <a:ext uri="{FF2B5EF4-FFF2-40B4-BE49-F238E27FC236}">
                <a16:creationId xmlns:a16="http://schemas.microsoft.com/office/drawing/2014/main" id="{D73B6372-B1D3-3163-1409-DF0E3175F125}"/>
              </a:ext>
            </a:extLst>
          </p:cNvPr>
          <p:cNvSpPr/>
          <p:nvPr/>
        </p:nvSpPr>
        <p:spPr>
          <a:xfrm flipH="1">
            <a:off x="5308920" y="5597631"/>
            <a:ext cx="1256980" cy="332510"/>
          </a:xfrm>
          <a:prstGeom prst="homePlate">
            <a:avLst>
              <a:gd name="adj" fmla="val 392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グラフ表示</a:t>
            </a:r>
          </a:p>
        </p:txBody>
      </p:sp>
      <p:sp>
        <p:nvSpPr>
          <p:cNvPr id="9" name="四角形: 角を丸くする 8">
            <a:extLst>
              <a:ext uri="{FF2B5EF4-FFF2-40B4-BE49-F238E27FC236}">
                <a16:creationId xmlns:a16="http://schemas.microsoft.com/office/drawing/2014/main" id="{4F891637-DD33-3451-7813-82A9D2A33704}"/>
              </a:ext>
            </a:extLst>
          </p:cNvPr>
          <p:cNvSpPr/>
          <p:nvPr/>
        </p:nvSpPr>
        <p:spPr>
          <a:xfrm>
            <a:off x="1247702" y="1846902"/>
            <a:ext cx="6359598" cy="2209082"/>
          </a:xfrm>
          <a:prstGeom prst="roundRect">
            <a:avLst>
              <a:gd name="adj" fmla="val 459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四角形: 角を丸くする 9">
            <a:extLst>
              <a:ext uri="{FF2B5EF4-FFF2-40B4-BE49-F238E27FC236}">
                <a16:creationId xmlns:a16="http://schemas.microsoft.com/office/drawing/2014/main" id="{564725C1-F5FF-31EB-E88B-2A7C87911780}"/>
              </a:ext>
            </a:extLst>
          </p:cNvPr>
          <p:cNvSpPr/>
          <p:nvPr/>
        </p:nvSpPr>
        <p:spPr>
          <a:xfrm>
            <a:off x="1247702" y="4198001"/>
            <a:ext cx="6359598" cy="2369067"/>
          </a:xfrm>
          <a:prstGeom prst="roundRect">
            <a:avLst>
              <a:gd name="adj" fmla="val 459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066223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BA0E655-15D5-7F28-D8A7-B7A6665E3E00}"/>
              </a:ext>
            </a:extLst>
          </p:cNvPr>
          <p:cNvPicPr>
            <a:picLocks noChangeAspect="1"/>
          </p:cNvPicPr>
          <p:nvPr/>
        </p:nvPicPr>
        <p:blipFill>
          <a:blip r:embed="rId3"/>
          <a:stretch>
            <a:fillRect/>
          </a:stretch>
        </p:blipFill>
        <p:spPr>
          <a:xfrm>
            <a:off x="671372" y="2703150"/>
            <a:ext cx="5944115" cy="3389670"/>
          </a:xfrm>
          <a:prstGeom prst="rect">
            <a:avLst/>
          </a:prstGeom>
        </p:spPr>
      </p:pic>
      <p:sp>
        <p:nvSpPr>
          <p:cNvPr id="2" name="タイトル 1">
            <a:extLst>
              <a:ext uri="{FF2B5EF4-FFF2-40B4-BE49-F238E27FC236}">
                <a16:creationId xmlns:a16="http://schemas.microsoft.com/office/drawing/2014/main" id="{D6B3AEB6-0B2F-26DA-5673-A2C24C1B0DB3}"/>
              </a:ext>
            </a:extLst>
          </p:cNvPr>
          <p:cNvSpPr>
            <a:spLocks noGrp="1"/>
          </p:cNvSpPr>
          <p:nvPr>
            <p:ph type="title"/>
          </p:nvPr>
        </p:nvSpPr>
        <p:spPr/>
        <p:txBody>
          <a:bodyPr/>
          <a:lstStyle/>
          <a:p>
            <a:r>
              <a:rPr lang="ja-JP" altLang="en-US" dirty="0"/>
              <a:t>確率予測資料とは？</a:t>
            </a:r>
            <a:endParaRPr kumimoji="1" lang="ja-JP" altLang="en-US" dirty="0"/>
          </a:p>
        </p:txBody>
      </p:sp>
      <p:sp>
        <p:nvSpPr>
          <p:cNvPr id="3" name="コンテンツ プレースホルダー 2">
            <a:extLst>
              <a:ext uri="{FF2B5EF4-FFF2-40B4-BE49-F238E27FC236}">
                <a16:creationId xmlns:a16="http://schemas.microsoft.com/office/drawing/2014/main" id="{10670FD3-3FBC-1E07-CFB0-0188FA812CA6}"/>
              </a:ext>
            </a:extLst>
          </p:cNvPr>
          <p:cNvSpPr>
            <a:spLocks noGrp="1"/>
          </p:cNvSpPr>
          <p:nvPr>
            <p:ph idx="1"/>
          </p:nvPr>
        </p:nvSpPr>
        <p:spPr/>
        <p:txBody>
          <a:bodyPr/>
          <a:lstStyle/>
          <a:p>
            <a:r>
              <a:rPr lang="en-US" altLang="ja-JP" dirty="0"/>
              <a:t>2 </a:t>
            </a:r>
            <a:r>
              <a:rPr lang="ja-JP" altLang="en-US" dirty="0"/>
              <a:t>週間気温予報、</a:t>
            </a:r>
            <a:r>
              <a:rPr lang="en-US" altLang="ja-JP" dirty="0"/>
              <a:t>1 </a:t>
            </a:r>
            <a:r>
              <a:rPr lang="ja-JP" altLang="en-US" dirty="0"/>
              <a:t>か月予報の基礎資料である数値予報の計算結果</a:t>
            </a:r>
            <a:endParaRPr lang="en-US" altLang="ja-JP" dirty="0">
              <a:latin typeface="+mn-ea"/>
            </a:endParaRPr>
          </a:p>
        </p:txBody>
      </p:sp>
      <p:sp>
        <p:nvSpPr>
          <p:cNvPr id="4" name="正方形/長方形 10">
            <a:extLst>
              <a:ext uri="{FF2B5EF4-FFF2-40B4-BE49-F238E27FC236}">
                <a16:creationId xmlns:a16="http://schemas.microsoft.com/office/drawing/2014/main" id="{777A962F-3BAD-55FF-B639-5B29D4EE3EDC}"/>
              </a:ext>
            </a:extLst>
          </p:cNvPr>
          <p:cNvSpPr/>
          <p:nvPr/>
        </p:nvSpPr>
        <p:spPr>
          <a:xfrm>
            <a:off x="250825" y="1170345"/>
            <a:ext cx="8642350" cy="1852815"/>
          </a:xfrm>
          <a:prstGeom prst="rect">
            <a:avLst/>
          </a:prstGeom>
          <a:ln>
            <a:noFill/>
          </a:ln>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ja-JP" altLang="en-US" sz="1600" dirty="0">
                <a:latin typeface="+mn-ea"/>
              </a:rPr>
              <a:t>気象の予測には不確定さがあり、予報期間が長くなるにつれて予測の不確定さも大きくなっていく。</a:t>
            </a:r>
            <a:endParaRPr lang="en-US" altLang="ja-JP" sz="1600" dirty="0">
              <a:latin typeface="+mn-ea"/>
            </a:endParaRPr>
          </a:p>
          <a:p>
            <a:pPr marL="285750" indent="-285750">
              <a:lnSpc>
                <a:spcPct val="120000"/>
              </a:lnSpc>
              <a:buFont typeface="Arial" panose="020B0604020202020204" pitchFamily="34" charset="0"/>
              <a:buChar char="•"/>
            </a:pPr>
            <a:r>
              <a:rPr lang="ja-JP" altLang="en-US" sz="1600" dirty="0">
                <a:latin typeface="+mn-ea"/>
              </a:rPr>
              <a:t>予報時間が長い</a:t>
            </a:r>
            <a:r>
              <a:rPr lang="en-US" altLang="ja-JP" sz="1600" dirty="0">
                <a:latin typeface="+mn-ea"/>
              </a:rPr>
              <a:t>2</a:t>
            </a:r>
            <a:r>
              <a:rPr lang="ja-JP" altLang="en-US" sz="1600" dirty="0">
                <a:latin typeface="+mn-ea"/>
              </a:rPr>
              <a:t>週間気温予報、</a:t>
            </a:r>
            <a:r>
              <a:rPr lang="en-US" altLang="ja-JP" sz="1600" dirty="0">
                <a:latin typeface="+mn-ea"/>
              </a:rPr>
              <a:t>1</a:t>
            </a:r>
            <a:r>
              <a:rPr lang="ja-JP" altLang="en-US" sz="1600" dirty="0">
                <a:latin typeface="+mn-ea"/>
              </a:rPr>
              <a:t>か月予報では、初期状態がわずかに異なる約</a:t>
            </a:r>
            <a:r>
              <a:rPr lang="en-US" altLang="ja-JP" sz="1600" dirty="0">
                <a:latin typeface="+mn-ea"/>
              </a:rPr>
              <a:t>50</a:t>
            </a:r>
            <a:r>
              <a:rPr lang="ja-JP" altLang="en-US" sz="1600" dirty="0">
                <a:latin typeface="+mn-ea"/>
              </a:rPr>
              <a:t>通りの数値予報を行い、その結果を統計的に処理することで、不確定さを考慮した確率的な予測を実施（アンサンブル予報）。</a:t>
            </a:r>
            <a:endParaRPr lang="en-US" altLang="ja-JP" sz="1600" dirty="0">
              <a:latin typeface="+mn-ea"/>
            </a:endParaRPr>
          </a:p>
          <a:p>
            <a:pPr marL="285750" indent="-285750">
              <a:lnSpc>
                <a:spcPct val="120000"/>
              </a:lnSpc>
              <a:buFont typeface="Arial" panose="020B0604020202020204" pitchFamily="34" charset="0"/>
              <a:buChar char="•"/>
            </a:pPr>
            <a:endParaRPr lang="ja-JP" altLang="en-US" sz="1600" dirty="0">
              <a:latin typeface="+mn-ea"/>
            </a:endParaRPr>
          </a:p>
        </p:txBody>
      </p:sp>
      <p:sp>
        <p:nvSpPr>
          <p:cNvPr id="6" name="テキスト ボックス 5">
            <a:extLst>
              <a:ext uri="{FF2B5EF4-FFF2-40B4-BE49-F238E27FC236}">
                <a16:creationId xmlns:a16="http://schemas.microsoft.com/office/drawing/2014/main" id="{EE332FBB-64F8-9330-C262-FF1324E378FD}"/>
              </a:ext>
            </a:extLst>
          </p:cNvPr>
          <p:cNvSpPr txBox="1"/>
          <p:nvPr/>
        </p:nvSpPr>
        <p:spPr>
          <a:xfrm>
            <a:off x="5296570" y="3292682"/>
            <a:ext cx="993742" cy="488201"/>
          </a:xfrm>
          <a:prstGeom prst="rect">
            <a:avLst/>
          </a:prstGeom>
          <a:solidFill>
            <a:schemeClr val="bg1"/>
          </a:solidFill>
          <a:ln>
            <a:solidFill>
              <a:schemeClr val="accent1">
                <a:shade val="50000"/>
              </a:schemeClr>
            </a:solidFill>
          </a:ln>
        </p:spPr>
        <p:txBody>
          <a:bodyPr wrap="square" tIns="72000" rtlCol="0">
            <a:spAutoFit/>
          </a:bodyPr>
          <a:lstStyle/>
          <a:p>
            <a:pPr algn="ctr"/>
            <a:r>
              <a:rPr lang="ja-JP" altLang="en-US" sz="1200" dirty="0"/>
              <a:t>ばらつき大</a:t>
            </a:r>
            <a:endParaRPr lang="en-US" altLang="ja-JP" sz="1200" dirty="0"/>
          </a:p>
          <a:p>
            <a:pPr algn="ctr"/>
            <a:r>
              <a:rPr lang="ja-JP" altLang="en-US" sz="1200" dirty="0"/>
              <a:t>（信頼小）</a:t>
            </a:r>
          </a:p>
        </p:txBody>
      </p:sp>
      <p:sp>
        <p:nvSpPr>
          <p:cNvPr id="7" name="テキスト ボックス 6">
            <a:extLst>
              <a:ext uri="{FF2B5EF4-FFF2-40B4-BE49-F238E27FC236}">
                <a16:creationId xmlns:a16="http://schemas.microsoft.com/office/drawing/2014/main" id="{DC49198C-5521-6D9F-2A9D-66597B17308C}"/>
              </a:ext>
            </a:extLst>
          </p:cNvPr>
          <p:cNvSpPr txBox="1"/>
          <p:nvPr/>
        </p:nvSpPr>
        <p:spPr>
          <a:xfrm>
            <a:off x="3372741" y="4693693"/>
            <a:ext cx="993742" cy="488201"/>
          </a:xfrm>
          <a:prstGeom prst="rect">
            <a:avLst/>
          </a:prstGeom>
          <a:solidFill>
            <a:schemeClr val="bg1"/>
          </a:solidFill>
          <a:ln>
            <a:solidFill>
              <a:schemeClr val="accent1">
                <a:shade val="50000"/>
              </a:schemeClr>
            </a:solidFill>
          </a:ln>
        </p:spPr>
        <p:txBody>
          <a:bodyPr wrap="square" tIns="72000" rtlCol="0">
            <a:spAutoFit/>
          </a:bodyPr>
          <a:lstStyle/>
          <a:p>
            <a:pPr algn="ctr"/>
            <a:r>
              <a:rPr lang="ja-JP" altLang="en-US" sz="1200" dirty="0"/>
              <a:t>ばらつき小</a:t>
            </a:r>
            <a:endParaRPr lang="en-US" altLang="ja-JP" sz="1200" dirty="0"/>
          </a:p>
          <a:p>
            <a:pPr algn="ctr"/>
            <a:r>
              <a:rPr lang="ja-JP" altLang="en-US" sz="1200" dirty="0"/>
              <a:t>（信頼大）</a:t>
            </a:r>
          </a:p>
        </p:txBody>
      </p:sp>
      <p:sp>
        <p:nvSpPr>
          <p:cNvPr id="8" name="テキスト ボックス 7">
            <a:extLst>
              <a:ext uri="{FF2B5EF4-FFF2-40B4-BE49-F238E27FC236}">
                <a16:creationId xmlns:a16="http://schemas.microsoft.com/office/drawing/2014/main" id="{86FEF16D-F2C5-A23C-3F3E-0046E014044C}"/>
              </a:ext>
            </a:extLst>
          </p:cNvPr>
          <p:cNvSpPr txBox="1"/>
          <p:nvPr/>
        </p:nvSpPr>
        <p:spPr>
          <a:xfrm>
            <a:off x="1925842" y="6172496"/>
            <a:ext cx="4585446" cy="338554"/>
          </a:xfrm>
          <a:prstGeom prst="rect">
            <a:avLst/>
          </a:prstGeom>
          <a:noFill/>
        </p:spPr>
        <p:txBody>
          <a:bodyPr wrap="square">
            <a:spAutoFit/>
          </a:bodyPr>
          <a:lstStyle/>
          <a:p>
            <a:r>
              <a:rPr lang="ja-JP" altLang="en-US" sz="1600" b="1" dirty="0"/>
              <a:t>１か月予報におけるアンサンブル予報の例</a:t>
            </a:r>
          </a:p>
        </p:txBody>
      </p:sp>
      <p:cxnSp>
        <p:nvCxnSpPr>
          <p:cNvPr id="9" name="直線矢印コネクタ 8">
            <a:extLst>
              <a:ext uri="{FF2B5EF4-FFF2-40B4-BE49-F238E27FC236}">
                <a16:creationId xmlns:a16="http://schemas.microsoft.com/office/drawing/2014/main" id="{40E61889-61DE-0DBD-730A-5E58C40F6881}"/>
              </a:ext>
            </a:extLst>
          </p:cNvPr>
          <p:cNvCxnSpPr>
            <a:cxnSpLocks/>
          </p:cNvCxnSpPr>
          <p:nvPr/>
        </p:nvCxnSpPr>
        <p:spPr>
          <a:xfrm flipH="1">
            <a:off x="6164135" y="4150953"/>
            <a:ext cx="460112" cy="376518"/>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74DF23C-D4C6-E812-4DF2-65FFD10826BD}"/>
              </a:ext>
            </a:extLst>
          </p:cNvPr>
          <p:cNvSpPr txBox="1"/>
          <p:nvPr/>
        </p:nvSpPr>
        <p:spPr>
          <a:xfrm>
            <a:off x="6511292" y="3788807"/>
            <a:ext cx="2115253" cy="523220"/>
          </a:xfrm>
          <a:prstGeom prst="rect">
            <a:avLst/>
          </a:prstGeom>
          <a:noFill/>
        </p:spPr>
        <p:txBody>
          <a:bodyPr wrap="square" rtlCol="0">
            <a:spAutoFit/>
          </a:bodyPr>
          <a:lstStyle/>
          <a:p>
            <a:pPr algn="ctr"/>
            <a:r>
              <a:rPr lang="ja-JP" altLang="en-US" sz="1400" dirty="0">
                <a:solidFill>
                  <a:schemeClr val="tx2"/>
                </a:solidFill>
              </a:rPr>
              <a:t>約</a:t>
            </a:r>
            <a:r>
              <a:rPr lang="en-US" altLang="ja-JP" sz="1400" dirty="0">
                <a:solidFill>
                  <a:schemeClr val="tx2"/>
                </a:solidFill>
              </a:rPr>
              <a:t>50</a:t>
            </a:r>
            <a:r>
              <a:rPr lang="ja-JP" altLang="en-US" sz="1400" dirty="0">
                <a:solidFill>
                  <a:schemeClr val="tx2"/>
                </a:solidFill>
              </a:rPr>
              <a:t>通りの予測の平均</a:t>
            </a:r>
            <a:endParaRPr lang="en-US" altLang="ja-JP" sz="1400" dirty="0">
              <a:solidFill>
                <a:schemeClr val="tx2"/>
              </a:solidFill>
            </a:endParaRPr>
          </a:p>
          <a:p>
            <a:pPr algn="ctr"/>
            <a:r>
              <a:rPr lang="ja-JP" altLang="en-US" sz="1400" dirty="0">
                <a:solidFill>
                  <a:schemeClr val="tx2"/>
                </a:solidFill>
              </a:rPr>
              <a:t>＝アンサンブル平均</a:t>
            </a:r>
          </a:p>
        </p:txBody>
      </p:sp>
      <p:sp>
        <p:nvSpPr>
          <p:cNvPr id="11" name="スライド番号プレースホルダー 10">
            <a:extLst>
              <a:ext uri="{FF2B5EF4-FFF2-40B4-BE49-F238E27FC236}">
                <a16:creationId xmlns:a16="http://schemas.microsoft.com/office/drawing/2014/main" id="{94C3DF6F-869F-93BF-E929-1B0C42F3798A}"/>
              </a:ext>
            </a:extLst>
          </p:cNvPr>
          <p:cNvSpPr>
            <a:spLocks noGrp="1"/>
          </p:cNvSpPr>
          <p:nvPr>
            <p:ph type="sldNum" sz="quarter" idx="12"/>
          </p:nvPr>
        </p:nvSpPr>
        <p:spPr/>
        <p:txBody>
          <a:bodyPr/>
          <a:lstStyle/>
          <a:p>
            <a:fld id="{5F9F9204-6EDA-41A6-81B7-5E8491083ADF}" type="slidenum">
              <a:rPr kumimoji="1" lang="ja-JP" altLang="en-US" smtClean="0"/>
              <a:t>21</a:t>
            </a:fld>
            <a:endParaRPr kumimoji="1" lang="ja-JP" altLang="en-US" dirty="0"/>
          </a:p>
        </p:txBody>
      </p:sp>
    </p:spTree>
    <p:extLst>
      <p:ext uri="{BB962C8B-B14F-4D97-AF65-F5344CB8AC3E}">
        <p14:creationId xmlns:p14="http://schemas.microsoft.com/office/powerpoint/2010/main" val="1539654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9E020-630F-795E-D3F4-67BF5A3C0501}"/>
              </a:ext>
            </a:extLst>
          </p:cNvPr>
          <p:cNvSpPr>
            <a:spLocks noGrp="1"/>
          </p:cNvSpPr>
          <p:nvPr>
            <p:ph type="title"/>
          </p:nvPr>
        </p:nvSpPr>
        <p:spPr/>
        <p:txBody>
          <a:bodyPr/>
          <a:lstStyle/>
          <a:p>
            <a:r>
              <a:rPr kumimoji="1" lang="ja-JP" altLang="en-US" dirty="0"/>
              <a:t>確率予測資料提供ページ</a:t>
            </a:r>
          </a:p>
        </p:txBody>
      </p:sp>
      <p:sp>
        <p:nvSpPr>
          <p:cNvPr id="18" name="コンテンツ プレースホルダー 17">
            <a:extLst>
              <a:ext uri="{FF2B5EF4-FFF2-40B4-BE49-F238E27FC236}">
                <a16:creationId xmlns:a16="http://schemas.microsoft.com/office/drawing/2014/main" id="{C6817FA9-6477-8FAB-1B95-F4852D31B819}"/>
              </a:ext>
            </a:extLst>
          </p:cNvPr>
          <p:cNvSpPr>
            <a:spLocks noGrp="1"/>
          </p:cNvSpPr>
          <p:nvPr>
            <p:ph idx="1"/>
          </p:nvPr>
        </p:nvSpPr>
        <p:spPr/>
        <p:txBody>
          <a:bodyPr>
            <a:normAutofit/>
          </a:bodyPr>
          <a:lstStyle/>
          <a:p>
            <a:r>
              <a:rPr lang="en-US" altLang="ja-JP" dirty="0"/>
              <a:t>2</a:t>
            </a:r>
            <a:r>
              <a:rPr lang="ja-JP" altLang="en-US" dirty="0"/>
              <a:t>週間気温予報、</a:t>
            </a:r>
            <a:r>
              <a:rPr lang="en-US" altLang="ja-JP" dirty="0"/>
              <a:t>1</a:t>
            </a:r>
            <a:r>
              <a:rPr lang="ja-JP" altLang="en-US" dirty="0"/>
              <a:t>か月予報の最新データ等（</a:t>
            </a:r>
            <a:r>
              <a:rPr lang="en-US" altLang="ja-JP" dirty="0"/>
              <a:t>CSV</a:t>
            </a:r>
            <a:r>
              <a:rPr lang="ja-JP" altLang="en-US" dirty="0"/>
              <a:t>形式）が取得可能</a:t>
            </a:r>
          </a:p>
        </p:txBody>
      </p:sp>
      <p:pic>
        <p:nvPicPr>
          <p:cNvPr id="5" name="図 4">
            <a:extLst>
              <a:ext uri="{FF2B5EF4-FFF2-40B4-BE49-F238E27FC236}">
                <a16:creationId xmlns:a16="http://schemas.microsoft.com/office/drawing/2014/main" id="{6302B180-9294-AA8F-4059-CC668143B6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3734" y="1378605"/>
            <a:ext cx="6736539" cy="4622149"/>
          </a:xfrm>
          <a:prstGeom prst="rect">
            <a:avLst/>
          </a:prstGeom>
          <a:ln>
            <a:solidFill>
              <a:schemeClr val="bg1">
                <a:lumMod val="75000"/>
              </a:schemeClr>
            </a:solidFill>
          </a:ln>
        </p:spPr>
      </p:pic>
      <p:sp>
        <p:nvSpPr>
          <p:cNvPr id="4" name="テキスト ボックス 3">
            <a:extLst>
              <a:ext uri="{FF2B5EF4-FFF2-40B4-BE49-F238E27FC236}">
                <a16:creationId xmlns:a16="http://schemas.microsoft.com/office/drawing/2014/main" id="{39EADC8D-16C1-105D-AEBA-5FBD1169171E}"/>
              </a:ext>
            </a:extLst>
          </p:cNvPr>
          <p:cNvSpPr txBox="1"/>
          <p:nvPr/>
        </p:nvSpPr>
        <p:spPr>
          <a:xfrm>
            <a:off x="1392201" y="6048325"/>
            <a:ext cx="5942826" cy="461665"/>
          </a:xfrm>
          <a:prstGeom prst="rect">
            <a:avLst/>
          </a:prstGeom>
          <a:noFill/>
        </p:spPr>
        <p:txBody>
          <a:bodyPr wrap="square">
            <a:spAutoFit/>
          </a:bodyPr>
          <a:lstStyle/>
          <a:p>
            <a:r>
              <a:rPr lang="en-US" altLang="ja-JP" sz="1200" dirty="0"/>
              <a:t>2</a:t>
            </a:r>
            <a:r>
              <a:rPr lang="ja-JP" altLang="en-US" sz="1200" dirty="0"/>
              <a:t>週間気温予報：</a:t>
            </a:r>
            <a:r>
              <a:rPr lang="en-US" altLang="ja-JP" sz="1200" dirty="0"/>
              <a:t>https://www.data.jma.go.jp/risk/probability/guidance/csv_k2w.php</a:t>
            </a:r>
          </a:p>
          <a:p>
            <a:r>
              <a:rPr lang="en-US" altLang="ja-JP" sz="1200" dirty="0"/>
              <a:t>1</a:t>
            </a:r>
            <a:r>
              <a:rPr lang="ja-JP" altLang="en-US" sz="1200" dirty="0"/>
              <a:t>か月予報：https://www.data.jma.go.jp/risk/probability/guidance/csv_k1.php</a:t>
            </a:r>
          </a:p>
        </p:txBody>
      </p:sp>
      <p:sp>
        <p:nvSpPr>
          <p:cNvPr id="6" name="四角形: 角を丸くする 5">
            <a:extLst>
              <a:ext uri="{FF2B5EF4-FFF2-40B4-BE49-F238E27FC236}">
                <a16:creationId xmlns:a16="http://schemas.microsoft.com/office/drawing/2014/main" id="{C38ECFE5-5990-1669-8C87-079463E0C1AB}"/>
              </a:ext>
            </a:extLst>
          </p:cNvPr>
          <p:cNvSpPr/>
          <p:nvPr/>
        </p:nvSpPr>
        <p:spPr>
          <a:xfrm>
            <a:off x="1392201" y="2104525"/>
            <a:ext cx="4847234" cy="443925"/>
          </a:xfrm>
          <a:prstGeom prst="roundRect">
            <a:avLst>
              <a:gd name="adj" fmla="val 459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矢印: 五方向 6">
            <a:extLst>
              <a:ext uri="{FF2B5EF4-FFF2-40B4-BE49-F238E27FC236}">
                <a16:creationId xmlns:a16="http://schemas.microsoft.com/office/drawing/2014/main" id="{49A62748-3800-91BD-8519-F41FEA56E90A}"/>
              </a:ext>
            </a:extLst>
          </p:cNvPr>
          <p:cNvSpPr/>
          <p:nvPr/>
        </p:nvSpPr>
        <p:spPr>
          <a:xfrm flipH="1">
            <a:off x="6253112" y="2155343"/>
            <a:ext cx="1937173" cy="332510"/>
          </a:xfrm>
          <a:prstGeom prst="homePlate">
            <a:avLst>
              <a:gd name="adj" fmla="val 392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①地域・地点を選択</a:t>
            </a:r>
          </a:p>
        </p:txBody>
      </p:sp>
      <p:sp>
        <p:nvSpPr>
          <p:cNvPr id="8" name="四角形: 角を丸くする 7">
            <a:extLst>
              <a:ext uri="{FF2B5EF4-FFF2-40B4-BE49-F238E27FC236}">
                <a16:creationId xmlns:a16="http://schemas.microsoft.com/office/drawing/2014/main" id="{B42BDBC3-8E04-BA17-509F-D386E1E17E4C}"/>
              </a:ext>
            </a:extLst>
          </p:cNvPr>
          <p:cNvSpPr/>
          <p:nvPr/>
        </p:nvSpPr>
        <p:spPr>
          <a:xfrm>
            <a:off x="1587500" y="2909726"/>
            <a:ext cx="1330512" cy="293823"/>
          </a:xfrm>
          <a:prstGeom prst="roundRect">
            <a:avLst>
              <a:gd name="adj" fmla="val 459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矢印: 五方向 8">
            <a:extLst>
              <a:ext uri="{FF2B5EF4-FFF2-40B4-BE49-F238E27FC236}">
                <a16:creationId xmlns:a16="http://schemas.microsoft.com/office/drawing/2014/main" id="{8EBEFA05-7E65-4198-E2EA-2D4F2613EF55}"/>
              </a:ext>
            </a:extLst>
          </p:cNvPr>
          <p:cNvSpPr/>
          <p:nvPr/>
        </p:nvSpPr>
        <p:spPr>
          <a:xfrm flipH="1">
            <a:off x="2918016" y="2901965"/>
            <a:ext cx="1514811" cy="332510"/>
          </a:xfrm>
          <a:prstGeom prst="homePlate">
            <a:avLst>
              <a:gd name="adj" fmla="val 392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②初期値を選択</a:t>
            </a:r>
          </a:p>
        </p:txBody>
      </p:sp>
      <p:sp>
        <p:nvSpPr>
          <p:cNvPr id="10" name="四角形: 角を丸くする 9">
            <a:extLst>
              <a:ext uri="{FF2B5EF4-FFF2-40B4-BE49-F238E27FC236}">
                <a16:creationId xmlns:a16="http://schemas.microsoft.com/office/drawing/2014/main" id="{301CBE5E-60EB-8CC3-05F2-4ACF506182F9}"/>
              </a:ext>
            </a:extLst>
          </p:cNvPr>
          <p:cNvSpPr/>
          <p:nvPr/>
        </p:nvSpPr>
        <p:spPr>
          <a:xfrm>
            <a:off x="1587499" y="3440081"/>
            <a:ext cx="684000" cy="288000"/>
          </a:xfrm>
          <a:prstGeom prst="roundRect">
            <a:avLst>
              <a:gd name="adj" fmla="val 459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矢印: 五方向 10">
            <a:extLst>
              <a:ext uri="{FF2B5EF4-FFF2-40B4-BE49-F238E27FC236}">
                <a16:creationId xmlns:a16="http://schemas.microsoft.com/office/drawing/2014/main" id="{DE66BF1F-AE97-729E-D627-557DA617D863}"/>
              </a:ext>
            </a:extLst>
          </p:cNvPr>
          <p:cNvSpPr/>
          <p:nvPr/>
        </p:nvSpPr>
        <p:spPr>
          <a:xfrm flipH="1">
            <a:off x="2250146" y="3419241"/>
            <a:ext cx="2725269" cy="332510"/>
          </a:xfrm>
          <a:prstGeom prst="homePlate">
            <a:avLst>
              <a:gd name="adj" fmla="val 392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③最新予報データをダウンロード</a:t>
            </a:r>
          </a:p>
        </p:txBody>
      </p:sp>
      <p:sp>
        <p:nvSpPr>
          <p:cNvPr id="12" name="四角形: 角を丸くする 11">
            <a:extLst>
              <a:ext uri="{FF2B5EF4-FFF2-40B4-BE49-F238E27FC236}">
                <a16:creationId xmlns:a16="http://schemas.microsoft.com/office/drawing/2014/main" id="{278B677C-0FFE-0859-A9F6-C8FF760916DB}"/>
              </a:ext>
            </a:extLst>
          </p:cNvPr>
          <p:cNvSpPr/>
          <p:nvPr/>
        </p:nvSpPr>
        <p:spPr>
          <a:xfrm>
            <a:off x="1753939" y="3925503"/>
            <a:ext cx="5636129" cy="777804"/>
          </a:xfrm>
          <a:prstGeom prst="roundRect">
            <a:avLst>
              <a:gd name="adj" fmla="val 4594"/>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四角形: 角を丸くする 13">
            <a:extLst>
              <a:ext uri="{FF2B5EF4-FFF2-40B4-BE49-F238E27FC236}">
                <a16:creationId xmlns:a16="http://schemas.microsoft.com/office/drawing/2014/main" id="{4F8E37BB-16E8-2985-902E-196EBE127540}"/>
              </a:ext>
            </a:extLst>
          </p:cNvPr>
          <p:cNvSpPr/>
          <p:nvPr/>
        </p:nvSpPr>
        <p:spPr>
          <a:xfrm>
            <a:off x="1539692" y="5149445"/>
            <a:ext cx="759759" cy="293823"/>
          </a:xfrm>
          <a:prstGeom prst="roundRect">
            <a:avLst>
              <a:gd name="adj" fmla="val 4594"/>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矢印: 五方向 15">
            <a:extLst>
              <a:ext uri="{FF2B5EF4-FFF2-40B4-BE49-F238E27FC236}">
                <a16:creationId xmlns:a16="http://schemas.microsoft.com/office/drawing/2014/main" id="{3CC2CB7B-296F-F356-9AD9-445F889DB1BB}"/>
              </a:ext>
            </a:extLst>
          </p:cNvPr>
          <p:cNvSpPr/>
          <p:nvPr/>
        </p:nvSpPr>
        <p:spPr>
          <a:xfrm flipH="1">
            <a:off x="2312786" y="5122350"/>
            <a:ext cx="2725269" cy="332510"/>
          </a:xfrm>
          <a:prstGeom prst="homePlate">
            <a:avLst>
              <a:gd name="adj" fmla="val 392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③再予報データをダウンロード</a:t>
            </a:r>
          </a:p>
        </p:txBody>
      </p:sp>
      <p:sp>
        <p:nvSpPr>
          <p:cNvPr id="3" name="四角形: 角を丸くする 2">
            <a:extLst>
              <a:ext uri="{FF2B5EF4-FFF2-40B4-BE49-F238E27FC236}">
                <a16:creationId xmlns:a16="http://schemas.microsoft.com/office/drawing/2014/main" id="{266D8074-E93B-7EDE-25F5-65527E2989DE}"/>
              </a:ext>
            </a:extLst>
          </p:cNvPr>
          <p:cNvSpPr/>
          <p:nvPr/>
        </p:nvSpPr>
        <p:spPr>
          <a:xfrm>
            <a:off x="5152407" y="2998849"/>
            <a:ext cx="2801308" cy="73006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solidFill>
              </a:rPr>
              <a:t>最新のデータ（</a:t>
            </a:r>
            <a:r>
              <a:rPr lang="en-US" altLang="ja-JP" sz="1200" dirty="0">
                <a:solidFill>
                  <a:schemeClr val="bg1"/>
                </a:solidFill>
              </a:rPr>
              <a:t>2</a:t>
            </a:r>
            <a:r>
              <a:rPr lang="ja-JP" altLang="en-US" sz="1200" dirty="0">
                <a:solidFill>
                  <a:schemeClr val="bg1"/>
                </a:solidFill>
              </a:rPr>
              <a:t>週間気温予報用）をグラフ 表示できる</a:t>
            </a:r>
            <a:r>
              <a:rPr lang="en-US" altLang="ja-JP" sz="1200" dirty="0">
                <a:solidFill>
                  <a:schemeClr val="bg1"/>
                </a:solidFill>
              </a:rPr>
              <a:t>Excel</a:t>
            </a:r>
            <a:r>
              <a:rPr lang="ja-JP" altLang="en-US" sz="1200" dirty="0">
                <a:solidFill>
                  <a:schemeClr val="bg1"/>
                </a:solidFill>
              </a:rPr>
              <a:t>用のワークブックを提供</a:t>
            </a:r>
            <a:endParaRPr lang="en-US" altLang="ja-JP" sz="1200" dirty="0">
              <a:solidFill>
                <a:schemeClr val="bg1"/>
              </a:solidFill>
            </a:endParaRPr>
          </a:p>
        </p:txBody>
      </p:sp>
      <p:sp>
        <p:nvSpPr>
          <p:cNvPr id="13" name="二等辺三角形 12">
            <a:extLst>
              <a:ext uri="{FF2B5EF4-FFF2-40B4-BE49-F238E27FC236}">
                <a16:creationId xmlns:a16="http://schemas.microsoft.com/office/drawing/2014/main" id="{70B865BB-C9AE-CC6A-B458-66F8330CEF33}"/>
              </a:ext>
            </a:extLst>
          </p:cNvPr>
          <p:cNvSpPr/>
          <p:nvPr/>
        </p:nvSpPr>
        <p:spPr>
          <a:xfrm rot="10800000">
            <a:off x="6463049" y="3646506"/>
            <a:ext cx="180024" cy="285712"/>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スライド番号プレースホルダー 14">
            <a:extLst>
              <a:ext uri="{FF2B5EF4-FFF2-40B4-BE49-F238E27FC236}">
                <a16:creationId xmlns:a16="http://schemas.microsoft.com/office/drawing/2014/main" id="{A6CA0F4E-C7B9-ED9B-A7A6-7FE8A8E784FC}"/>
              </a:ext>
            </a:extLst>
          </p:cNvPr>
          <p:cNvSpPr>
            <a:spLocks noGrp="1"/>
          </p:cNvSpPr>
          <p:nvPr>
            <p:ph type="sldNum" sz="quarter" idx="12"/>
          </p:nvPr>
        </p:nvSpPr>
        <p:spPr/>
        <p:txBody>
          <a:bodyPr/>
          <a:lstStyle/>
          <a:p>
            <a:fld id="{5F9F9204-6EDA-41A6-81B7-5E8491083ADF}" type="slidenum">
              <a:rPr kumimoji="1" lang="ja-JP" altLang="en-US" smtClean="0"/>
              <a:t>22</a:t>
            </a:fld>
            <a:endParaRPr kumimoji="1" lang="ja-JP" altLang="en-US" dirty="0"/>
          </a:p>
        </p:txBody>
      </p:sp>
    </p:spTree>
    <p:extLst>
      <p:ext uri="{BB962C8B-B14F-4D97-AF65-F5344CB8AC3E}">
        <p14:creationId xmlns:p14="http://schemas.microsoft.com/office/powerpoint/2010/main" val="391750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785180-F812-A6E0-15B4-B863D5515C85}"/>
              </a:ext>
            </a:extLst>
          </p:cNvPr>
          <p:cNvSpPr>
            <a:spLocks noGrp="1"/>
          </p:cNvSpPr>
          <p:nvPr>
            <p:ph type="title"/>
          </p:nvPr>
        </p:nvSpPr>
        <p:spPr/>
        <p:txBody>
          <a:bodyPr/>
          <a:lstStyle/>
          <a:p>
            <a:r>
              <a:rPr kumimoji="1" lang="ja-JP" altLang="en-US" dirty="0"/>
              <a:t>確率予測資料</a:t>
            </a:r>
            <a:r>
              <a:rPr kumimoji="1" lang="en-US" altLang="ja-JP" dirty="0"/>
              <a:t>CSV</a:t>
            </a:r>
            <a:r>
              <a:rPr kumimoji="1" lang="ja-JP" altLang="en-US" dirty="0"/>
              <a:t>ファイル形式：</a:t>
            </a:r>
            <a:r>
              <a:rPr lang="en-US" altLang="ja-JP" sz="2400" dirty="0"/>
              <a:t> 2</a:t>
            </a:r>
            <a:r>
              <a:rPr lang="ja-JP" altLang="en-US" sz="2400" dirty="0"/>
              <a:t>週間気温予報</a:t>
            </a:r>
            <a:endParaRPr kumimoji="1" lang="ja-JP" altLang="en-US" dirty="0"/>
          </a:p>
        </p:txBody>
      </p:sp>
      <p:graphicFrame>
        <p:nvGraphicFramePr>
          <p:cNvPr id="17" name="表 5">
            <a:extLst>
              <a:ext uri="{FF2B5EF4-FFF2-40B4-BE49-F238E27FC236}">
                <a16:creationId xmlns:a16="http://schemas.microsoft.com/office/drawing/2014/main" id="{05A656B7-B528-D390-CD04-64F6B3D7929C}"/>
              </a:ext>
            </a:extLst>
          </p:cNvPr>
          <p:cNvGraphicFramePr>
            <a:graphicFrameLocks noGrp="1"/>
          </p:cNvGraphicFramePr>
          <p:nvPr>
            <p:extLst>
              <p:ext uri="{D42A27DB-BD31-4B8C-83A1-F6EECF244321}">
                <p14:modId xmlns:p14="http://schemas.microsoft.com/office/powerpoint/2010/main" val="626747097"/>
              </p:ext>
            </p:extLst>
          </p:nvPr>
        </p:nvGraphicFramePr>
        <p:xfrm>
          <a:off x="3376423" y="4679148"/>
          <a:ext cx="5436000" cy="1980000"/>
        </p:xfrm>
        <a:graphic>
          <a:graphicData uri="http://schemas.openxmlformats.org/drawingml/2006/table">
            <a:tbl>
              <a:tblPr firstRow="1" bandRow="1">
                <a:tableStyleId>{5C22544A-7EE6-4342-B048-85BDC9FD1C3A}</a:tableStyleId>
              </a:tblPr>
              <a:tblGrid>
                <a:gridCol w="763601">
                  <a:extLst>
                    <a:ext uri="{9D8B030D-6E8A-4147-A177-3AD203B41FA5}">
                      <a16:colId xmlns:a16="http://schemas.microsoft.com/office/drawing/2014/main" val="22310263"/>
                    </a:ext>
                  </a:extLst>
                </a:gridCol>
                <a:gridCol w="4144213">
                  <a:extLst>
                    <a:ext uri="{9D8B030D-6E8A-4147-A177-3AD203B41FA5}">
                      <a16:colId xmlns:a16="http://schemas.microsoft.com/office/drawing/2014/main" val="230675405"/>
                    </a:ext>
                  </a:extLst>
                </a:gridCol>
                <a:gridCol w="528186">
                  <a:extLst>
                    <a:ext uri="{9D8B030D-6E8A-4147-A177-3AD203B41FA5}">
                      <a16:colId xmlns:a16="http://schemas.microsoft.com/office/drawing/2014/main" val="3772934908"/>
                    </a:ext>
                  </a:extLst>
                </a:gridCol>
              </a:tblGrid>
              <a:tr h="252000">
                <a:tc>
                  <a:txBody>
                    <a:bodyPr/>
                    <a:lstStyle/>
                    <a:p>
                      <a:pPr algn="ctr"/>
                      <a:r>
                        <a:rPr lang="ja-JP" altLang="en-US" sz="900" dirty="0"/>
                        <a:t>カラム</a:t>
                      </a:r>
                    </a:p>
                  </a:txBody>
                  <a:tcPr marL="45068" marR="45068" marT="22534" marB="22534" anchor="ctr">
                    <a:solidFill>
                      <a:schemeClr val="tx2"/>
                    </a:solidFill>
                  </a:tcPr>
                </a:tc>
                <a:tc>
                  <a:txBody>
                    <a:bodyPr/>
                    <a:lstStyle/>
                    <a:p>
                      <a:pPr algn="ctr"/>
                      <a:r>
                        <a:rPr lang="ja-JP" altLang="en-US" sz="900" dirty="0"/>
                        <a:t>要素</a:t>
                      </a:r>
                    </a:p>
                  </a:txBody>
                  <a:tcPr marL="45068" marR="45068" marT="22534" marB="22534" anchor="ctr">
                    <a:solidFill>
                      <a:schemeClr val="tx2"/>
                    </a:solidFill>
                  </a:tcPr>
                </a:tc>
                <a:tc>
                  <a:txBody>
                    <a:bodyPr/>
                    <a:lstStyle/>
                    <a:p>
                      <a:pPr algn="ctr"/>
                      <a:r>
                        <a:rPr lang="ja-JP" altLang="en-US" sz="900" dirty="0"/>
                        <a:t>単位</a:t>
                      </a:r>
                    </a:p>
                  </a:txBody>
                  <a:tcPr marL="45068" marR="45068" marT="22534" marB="22534" anchor="ctr">
                    <a:solidFill>
                      <a:schemeClr val="tx2"/>
                    </a:solidFill>
                  </a:tcPr>
                </a:tc>
                <a:extLst>
                  <a:ext uri="{0D108BD9-81ED-4DB2-BD59-A6C34878D82A}">
                    <a16:rowId xmlns:a16="http://schemas.microsoft.com/office/drawing/2014/main" val="2227192188"/>
                  </a:ext>
                </a:extLst>
              </a:tr>
              <a:tr h="216000">
                <a:tc>
                  <a:txBody>
                    <a:bodyPr/>
                    <a:lstStyle/>
                    <a:p>
                      <a:pPr algn="ctr"/>
                      <a:r>
                        <a:rPr lang="en-US" altLang="ja-JP" sz="900" dirty="0"/>
                        <a:t>9</a:t>
                      </a:r>
                    </a:p>
                  </a:txBody>
                  <a:tcPr marL="45068" marR="45068" marT="22534" marB="22534" anchor="ctr">
                    <a:noFill/>
                  </a:tcPr>
                </a:tc>
                <a:tc>
                  <a:txBody>
                    <a:bodyPr/>
                    <a:lstStyle/>
                    <a:p>
                      <a:r>
                        <a:rPr lang="ja-JP" altLang="en-US" sz="900" dirty="0"/>
                        <a:t>予報対象要素を表す番号　</a:t>
                      </a:r>
                      <a:r>
                        <a:rPr lang="en-US" altLang="ja-JP" sz="900" dirty="0"/>
                        <a:t>1:</a:t>
                      </a:r>
                      <a:r>
                        <a:rPr lang="ja-JP" altLang="en-US" sz="900" dirty="0"/>
                        <a:t>日平均気温、</a:t>
                      </a:r>
                      <a:r>
                        <a:rPr lang="en-US" altLang="ja-JP" sz="900" dirty="0"/>
                        <a:t>2:</a:t>
                      </a:r>
                      <a:r>
                        <a:rPr lang="ja-JP" altLang="en-US" sz="900" dirty="0"/>
                        <a:t>日最高気温、</a:t>
                      </a:r>
                      <a:r>
                        <a:rPr lang="en-US" altLang="ja-JP" sz="900" dirty="0"/>
                        <a:t>3:</a:t>
                      </a:r>
                      <a:r>
                        <a:rPr lang="ja-JP" altLang="en-US" sz="900" dirty="0"/>
                        <a:t>日最低気温</a:t>
                      </a:r>
                    </a:p>
                  </a:txBody>
                  <a:tcPr marL="45068" marR="45068" marT="22534" marB="22534" anchor="ctr">
                    <a:noFill/>
                  </a:tcPr>
                </a:tc>
                <a:tc>
                  <a:txBody>
                    <a:bodyPr/>
                    <a:lstStyle/>
                    <a:p>
                      <a:pPr algn="ctr"/>
                      <a:endParaRPr lang="ja-JP" altLang="en-US" sz="900" dirty="0"/>
                    </a:p>
                  </a:txBody>
                  <a:tcPr marL="45068" marR="45068" marT="22534" marB="22534" anchor="ctr">
                    <a:noFill/>
                  </a:tcPr>
                </a:tc>
                <a:extLst>
                  <a:ext uri="{0D108BD9-81ED-4DB2-BD59-A6C34878D82A}">
                    <a16:rowId xmlns:a16="http://schemas.microsoft.com/office/drawing/2014/main" val="3918724977"/>
                  </a:ext>
                </a:extLst>
              </a:tr>
              <a:tr h="216000">
                <a:tc>
                  <a:txBody>
                    <a:bodyPr/>
                    <a:lstStyle/>
                    <a:p>
                      <a:pPr algn="ctr"/>
                      <a:r>
                        <a:rPr lang="en-US" altLang="ja-JP" sz="900" dirty="0"/>
                        <a:t>10</a:t>
                      </a:r>
                    </a:p>
                  </a:txBody>
                  <a:tcPr marL="45068" marR="45068" marT="22534" marB="22534" anchor="ctr">
                    <a:solidFill>
                      <a:schemeClr val="bg1">
                        <a:lumMod val="95000"/>
                      </a:schemeClr>
                    </a:solidFill>
                  </a:tcPr>
                </a:tc>
                <a:tc>
                  <a:txBody>
                    <a:bodyPr/>
                    <a:lstStyle/>
                    <a:p>
                      <a:r>
                        <a:rPr lang="ja-JP" altLang="en-US" sz="900" dirty="0"/>
                        <a:t>ガイダンスを表す識別子（常に３を表す）</a:t>
                      </a:r>
                    </a:p>
                  </a:txBody>
                  <a:tcPr marL="45068" marR="45068" marT="22534" marB="22534" anchor="ctr">
                    <a:solidFill>
                      <a:schemeClr val="bg1">
                        <a:lumMod val="95000"/>
                      </a:schemeClr>
                    </a:solidFill>
                  </a:tcPr>
                </a:tc>
                <a:tc>
                  <a:txBody>
                    <a:bodyPr/>
                    <a:lstStyle/>
                    <a:p>
                      <a:pPr algn="ctr"/>
                      <a:endParaRPr lang="ja-JP" altLang="en-US" sz="900" dirty="0"/>
                    </a:p>
                  </a:txBody>
                  <a:tcPr marL="45068" marR="45068" marT="22534" marB="22534" anchor="ctr">
                    <a:solidFill>
                      <a:schemeClr val="bg1">
                        <a:lumMod val="95000"/>
                      </a:schemeClr>
                    </a:solidFill>
                  </a:tcPr>
                </a:tc>
                <a:extLst>
                  <a:ext uri="{0D108BD9-81ED-4DB2-BD59-A6C34878D82A}">
                    <a16:rowId xmlns:a16="http://schemas.microsoft.com/office/drawing/2014/main" val="241538418"/>
                  </a:ext>
                </a:extLst>
              </a:tr>
              <a:tr h="216000">
                <a:tc>
                  <a:txBody>
                    <a:bodyPr/>
                    <a:lstStyle/>
                    <a:p>
                      <a:pPr algn="ctr"/>
                      <a:r>
                        <a:rPr lang="en-US" altLang="ja-JP" sz="900" dirty="0"/>
                        <a:t>11</a:t>
                      </a:r>
                    </a:p>
                  </a:txBody>
                  <a:tcPr marL="45068" marR="45068" marT="22534" marB="22534" anchor="ctr">
                    <a:noFill/>
                  </a:tcPr>
                </a:tc>
                <a:tc>
                  <a:txBody>
                    <a:bodyPr/>
                    <a:lstStyle/>
                    <a:p>
                      <a:r>
                        <a:rPr lang="ja-JP" altLang="en-US" sz="900" dirty="0"/>
                        <a:t>予測値の平年値からの差（</a:t>
                      </a:r>
                      <a:r>
                        <a:rPr lang="ja-JP" altLang="en-US" sz="900" dirty="0">
                          <a:hlinkClick r:id="rId3"/>
                        </a:rPr>
                        <a:t>アンサンブル平均</a:t>
                      </a:r>
                      <a:r>
                        <a:rPr lang="ja-JP" altLang="en-US" sz="900" dirty="0"/>
                        <a:t>）</a:t>
                      </a:r>
                    </a:p>
                  </a:txBody>
                  <a:tcPr marL="45068" marR="45068" marT="22534" marB="22534" anchor="ctr">
                    <a:noFill/>
                  </a:tcPr>
                </a:tc>
                <a:tc>
                  <a:txBody>
                    <a:bodyPr/>
                    <a:lstStyle/>
                    <a:p>
                      <a:pPr algn="ctr"/>
                      <a:r>
                        <a:rPr lang="en-US" altLang="ja-JP" sz="900" dirty="0"/>
                        <a:t>0.1℃</a:t>
                      </a:r>
                    </a:p>
                  </a:txBody>
                  <a:tcPr marL="45068" marR="45068" marT="22534" marB="22534" anchor="ctr">
                    <a:noFill/>
                  </a:tcPr>
                </a:tc>
                <a:extLst>
                  <a:ext uri="{0D108BD9-81ED-4DB2-BD59-A6C34878D82A}">
                    <a16:rowId xmlns:a16="http://schemas.microsoft.com/office/drawing/2014/main" val="3799705290"/>
                  </a:ext>
                </a:extLst>
              </a:tr>
              <a:tr h="216000">
                <a:tc>
                  <a:txBody>
                    <a:bodyPr/>
                    <a:lstStyle/>
                    <a:p>
                      <a:pPr algn="ctr"/>
                      <a:r>
                        <a:rPr lang="en-US" altLang="ja-JP" sz="900" dirty="0"/>
                        <a:t>12</a:t>
                      </a:r>
                      <a:r>
                        <a:rPr lang="ja-JP" altLang="en-US" sz="900" dirty="0"/>
                        <a:t>～</a:t>
                      </a:r>
                      <a:r>
                        <a:rPr lang="en-US" altLang="ja-JP" sz="900" dirty="0"/>
                        <a:t>212</a:t>
                      </a:r>
                    </a:p>
                  </a:txBody>
                  <a:tcPr marL="45068" marR="45068" marT="22534" marB="22534" anchor="ctr">
                    <a:solidFill>
                      <a:schemeClr val="bg1">
                        <a:lumMod val="95000"/>
                      </a:schemeClr>
                    </a:solidFill>
                  </a:tcPr>
                </a:tc>
                <a:tc>
                  <a:txBody>
                    <a:bodyPr/>
                    <a:lstStyle/>
                    <a:p>
                      <a:r>
                        <a:rPr lang="ja-JP" altLang="en-US" sz="900" dirty="0"/>
                        <a:t>予測値の平年値からの差　</a:t>
                      </a:r>
                      <a:r>
                        <a:rPr lang="en-US" altLang="ja-JP" sz="900" dirty="0"/>
                        <a:t>-10.0</a:t>
                      </a:r>
                      <a:r>
                        <a:rPr lang="ja-JP" altLang="en-US" sz="900" dirty="0"/>
                        <a:t>～</a:t>
                      </a:r>
                      <a:r>
                        <a:rPr lang="en-US" altLang="ja-JP" sz="900" dirty="0"/>
                        <a:t>+10.0℃</a:t>
                      </a:r>
                      <a:r>
                        <a:rPr lang="ja-JP" altLang="en-US" sz="900" dirty="0"/>
                        <a:t>（</a:t>
                      </a:r>
                      <a:r>
                        <a:rPr lang="en-US" altLang="ja-JP" sz="900" dirty="0"/>
                        <a:t>0.1℃</a:t>
                      </a:r>
                      <a:r>
                        <a:rPr lang="ja-JP" altLang="en-US" sz="900" dirty="0"/>
                        <a:t>間隔）の累積確率</a:t>
                      </a:r>
                    </a:p>
                  </a:txBody>
                  <a:tcPr marL="45068" marR="45068" marT="22534" marB="22534" anchor="ctr">
                    <a:solidFill>
                      <a:schemeClr val="bg1">
                        <a:lumMod val="95000"/>
                      </a:schemeClr>
                    </a:solidFill>
                  </a:tcPr>
                </a:tc>
                <a:tc>
                  <a:txBody>
                    <a:bodyPr/>
                    <a:lstStyle/>
                    <a:p>
                      <a:pPr algn="ctr"/>
                      <a:r>
                        <a:rPr lang="en-US" altLang="ja-JP" sz="900" dirty="0"/>
                        <a:t>%</a:t>
                      </a:r>
                    </a:p>
                  </a:txBody>
                  <a:tcPr marL="45068" marR="45068" marT="22534" marB="22534" anchor="ctr">
                    <a:solidFill>
                      <a:schemeClr val="bg1">
                        <a:lumMod val="95000"/>
                      </a:schemeClr>
                    </a:solidFill>
                  </a:tcPr>
                </a:tc>
                <a:extLst>
                  <a:ext uri="{0D108BD9-81ED-4DB2-BD59-A6C34878D82A}">
                    <a16:rowId xmlns:a16="http://schemas.microsoft.com/office/drawing/2014/main" val="1182664027"/>
                  </a:ext>
                </a:extLst>
              </a:tr>
              <a:tr h="216000">
                <a:tc>
                  <a:txBody>
                    <a:bodyPr/>
                    <a:lstStyle/>
                    <a:p>
                      <a:pPr algn="ctr"/>
                      <a:r>
                        <a:rPr lang="en-US" altLang="ja-JP" sz="900" dirty="0"/>
                        <a:t>213</a:t>
                      </a:r>
                    </a:p>
                  </a:txBody>
                  <a:tcPr marL="45068" marR="45068" marT="22534" marB="22534" anchor="ctr">
                    <a:noFill/>
                  </a:tcPr>
                </a:tc>
                <a:tc>
                  <a:txBody>
                    <a:bodyPr/>
                    <a:lstStyle/>
                    <a:p>
                      <a:r>
                        <a:rPr lang="ja-JP" altLang="en-US" sz="900" dirty="0"/>
                        <a:t>昨年の実況値</a:t>
                      </a:r>
                      <a:r>
                        <a:rPr lang="en-US" altLang="ja-JP" sz="900" dirty="0"/>
                        <a:t>(</a:t>
                      </a:r>
                      <a:r>
                        <a:rPr lang="ja-JP" altLang="en-US" sz="900" dirty="0"/>
                        <a:t>「地域」を選択した場合は平年値からの差）</a:t>
                      </a:r>
                    </a:p>
                  </a:txBody>
                  <a:tcPr marL="45068" marR="45068" marT="22534" marB="22534" anchor="ctr">
                    <a:noFill/>
                  </a:tcPr>
                </a:tc>
                <a:tc>
                  <a:txBody>
                    <a:bodyPr/>
                    <a:lstStyle/>
                    <a:p>
                      <a:pPr algn="ctr"/>
                      <a:r>
                        <a:rPr lang="en-US" altLang="ja-JP" sz="900" dirty="0"/>
                        <a:t>0.1℃</a:t>
                      </a:r>
                    </a:p>
                  </a:txBody>
                  <a:tcPr marL="45068" marR="45068" marT="22534" marB="22534" anchor="ctr">
                    <a:noFill/>
                  </a:tcPr>
                </a:tc>
                <a:extLst>
                  <a:ext uri="{0D108BD9-81ED-4DB2-BD59-A6C34878D82A}">
                    <a16:rowId xmlns:a16="http://schemas.microsoft.com/office/drawing/2014/main" val="1961501359"/>
                  </a:ext>
                </a:extLst>
              </a:tr>
              <a:tr h="216000">
                <a:tc>
                  <a:txBody>
                    <a:bodyPr/>
                    <a:lstStyle/>
                    <a:p>
                      <a:pPr algn="ctr"/>
                      <a:r>
                        <a:rPr lang="en-US" altLang="ja-JP" sz="900" dirty="0"/>
                        <a:t>214</a:t>
                      </a:r>
                    </a:p>
                  </a:txBody>
                  <a:tcPr marL="45068" marR="45068" marT="22534" marB="22534" anchor="ctr">
                    <a:solidFill>
                      <a:schemeClr val="bg1">
                        <a:lumMod val="95000"/>
                      </a:schemeClr>
                    </a:solidFill>
                  </a:tcPr>
                </a:tc>
                <a:tc>
                  <a:txBody>
                    <a:bodyPr/>
                    <a:lstStyle/>
                    <a:p>
                      <a:r>
                        <a:rPr lang="ja-JP" altLang="en-US" sz="900" dirty="0"/>
                        <a:t>過去</a:t>
                      </a:r>
                      <a:r>
                        <a:rPr lang="en-US" altLang="ja-JP" sz="900" dirty="0"/>
                        <a:t>10</a:t>
                      </a:r>
                      <a:r>
                        <a:rPr lang="ja-JP" altLang="en-US" sz="900" dirty="0"/>
                        <a:t>年の平均値</a:t>
                      </a:r>
                      <a:r>
                        <a:rPr lang="en-US" altLang="ja-JP" sz="900" dirty="0"/>
                        <a:t>(</a:t>
                      </a:r>
                      <a:r>
                        <a:rPr lang="ja-JP" altLang="en-US" sz="900" dirty="0"/>
                        <a:t>「地域」を選択した場合は平年値からの差</a:t>
                      </a:r>
                      <a:r>
                        <a:rPr lang="en-US" altLang="ja-JP" sz="900" dirty="0"/>
                        <a:t>)</a:t>
                      </a:r>
                      <a:endParaRPr lang="ja-JP" altLang="en-US" sz="900" dirty="0"/>
                    </a:p>
                  </a:txBody>
                  <a:tcPr marL="45068" marR="45068" marT="22534" marB="22534" anchor="ctr">
                    <a:solidFill>
                      <a:schemeClr val="bg1">
                        <a:lumMod val="95000"/>
                      </a:schemeClr>
                    </a:solidFill>
                  </a:tcPr>
                </a:tc>
                <a:tc>
                  <a:txBody>
                    <a:bodyPr/>
                    <a:lstStyle/>
                    <a:p>
                      <a:pPr algn="ctr"/>
                      <a:r>
                        <a:rPr lang="en-US" altLang="ja-JP" sz="900" dirty="0"/>
                        <a:t>0.1℃</a:t>
                      </a:r>
                    </a:p>
                  </a:txBody>
                  <a:tcPr marL="45068" marR="45068" marT="22534" marB="22534" anchor="ctr">
                    <a:solidFill>
                      <a:schemeClr val="bg1">
                        <a:lumMod val="95000"/>
                      </a:schemeClr>
                    </a:solidFill>
                  </a:tcPr>
                </a:tc>
                <a:extLst>
                  <a:ext uri="{0D108BD9-81ED-4DB2-BD59-A6C34878D82A}">
                    <a16:rowId xmlns:a16="http://schemas.microsoft.com/office/drawing/2014/main" val="2397379435"/>
                  </a:ext>
                </a:extLst>
              </a:tr>
              <a:tr h="216000">
                <a:tc>
                  <a:txBody>
                    <a:bodyPr/>
                    <a:lstStyle/>
                    <a:p>
                      <a:pPr algn="ctr"/>
                      <a:r>
                        <a:rPr lang="en-US" altLang="ja-JP" sz="900" dirty="0"/>
                        <a:t>215</a:t>
                      </a:r>
                    </a:p>
                  </a:txBody>
                  <a:tcPr marL="45068" marR="45068" marT="22534" marB="22534" anchor="ctr">
                    <a:noFill/>
                  </a:tcPr>
                </a:tc>
                <a:tc>
                  <a:txBody>
                    <a:bodyPr/>
                    <a:lstStyle/>
                    <a:p>
                      <a:r>
                        <a:rPr lang="ja-JP" altLang="en-US" sz="900" dirty="0"/>
                        <a:t>平年値（「地点」を選択した場合のみ）</a:t>
                      </a:r>
                      <a:r>
                        <a:rPr lang="en-US" altLang="ja-JP" sz="900" baseline="30000" dirty="0"/>
                        <a:t>※2</a:t>
                      </a:r>
                      <a:endParaRPr lang="ja-JP" altLang="en-US" sz="900" dirty="0"/>
                    </a:p>
                  </a:txBody>
                  <a:tcPr marL="45068" marR="45068" marT="22534" marB="22534" anchor="ctr">
                    <a:noFill/>
                  </a:tcPr>
                </a:tc>
                <a:tc>
                  <a:txBody>
                    <a:bodyPr/>
                    <a:lstStyle/>
                    <a:p>
                      <a:pPr algn="ctr"/>
                      <a:r>
                        <a:rPr lang="en-US" altLang="ja-JP" sz="900" dirty="0"/>
                        <a:t>0.1℃</a:t>
                      </a:r>
                    </a:p>
                  </a:txBody>
                  <a:tcPr marL="45068" marR="45068" marT="22534" marB="22534" anchor="ctr">
                    <a:noFill/>
                  </a:tcPr>
                </a:tc>
                <a:extLst>
                  <a:ext uri="{0D108BD9-81ED-4DB2-BD59-A6C34878D82A}">
                    <a16:rowId xmlns:a16="http://schemas.microsoft.com/office/drawing/2014/main" val="3463478662"/>
                  </a:ext>
                </a:extLst>
              </a:tr>
              <a:tr h="216000">
                <a:tc>
                  <a:txBody>
                    <a:bodyPr/>
                    <a:lstStyle/>
                    <a:p>
                      <a:pPr algn="ctr"/>
                      <a:r>
                        <a:rPr lang="en-US" altLang="ja-JP" sz="900" dirty="0"/>
                        <a:t>216</a:t>
                      </a:r>
                    </a:p>
                  </a:txBody>
                  <a:tcPr marL="45068" marR="45068" marT="22534" marB="22534" anchor="ctr">
                    <a:solidFill>
                      <a:schemeClr val="bg1">
                        <a:lumMod val="95000"/>
                      </a:schemeClr>
                    </a:solidFill>
                  </a:tcPr>
                </a:tc>
                <a:tc>
                  <a:txBody>
                    <a:bodyPr/>
                    <a:lstStyle/>
                    <a:p>
                      <a:r>
                        <a:rPr lang="ja-JP" altLang="en-US" sz="900" dirty="0"/>
                        <a:t>検証用データ（実況値に準ずる。「地域」を選択した場合は平年値からの差）</a:t>
                      </a:r>
                    </a:p>
                  </a:txBody>
                  <a:tcPr marL="45068" marR="45068" marT="22534" marB="22534" anchor="ctr">
                    <a:solidFill>
                      <a:schemeClr val="bg1">
                        <a:lumMod val="95000"/>
                      </a:schemeClr>
                    </a:solidFill>
                  </a:tcPr>
                </a:tc>
                <a:tc>
                  <a:txBody>
                    <a:bodyPr/>
                    <a:lstStyle/>
                    <a:p>
                      <a:pPr algn="ctr"/>
                      <a:r>
                        <a:rPr lang="en-US" altLang="ja-JP" sz="900" dirty="0"/>
                        <a:t>0.1℃</a:t>
                      </a:r>
                    </a:p>
                  </a:txBody>
                  <a:tcPr marL="45068" marR="45068" marT="22534" marB="22534" anchor="ctr">
                    <a:solidFill>
                      <a:schemeClr val="bg1">
                        <a:lumMod val="95000"/>
                      </a:schemeClr>
                    </a:solidFill>
                  </a:tcPr>
                </a:tc>
                <a:extLst>
                  <a:ext uri="{0D108BD9-81ED-4DB2-BD59-A6C34878D82A}">
                    <a16:rowId xmlns:a16="http://schemas.microsoft.com/office/drawing/2014/main" val="923442170"/>
                  </a:ext>
                </a:extLst>
              </a:tr>
            </a:tbl>
          </a:graphicData>
        </a:graphic>
      </p:graphicFrame>
      <p:graphicFrame>
        <p:nvGraphicFramePr>
          <p:cNvPr id="19" name="表 5">
            <a:extLst>
              <a:ext uri="{FF2B5EF4-FFF2-40B4-BE49-F238E27FC236}">
                <a16:creationId xmlns:a16="http://schemas.microsoft.com/office/drawing/2014/main" id="{7F11CEF0-492C-E139-3AFB-9B66F6FB463C}"/>
              </a:ext>
            </a:extLst>
          </p:cNvPr>
          <p:cNvGraphicFramePr>
            <a:graphicFrameLocks noGrp="1"/>
          </p:cNvGraphicFramePr>
          <p:nvPr>
            <p:extLst>
              <p:ext uri="{D42A27DB-BD31-4B8C-83A1-F6EECF244321}">
                <p14:modId xmlns:p14="http://schemas.microsoft.com/office/powerpoint/2010/main" val="2377743356"/>
              </p:ext>
            </p:extLst>
          </p:nvPr>
        </p:nvGraphicFramePr>
        <p:xfrm>
          <a:off x="392493" y="4673224"/>
          <a:ext cx="2808000" cy="1981367"/>
        </p:xfrm>
        <a:graphic>
          <a:graphicData uri="http://schemas.openxmlformats.org/drawingml/2006/table">
            <a:tbl>
              <a:tblPr firstRow="1" bandRow="1">
                <a:tableStyleId>{5C22544A-7EE6-4342-B048-85BDC9FD1C3A}</a:tableStyleId>
              </a:tblPr>
              <a:tblGrid>
                <a:gridCol w="463665">
                  <a:extLst>
                    <a:ext uri="{9D8B030D-6E8A-4147-A177-3AD203B41FA5}">
                      <a16:colId xmlns:a16="http://schemas.microsoft.com/office/drawing/2014/main" val="22310263"/>
                    </a:ext>
                  </a:extLst>
                </a:gridCol>
                <a:gridCol w="1852781">
                  <a:extLst>
                    <a:ext uri="{9D8B030D-6E8A-4147-A177-3AD203B41FA5}">
                      <a16:colId xmlns:a16="http://schemas.microsoft.com/office/drawing/2014/main" val="230675405"/>
                    </a:ext>
                  </a:extLst>
                </a:gridCol>
                <a:gridCol w="491554">
                  <a:extLst>
                    <a:ext uri="{9D8B030D-6E8A-4147-A177-3AD203B41FA5}">
                      <a16:colId xmlns:a16="http://schemas.microsoft.com/office/drawing/2014/main" val="3772934908"/>
                    </a:ext>
                  </a:extLst>
                </a:gridCol>
              </a:tblGrid>
              <a:tr h="253367">
                <a:tc>
                  <a:txBody>
                    <a:bodyPr/>
                    <a:lstStyle/>
                    <a:p>
                      <a:pPr algn="ctr"/>
                      <a:r>
                        <a:rPr lang="ja-JP" altLang="en-US" sz="900" dirty="0"/>
                        <a:t>カラム</a:t>
                      </a:r>
                    </a:p>
                  </a:txBody>
                  <a:tcPr marL="45068" marR="45068" marT="22534" marB="22534" anchor="ctr">
                    <a:solidFill>
                      <a:schemeClr val="tx2"/>
                    </a:solidFill>
                  </a:tcPr>
                </a:tc>
                <a:tc>
                  <a:txBody>
                    <a:bodyPr/>
                    <a:lstStyle/>
                    <a:p>
                      <a:pPr algn="ctr"/>
                      <a:r>
                        <a:rPr lang="ja-JP" altLang="en-US" sz="900" dirty="0"/>
                        <a:t>要素</a:t>
                      </a:r>
                    </a:p>
                  </a:txBody>
                  <a:tcPr marL="45068" marR="45068" marT="22534" marB="22534" anchor="ctr">
                    <a:solidFill>
                      <a:schemeClr val="tx2"/>
                    </a:solidFill>
                  </a:tcPr>
                </a:tc>
                <a:tc>
                  <a:txBody>
                    <a:bodyPr/>
                    <a:lstStyle/>
                    <a:p>
                      <a:pPr algn="ctr"/>
                      <a:r>
                        <a:rPr lang="ja-JP" altLang="en-US" sz="900" dirty="0"/>
                        <a:t>単位</a:t>
                      </a:r>
                    </a:p>
                  </a:txBody>
                  <a:tcPr marL="45068" marR="45068" marT="22534" marB="22534" anchor="ctr">
                    <a:solidFill>
                      <a:schemeClr val="tx2"/>
                    </a:solidFill>
                  </a:tcPr>
                </a:tc>
                <a:extLst>
                  <a:ext uri="{0D108BD9-81ED-4DB2-BD59-A6C34878D82A}">
                    <a16:rowId xmlns:a16="http://schemas.microsoft.com/office/drawing/2014/main" val="2227192188"/>
                  </a:ext>
                </a:extLst>
              </a:tr>
              <a:tr h="216000">
                <a:tc>
                  <a:txBody>
                    <a:bodyPr/>
                    <a:lstStyle/>
                    <a:p>
                      <a:pPr algn="ctr"/>
                      <a:r>
                        <a:rPr lang="en-US" altLang="ja-JP" sz="900" dirty="0"/>
                        <a:t>1</a:t>
                      </a:r>
                    </a:p>
                  </a:txBody>
                  <a:tcPr marL="45068" marR="45068" marT="22534" marB="22534" anchor="ctr">
                    <a:noFill/>
                  </a:tcPr>
                </a:tc>
                <a:tc>
                  <a:txBody>
                    <a:bodyPr/>
                    <a:lstStyle/>
                    <a:p>
                      <a:r>
                        <a:rPr lang="ja-JP" altLang="en-US" sz="900" dirty="0"/>
                        <a:t>予報対象期間の初めの日の年</a:t>
                      </a:r>
                    </a:p>
                  </a:txBody>
                  <a:tcPr marL="45068" marR="45068" marT="22534" marB="22534" anchor="ctr">
                    <a:noFill/>
                  </a:tcPr>
                </a:tc>
                <a:tc>
                  <a:txBody>
                    <a:bodyPr/>
                    <a:lstStyle/>
                    <a:p>
                      <a:pPr algn="ctr"/>
                      <a:r>
                        <a:rPr lang="ja-JP" altLang="en-US" sz="900" dirty="0"/>
                        <a:t>年</a:t>
                      </a:r>
                    </a:p>
                  </a:txBody>
                  <a:tcPr marL="45068" marR="45068" marT="22534" marB="22534" anchor="ctr">
                    <a:noFill/>
                  </a:tcPr>
                </a:tc>
                <a:extLst>
                  <a:ext uri="{0D108BD9-81ED-4DB2-BD59-A6C34878D82A}">
                    <a16:rowId xmlns:a16="http://schemas.microsoft.com/office/drawing/2014/main" val="3682909892"/>
                  </a:ext>
                </a:extLst>
              </a:tr>
              <a:tr h="216000">
                <a:tc>
                  <a:txBody>
                    <a:bodyPr/>
                    <a:lstStyle/>
                    <a:p>
                      <a:pPr algn="ctr"/>
                      <a:r>
                        <a:rPr lang="en-US" altLang="ja-JP" sz="900" dirty="0"/>
                        <a:t>2</a:t>
                      </a:r>
                    </a:p>
                  </a:txBody>
                  <a:tcPr marL="45068" marR="45068" marT="22534" marB="22534" anchor="ctr">
                    <a:solidFill>
                      <a:schemeClr val="bg1">
                        <a:lumMod val="95000"/>
                      </a:schemeClr>
                    </a:solidFill>
                  </a:tcPr>
                </a:tc>
                <a:tc>
                  <a:txBody>
                    <a:bodyPr/>
                    <a:lstStyle/>
                    <a:p>
                      <a:r>
                        <a:rPr lang="ja-JP" altLang="en-US" sz="900" dirty="0"/>
                        <a:t>予報対象期間の初めの日の月</a:t>
                      </a:r>
                    </a:p>
                  </a:txBody>
                  <a:tcPr marL="45068" marR="45068" marT="22534" marB="22534" anchor="ctr">
                    <a:solidFill>
                      <a:schemeClr val="bg1">
                        <a:lumMod val="95000"/>
                      </a:schemeClr>
                    </a:solidFill>
                  </a:tcPr>
                </a:tc>
                <a:tc>
                  <a:txBody>
                    <a:bodyPr/>
                    <a:lstStyle/>
                    <a:p>
                      <a:pPr algn="ctr"/>
                      <a:r>
                        <a:rPr lang="ja-JP" altLang="en-US" sz="900" dirty="0"/>
                        <a:t>月</a:t>
                      </a:r>
                    </a:p>
                  </a:txBody>
                  <a:tcPr marL="45068" marR="45068" marT="22534" marB="22534" anchor="ctr">
                    <a:solidFill>
                      <a:schemeClr val="bg1">
                        <a:lumMod val="95000"/>
                      </a:schemeClr>
                    </a:solidFill>
                  </a:tcPr>
                </a:tc>
                <a:extLst>
                  <a:ext uri="{0D108BD9-81ED-4DB2-BD59-A6C34878D82A}">
                    <a16:rowId xmlns:a16="http://schemas.microsoft.com/office/drawing/2014/main" val="2711627421"/>
                  </a:ext>
                </a:extLst>
              </a:tr>
              <a:tr h="216000">
                <a:tc>
                  <a:txBody>
                    <a:bodyPr/>
                    <a:lstStyle/>
                    <a:p>
                      <a:pPr algn="ctr"/>
                      <a:r>
                        <a:rPr lang="en-US" altLang="ja-JP" sz="900" dirty="0"/>
                        <a:t>3</a:t>
                      </a:r>
                    </a:p>
                  </a:txBody>
                  <a:tcPr marL="45068" marR="45068" marT="22534" marB="22534" anchor="ctr">
                    <a:noFill/>
                  </a:tcPr>
                </a:tc>
                <a:tc>
                  <a:txBody>
                    <a:bodyPr/>
                    <a:lstStyle/>
                    <a:p>
                      <a:r>
                        <a:rPr lang="ja-JP" altLang="en-US" sz="900" dirty="0"/>
                        <a:t>予報対象期間の初めの日の日</a:t>
                      </a:r>
                    </a:p>
                  </a:txBody>
                  <a:tcPr marL="45068" marR="45068" marT="22534" marB="22534" anchor="ctr">
                    <a:noFill/>
                  </a:tcPr>
                </a:tc>
                <a:tc>
                  <a:txBody>
                    <a:bodyPr/>
                    <a:lstStyle/>
                    <a:p>
                      <a:pPr algn="ctr"/>
                      <a:r>
                        <a:rPr lang="ja-JP" altLang="en-US" sz="900" dirty="0"/>
                        <a:t>日</a:t>
                      </a:r>
                    </a:p>
                  </a:txBody>
                  <a:tcPr marL="45068" marR="45068" marT="22534" marB="22534" anchor="ctr">
                    <a:noFill/>
                  </a:tcPr>
                </a:tc>
                <a:extLst>
                  <a:ext uri="{0D108BD9-81ED-4DB2-BD59-A6C34878D82A}">
                    <a16:rowId xmlns:a16="http://schemas.microsoft.com/office/drawing/2014/main" val="2890859261"/>
                  </a:ext>
                </a:extLst>
              </a:tr>
              <a:tr h="216000">
                <a:tc>
                  <a:txBody>
                    <a:bodyPr/>
                    <a:lstStyle/>
                    <a:p>
                      <a:pPr algn="ctr"/>
                      <a:r>
                        <a:rPr lang="en-US" altLang="ja-JP" sz="900" dirty="0"/>
                        <a:t>4</a:t>
                      </a:r>
                    </a:p>
                  </a:txBody>
                  <a:tcPr marL="45068" marR="45068" marT="22534" marB="22534" anchor="ctr">
                    <a:solidFill>
                      <a:schemeClr val="bg1">
                        <a:lumMod val="95000"/>
                      </a:schemeClr>
                    </a:solidFill>
                  </a:tcPr>
                </a:tc>
                <a:tc>
                  <a:txBody>
                    <a:bodyPr/>
                    <a:lstStyle/>
                    <a:p>
                      <a:r>
                        <a:rPr lang="ja-JP" altLang="en-US" sz="900" dirty="0"/>
                        <a:t>予報対象期間終わりの日の年</a:t>
                      </a:r>
                    </a:p>
                  </a:txBody>
                  <a:tcPr marL="45068" marR="45068" marT="22534" marB="22534" anchor="ctr">
                    <a:solidFill>
                      <a:schemeClr val="bg1">
                        <a:lumMod val="95000"/>
                      </a:schemeClr>
                    </a:solidFill>
                  </a:tcPr>
                </a:tc>
                <a:tc>
                  <a:txBody>
                    <a:bodyPr/>
                    <a:lstStyle/>
                    <a:p>
                      <a:pPr algn="ctr"/>
                      <a:r>
                        <a:rPr lang="ja-JP" altLang="en-US" sz="900" dirty="0"/>
                        <a:t>年</a:t>
                      </a:r>
                    </a:p>
                  </a:txBody>
                  <a:tcPr marL="45068" marR="45068" marT="22534" marB="22534" anchor="ctr">
                    <a:solidFill>
                      <a:schemeClr val="bg1">
                        <a:lumMod val="95000"/>
                      </a:schemeClr>
                    </a:solidFill>
                  </a:tcPr>
                </a:tc>
                <a:extLst>
                  <a:ext uri="{0D108BD9-81ED-4DB2-BD59-A6C34878D82A}">
                    <a16:rowId xmlns:a16="http://schemas.microsoft.com/office/drawing/2014/main" val="3496335717"/>
                  </a:ext>
                </a:extLst>
              </a:tr>
              <a:tr h="216000">
                <a:tc>
                  <a:txBody>
                    <a:bodyPr/>
                    <a:lstStyle/>
                    <a:p>
                      <a:pPr algn="ctr"/>
                      <a:r>
                        <a:rPr lang="en-US" altLang="ja-JP" sz="900" dirty="0"/>
                        <a:t>5</a:t>
                      </a:r>
                    </a:p>
                  </a:txBody>
                  <a:tcPr marL="45068" marR="45068" marT="22534" marB="22534" anchor="ctr">
                    <a:noFill/>
                  </a:tcPr>
                </a:tc>
                <a:tc>
                  <a:txBody>
                    <a:bodyPr/>
                    <a:lstStyle/>
                    <a:p>
                      <a:r>
                        <a:rPr lang="ja-JP" altLang="en-US" sz="900" dirty="0"/>
                        <a:t>予報対象期間終わりの日の月</a:t>
                      </a:r>
                    </a:p>
                  </a:txBody>
                  <a:tcPr marL="45068" marR="45068" marT="22534" marB="22534" anchor="ctr">
                    <a:noFill/>
                  </a:tcPr>
                </a:tc>
                <a:tc>
                  <a:txBody>
                    <a:bodyPr/>
                    <a:lstStyle/>
                    <a:p>
                      <a:pPr algn="ctr"/>
                      <a:r>
                        <a:rPr lang="ja-JP" altLang="en-US" sz="900" dirty="0"/>
                        <a:t>月</a:t>
                      </a:r>
                    </a:p>
                  </a:txBody>
                  <a:tcPr marL="45068" marR="45068" marT="22534" marB="22534" anchor="ctr">
                    <a:noFill/>
                  </a:tcPr>
                </a:tc>
                <a:extLst>
                  <a:ext uri="{0D108BD9-81ED-4DB2-BD59-A6C34878D82A}">
                    <a16:rowId xmlns:a16="http://schemas.microsoft.com/office/drawing/2014/main" val="2566591500"/>
                  </a:ext>
                </a:extLst>
              </a:tr>
              <a:tr h="216000">
                <a:tc>
                  <a:txBody>
                    <a:bodyPr/>
                    <a:lstStyle/>
                    <a:p>
                      <a:pPr algn="ctr"/>
                      <a:r>
                        <a:rPr lang="en-US" altLang="ja-JP" sz="900" dirty="0"/>
                        <a:t>6</a:t>
                      </a:r>
                    </a:p>
                  </a:txBody>
                  <a:tcPr marL="45068" marR="45068" marT="22534" marB="22534" anchor="ctr">
                    <a:solidFill>
                      <a:schemeClr val="bg1">
                        <a:lumMod val="95000"/>
                      </a:schemeClr>
                    </a:solidFill>
                  </a:tcPr>
                </a:tc>
                <a:tc>
                  <a:txBody>
                    <a:bodyPr/>
                    <a:lstStyle/>
                    <a:p>
                      <a:r>
                        <a:rPr lang="ja-JP" altLang="en-US" sz="900" dirty="0"/>
                        <a:t>予報対象期間終わりの日の日</a:t>
                      </a:r>
                    </a:p>
                  </a:txBody>
                  <a:tcPr marL="45068" marR="45068" marT="22534" marB="22534" anchor="ctr">
                    <a:solidFill>
                      <a:schemeClr val="bg1">
                        <a:lumMod val="95000"/>
                      </a:schemeClr>
                    </a:solidFill>
                  </a:tcPr>
                </a:tc>
                <a:tc>
                  <a:txBody>
                    <a:bodyPr/>
                    <a:lstStyle/>
                    <a:p>
                      <a:pPr algn="ctr"/>
                      <a:r>
                        <a:rPr lang="ja-JP" altLang="en-US" sz="900" dirty="0"/>
                        <a:t>日</a:t>
                      </a:r>
                    </a:p>
                  </a:txBody>
                  <a:tcPr marL="45068" marR="45068" marT="22534" marB="22534" anchor="ctr">
                    <a:solidFill>
                      <a:schemeClr val="bg1">
                        <a:lumMod val="95000"/>
                      </a:schemeClr>
                    </a:solidFill>
                  </a:tcPr>
                </a:tc>
                <a:extLst>
                  <a:ext uri="{0D108BD9-81ED-4DB2-BD59-A6C34878D82A}">
                    <a16:rowId xmlns:a16="http://schemas.microsoft.com/office/drawing/2014/main" val="1390296455"/>
                  </a:ext>
                </a:extLst>
              </a:tr>
              <a:tr h="216000">
                <a:tc>
                  <a:txBody>
                    <a:bodyPr/>
                    <a:lstStyle/>
                    <a:p>
                      <a:pPr algn="ctr"/>
                      <a:r>
                        <a:rPr lang="en-US" altLang="ja-JP" sz="900" dirty="0"/>
                        <a:t>7</a:t>
                      </a:r>
                    </a:p>
                  </a:txBody>
                  <a:tcPr marL="45068" marR="45068" marT="22534" marB="22534" anchor="ctr">
                    <a:noFill/>
                  </a:tcPr>
                </a:tc>
                <a:tc>
                  <a:txBody>
                    <a:bodyPr/>
                    <a:lstStyle/>
                    <a:p>
                      <a:r>
                        <a:rPr lang="ja-JP" altLang="en-US" sz="900" dirty="0"/>
                        <a:t>予報対象期間の日数</a:t>
                      </a:r>
                    </a:p>
                  </a:txBody>
                  <a:tcPr marL="45068" marR="45068" marT="22534" marB="22534" anchor="ctr">
                    <a:noFill/>
                  </a:tcPr>
                </a:tc>
                <a:tc>
                  <a:txBody>
                    <a:bodyPr/>
                    <a:lstStyle/>
                    <a:p>
                      <a:pPr algn="ctr"/>
                      <a:r>
                        <a:rPr lang="ja-JP" altLang="en-US" sz="900" dirty="0"/>
                        <a:t>日</a:t>
                      </a:r>
                    </a:p>
                  </a:txBody>
                  <a:tcPr marL="45068" marR="45068" marT="22534" marB="22534" anchor="ctr">
                    <a:noFill/>
                  </a:tcPr>
                </a:tc>
                <a:extLst>
                  <a:ext uri="{0D108BD9-81ED-4DB2-BD59-A6C34878D82A}">
                    <a16:rowId xmlns:a16="http://schemas.microsoft.com/office/drawing/2014/main" val="2835805808"/>
                  </a:ext>
                </a:extLst>
              </a:tr>
              <a:tr h="216000">
                <a:tc>
                  <a:txBody>
                    <a:bodyPr/>
                    <a:lstStyle/>
                    <a:p>
                      <a:pPr algn="ctr"/>
                      <a:r>
                        <a:rPr lang="en-US" altLang="ja-JP" sz="900" dirty="0"/>
                        <a:t>8</a:t>
                      </a:r>
                    </a:p>
                  </a:txBody>
                  <a:tcPr marL="45068" marR="45068" marT="22534" marB="22534" anchor="ctr">
                    <a:solidFill>
                      <a:schemeClr val="bg1">
                        <a:lumMod val="95000"/>
                      </a:schemeClr>
                    </a:solidFill>
                  </a:tcPr>
                </a:tc>
                <a:tc>
                  <a:txBody>
                    <a:bodyPr/>
                    <a:lstStyle/>
                    <a:p>
                      <a:r>
                        <a:rPr lang="ja-JP" altLang="en-US" sz="900" dirty="0">
                          <a:hlinkClick r:id="rId4"/>
                        </a:rPr>
                        <a:t>予報対象の地域（地点）番号</a:t>
                      </a:r>
                      <a:endParaRPr lang="ja-JP" altLang="en-US" sz="900" dirty="0"/>
                    </a:p>
                  </a:txBody>
                  <a:tcPr marL="45068" marR="45068" marT="22534" marB="22534" anchor="ctr">
                    <a:solidFill>
                      <a:schemeClr val="bg1">
                        <a:lumMod val="95000"/>
                      </a:schemeClr>
                    </a:solidFill>
                  </a:tcPr>
                </a:tc>
                <a:tc>
                  <a:txBody>
                    <a:bodyPr/>
                    <a:lstStyle/>
                    <a:p>
                      <a:pPr algn="ctr"/>
                      <a:endParaRPr lang="ja-JP" altLang="en-US" sz="900" dirty="0"/>
                    </a:p>
                  </a:txBody>
                  <a:tcPr marL="45068" marR="45068" marT="22534" marB="22534" anchor="ctr">
                    <a:solidFill>
                      <a:schemeClr val="bg1">
                        <a:lumMod val="95000"/>
                      </a:schemeClr>
                    </a:solidFill>
                  </a:tcPr>
                </a:tc>
                <a:extLst>
                  <a:ext uri="{0D108BD9-81ED-4DB2-BD59-A6C34878D82A}">
                    <a16:rowId xmlns:a16="http://schemas.microsoft.com/office/drawing/2014/main" val="1045839836"/>
                  </a:ext>
                </a:extLst>
              </a:tr>
            </a:tbl>
          </a:graphicData>
        </a:graphic>
      </p:graphicFrame>
      <p:pic>
        <p:nvPicPr>
          <p:cNvPr id="7" name="図 6">
            <a:extLst>
              <a:ext uri="{FF2B5EF4-FFF2-40B4-BE49-F238E27FC236}">
                <a16:creationId xmlns:a16="http://schemas.microsoft.com/office/drawing/2014/main" id="{1D673706-B22E-58D1-B861-717C15F1800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93591" y="1051495"/>
            <a:ext cx="3823150" cy="3488436"/>
          </a:xfrm>
          <a:prstGeom prst="rect">
            <a:avLst/>
          </a:prstGeom>
        </p:spPr>
      </p:pic>
      <p:pic>
        <p:nvPicPr>
          <p:cNvPr id="9" name="図 8">
            <a:extLst>
              <a:ext uri="{FF2B5EF4-FFF2-40B4-BE49-F238E27FC236}">
                <a16:creationId xmlns:a16="http://schemas.microsoft.com/office/drawing/2014/main" id="{5CCA0A0F-B4F9-F24E-14A4-36EE267A03E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06814" y="1064623"/>
            <a:ext cx="2272866" cy="3553968"/>
          </a:xfrm>
          <a:prstGeom prst="rect">
            <a:avLst/>
          </a:prstGeom>
        </p:spPr>
      </p:pic>
      <p:cxnSp>
        <p:nvCxnSpPr>
          <p:cNvPr id="16" name="直線コネクタ 15">
            <a:extLst>
              <a:ext uri="{FF2B5EF4-FFF2-40B4-BE49-F238E27FC236}">
                <a16:creationId xmlns:a16="http://schemas.microsoft.com/office/drawing/2014/main" id="{7C79AF86-08C5-72DE-E241-FBD3949BFBBD}"/>
              </a:ext>
            </a:extLst>
          </p:cNvPr>
          <p:cNvCxnSpPr>
            <a:cxnSpLocks/>
          </p:cNvCxnSpPr>
          <p:nvPr/>
        </p:nvCxnSpPr>
        <p:spPr>
          <a:xfrm>
            <a:off x="1155104" y="1246810"/>
            <a:ext cx="0" cy="1083755"/>
          </a:xfrm>
          <a:prstGeom prst="line">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2CA8884-5EEC-CA54-102B-F9186DB7064F}"/>
              </a:ext>
            </a:extLst>
          </p:cNvPr>
          <p:cNvCxnSpPr>
            <a:cxnSpLocks/>
          </p:cNvCxnSpPr>
          <p:nvPr/>
        </p:nvCxnSpPr>
        <p:spPr>
          <a:xfrm>
            <a:off x="1155104" y="2330565"/>
            <a:ext cx="0" cy="1085297"/>
          </a:xfrm>
          <a:prstGeom prst="line">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8AA30B3-68A2-E626-553D-B027A9B9D574}"/>
              </a:ext>
            </a:extLst>
          </p:cNvPr>
          <p:cNvCxnSpPr>
            <a:cxnSpLocks/>
          </p:cNvCxnSpPr>
          <p:nvPr/>
        </p:nvCxnSpPr>
        <p:spPr>
          <a:xfrm>
            <a:off x="1157557" y="3421825"/>
            <a:ext cx="0" cy="1095094"/>
          </a:xfrm>
          <a:prstGeom prst="line">
            <a:avLst/>
          </a:prstGeom>
          <a:ln w="12700">
            <a:solidFill>
              <a:schemeClr val="tx2"/>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D8003E8C-648A-2D1A-E3A2-BB2820B05A8C}"/>
              </a:ext>
            </a:extLst>
          </p:cNvPr>
          <p:cNvSpPr txBox="1"/>
          <p:nvPr/>
        </p:nvSpPr>
        <p:spPr>
          <a:xfrm>
            <a:off x="823883" y="1431918"/>
            <a:ext cx="369332" cy="707886"/>
          </a:xfrm>
          <a:prstGeom prst="rect">
            <a:avLst/>
          </a:prstGeom>
          <a:noFill/>
        </p:spPr>
        <p:txBody>
          <a:bodyPr vert="eaVert" wrap="none" rtlCol="0" anchor="ctr">
            <a:spAutoFit/>
          </a:bodyPr>
          <a:lstStyle/>
          <a:p>
            <a:r>
              <a:rPr kumimoji="1" lang="ja-JP" altLang="en-US" sz="1200" dirty="0"/>
              <a:t>平均気温</a:t>
            </a:r>
          </a:p>
        </p:txBody>
      </p:sp>
      <p:sp>
        <p:nvSpPr>
          <p:cNvPr id="25" name="テキスト ボックス 24">
            <a:extLst>
              <a:ext uri="{FF2B5EF4-FFF2-40B4-BE49-F238E27FC236}">
                <a16:creationId xmlns:a16="http://schemas.microsoft.com/office/drawing/2014/main" id="{E70225FE-CD46-0654-8280-E31DDE400D8E}"/>
              </a:ext>
            </a:extLst>
          </p:cNvPr>
          <p:cNvSpPr txBox="1"/>
          <p:nvPr/>
        </p:nvSpPr>
        <p:spPr>
          <a:xfrm>
            <a:off x="816714" y="2539143"/>
            <a:ext cx="369332" cy="707886"/>
          </a:xfrm>
          <a:prstGeom prst="rect">
            <a:avLst/>
          </a:prstGeom>
          <a:noFill/>
        </p:spPr>
        <p:txBody>
          <a:bodyPr vert="eaVert" wrap="none" rtlCol="0" anchor="ctr">
            <a:spAutoFit/>
          </a:bodyPr>
          <a:lstStyle/>
          <a:p>
            <a:r>
              <a:rPr lang="ja-JP" altLang="en-US" sz="1200" dirty="0"/>
              <a:t>最高</a:t>
            </a:r>
            <a:r>
              <a:rPr kumimoji="1" lang="ja-JP" altLang="en-US" sz="1200" dirty="0"/>
              <a:t>気温</a:t>
            </a:r>
          </a:p>
        </p:txBody>
      </p:sp>
      <p:sp>
        <p:nvSpPr>
          <p:cNvPr id="27" name="テキスト ボックス 26">
            <a:extLst>
              <a:ext uri="{FF2B5EF4-FFF2-40B4-BE49-F238E27FC236}">
                <a16:creationId xmlns:a16="http://schemas.microsoft.com/office/drawing/2014/main" id="{85AF7DF2-7DFB-57CF-DD67-2514A4560D8F}"/>
              </a:ext>
            </a:extLst>
          </p:cNvPr>
          <p:cNvSpPr txBox="1"/>
          <p:nvPr/>
        </p:nvSpPr>
        <p:spPr>
          <a:xfrm>
            <a:off x="823882" y="3581599"/>
            <a:ext cx="369332" cy="707886"/>
          </a:xfrm>
          <a:prstGeom prst="rect">
            <a:avLst/>
          </a:prstGeom>
          <a:noFill/>
        </p:spPr>
        <p:txBody>
          <a:bodyPr vert="eaVert" wrap="none" rtlCol="0" anchor="ctr">
            <a:spAutoFit/>
          </a:bodyPr>
          <a:lstStyle/>
          <a:p>
            <a:r>
              <a:rPr lang="ja-JP" altLang="en-US" sz="1200" dirty="0"/>
              <a:t>最低</a:t>
            </a:r>
            <a:r>
              <a:rPr kumimoji="1" lang="ja-JP" altLang="en-US" sz="1200" dirty="0"/>
              <a:t>気温</a:t>
            </a:r>
          </a:p>
        </p:txBody>
      </p:sp>
      <p:sp>
        <p:nvSpPr>
          <p:cNvPr id="36" name="正方形/長方形 35">
            <a:extLst>
              <a:ext uri="{FF2B5EF4-FFF2-40B4-BE49-F238E27FC236}">
                <a16:creationId xmlns:a16="http://schemas.microsoft.com/office/drawing/2014/main" id="{BDDE630D-9BA7-D295-46C1-9E09432A4348}"/>
              </a:ext>
            </a:extLst>
          </p:cNvPr>
          <p:cNvSpPr/>
          <p:nvPr/>
        </p:nvSpPr>
        <p:spPr>
          <a:xfrm>
            <a:off x="3255823" y="1246810"/>
            <a:ext cx="241200" cy="32760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039AD1C9-1172-77D7-FD7E-045A0237DED6}"/>
              </a:ext>
            </a:extLst>
          </p:cNvPr>
          <p:cNvSpPr/>
          <p:nvPr/>
        </p:nvSpPr>
        <p:spPr>
          <a:xfrm>
            <a:off x="3743463" y="1253787"/>
            <a:ext cx="241200" cy="3263132"/>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675A21F4-A94E-5CCB-400F-CCA7C14791FA}"/>
              </a:ext>
            </a:extLst>
          </p:cNvPr>
          <p:cNvSpPr/>
          <p:nvPr/>
        </p:nvSpPr>
        <p:spPr>
          <a:xfrm>
            <a:off x="7506187" y="1173033"/>
            <a:ext cx="256030" cy="34380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a:extLst>
              <a:ext uri="{FF2B5EF4-FFF2-40B4-BE49-F238E27FC236}">
                <a16:creationId xmlns:a16="http://schemas.microsoft.com/office/drawing/2014/main" id="{D2F26D84-85B3-6FB0-15D9-A615012A8518}"/>
              </a:ext>
            </a:extLst>
          </p:cNvPr>
          <p:cNvSpPr/>
          <p:nvPr/>
        </p:nvSpPr>
        <p:spPr>
          <a:xfrm rot="13133778">
            <a:off x="4033210" y="1404046"/>
            <a:ext cx="98456" cy="285712"/>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四角形: 角を丸くする 45">
            <a:extLst>
              <a:ext uri="{FF2B5EF4-FFF2-40B4-BE49-F238E27FC236}">
                <a16:creationId xmlns:a16="http://schemas.microsoft.com/office/drawing/2014/main" id="{558A3464-83E1-9F72-8603-BB4CCD8FA8EF}"/>
              </a:ext>
            </a:extLst>
          </p:cNvPr>
          <p:cNvSpPr/>
          <p:nvPr/>
        </p:nvSpPr>
        <p:spPr>
          <a:xfrm>
            <a:off x="6207776" y="1155213"/>
            <a:ext cx="1210336" cy="42343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rPr>
              <a:t>予測値の平年値</a:t>
            </a:r>
            <a:endParaRPr lang="en-US" altLang="ja-JP" sz="1100" dirty="0">
              <a:solidFill>
                <a:schemeClr val="bg1"/>
              </a:solidFill>
            </a:endParaRPr>
          </a:p>
          <a:p>
            <a:pPr algn="ctr"/>
            <a:r>
              <a:rPr lang="ja-JP" altLang="en-US" sz="1100" dirty="0">
                <a:solidFill>
                  <a:schemeClr val="bg1"/>
                </a:solidFill>
              </a:rPr>
              <a:t>（</a:t>
            </a:r>
            <a:r>
              <a:rPr lang="en-US" altLang="ja-JP" sz="1100" dirty="0">
                <a:solidFill>
                  <a:schemeClr val="bg1"/>
                </a:solidFill>
              </a:rPr>
              <a:t>0.1</a:t>
            </a:r>
            <a:r>
              <a:rPr lang="ja-JP" altLang="en-US" sz="1100" dirty="0">
                <a:solidFill>
                  <a:schemeClr val="bg1"/>
                </a:solidFill>
              </a:rPr>
              <a:t>℃単位）</a:t>
            </a:r>
            <a:endParaRPr lang="en-US" altLang="ja-JP" sz="1100" dirty="0">
              <a:solidFill>
                <a:schemeClr val="bg1"/>
              </a:solidFill>
            </a:endParaRPr>
          </a:p>
        </p:txBody>
      </p:sp>
      <p:sp>
        <p:nvSpPr>
          <p:cNvPr id="48" name="二等辺三角形 47">
            <a:extLst>
              <a:ext uri="{FF2B5EF4-FFF2-40B4-BE49-F238E27FC236}">
                <a16:creationId xmlns:a16="http://schemas.microsoft.com/office/drawing/2014/main" id="{1A5DD086-55F8-3614-8D79-2BDA1A02929A}"/>
              </a:ext>
            </a:extLst>
          </p:cNvPr>
          <p:cNvSpPr/>
          <p:nvPr/>
        </p:nvSpPr>
        <p:spPr>
          <a:xfrm rot="7838020">
            <a:off x="7320012" y="1393399"/>
            <a:ext cx="98456" cy="285712"/>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テキスト ボックス 48">
            <a:extLst>
              <a:ext uri="{FF2B5EF4-FFF2-40B4-BE49-F238E27FC236}">
                <a16:creationId xmlns:a16="http://schemas.microsoft.com/office/drawing/2014/main" id="{E136CF2A-24F2-DFDC-D5F2-E7C3BC91D8ED}"/>
              </a:ext>
            </a:extLst>
          </p:cNvPr>
          <p:cNvSpPr txBox="1"/>
          <p:nvPr/>
        </p:nvSpPr>
        <p:spPr>
          <a:xfrm>
            <a:off x="1691785" y="787624"/>
            <a:ext cx="5885639" cy="276999"/>
          </a:xfrm>
          <a:prstGeom prst="rect">
            <a:avLst/>
          </a:prstGeom>
          <a:noFill/>
        </p:spPr>
        <p:txBody>
          <a:bodyPr wrap="square" rtlCol="0">
            <a:spAutoFit/>
          </a:bodyPr>
          <a:lstStyle/>
          <a:p>
            <a:pPr algn="ctr"/>
            <a:r>
              <a:rPr kumimoji="1" lang="en-US" altLang="ja-JP" sz="1200" b="1" dirty="0"/>
              <a:t>2</a:t>
            </a:r>
            <a:r>
              <a:rPr kumimoji="1" lang="ja-JP" altLang="en-US" sz="1200" b="1" dirty="0"/>
              <a:t>週間気温予報の</a:t>
            </a:r>
            <a:r>
              <a:rPr kumimoji="1" lang="en-US" altLang="ja-JP" sz="1200" b="1" dirty="0"/>
              <a:t>CSV</a:t>
            </a:r>
            <a:r>
              <a:rPr kumimoji="1" lang="ja-JP" altLang="en-US" sz="1200" b="1" dirty="0"/>
              <a:t>ファイルの例（初期値：</a:t>
            </a:r>
            <a:r>
              <a:rPr kumimoji="1" lang="en-US" altLang="ja-JP" sz="1200" b="1" dirty="0"/>
              <a:t>2022</a:t>
            </a:r>
            <a:r>
              <a:rPr kumimoji="1" lang="ja-JP" altLang="en-US" sz="1200" b="1" dirty="0"/>
              <a:t>年</a:t>
            </a:r>
            <a:r>
              <a:rPr kumimoji="1" lang="en-US" altLang="ja-JP" sz="1200" b="1" dirty="0"/>
              <a:t>9</a:t>
            </a:r>
            <a:r>
              <a:rPr kumimoji="1" lang="ja-JP" altLang="en-US" sz="1200" b="1" dirty="0"/>
              <a:t>月</a:t>
            </a:r>
            <a:r>
              <a:rPr kumimoji="1" lang="en-US" altLang="ja-JP" sz="1200" b="1" dirty="0"/>
              <a:t>13</a:t>
            </a:r>
            <a:r>
              <a:rPr kumimoji="1" lang="ja-JP" altLang="en-US" sz="1200" b="1" dirty="0"/>
              <a:t>日、地点：東京）</a:t>
            </a:r>
          </a:p>
        </p:txBody>
      </p:sp>
      <p:sp>
        <p:nvSpPr>
          <p:cNvPr id="55" name="正方形/長方形 54">
            <a:extLst>
              <a:ext uri="{FF2B5EF4-FFF2-40B4-BE49-F238E27FC236}">
                <a16:creationId xmlns:a16="http://schemas.microsoft.com/office/drawing/2014/main" id="{95C3A626-5F29-CB4A-76B2-CC73F589DC76}"/>
              </a:ext>
            </a:extLst>
          </p:cNvPr>
          <p:cNvSpPr/>
          <p:nvPr/>
        </p:nvSpPr>
        <p:spPr>
          <a:xfrm>
            <a:off x="1194406" y="2581359"/>
            <a:ext cx="6572573" cy="90000"/>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ABAE1E56-F510-CADA-C236-07E910935F20}"/>
              </a:ext>
            </a:extLst>
          </p:cNvPr>
          <p:cNvSpPr txBox="1"/>
          <p:nvPr/>
        </p:nvSpPr>
        <p:spPr>
          <a:xfrm>
            <a:off x="4928687" y="2485342"/>
            <a:ext cx="875846" cy="276999"/>
          </a:xfrm>
          <a:prstGeom prst="rect">
            <a:avLst/>
          </a:prstGeom>
          <a:noFill/>
        </p:spPr>
        <p:txBody>
          <a:bodyPr wrap="square" rtlCol="0">
            <a:spAutoFit/>
          </a:bodyPr>
          <a:lstStyle/>
          <a:p>
            <a:pPr algn="ctr"/>
            <a:r>
              <a:rPr kumimoji="1" lang="ja-JP" altLang="en-US" sz="1200" dirty="0"/>
              <a:t>・・・</a:t>
            </a:r>
          </a:p>
        </p:txBody>
      </p:sp>
      <p:sp>
        <p:nvSpPr>
          <p:cNvPr id="63" name="テキスト ボックス 62">
            <a:extLst>
              <a:ext uri="{FF2B5EF4-FFF2-40B4-BE49-F238E27FC236}">
                <a16:creationId xmlns:a16="http://schemas.microsoft.com/office/drawing/2014/main" id="{F0803E90-55E6-A284-A999-7566450A32B3}"/>
              </a:ext>
            </a:extLst>
          </p:cNvPr>
          <p:cNvSpPr txBox="1"/>
          <p:nvPr/>
        </p:nvSpPr>
        <p:spPr>
          <a:xfrm>
            <a:off x="4928687" y="1853114"/>
            <a:ext cx="875846" cy="276999"/>
          </a:xfrm>
          <a:prstGeom prst="rect">
            <a:avLst/>
          </a:prstGeom>
          <a:noFill/>
        </p:spPr>
        <p:txBody>
          <a:bodyPr wrap="square" rtlCol="0">
            <a:spAutoFit/>
          </a:bodyPr>
          <a:lstStyle/>
          <a:p>
            <a:pPr algn="ctr"/>
            <a:r>
              <a:rPr kumimoji="1" lang="ja-JP" altLang="en-US" sz="1200" dirty="0"/>
              <a:t>・・・</a:t>
            </a:r>
          </a:p>
        </p:txBody>
      </p:sp>
      <p:sp>
        <p:nvSpPr>
          <p:cNvPr id="65" name="テキスト ボックス 64">
            <a:extLst>
              <a:ext uri="{FF2B5EF4-FFF2-40B4-BE49-F238E27FC236}">
                <a16:creationId xmlns:a16="http://schemas.microsoft.com/office/drawing/2014/main" id="{F3DBBF79-9355-C03C-B6FB-D0ACF0237C43}"/>
              </a:ext>
            </a:extLst>
          </p:cNvPr>
          <p:cNvSpPr txBox="1"/>
          <p:nvPr/>
        </p:nvSpPr>
        <p:spPr>
          <a:xfrm>
            <a:off x="4928687" y="3930516"/>
            <a:ext cx="875846" cy="276999"/>
          </a:xfrm>
          <a:prstGeom prst="rect">
            <a:avLst/>
          </a:prstGeom>
          <a:noFill/>
        </p:spPr>
        <p:txBody>
          <a:bodyPr wrap="square" rtlCol="0">
            <a:spAutoFit/>
          </a:bodyPr>
          <a:lstStyle/>
          <a:p>
            <a:pPr algn="ctr"/>
            <a:r>
              <a:rPr kumimoji="1" lang="ja-JP" altLang="en-US" sz="1200" dirty="0"/>
              <a:t>・・・</a:t>
            </a:r>
          </a:p>
        </p:txBody>
      </p:sp>
      <p:sp>
        <p:nvSpPr>
          <p:cNvPr id="72" name="正方形/長方形 71">
            <a:extLst>
              <a:ext uri="{FF2B5EF4-FFF2-40B4-BE49-F238E27FC236}">
                <a16:creationId xmlns:a16="http://schemas.microsoft.com/office/drawing/2014/main" id="{C3509C13-249A-F4AF-4B69-5082770C6255}"/>
              </a:ext>
            </a:extLst>
          </p:cNvPr>
          <p:cNvSpPr/>
          <p:nvPr/>
        </p:nvSpPr>
        <p:spPr>
          <a:xfrm>
            <a:off x="1306544" y="1155213"/>
            <a:ext cx="720000" cy="900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二等辺三角形 75">
            <a:extLst>
              <a:ext uri="{FF2B5EF4-FFF2-40B4-BE49-F238E27FC236}">
                <a16:creationId xmlns:a16="http://schemas.microsoft.com/office/drawing/2014/main" id="{D341007C-15E3-770B-2245-6665BC0C462A}"/>
              </a:ext>
            </a:extLst>
          </p:cNvPr>
          <p:cNvSpPr/>
          <p:nvPr/>
        </p:nvSpPr>
        <p:spPr>
          <a:xfrm rot="19167449">
            <a:off x="1806928" y="1196318"/>
            <a:ext cx="98456" cy="285712"/>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 name="四角形: 角を丸くする 73">
            <a:extLst>
              <a:ext uri="{FF2B5EF4-FFF2-40B4-BE49-F238E27FC236}">
                <a16:creationId xmlns:a16="http://schemas.microsoft.com/office/drawing/2014/main" id="{EA190BE1-67F4-1D70-2EFD-D06148638457}"/>
              </a:ext>
            </a:extLst>
          </p:cNvPr>
          <p:cNvSpPr/>
          <p:nvPr/>
        </p:nvSpPr>
        <p:spPr>
          <a:xfrm>
            <a:off x="1704346" y="1318083"/>
            <a:ext cx="1292665" cy="277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rPr>
              <a:t>初期値の年月日</a:t>
            </a:r>
            <a:endParaRPr lang="en-US" altLang="ja-JP" sz="1100" dirty="0">
              <a:solidFill>
                <a:schemeClr val="bg1"/>
              </a:solidFill>
            </a:endParaRPr>
          </a:p>
        </p:txBody>
      </p:sp>
      <p:sp>
        <p:nvSpPr>
          <p:cNvPr id="78" name="二等辺三角形 77">
            <a:extLst>
              <a:ext uri="{FF2B5EF4-FFF2-40B4-BE49-F238E27FC236}">
                <a16:creationId xmlns:a16="http://schemas.microsoft.com/office/drawing/2014/main" id="{098220B2-5F69-8188-B400-86FA9CEA3378}"/>
              </a:ext>
            </a:extLst>
          </p:cNvPr>
          <p:cNvSpPr/>
          <p:nvPr/>
        </p:nvSpPr>
        <p:spPr>
          <a:xfrm rot="7235177">
            <a:off x="3109535" y="3355493"/>
            <a:ext cx="98456" cy="285712"/>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四角形: 角を丸くする 79">
            <a:extLst>
              <a:ext uri="{FF2B5EF4-FFF2-40B4-BE49-F238E27FC236}">
                <a16:creationId xmlns:a16="http://schemas.microsoft.com/office/drawing/2014/main" id="{8DFD6ADA-1011-0CBC-4AFA-1CD4B6CBCDF5}"/>
              </a:ext>
            </a:extLst>
          </p:cNvPr>
          <p:cNvSpPr/>
          <p:nvPr/>
        </p:nvSpPr>
        <p:spPr>
          <a:xfrm>
            <a:off x="1931971" y="2995179"/>
            <a:ext cx="1231222" cy="671748"/>
          </a:xfrm>
          <a:prstGeom prst="roundRect">
            <a:avLst>
              <a:gd name="adj" fmla="val 1119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t>1</a:t>
            </a:r>
            <a:r>
              <a:rPr lang="ja-JP" altLang="en-US" sz="1100" dirty="0"/>
              <a:t>：日平均気温</a:t>
            </a:r>
            <a:endParaRPr lang="en-US" altLang="ja-JP" sz="1100" dirty="0"/>
          </a:p>
          <a:p>
            <a:pPr algn="ctr"/>
            <a:r>
              <a:rPr lang="en-US" altLang="ja-JP" sz="1100" dirty="0"/>
              <a:t>2</a:t>
            </a:r>
            <a:r>
              <a:rPr lang="ja-JP" altLang="en-US" sz="1100" dirty="0"/>
              <a:t>：日最高気温</a:t>
            </a:r>
            <a:endParaRPr lang="en-US" altLang="ja-JP" sz="1100" dirty="0"/>
          </a:p>
          <a:p>
            <a:pPr algn="ctr"/>
            <a:r>
              <a:rPr lang="en-US" altLang="ja-JP" sz="1100" dirty="0"/>
              <a:t>3</a:t>
            </a:r>
            <a:r>
              <a:rPr lang="ja-JP" altLang="en-US" sz="1100" dirty="0"/>
              <a:t>：日最低気温</a:t>
            </a:r>
            <a:endParaRPr lang="en-US" altLang="ja-JP" sz="1100" dirty="0">
              <a:solidFill>
                <a:schemeClr val="bg1"/>
              </a:solidFill>
            </a:endParaRPr>
          </a:p>
        </p:txBody>
      </p:sp>
      <p:sp>
        <p:nvSpPr>
          <p:cNvPr id="83" name="フリーフォーム: 図形 82">
            <a:extLst>
              <a:ext uri="{FF2B5EF4-FFF2-40B4-BE49-F238E27FC236}">
                <a16:creationId xmlns:a16="http://schemas.microsoft.com/office/drawing/2014/main" id="{6AD93039-C828-4436-9F7B-7DCEF8BF6795}"/>
              </a:ext>
            </a:extLst>
          </p:cNvPr>
          <p:cNvSpPr/>
          <p:nvPr/>
        </p:nvSpPr>
        <p:spPr>
          <a:xfrm>
            <a:off x="3945183" y="2730504"/>
            <a:ext cx="3071578" cy="986639"/>
          </a:xfrm>
          <a:custGeom>
            <a:avLst/>
            <a:gdLst>
              <a:gd name="connsiteX0" fmla="*/ 1412483 w 3071578"/>
              <a:gd name="connsiteY0" fmla="*/ 0 h 986639"/>
              <a:gd name="connsiteX1" fmla="*/ 1479546 w 3071578"/>
              <a:gd name="connsiteY1" fmla="*/ 214950 h 986639"/>
              <a:gd name="connsiteX2" fmla="*/ 2981059 w 3071578"/>
              <a:gd name="connsiteY2" fmla="*/ 214950 h 986639"/>
              <a:gd name="connsiteX3" fmla="*/ 3071578 w 3071578"/>
              <a:gd name="connsiteY3" fmla="*/ 305469 h 986639"/>
              <a:gd name="connsiteX4" fmla="*/ 3071578 w 3071578"/>
              <a:gd name="connsiteY4" fmla="*/ 896120 h 986639"/>
              <a:gd name="connsiteX5" fmla="*/ 2981059 w 3071578"/>
              <a:gd name="connsiteY5" fmla="*/ 986639 h 986639"/>
              <a:gd name="connsiteX6" fmla="*/ 90519 w 3071578"/>
              <a:gd name="connsiteY6" fmla="*/ 986639 h 986639"/>
              <a:gd name="connsiteX7" fmla="*/ 0 w 3071578"/>
              <a:gd name="connsiteY7" fmla="*/ 896120 h 986639"/>
              <a:gd name="connsiteX8" fmla="*/ 0 w 3071578"/>
              <a:gd name="connsiteY8" fmla="*/ 305469 h 986639"/>
              <a:gd name="connsiteX9" fmla="*/ 90519 w 3071578"/>
              <a:gd name="connsiteY9" fmla="*/ 214950 h 986639"/>
              <a:gd name="connsiteX10" fmla="*/ 1345421 w 3071578"/>
              <a:gd name="connsiteY10" fmla="*/ 214950 h 98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578" h="986639">
                <a:moveTo>
                  <a:pt x="1412483" y="0"/>
                </a:moveTo>
                <a:lnTo>
                  <a:pt x="1479546" y="214950"/>
                </a:lnTo>
                <a:lnTo>
                  <a:pt x="2981059" y="214950"/>
                </a:lnTo>
                <a:cubicBezTo>
                  <a:pt x="3031051" y="214950"/>
                  <a:pt x="3071578" y="255477"/>
                  <a:pt x="3071578" y="305469"/>
                </a:cubicBezTo>
                <a:lnTo>
                  <a:pt x="3071578" y="896120"/>
                </a:lnTo>
                <a:cubicBezTo>
                  <a:pt x="3071578" y="946112"/>
                  <a:pt x="3031051" y="986639"/>
                  <a:pt x="2981059" y="986639"/>
                </a:cubicBezTo>
                <a:lnTo>
                  <a:pt x="90519" y="986639"/>
                </a:lnTo>
                <a:cubicBezTo>
                  <a:pt x="40527" y="986639"/>
                  <a:pt x="0" y="946112"/>
                  <a:pt x="0" y="896120"/>
                </a:cubicBezTo>
                <a:lnTo>
                  <a:pt x="0" y="305469"/>
                </a:lnTo>
                <a:cubicBezTo>
                  <a:pt x="0" y="255477"/>
                  <a:pt x="40527" y="214950"/>
                  <a:pt x="90519" y="214950"/>
                </a:cubicBezTo>
                <a:lnTo>
                  <a:pt x="1345421" y="214950"/>
                </a:lnTo>
                <a:close/>
              </a:path>
            </a:pathLst>
          </a:custGeom>
          <a:solidFill>
            <a:schemeClr val="bg1"/>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テキスト ボックス 57">
            <a:extLst>
              <a:ext uri="{FF2B5EF4-FFF2-40B4-BE49-F238E27FC236}">
                <a16:creationId xmlns:a16="http://schemas.microsoft.com/office/drawing/2014/main" id="{318F079C-A9F2-732B-A1B7-FCFC3E911458}"/>
              </a:ext>
            </a:extLst>
          </p:cNvPr>
          <p:cNvSpPr txBox="1"/>
          <p:nvPr/>
        </p:nvSpPr>
        <p:spPr>
          <a:xfrm>
            <a:off x="4052349" y="2989361"/>
            <a:ext cx="2952229" cy="665952"/>
          </a:xfrm>
          <a:prstGeom prst="rect">
            <a:avLst/>
          </a:prstGeom>
          <a:noFill/>
        </p:spPr>
        <p:txBody>
          <a:bodyPr wrap="square" rtlCol="0">
            <a:spAutoFit/>
          </a:bodyPr>
          <a:lstStyle/>
          <a:p>
            <a:pPr algn="ctr">
              <a:lnSpc>
                <a:spcPct val="120000"/>
              </a:lnSpc>
            </a:pPr>
            <a:r>
              <a:rPr kumimoji="1" lang="ja-JP" altLang="en-US" sz="1050" b="1" dirty="0"/>
              <a:t>この行のデータの読み方</a:t>
            </a:r>
            <a:endParaRPr kumimoji="1" lang="en-US" altLang="ja-JP" sz="1050" b="1" dirty="0"/>
          </a:p>
          <a:p>
            <a:pPr>
              <a:lnSpc>
                <a:spcPct val="120000"/>
              </a:lnSpc>
            </a:pPr>
            <a:r>
              <a:rPr kumimoji="1" lang="ja-JP" altLang="en-US" sz="1050" dirty="0"/>
              <a:t>東京（</a:t>
            </a:r>
            <a:r>
              <a:rPr kumimoji="1" lang="en-US" altLang="ja-JP" sz="1050" dirty="0"/>
              <a:t>47662</a:t>
            </a:r>
            <a:r>
              <a:rPr kumimoji="1" lang="ja-JP" altLang="en-US" sz="1050" dirty="0"/>
              <a:t>）における</a:t>
            </a:r>
            <a:r>
              <a:rPr kumimoji="1" lang="en-US" altLang="ja-JP" sz="1050" dirty="0"/>
              <a:t>9</a:t>
            </a:r>
            <a:r>
              <a:rPr lang="en-US" altLang="ja-JP" sz="1050" dirty="0"/>
              <a:t>/</a:t>
            </a:r>
            <a:r>
              <a:rPr kumimoji="1" lang="en-US" altLang="ja-JP" sz="1050" dirty="0"/>
              <a:t>17</a:t>
            </a:r>
            <a:r>
              <a:rPr kumimoji="1" lang="ja-JP" altLang="en-US" sz="1050" dirty="0"/>
              <a:t>～</a:t>
            </a:r>
            <a:r>
              <a:rPr kumimoji="1" lang="en-US" altLang="ja-JP" sz="1050" dirty="0"/>
              <a:t>9/21</a:t>
            </a:r>
            <a:r>
              <a:rPr kumimoji="1" lang="ja-JP" altLang="en-US" sz="1050" dirty="0"/>
              <a:t>の</a:t>
            </a:r>
            <a:r>
              <a:rPr kumimoji="1" lang="en-US" altLang="ja-JP" sz="1050" dirty="0"/>
              <a:t>5</a:t>
            </a:r>
            <a:r>
              <a:rPr kumimoji="1" lang="ja-JP" altLang="en-US" sz="1050" dirty="0"/>
              <a:t>日間</a:t>
            </a:r>
            <a:r>
              <a:rPr lang="ja-JP" altLang="en-US" sz="1050" dirty="0"/>
              <a:t>の最高</a:t>
            </a:r>
            <a:r>
              <a:rPr kumimoji="1" lang="ja-JP" altLang="en-US" sz="1050" dirty="0"/>
              <a:t>気温の平年差は＋</a:t>
            </a:r>
            <a:r>
              <a:rPr kumimoji="1" lang="en-US" altLang="ja-JP" sz="1050" dirty="0"/>
              <a:t>2.0</a:t>
            </a:r>
            <a:r>
              <a:rPr kumimoji="1" lang="ja-JP" altLang="en-US" sz="1050" dirty="0"/>
              <a:t>℃、平年値は</a:t>
            </a:r>
            <a:r>
              <a:rPr kumimoji="1" lang="en-US" altLang="ja-JP" sz="1050" dirty="0"/>
              <a:t>26.8</a:t>
            </a:r>
            <a:r>
              <a:rPr kumimoji="1" lang="ja-JP" altLang="en-US" sz="1050" dirty="0"/>
              <a:t>℃</a:t>
            </a:r>
          </a:p>
        </p:txBody>
      </p:sp>
      <p:sp>
        <p:nvSpPr>
          <p:cNvPr id="42" name="四角形: 角を丸くする 41">
            <a:extLst>
              <a:ext uri="{FF2B5EF4-FFF2-40B4-BE49-F238E27FC236}">
                <a16:creationId xmlns:a16="http://schemas.microsoft.com/office/drawing/2014/main" id="{01CFC5C6-17D5-1195-F841-0547FD7C75A2}"/>
              </a:ext>
            </a:extLst>
          </p:cNvPr>
          <p:cNvSpPr/>
          <p:nvPr/>
        </p:nvSpPr>
        <p:spPr>
          <a:xfrm>
            <a:off x="4086965" y="1181508"/>
            <a:ext cx="1353480" cy="48722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rPr>
              <a:t>予測値の平年差</a:t>
            </a:r>
            <a:endParaRPr lang="en-US" altLang="ja-JP" sz="1100" dirty="0">
              <a:solidFill>
                <a:schemeClr val="bg1"/>
              </a:solidFill>
            </a:endParaRPr>
          </a:p>
          <a:p>
            <a:pPr algn="ctr"/>
            <a:r>
              <a:rPr lang="ja-JP" altLang="en-US" sz="1100" dirty="0">
                <a:solidFill>
                  <a:schemeClr val="bg1"/>
                </a:solidFill>
              </a:rPr>
              <a:t>（</a:t>
            </a:r>
            <a:r>
              <a:rPr lang="en-US" altLang="ja-JP" sz="1100" dirty="0">
                <a:solidFill>
                  <a:schemeClr val="bg1"/>
                </a:solidFill>
              </a:rPr>
              <a:t>0.1</a:t>
            </a:r>
            <a:r>
              <a:rPr lang="ja-JP" altLang="en-US" sz="1100" dirty="0">
                <a:solidFill>
                  <a:schemeClr val="bg1"/>
                </a:solidFill>
              </a:rPr>
              <a:t>℃単位）</a:t>
            </a:r>
            <a:endParaRPr lang="en-US" altLang="ja-JP" sz="1100" dirty="0">
              <a:solidFill>
                <a:schemeClr val="bg1"/>
              </a:solidFill>
            </a:endParaRPr>
          </a:p>
        </p:txBody>
      </p:sp>
      <p:sp>
        <p:nvSpPr>
          <p:cNvPr id="3" name="スライド番号プレースホルダー 2">
            <a:extLst>
              <a:ext uri="{FF2B5EF4-FFF2-40B4-BE49-F238E27FC236}">
                <a16:creationId xmlns:a16="http://schemas.microsoft.com/office/drawing/2014/main" id="{422C17A3-B18C-7FF0-6199-03273988A747}"/>
              </a:ext>
            </a:extLst>
          </p:cNvPr>
          <p:cNvSpPr>
            <a:spLocks noGrp="1"/>
          </p:cNvSpPr>
          <p:nvPr>
            <p:ph type="sldNum" sz="quarter" idx="12"/>
          </p:nvPr>
        </p:nvSpPr>
        <p:spPr/>
        <p:txBody>
          <a:bodyPr/>
          <a:lstStyle/>
          <a:p>
            <a:fld id="{5F9F9204-6EDA-41A6-81B7-5E8491083ADF}" type="slidenum">
              <a:rPr kumimoji="1" lang="ja-JP" altLang="en-US" smtClean="0"/>
              <a:t>23</a:t>
            </a:fld>
            <a:endParaRPr kumimoji="1" lang="ja-JP" altLang="en-US" dirty="0"/>
          </a:p>
        </p:txBody>
      </p:sp>
    </p:spTree>
    <p:extLst>
      <p:ext uri="{BB962C8B-B14F-4D97-AF65-F5344CB8AC3E}">
        <p14:creationId xmlns:p14="http://schemas.microsoft.com/office/powerpoint/2010/main" val="3672844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 5">
            <a:extLst>
              <a:ext uri="{FF2B5EF4-FFF2-40B4-BE49-F238E27FC236}">
                <a16:creationId xmlns:a16="http://schemas.microsoft.com/office/drawing/2014/main" id="{1E9E0E3C-96D6-81BE-8DEF-6E4791B64E23}"/>
              </a:ext>
            </a:extLst>
          </p:cNvPr>
          <p:cNvGraphicFramePr>
            <a:graphicFrameLocks noGrp="1"/>
          </p:cNvGraphicFramePr>
          <p:nvPr>
            <p:extLst>
              <p:ext uri="{D42A27DB-BD31-4B8C-83A1-F6EECF244321}">
                <p14:modId xmlns:p14="http://schemas.microsoft.com/office/powerpoint/2010/main" val="1353859188"/>
              </p:ext>
            </p:extLst>
          </p:nvPr>
        </p:nvGraphicFramePr>
        <p:xfrm>
          <a:off x="4669136" y="3042705"/>
          <a:ext cx="4068000" cy="153216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2310263"/>
                    </a:ext>
                  </a:extLst>
                </a:gridCol>
                <a:gridCol w="2880000">
                  <a:extLst>
                    <a:ext uri="{9D8B030D-6E8A-4147-A177-3AD203B41FA5}">
                      <a16:colId xmlns:a16="http://schemas.microsoft.com/office/drawing/2014/main" val="230675405"/>
                    </a:ext>
                  </a:extLst>
                </a:gridCol>
                <a:gridCol w="540000">
                  <a:extLst>
                    <a:ext uri="{9D8B030D-6E8A-4147-A177-3AD203B41FA5}">
                      <a16:colId xmlns:a16="http://schemas.microsoft.com/office/drawing/2014/main" val="3772934908"/>
                    </a:ext>
                  </a:extLst>
                </a:gridCol>
              </a:tblGrid>
              <a:tr h="252000">
                <a:tc>
                  <a:txBody>
                    <a:bodyPr/>
                    <a:lstStyle/>
                    <a:p>
                      <a:pPr algn="ctr"/>
                      <a:r>
                        <a:rPr lang="ja-JP" altLang="en-US" sz="1000" dirty="0"/>
                        <a:t>カラム</a:t>
                      </a:r>
                    </a:p>
                  </a:txBody>
                  <a:tcPr marL="45068" marR="45068" marT="22534" marB="22534" anchor="ctr">
                    <a:solidFill>
                      <a:schemeClr val="tx2"/>
                    </a:solidFill>
                  </a:tcPr>
                </a:tc>
                <a:tc>
                  <a:txBody>
                    <a:bodyPr/>
                    <a:lstStyle/>
                    <a:p>
                      <a:pPr algn="ctr"/>
                      <a:r>
                        <a:rPr lang="ja-JP" altLang="en-US" sz="1000" dirty="0"/>
                        <a:t>要素</a:t>
                      </a:r>
                    </a:p>
                  </a:txBody>
                  <a:tcPr marL="45068" marR="45068" marT="22534" marB="22534" anchor="ctr">
                    <a:solidFill>
                      <a:schemeClr val="tx2"/>
                    </a:solidFill>
                  </a:tcPr>
                </a:tc>
                <a:tc>
                  <a:txBody>
                    <a:bodyPr/>
                    <a:lstStyle/>
                    <a:p>
                      <a:pPr algn="ctr"/>
                      <a:r>
                        <a:rPr lang="ja-JP" altLang="en-US" sz="1000" dirty="0"/>
                        <a:t>単位</a:t>
                      </a:r>
                    </a:p>
                  </a:txBody>
                  <a:tcPr marL="45068" marR="45068" marT="22534" marB="22534" anchor="ctr">
                    <a:solidFill>
                      <a:schemeClr val="tx2"/>
                    </a:solidFill>
                  </a:tcPr>
                </a:tc>
                <a:extLst>
                  <a:ext uri="{0D108BD9-81ED-4DB2-BD59-A6C34878D82A}">
                    <a16:rowId xmlns:a16="http://schemas.microsoft.com/office/drawing/2014/main" val="2227192188"/>
                  </a:ext>
                </a:extLst>
              </a:tr>
              <a:tr h="198000">
                <a:tc>
                  <a:txBody>
                    <a:bodyPr/>
                    <a:lstStyle/>
                    <a:p>
                      <a:pPr algn="ctr"/>
                      <a:r>
                        <a:rPr lang="en-US" altLang="ja-JP" sz="900" dirty="0"/>
                        <a:t>12</a:t>
                      </a:r>
                      <a:r>
                        <a:rPr lang="ja-JP" altLang="en-US" sz="900" dirty="0"/>
                        <a:t>～</a:t>
                      </a:r>
                      <a:r>
                        <a:rPr lang="en-US" altLang="ja-JP" sz="900" dirty="0"/>
                        <a:t>112</a:t>
                      </a:r>
                    </a:p>
                  </a:txBody>
                  <a:tcPr anchor="ctr">
                    <a:solidFill>
                      <a:schemeClr val="bg1">
                        <a:lumMod val="95000"/>
                      </a:schemeClr>
                    </a:solidFill>
                  </a:tcPr>
                </a:tc>
                <a:tc>
                  <a:txBody>
                    <a:bodyPr/>
                    <a:lstStyle/>
                    <a:p>
                      <a:r>
                        <a:rPr lang="ja-JP" altLang="en-US" sz="900" dirty="0"/>
                        <a:t>予測値の平年値からの差</a:t>
                      </a:r>
                      <a:br>
                        <a:rPr lang="ja-JP" altLang="en-US" sz="900" dirty="0"/>
                      </a:br>
                      <a:r>
                        <a:rPr lang="en-US" altLang="ja-JP" sz="900" dirty="0"/>
                        <a:t>-5.0</a:t>
                      </a:r>
                      <a:r>
                        <a:rPr lang="ja-JP" altLang="en-US" sz="900" dirty="0"/>
                        <a:t>～</a:t>
                      </a:r>
                      <a:r>
                        <a:rPr lang="en-US" altLang="ja-JP" sz="900" dirty="0"/>
                        <a:t>+5.0℃</a:t>
                      </a:r>
                      <a:r>
                        <a:rPr lang="ja-JP" altLang="en-US" sz="900" dirty="0"/>
                        <a:t>（</a:t>
                      </a:r>
                      <a:r>
                        <a:rPr lang="en-US" altLang="ja-JP" sz="900" dirty="0"/>
                        <a:t>0.1</a:t>
                      </a:r>
                      <a:r>
                        <a:rPr lang="ja-JP" altLang="en-US" sz="900" dirty="0"/>
                        <a:t>℃間隔）の累積確率</a:t>
                      </a:r>
                    </a:p>
                  </a:txBody>
                  <a:tcPr anchor="ctr">
                    <a:solidFill>
                      <a:schemeClr val="bg1">
                        <a:lumMod val="95000"/>
                      </a:schemeClr>
                    </a:solidFill>
                  </a:tcPr>
                </a:tc>
                <a:tc>
                  <a:txBody>
                    <a:bodyPr/>
                    <a:lstStyle/>
                    <a:p>
                      <a:pPr algn="ctr"/>
                      <a:r>
                        <a:rPr lang="en-US" altLang="ja-JP" sz="900" dirty="0"/>
                        <a:t>%</a:t>
                      </a:r>
                    </a:p>
                  </a:txBody>
                  <a:tcPr anchor="ctr">
                    <a:solidFill>
                      <a:schemeClr val="bg1">
                        <a:lumMod val="95000"/>
                      </a:schemeClr>
                    </a:solidFill>
                  </a:tcPr>
                </a:tc>
                <a:extLst>
                  <a:ext uri="{0D108BD9-81ED-4DB2-BD59-A6C34878D82A}">
                    <a16:rowId xmlns:a16="http://schemas.microsoft.com/office/drawing/2014/main" val="1182664027"/>
                  </a:ext>
                </a:extLst>
              </a:tr>
              <a:tr h="198000">
                <a:tc>
                  <a:txBody>
                    <a:bodyPr/>
                    <a:lstStyle/>
                    <a:p>
                      <a:pPr algn="ctr"/>
                      <a:r>
                        <a:rPr lang="en-US" altLang="ja-JP" sz="900" dirty="0"/>
                        <a:t>113</a:t>
                      </a:r>
                    </a:p>
                  </a:txBody>
                  <a:tcPr anchor="ctr">
                    <a:noFill/>
                  </a:tcPr>
                </a:tc>
                <a:tc>
                  <a:txBody>
                    <a:bodyPr/>
                    <a:lstStyle/>
                    <a:p>
                      <a:r>
                        <a:rPr lang="ja-JP" altLang="en-US" sz="900" dirty="0"/>
                        <a:t>昨年の実況値（平年値からの差）</a:t>
                      </a:r>
                    </a:p>
                  </a:txBody>
                  <a:tcPr anchor="ctr">
                    <a:noFill/>
                  </a:tcPr>
                </a:tc>
                <a:tc>
                  <a:txBody>
                    <a:bodyPr/>
                    <a:lstStyle/>
                    <a:p>
                      <a:pPr algn="ctr"/>
                      <a:r>
                        <a:rPr lang="en-US" altLang="ja-JP" sz="900" dirty="0"/>
                        <a:t>0.1℃</a:t>
                      </a:r>
                    </a:p>
                  </a:txBody>
                  <a:tcPr anchor="ctr">
                    <a:noFill/>
                  </a:tcPr>
                </a:tc>
                <a:extLst>
                  <a:ext uri="{0D108BD9-81ED-4DB2-BD59-A6C34878D82A}">
                    <a16:rowId xmlns:a16="http://schemas.microsoft.com/office/drawing/2014/main" val="1961501359"/>
                  </a:ext>
                </a:extLst>
              </a:tr>
              <a:tr h="198000">
                <a:tc>
                  <a:txBody>
                    <a:bodyPr/>
                    <a:lstStyle/>
                    <a:p>
                      <a:pPr algn="ctr"/>
                      <a:r>
                        <a:rPr lang="en-US" altLang="ja-JP" sz="900" dirty="0"/>
                        <a:t>114</a:t>
                      </a:r>
                    </a:p>
                  </a:txBody>
                  <a:tcPr anchor="ctr">
                    <a:solidFill>
                      <a:schemeClr val="bg1">
                        <a:lumMod val="95000"/>
                      </a:schemeClr>
                    </a:solidFill>
                  </a:tcPr>
                </a:tc>
                <a:tc>
                  <a:txBody>
                    <a:bodyPr/>
                    <a:lstStyle/>
                    <a:p>
                      <a:r>
                        <a:rPr lang="ja-JP" altLang="en-US" sz="900" dirty="0"/>
                        <a:t>過去</a:t>
                      </a:r>
                      <a:r>
                        <a:rPr lang="en-US" altLang="ja-JP" sz="900" dirty="0"/>
                        <a:t>10</a:t>
                      </a:r>
                      <a:r>
                        <a:rPr lang="ja-JP" altLang="en-US" sz="900" dirty="0"/>
                        <a:t>年の平均値（平年値からの差）</a:t>
                      </a:r>
                    </a:p>
                  </a:txBody>
                  <a:tcPr anchor="ctr">
                    <a:solidFill>
                      <a:schemeClr val="bg1">
                        <a:lumMod val="95000"/>
                      </a:schemeClr>
                    </a:solidFill>
                  </a:tcPr>
                </a:tc>
                <a:tc>
                  <a:txBody>
                    <a:bodyPr/>
                    <a:lstStyle/>
                    <a:p>
                      <a:pPr algn="ctr"/>
                      <a:r>
                        <a:rPr lang="en-US" altLang="ja-JP" sz="900" dirty="0"/>
                        <a:t>0.1℃</a:t>
                      </a:r>
                    </a:p>
                  </a:txBody>
                  <a:tcPr anchor="ctr">
                    <a:solidFill>
                      <a:schemeClr val="bg1">
                        <a:lumMod val="95000"/>
                      </a:schemeClr>
                    </a:solidFill>
                  </a:tcPr>
                </a:tc>
                <a:extLst>
                  <a:ext uri="{0D108BD9-81ED-4DB2-BD59-A6C34878D82A}">
                    <a16:rowId xmlns:a16="http://schemas.microsoft.com/office/drawing/2014/main" val="2397379435"/>
                  </a:ext>
                </a:extLst>
              </a:tr>
              <a:tr h="198000">
                <a:tc>
                  <a:txBody>
                    <a:bodyPr/>
                    <a:lstStyle/>
                    <a:p>
                      <a:pPr algn="ctr"/>
                      <a:r>
                        <a:rPr lang="en-US" altLang="ja-JP" sz="900" dirty="0"/>
                        <a:t>115</a:t>
                      </a:r>
                    </a:p>
                  </a:txBody>
                  <a:tcPr anchor="ctr">
                    <a:noFill/>
                  </a:tcPr>
                </a:tc>
                <a:tc>
                  <a:txBody>
                    <a:bodyPr/>
                    <a:lstStyle/>
                    <a:p>
                      <a:r>
                        <a:rPr lang="ja-JP" altLang="en-US" sz="900" dirty="0"/>
                        <a:t>平年値（「地点」を選択した場合のみ）</a:t>
                      </a:r>
                    </a:p>
                  </a:txBody>
                  <a:tcPr anchor="ctr">
                    <a:noFill/>
                  </a:tcPr>
                </a:tc>
                <a:tc>
                  <a:txBody>
                    <a:bodyPr/>
                    <a:lstStyle/>
                    <a:p>
                      <a:pPr algn="ctr"/>
                      <a:r>
                        <a:rPr lang="en-US" altLang="ja-JP" sz="900" dirty="0"/>
                        <a:t>0.1℃</a:t>
                      </a:r>
                    </a:p>
                  </a:txBody>
                  <a:tcPr anchor="ctr">
                    <a:noFill/>
                  </a:tcPr>
                </a:tc>
                <a:extLst>
                  <a:ext uri="{0D108BD9-81ED-4DB2-BD59-A6C34878D82A}">
                    <a16:rowId xmlns:a16="http://schemas.microsoft.com/office/drawing/2014/main" val="3463478662"/>
                  </a:ext>
                </a:extLst>
              </a:tr>
              <a:tr h="198000">
                <a:tc>
                  <a:txBody>
                    <a:bodyPr/>
                    <a:lstStyle/>
                    <a:p>
                      <a:pPr algn="ctr"/>
                      <a:r>
                        <a:rPr lang="en-US" altLang="ja-JP" sz="900" dirty="0"/>
                        <a:t>116</a:t>
                      </a:r>
                    </a:p>
                  </a:txBody>
                  <a:tcPr anchor="ctr">
                    <a:solidFill>
                      <a:schemeClr val="bg1">
                        <a:lumMod val="95000"/>
                      </a:schemeClr>
                    </a:solidFill>
                  </a:tcPr>
                </a:tc>
                <a:tc>
                  <a:txBody>
                    <a:bodyPr/>
                    <a:lstStyle/>
                    <a:p>
                      <a:r>
                        <a:rPr lang="ja-JP" altLang="en-US" sz="900" dirty="0"/>
                        <a:t>検証用データ（実況値に準ずる。平年値からの差）</a:t>
                      </a:r>
                    </a:p>
                  </a:txBody>
                  <a:tcPr anchor="ctr">
                    <a:solidFill>
                      <a:schemeClr val="bg1">
                        <a:lumMod val="95000"/>
                      </a:schemeClr>
                    </a:solidFill>
                  </a:tcPr>
                </a:tc>
                <a:tc>
                  <a:txBody>
                    <a:bodyPr/>
                    <a:lstStyle/>
                    <a:p>
                      <a:pPr algn="ctr"/>
                      <a:r>
                        <a:rPr lang="en-US" altLang="ja-JP" sz="900" dirty="0"/>
                        <a:t>0.1℃</a:t>
                      </a:r>
                    </a:p>
                  </a:txBody>
                  <a:tcPr anchor="ctr">
                    <a:solidFill>
                      <a:schemeClr val="bg1">
                        <a:lumMod val="95000"/>
                      </a:schemeClr>
                    </a:solidFill>
                  </a:tcPr>
                </a:tc>
                <a:extLst>
                  <a:ext uri="{0D108BD9-81ED-4DB2-BD59-A6C34878D82A}">
                    <a16:rowId xmlns:a16="http://schemas.microsoft.com/office/drawing/2014/main" val="923442170"/>
                  </a:ext>
                </a:extLst>
              </a:tr>
            </a:tbl>
          </a:graphicData>
        </a:graphic>
      </p:graphicFrame>
      <p:sp>
        <p:nvSpPr>
          <p:cNvPr id="2" name="タイトル 1">
            <a:extLst>
              <a:ext uri="{FF2B5EF4-FFF2-40B4-BE49-F238E27FC236}">
                <a16:creationId xmlns:a16="http://schemas.microsoft.com/office/drawing/2014/main" id="{D6DDB218-DD58-781F-2BAE-349CB97170A8}"/>
              </a:ext>
            </a:extLst>
          </p:cNvPr>
          <p:cNvSpPr>
            <a:spLocks noGrp="1"/>
          </p:cNvSpPr>
          <p:nvPr>
            <p:ph type="title"/>
          </p:nvPr>
        </p:nvSpPr>
        <p:spPr/>
        <p:txBody>
          <a:bodyPr/>
          <a:lstStyle/>
          <a:p>
            <a:r>
              <a:rPr kumimoji="1" lang="ja-JP" altLang="en-US" dirty="0"/>
              <a:t>確率予測資料</a:t>
            </a:r>
            <a:r>
              <a:rPr kumimoji="1" lang="en-US" altLang="ja-JP" dirty="0"/>
              <a:t>CSV</a:t>
            </a:r>
            <a:r>
              <a:rPr kumimoji="1" lang="ja-JP" altLang="en-US" dirty="0"/>
              <a:t>ファイル形式：</a:t>
            </a:r>
            <a:r>
              <a:rPr lang="en-US" altLang="ja-JP" sz="2400" dirty="0"/>
              <a:t> </a:t>
            </a:r>
            <a:r>
              <a:rPr lang="ja-JP" altLang="en-US" sz="2400" dirty="0"/>
              <a:t>１か月予報気温</a:t>
            </a:r>
            <a:endParaRPr kumimoji="1" lang="ja-JP" altLang="en-US" dirty="0"/>
          </a:p>
        </p:txBody>
      </p:sp>
      <p:pic>
        <p:nvPicPr>
          <p:cNvPr id="5" name="図 4">
            <a:extLst>
              <a:ext uri="{FF2B5EF4-FFF2-40B4-BE49-F238E27FC236}">
                <a16:creationId xmlns:a16="http://schemas.microsoft.com/office/drawing/2014/main" id="{62222CB7-472F-B4D4-A40C-B9686AE8D6B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57740" y="1202148"/>
            <a:ext cx="4601137" cy="747713"/>
          </a:xfrm>
          <a:prstGeom prst="rect">
            <a:avLst/>
          </a:prstGeom>
        </p:spPr>
      </p:pic>
      <p:pic>
        <p:nvPicPr>
          <p:cNvPr id="7" name="図 6">
            <a:extLst>
              <a:ext uri="{FF2B5EF4-FFF2-40B4-BE49-F238E27FC236}">
                <a16:creationId xmlns:a16="http://schemas.microsoft.com/office/drawing/2014/main" id="{54D876A0-1B8A-ABF5-AAFA-6C14C28387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52142" y="1191341"/>
            <a:ext cx="1789363" cy="762000"/>
          </a:xfrm>
          <a:prstGeom prst="rect">
            <a:avLst/>
          </a:prstGeom>
        </p:spPr>
      </p:pic>
      <p:graphicFrame>
        <p:nvGraphicFramePr>
          <p:cNvPr id="13" name="表 5">
            <a:extLst>
              <a:ext uri="{FF2B5EF4-FFF2-40B4-BE49-F238E27FC236}">
                <a16:creationId xmlns:a16="http://schemas.microsoft.com/office/drawing/2014/main" id="{D57663D5-080E-98C3-CA7D-760396C6BDBD}"/>
              </a:ext>
            </a:extLst>
          </p:cNvPr>
          <p:cNvGraphicFramePr>
            <a:graphicFrameLocks noGrp="1"/>
          </p:cNvGraphicFramePr>
          <p:nvPr>
            <p:extLst>
              <p:ext uri="{D42A27DB-BD31-4B8C-83A1-F6EECF244321}">
                <p14:modId xmlns:p14="http://schemas.microsoft.com/office/powerpoint/2010/main" val="1677418859"/>
              </p:ext>
            </p:extLst>
          </p:nvPr>
        </p:nvGraphicFramePr>
        <p:xfrm>
          <a:off x="385546" y="3042705"/>
          <a:ext cx="4068000" cy="276660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2310263"/>
                    </a:ext>
                  </a:extLst>
                </a:gridCol>
                <a:gridCol w="2880000">
                  <a:extLst>
                    <a:ext uri="{9D8B030D-6E8A-4147-A177-3AD203B41FA5}">
                      <a16:colId xmlns:a16="http://schemas.microsoft.com/office/drawing/2014/main" val="230675405"/>
                    </a:ext>
                  </a:extLst>
                </a:gridCol>
                <a:gridCol w="540000">
                  <a:extLst>
                    <a:ext uri="{9D8B030D-6E8A-4147-A177-3AD203B41FA5}">
                      <a16:colId xmlns:a16="http://schemas.microsoft.com/office/drawing/2014/main" val="3772934908"/>
                    </a:ext>
                  </a:extLst>
                </a:gridCol>
              </a:tblGrid>
              <a:tr h="252000">
                <a:tc>
                  <a:txBody>
                    <a:bodyPr/>
                    <a:lstStyle/>
                    <a:p>
                      <a:pPr algn="ctr"/>
                      <a:r>
                        <a:rPr lang="ja-JP" altLang="en-US" sz="1000" dirty="0"/>
                        <a:t>カラム</a:t>
                      </a:r>
                    </a:p>
                  </a:txBody>
                  <a:tcPr marL="45068" marR="45068" marT="22534" marB="22534" anchor="ctr">
                    <a:solidFill>
                      <a:schemeClr val="tx2"/>
                    </a:solidFill>
                  </a:tcPr>
                </a:tc>
                <a:tc>
                  <a:txBody>
                    <a:bodyPr/>
                    <a:lstStyle/>
                    <a:p>
                      <a:pPr algn="ctr"/>
                      <a:r>
                        <a:rPr lang="ja-JP" altLang="en-US" sz="1000" dirty="0"/>
                        <a:t>要素</a:t>
                      </a:r>
                    </a:p>
                  </a:txBody>
                  <a:tcPr marL="45068" marR="45068" marT="22534" marB="22534" anchor="ctr">
                    <a:solidFill>
                      <a:schemeClr val="tx2"/>
                    </a:solidFill>
                  </a:tcPr>
                </a:tc>
                <a:tc>
                  <a:txBody>
                    <a:bodyPr/>
                    <a:lstStyle/>
                    <a:p>
                      <a:pPr algn="ctr"/>
                      <a:r>
                        <a:rPr lang="ja-JP" altLang="en-US" sz="1000" dirty="0"/>
                        <a:t>単位</a:t>
                      </a:r>
                    </a:p>
                  </a:txBody>
                  <a:tcPr marL="45068" marR="45068" marT="22534" marB="22534" anchor="ctr">
                    <a:solidFill>
                      <a:schemeClr val="tx2"/>
                    </a:solidFill>
                  </a:tcPr>
                </a:tc>
                <a:extLst>
                  <a:ext uri="{0D108BD9-81ED-4DB2-BD59-A6C34878D82A}">
                    <a16:rowId xmlns:a16="http://schemas.microsoft.com/office/drawing/2014/main" val="2227192188"/>
                  </a:ext>
                </a:extLst>
              </a:tr>
              <a:tr h="198000">
                <a:tc>
                  <a:txBody>
                    <a:bodyPr/>
                    <a:lstStyle/>
                    <a:p>
                      <a:pPr algn="ctr"/>
                      <a:r>
                        <a:rPr lang="en-US" altLang="ja-JP" sz="900" dirty="0"/>
                        <a:t>1</a:t>
                      </a:r>
                    </a:p>
                  </a:txBody>
                  <a:tcPr anchor="ctr">
                    <a:solidFill>
                      <a:schemeClr val="bg1">
                        <a:lumMod val="95000"/>
                      </a:schemeClr>
                    </a:solidFill>
                  </a:tcPr>
                </a:tc>
                <a:tc>
                  <a:txBody>
                    <a:bodyPr/>
                    <a:lstStyle/>
                    <a:p>
                      <a:r>
                        <a:rPr lang="ja-JP" altLang="en-US" sz="900" dirty="0"/>
                        <a:t>予報対象期間の初めの日の年</a:t>
                      </a:r>
                    </a:p>
                  </a:txBody>
                  <a:tcPr anchor="ctr">
                    <a:solidFill>
                      <a:schemeClr val="bg1">
                        <a:lumMod val="95000"/>
                      </a:schemeClr>
                    </a:solidFill>
                  </a:tcPr>
                </a:tc>
                <a:tc>
                  <a:txBody>
                    <a:bodyPr/>
                    <a:lstStyle/>
                    <a:p>
                      <a:pPr algn="ctr"/>
                      <a:r>
                        <a:rPr lang="ja-JP" altLang="en-US" sz="900" dirty="0"/>
                        <a:t>年</a:t>
                      </a:r>
                    </a:p>
                  </a:txBody>
                  <a:tcPr anchor="ctr">
                    <a:solidFill>
                      <a:schemeClr val="bg1">
                        <a:lumMod val="95000"/>
                      </a:schemeClr>
                    </a:solidFill>
                  </a:tcPr>
                </a:tc>
                <a:extLst>
                  <a:ext uri="{0D108BD9-81ED-4DB2-BD59-A6C34878D82A}">
                    <a16:rowId xmlns:a16="http://schemas.microsoft.com/office/drawing/2014/main" val="3682909892"/>
                  </a:ext>
                </a:extLst>
              </a:tr>
              <a:tr h="198000">
                <a:tc>
                  <a:txBody>
                    <a:bodyPr/>
                    <a:lstStyle/>
                    <a:p>
                      <a:pPr algn="ctr"/>
                      <a:r>
                        <a:rPr lang="en-US" altLang="ja-JP" sz="900" dirty="0"/>
                        <a:t>2</a:t>
                      </a:r>
                    </a:p>
                  </a:txBody>
                  <a:tcPr anchor="ctr">
                    <a:noFill/>
                  </a:tcPr>
                </a:tc>
                <a:tc>
                  <a:txBody>
                    <a:bodyPr/>
                    <a:lstStyle/>
                    <a:p>
                      <a:r>
                        <a:rPr lang="ja-JP" altLang="en-US" sz="900" dirty="0"/>
                        <a:t>予報対象期間の初めの日の月</a:t>
                      </a:r>
                    </a:p>
                  </a:txBody>
                  <a:tcPr anchor="ctr">
                    <a:noFill/>
                  </a:tcPr>
                </a:tc>
                <a:tc>
                  <a:txBody>
                    <a:bodyPr/>
                    <a:lstStyle/>
                    <a:p>
                      <a:pPr algn="ctr"/>
                      <a:r>
                        <a:rPr lang="ja-JP" altLang="en-US" sz="900" dirty="0"/>
                        <a:t>月</a:t>
                      </a:r>
                    </a:p>
                  </a:txBody>
                  <a:tcPr anchor="ctr">
                    <a:noFill/>
                  </a:tcPr>
                </a:tc>
                <a:extLst>
                  <a:ext uri="{0D108BD9-81ED-4DB2-BD59-A6C34878D82A}">
                    <a16:rowId xmlns:a16="http://schemas.microsoft.com/office/drawing/2014/main" val="2711627421"/>
                  </a:ext>
                </a:extLst>
              </a:tr>
              <a:tr h="198000">
                <a:tc>
                  <a:txBody>
                    <a:bodyPr/>
                    <a:lstStyle/>
                    <a:p>
                      <a:pPr algn="ctr"/>
                      <a:r>
                        <a:rPr lang="en-US" altLang="ja-JP" sz="900" dirty="0"/>
                        <a:t>3</a:t>
                      </a:r>
                    </a:p>
                  </a:txBody>
                  <a:tcPr anchor="ctr">
                    <a:solidFill>
                      <a:schemeClr val="bg1">
                        <a:lumMod val="95000"/>
                      </a:schemeClr>
                    </a:solidFill>
                  </a:tcPr>
                </a:tc>
                <a:tc>
                  <a:txBody>
                    <a:bodyPr/>
                    <a:lstStyle/>
                    <a:p>
                      <a:r>
                        <a:rPr lang="ja-JP" altLang="en-US" sz="900" dirty="0"/>
                        <a:t>予報対象期間の初めの日の日</a:t>
                      </a:r>
                    </a:p>
                  </a:txBody>
                  <a:tcPr anchor="ctr">
                    <a:solidFill>
                      <a:schemeClr val="bg1">
                        <a:lumMod val="95000"/>
                      </a:schemeClr>
                    </a:solidFill>
                  </a:tcPr>
                </a:tc>
                <a:tc>
                  <a:txBody>
                    <a:bodyPr/>
                    <a:lstStyle/>
                    <a:p>
                      <a:pPr algn="ctr"/>
                      <a:r>
                        <a:rPr lang="ja-JP" altLang="en-US" sz="900" dirty="0"/>
                        <a:t>日</a:t>
                      </a:r>
                    </a:p>
                  </a:txBody>
                  <a:tcPr anchor="ctr">
                    <a:solidFill>
                      <a:schemeClr val="bg1">
                        <a:lumMod val="95000"/>
                      </a:schemeClr>
                    </a:solidFill>
                  </a:tcPr>
                </a:tc>
                <a:extLst>
                  <a:ext uri="{0D108BD9-81ED-4DB2-BD59-A6C34878D82A}">
                    <a16:rowId xmlns:a16="http://schemas.microsoft.com/office/drawing/2014/main" val="2890859261"/>
                  </a:ext>
                </a:extLst>
              </a:tr>
              <a:tr h="198000">
                <a:tc>
                  <a:txBody>
                    <a:bodyPr/>
                    <a:lstStyle/>
                    <a:p>
                      <a:pPr algn="ctr"/>
                      <a:r>
                        <a:rPr lang="en-US" altLang="ja-JP" sz="900" dirty="0"/>
                        <a:t>4</a:t>
                      </a:r>
                    </a:p>
                  </a:txBody>
                  <a:tcPr anchor="ctr">
                    <a:noFill/>
                  </a:tcPr>
                </a:tc>
                <a:tc>
                  <a:txBody>
                    <a:bodyPr/>
                    <a:lstStyle/>
                    <a:p>
                      <a:r>
                        <a:rPr lang="ja-JP" altLang="en-US" sz="900" dirty="0"/>
                        <a:t>予報対象期間終わりの日の年</a:t>
                      </a:r>
                    </a:p>
                  </a:txBody>
                  <a:tcPr anchor="ctr">
                    <a:noFill/>
                  </a:tcPr>
                </a:tc>
                <a:tc>
                  <a:txBody>
                    <a:bodyPr/>
                    <a:lstStyle/>
                    <a:p>
                      <a:pPr algn="ctr"/>
                      <a:r>
                        <a:rPr lang="ja-JP" altLang="en-US" sz="900" dirty="0"/>
                        <a:t>年</a:t>
                      </a:r>
                    </a:p>
                  </a:txBody>
                  <a:tcPr anchor="ctr">
                    <a:noFill/>
                  </a:tcPr>
                </a:tc>
                <a:extLst>
                  <a:ext uri="{0D108BD9-81ED-4DB2-BD59-A6C34878D82A}">
                    <a16:rowId xmlns:a16="http://schemas.microsoft.com/office/drawing/2014/main" val="3496335717"/>
                  </a:ext>
                </a:extLst>
              </a:tr>
              <a:tr h="198000">
                <a:tc>
                  <a:txBody>
                    <a:bodyPr/>
                    <a:lstStyle/>
                    <a:p>
                      <a:pPr algn="ctr"/>
                      <a:r>
                        <a:rPr lang="en-US" altLang="ja-JP" sz="900" dirty="0"/>
                        <a:t>5</a:t>
                      </a:r>
                    </a:p>
                  </a:txBody>
                  <a:tcPr anchor="ctr">
                    <a:solidFill>
                      <a:schemeClr val="bg1">
                        <a:lumMod val="95000"/>
                      </a:schemeClr>
                    </a:solidFill>
                  </a:tcPr>
                </a:tc>
                <a:tc>
                  <a:txBody>
                    <a:bodyPr/>
                    <a:lstStyle/>
                    <a:p>
                      <a:r>
                        <a:rPr lang="ja-JP" altLang="en-US" sz="900" dirty="0"/>
                        <a:t>予報対象期間終わりの日の月</a:t>
                      </a:r>
                    </a:p>
                  </a:txBody>
                  <a:tcPr anchor="ctr">
                    <a:solidFill>
                      <a:schemeClr val="bg1">
                        <a:lumMod val="95000"/>
                      </a:schemeClr>
                    </a:solidFill>
                  </a:tcPr>
                </a:tc>
                <a:tc>
                  <a:txBody>
                    <a:bodyPr/>
                    <a:lstStyle/>
                    <a:p>
                      <a:pPr algn="ctr"/>
                      <a:r>
                        <a:rPr lang="ja-JP" altLang="en-US" sz="900" dirty="0"/>
                        <a:t>月</a:t>
                      </a:r>
                    </a:p>
                  </a:txBody>
                  <a:tcPr anchor="ctr">
                    <a:solidFill>
                      <a:schemeClr val="bg1">
                        <a:lumMod val="95000"/>
                      </a:schemeClr>
                    </a:solidFill>
                  </a:tcPr>
                </a:tc>
                <a:extLst>
                  <a:ext uri="{0D108BD9-81ED-4DB2-BD59-A6C34878D82A}">
                    <a16:rowId xmlns:a16="http://schemas.microsoft.com/office/drawing/2014/main" val="2566591500"/>
                  </a:ext>
                </a:extLst>
              </a:tr>
              <a:tr h="198000">
                <a:tc>
                  <a:txBody>
                    <a:bodyPr/>
                    <a:lstStyle/>
                    <a:p>
                      <a:pPr algn="ctr"/>
                      <a:r>
                        <a:rPr lang="en-US" altLang="ja-JP" sz="900"/>
                        <a:t>6</a:t>
                      </a:r>
                    </a:p>
                  </a:txBody>
                  <a:tcPr anchor="ctr">
                    <a:noFill/>
                  </a:tcPr>
                </a:tc>
                <a:tc>
                  <a:txBody>
                    <a:bodyPr/>
                    <a:lstStyle/>
                    <a:p>
                      <a:r>
                        <a:rPr lang="ja-JP" altLang="en-US" sz="900" dirty="0"/>
                        <a:t>予報対象期間終わりの日の日</a:t>
                      </a:r>
                    </a:p>
                  </a:txBody>
                  <a:tcPr anchor="ctr">
                    <a:noFill/>
                  </a:tcPr>
                </a:tc>
                <a:tc>
                  <a:txBody>
                    <a:bodyPr/>
                    <a:lstStyle/>
                    <a:p>
                      <a:pPr algn="ctr"/>
                      <a:r>
                        <a:rPr lang="ja-JP" altLang="en-US" sz="900" dirty="0"/>
                        <a:t>日</a:t>
                      </a:r>
                    </a:p>
                  </a:txBody>
                  <a:tcPr anchor="ctr">
                    <a:noFill/>
                  </a:tcPr>
                </a:tc>
                <a:extLst>
                  <a:ext uri="{0D108BD9-81ED-4DB2-BD59-A6C34878D82A}">
                    <a16:rowId xmlns:a16="http://schemas.microsoft.com/office/drawing/2014/main" val="1390296455"/>
                  </a:ext>
                </a:extLst>
              </a:tr>
              <a:tr h="198000">
                <a:tc>
                  <a:txBody>
                    <a:bodyPr/>
                    <a:lstStyle/>
                    <a:p>
                      <a:pPr algn="ctr"/>
                      <a:r>
                        <a:rPr lang="en-US" altLang="ja-JP" sz="900" dirty="0"/>
                        <a:t>7</a:t>
                      </a:r>
                    </a:p>
                  </a:txBody>
                  <a:tcPr anchor="ctr">
                    <a:solidFill>
                      <a:schemeClr val="bg1">
                        <a:lumMod val="95000"/>
                      </a:schemeClr>
                    </a:solidFill>
                  </a:tcPr>
                </a:tc>
                <a:tc>
                  <a:txBody>
                    <a:bodyPr/>
                    <a:lstStyle/>
                    <a:p>
                      <a:r>
                        <a:rPr lang="ja-JP" altLang="en-US" sz="900" dirty="0"/>
                        <a:t>予報対象期間の日数</a:t>
                      </a:r>
                    </a:p>
                  </a:txBody>
                  <a:tcPr anchor="ctr">
                    <a:solidFill>
                      <a:schemeClr val="bg1">
                        <a:lumMod val="95000"/>
                      </a:schemeClr>
                    </a:solidFill>
                  </a:tcPr>
                </a:tc>
                <a:tc>
                  <a:txBody>
                    <a:bodyPr/>
                    <a:lstStyle/>
                    <a:p>
                      <a:pPr algn="ctr"/>
                      <a:r>
                        <a:rPr lang="ja-JP" altLang="en-US" sz="900" dirty="0"/>
                        <a:t>日</a:t>
                      </a:r>
                    </a:p>
                  </a:txBody>
                  <a:tcPr anchor="ctr">
                    <a:solidFill>
                      <a:schemeClr val="bg1">
                        <a:lumMod val="95000"/>
                      </a:schemeClr>
                    </a:solidFill>
                  </a:tcPr>
                </a:tc>
                <a:extLst>
                  <a:ext uri="{0D108BD9-81ED-4DB2-BD59-A6C34878D82A}">
                    <a16:rowId xmlns:a16="http://schemas.microsoft.com/office/drawing/2014/main" val="2835805808"/>
                  </a:ext>
                </a:extLst>
              </a:tr>
              <a:tr h="198000">
                <a:tc>
                  <a:txBody>
                    <a:bodyPr/>
                    <a:lstStyle/>
                    <a:p>
                      <a:pPr algn="ctr"/>
                      <a:r>
                        <a:rPr lang="en-US" altLang="ja-JP" sz="900" dirty="0"/>
                        <a:t>8</a:t>
                      </a:r>
                    </a:p>
                  </a:txBody>
                  <a:tcPr anchor="ctr">
                    <a:noFill/>
                  </a:tcPr>
                </a:tc>
                <a:tc>
                  <a:txBody>
                    <a:bodyPr/>
                    <a:lstStyle/>
                    <a:p>
                      <a:r>
                        <a:rPr lang="ja-JP" altLang="en-US" sz="900" dirty="0">
                          <a:hlinkClick r:id="rId5"/>
                        </a:rPr>
                        <a:t>予報対象の地域（地点）番号</a:t>
                      </a:r>
                      <a:endParaRPr lang="ja-JP" altLang="en-US" sz="900" dirty="0"/>
                    </a:p>
                  </a:txBody>
                  <a:tcPr anchor="ctr">
                    <a:noFill/>
                  </a:tcPr>
                </a:tc>
                <a:tc>
                  <a:txBody>
                    <a:bodyPr/>
                    <a:lstStyle/>
                    <a:p>
                      <a:pPr algn="ctr"/>
                      <a:endParaRPr lang="ja-JP" altLang="en-US" sz="900" dirty="0"/>
                    </a:p>
                  </a:txBody>
                  <a:tcPr anchor="ctr">
                    <a:noFill/>
                  </a:tcPr>
                </a:tc>
                <a:extLst>
                  <a:ext uri="{0D108BD9-81ED-4DB2-BD59-A6C34878D82A}">
                    <a16:rowId xmlns:a16="http://schemas.microsoft.com/office/drawing/2014/main" val="1045839836"/>
                  </a:ext>
                </a:extLst>
              </a:tr>
              <a:tr h="198000">
                <a:tc>
                  <a:txBody>
                    <a:bodyPr/>
                    <a:lstStyle/>
                    <a:p>
                      <a:pPr algn="ctr"/>
                      <a:r>
                        <a:rPr lang="en-US" altLang="ja-JP" sz="900"/>
                        <a:t>9</a:t>
                      </a:r>
                    </a:p>
                  </a:txBody>
                  <a:tcPr anchor="ctr">
                    <a:solidFill>
                      <a:schemeClr val="bg1">
                        <a:lumMod val="95000"/>
                      </a:schemeClr>
                    </a:solidFill>
                  </a:tcPr>
                </a:tc>
                <a:tc>
                  <a:txBody>
                    <a:bodyPr/>
                    <a:lstStyle/>
                    <a:p>
                      <a:r>
                        <a:rPr lang="ja-JP" altLang="en-US" sz="900" dirty="0"/>
                        <a:t>予報対象要素を表す番号</a:t>
                      </a:r>
                      <a:r>
                        <a:rPr lang="en-US" altLang="ja-JP" sz="900" dirty="0"/>
                        <a:t>(1:</a:t>
                      </a:r>
                      <a:r>
                        <a:rPr lang="ja-JP" altLang="en-US" sz="900" dirty="0"/>
                        <a:t>日平均気温</a:t>
                      </a:r>
                      <a:r>
                        <a:rPr lang="en-US" altLang="ja-JP" sz="900" dirty="0"/>
                        <a:t>)</a:t>
                      </a:r>
                    </a:p>
                  </a:txBody>
                  <a:tcPr anchor="ctr">
                    <a:solidFill>
                      <a:schemeClr val="bg1">
                        <a:lumMod val="95000"/>
                      </a:schemeClr>
                    </a:solidFill>
                  </a:tcPr>
                </a:tc>
                <a:tc>
                  <a:txBody>
                    <a:bodyPr/>
                    <a:lstStyle/>
                    <a:p>
                      <a:pPr algn="ctr"/>
                      <a:endParaRPr lang="ja-JP" altLang="en-US" sz="900" dirty="0"/>
                    </a:p>
                  </a:txBody>
                  <a:tcPr anchor="ctr">
                    <a:solidFill>
                      <a:schemeClr val="bg1">
                        <a:lumMod val="95000"/>
                      </a:schemeClr>
                    </a:solidFill>
                  </a:tcPr>
                </a:tc>
                <a:extLst>
                  <a:ext uri="{0D108BD9-81ED-4DB2-BD59-A6C34878D82A}">
                    <a16:rowId xmlns:a16="http://schemas.microsoft.com/office/drawing/2014/main" val="3918724977"/>
                  </a:ext>
                </a:extLst>
              </a:tr>
              <a:tr h="198000">
                <a:tc>
                  <a:txBody>
                    <a:bodyPr/>
                    <a:lstStyle/>
                    <a:p>
                      <a:pPr algn="ctr"/>
                      <a:r>
                        <a:rPr lang="en-US" altLang="ja-JP" sz="900" dirty="0"/>
                        <a:t>10</a:t>
                      </a:r>
                    </a:p>
                  </a:txBody>
                  <a:tcPr anchor="ctr">
                    <a:noFill/>
                  </a:tcPr>
                </a:tc>
                <a:tc>
                  <a:txBody>
                    <a:bodyPr/>
                    <a:lstStyle/>
                    <a:p>
                      <a:r>
                        <a:rPr lang="ja-JP" altLang="en-US" sz="900" dirty="0"/>
                        <a:t>ガイダンスを表す識別子（常に３を表す）</a:t>
                      </a:r>
                    </a:p>
                  </a:txBody>
                  <a:tcPr anchor="ctr">
                    <a:noFill/>
                  </a:tcPr>
                </a:tc>
                <a:tc>
                  <a:txBody>
                    <a:bodyPr/>
                    <a:lstStyle/>
                    <a:p>
                      <a:pPr algn="ctr"/>
                      <a:endParaRPr lang="ja-JP" altLang="en-US" sz="900" dirty="0"/>
                    </a:p>
                  </a:txBody>
                  <a:tcPr anchor="ctr">
                    <a:noFill/>
                  </a:tcPr>
                </a:tc>
                <a:extLst>
                  <a:ext uri="{0D108BD9-81ED-4DB2-BD59-A6C34878D82A}">
                    <a16:rowId xmlns:a16="http://schemas.microsoft.com/office/drawing/2014/main" val="241538418"/>
                  </a:ext>
                </a:extLst>
              </a:tr>
              <a:tr h="198000">
                <a:tc>
                  <a:txBody>
                    <a:bodyPr/>
                    <a:lstStyle/>
                    <a:p>
                      <a:pPr algn="ctr"/>
                      <a:r>
                        <a:rPr lang="en-US" altLang="ja-JP" sz="900" dirty="0"/>
                        <a:t>11</a:t>
                      </a:r>
                    </a:p>
                  </a:txBody>
                  <a:tcPr anchor="ctr">
                    <a:solidFill>
                      <a:schemeClr val="bg1">
                        <a:lumMod val="95000"/>
                      </a:schemeClr>
                    </a:solidFill>
                  </a:tcPr>
                </a:tc>
                <a:tc>
                  <a:txBody>
                    <a:bodyPr/>
                    <a:lstStyle/>
                    <a:p>
                      <a:r>
                        <a:rPr lang="ja-JP" altLang="en-US" sz="900" dirty="0"/>
                        <a:t>予測値の平年値からの差（</a:t>
                      </a:r>
                      <a:r>
                        <a:rPr lang="ja-JP" altLang="en-US" sz="900" dirty="0">
                          <a:hlinkClick r:id="rId6"/>
                        </a:rPr>
                        <a:t>アンサンブル平均</a:t>
                      </a:r>
                      <a:r>
                        <a:rPr lang="ja-JP" altLang="en-US" sz="900" dirty="0"/>
                        <a:t>）</a:t>
                      </a:r>
                    </a:p>
                  </a:txBody>
                  <a:tcPr anchor="ctr">
                    <a:solidFill>
                      <a:schemeClr val="bg1">
                        <a:lumMod val="95000"/>
                      </a:schemeClr>
                    </a:solidFill>
                  </a:tcPr>
                </a:tc>
                <a:tc>
                  <a:txBody>
                    <a:bodyPr/>
                    <a:lstStyle/>
                    <a:p>
                      <a:pPr algn="ctr"/>
                      <a:r>
                        <a:rPr lang="en-US" altLang="ja-JP" sz="900" dirty="0"/>
                        <a:t>0.1℃</a:t>
                      </a:r>
                    </a:p>
                  </a:txBody>
                  <a:tcPr anchor="ctr">
                    <a:solidFill>
                      <a:schemeClr val="bg1">
                        <a:lumMod val="95000"/>
                      </a:schemeClr>
                    </a:solidFill>
                  </a:tcPr>
                </a:tc>
                <a:extLst>
                  <a:ext uri="{0D108BD9-81ED-4DB2-BD59-A6C34878D82A}">
                    <a16:rowId xmlns:a16="http://schemas.microsoft.com/office/drawing/2014/main" val="3799705290"/>
                  </a:ext>
                </a:extLst>
              </a:tr>
            </a:tbl>
          </a:graphicData>
        </a:graphic>
      </p:graphicFrame>
      <p:graphicFrame>
        <p:nvGraphicFramePr>
          <p:cNvPr id="15" name="表 5">
            <a:extLst>
              <a:ext uri="{FF2B5EF4-FFF2-40B4-BE49-F238E27FC236}">
                <a16:creationId xmlns:a16="http://schemas.microsoft.com/office/drawing/2014/main" id="{9E01B0A8-27CB-D2D3-59E9-B537B16CDB23}"/>
              </a:ext>
            </a:extLst>
          </p:cNvPr>
          <p:cNvGraphicFramePr>
            <a:graphicFrameLocks noGrp="1"/>
          </p:cNvGraphicFramePr>
          <p:nvPr>
            <p:extLst>
              <p:ext uri="{D42A27DB-BD31-4B8C-83A1-F6EECF244321}">
                <p14:modId xmlns:p14="http://schemas.microsoft.com/office/powerpoint/2010/main" val="1924170842"/>
              </p:ext>
            </p:extLst>
          </p:nvPr>
        </p:nvGraphicFramePr>
        <p:xfrm>
          <a:off x="4669136" y="4910248"/>
          <a:ext cx="4089318" cy="1623600"/>
        </p:xfrm>
        <a:graphic>
          <a:graphicData uri="http://schemas.openxmlformats.org/drawingml/2006/table">
            <a:tbl>
              <a:tblPr firstRow="1" bandRow="1">
                <a:tableStyleId>{5C22544A-7EE6-4342-B048-85BDC9FD1C3A}</a:tableStyleId>
              </a:tblPr>
              <a:tblGrid>
                <a:gridCol w="667673">
                  <a:extLst>
                    <a:ext uri="{9D8B030D-6E8A-4147-A177-3AD203B41FA5}">
                      <a16:colId xmlns:a16="http://schemas.microsoft.com/office/drawing/2014/main" val="22310263"/>
                    </a:ext>
                  </a:extLst>
                </a:gridCol>
                <a:gridCol w="2880000">
                  <a:extLst>
                    <a:ext uri="{9D8B030D-6E8A-4147-A177-3AD203B41FA5}">
                      <a16:colId xmlns:a16="http://schemas.microsoft.com/office/drawing/2014/main" val="230675405"/>
                    </a:ext>
                  </a:extLst>
                </a:gridCol>
                <a:gridCol w="541645">
                  <a:extLst>
                    <a:ext uri="{9D8B030D-6E8A-4147-A177-3AD203B41FA5}">
                      <a16:colId xmlns:a16="http://schemas.microsoft.com/office/drawing/2014/main" val="3772934908"/>
                    </a:ext>
                  </a:extLst>
                </a:gridCol>
              </a:tblGrid>
              <a:tr h="252000">
                <a:tc>
                  <a:txBody>
                    <a:bodyPr/>
                    <a:lstStyle/>
                    <a:p>
                      <a:pPr algn="ctr"/>
                      <a:r>
                        <a:rPr lang="ja-JP" altLang="en-US" sz="1050" dirty="0"/>
                        <a:t>カラム</a:t>
                      </a:r>
                    </a:p>
                  </a:txBody>
                  <a:tcPr marL="45068" marR="45068" marT="22534" marB="22534" anchor="ctr">
                    <a:solidFill>
                      <a:schemeClr val="tx2"/>
                    </a:solidFill>
                  </a:tcPr>
                </a:tc>
                <a:tc>
                  <a:txBody>
                    <a:bodyPr/>
                    <a:lstStyle/>
                    <a:p>
                      <a:pPr algn="ctr"/>
                      <a:r>
                        <a:rPr lang="ja-JP" altLang="en-US" sz="1050" dirty="0"/>
                        <a:t>要素</a:t>
                      </a:r>
                    </a:p>
                  </a:txBody>
                  <a:tcPr marL="45068" marR="45068" marT="22534" marB="22534" anchor="ctr">
                    <a:solidFill>
                      <a:schemeClr val="tx2"/>
                    </a:solidFill>
                  </a:tcPr>
                </a:tc>
                <a:tc>
                  <a:txBody>
                    <a:bodyPr/>
                    <a:lstStyle/>
                    <a:p>
                      <a:pPr algn="ctr"/>
                      <a:r>
                        <a:rPr lang="ja-JP" altLang="en-US" sz="1050" dirty="0"/>
                        <a:t>単位</a:t>
                      </a:r>
                    </a:p>
                  </a:txBody>
                  <a:tcPr marL="45068" marR="45068" marT="22534" marB="22534" anchor="ctr">
                    <a:solidFill>
                      <a:schemeClr val="tx2"/>
                    </a:solidFill>
                  </a:tcPr>
                </a:tc>
                <a:extLst>
                  <a:ext uri="{0D108BD9-81ED-4DB2-BD59-A6C34878D82A}">
                    <a16:rowId xmlns:a16="http://schemas.microsoft.com/office/drawing/2014/main" val="2227192188"/>
                  </a:ext>
                </a:extLst>
              </a:tr>
              <a:tr h="198000">
                <a:tc>
                  <a:txBody>
                    <a:bodyPr/>
                    <a:lstStyle/>
                    <a:p>
                      <a:pPr algn="ctr"/>
                      <a:r>
                        <a:rPr lang="en-US" altLang="ja-JP" sz="1000" dirty="0"/>
                        <a:t>12</a:t>
                      </a:r>
                      <a:r>
                        <a:rPr lang="ja-JP" altLang="en-US" sz="1000" dirty="0"/>
                        <a:t>～</a:t>
                      </a:r>
                      <a:r>
                        <a:rPr lang="en-US" altLang="ja-JP" sz="1000" dirty="0"/>
                        <a:t>152</a:t>
                      </a:r>
                    </a:p>
                  </a:txBody>
                  <a:tcPr anchor="ctr">
                    <a:solidFill>
                      <a:schemeClr val="bg1">
                        <a:lumMod val="95000"/>
                      </a:schemeClr>
                    </a:solidFill>
                  </a:tcPr>
                </a:tc>
                <a:tc>
                  <a:txBody>
                    <a:bodyPr/>
                    <a:lstStyle/>
                    <a:p>
                      <a:r>
                        <a:rPr lang="ja-JP" altLang="en-US" sz="1000" dirty="0"/>
                        <a:t>予測値の平年値からの差</a:t>
                      </a:r>
                      <a:br>
                        <a:rPr lang="ja-JP" altLang="en-US" sz="1000" dirty="0"/>
                      </a:br>
                      <a:r>
                        <a:rPr lang="en-US" altLang="ja-JP" sz="1000" dirty="0"/>
                        <a:t>-7.0</a:t>
                      </a:r>
                      <a:r>
                        <a:rPr lang="ja-JP" altLang="en-US" sz="1000" dirty="0"/>
                        <a:t>～</a:t>
                      </a:r>
                      <a:r>
                        <a:rPr lang="en-US" altLang="ja-JP" sz="1000" dirty="0"/>
                        <a:t>+7.0℃</a:t>
                      </a:r>
                      <a:r>
                        <a:rPr lang="ja-JP" altLang="en-US" sz="1000" dirty="0"/>
                        <a:t>（</a:t>
                      </a:r>
                      <a:r>
                        <a:rPr lang="en-US" altLang="ja-JP" sz="1000" dirty="0"/>
                        <a:t>0.1℃</a:t>
                      </a:r>
                      <a:r>
                        <a:rPr lang="ja-JP" altLang="en-US" sz="1000" dirty="0"/>
                        <a:t>間隔）の累積確率</a:t>
                      </a:r>
                    </a:p>
                  </a:txBody>
                  <a:tcPr anchor="ctr">
                    <a:solidFill>
                      <a:schemeClr val="bg1">
                        <a:lumMod val="95000"/>
                      </a:schemeClr>
                    </a:solidFill>
                  </a:tcPr>
                </a:tc>
                <a:tc>
                  <a:txBody>
                    <a:bodyPr/>
                    <a:lstStyle/>
                    <a:p>
                      <a:pPr algn="ctr"/>
                      <a:r>
                        <a:rPr lang="en-US" altLang="ja-JP" sz="1000" dirty="0"/>
                        <a:t>%</a:t>
                      </a:r>
                    </a:p>
                  </a:txBody>
                  <a:tcPr anchor="ctr">
                    <a:solidFill>
                      <a:schemeClr val="bg1">
                        <a:lumMod val="95000"/>
                      </a:schemeClr>
                    </a:solidFill>
                  </a:tcPr>
                </a:tc>
                <a:extLst>
                  <a:ext uri="{0D108BD9-81ED-4DB2-BD59-A6C34878D82A}">
                    <a16:rowId xmlns:a16="http://schemas.microsoft.com/office/drawing/2014/main" val="1182664027"/>
                  </a:ext>
                </a:extLst>
              </a:tr>
              <a:tr h="198000">
                <a:tc>
                  <a:txBody>
                    <a:bodyPr/>
                    <a:lstStyle/>
                    <a:p>
                      <a:pPr algn="ctr"/>
                      <a:r>
                        <a:rPr lang="en-US" altLang="ja-JP" sz="1000" dirty="0"/>
                        <a:t>153</a:t>
                      </a:r>
                    </a:p>
                  </a:txBody>
                  <a:tcPr anchor="ctr">
                    <a:noFill/>
                  </a:tcPr>
                </a:tc>
                <a:tc>
                  <a:txBody>
                    <a:bodyPr/>
                    <a:lstStyle/>
                    <a:p>
                      <a:r>
                        <a:rPr lang="ja-JP" altLang="en-US" sz="1000" dirty="0"/>
                        <a:t>昨年の実況値</a:t>
                      </a:r>
                    </a:p>
                  </a:txBody>
                  <a:tcPr anchor="ctr">
                    <a:noFill/>
                  </a:tcPr>
                </a:tc>
                <a:tc>
                  <a:txBody>
                    <a:bodyPr/>
                    <a:lstStyle/>
                    <a:p>
                      <a:pPr algn="ctr"/>
                      <a:r>
                        <a:rPr lang="en-US" altLang="ja-JP" sz="1000" dirty="0"/>
                        <a:t>0.1℃</a:t>
                      </a:r>
                    </a:p>
                  </a:txBody>
                  <a:tcPr anchor="ctr">
                    <a:noFill/>
                  </a:tcPr>
                </a:tc>
                <a:extLst>
                  <a:ext uri="{0D108BD9-81ED-4DB2-BD59-A6C34878D82A}">
                    <a16:rowId xmlns:a16="http://schemas.microsoft.com/office/drawing/2014/main" val="1961501359"/>
                  </a:ext>
                </a:extLst>
              </a:tr>
              <a:tr h="198000">
                <a:tc>
                  <a:txBody>
                    <a:bodyPr/>
                    <a:lstStyle/>
                    <a:p>
                      <a:pPr algn="ctr"/>
                      <a:r>
                        <a:rPr lang="en-US" altLang="ja-JP" sz="1000" dirty="0"/>
                        <a:t>154</a:t>
                      </a:r>
                    </a:p>
                  </a:txBody>
                  <a:tcPr anchor="ctr">
                    <a:solidFill>
                      <a:schemeClr val="bg1">
                        <a:lumMod val="95000"/>
                      </a:schemeClr>
                    </a:solidFill>
                  </a:tcPr>
                </a:tc>
                <a:tc>
                  <a:txBody>
                    <a:bodyPr/>
                    <a:lstStyle/>
                    <a:p>
                      <a:r>
                        <a:rPr lang="ja-JP" altLang="en-US" sz="1000" dirty="0"/>
                        <a:t>過去</a:t>
                      </a:r>
                      <a:r>
                        <a:rPr lang="en-US" altLang="ja-JP" sz="1000" dirty="0"/>
                        <a:t>10</a:t>
                      </a:r>
                      <a:r>
                        <a:rPr lang="ja-JP" altLang="en-US" sz="1000" dirty="0"/>
                        <a:t>年の平均値</a:t>
                      </a:r>
                    </a:p>
                  </a:txBody>
                  <a:tcPr anchor="ctr">
                    <a:solidFill>
                      <a:schemeClr val="bg1">
                        <a:lumMod val="95000"/>
                      </a:schemeClr>
                    </a:solidFill>
                  </a:tcPr>
                </a:tc>
                <a:tc>
                  <a:txBody>
                    <a:bodyPr/>
                    <a:lstStyle/>
                    <a:p>
                      <a:pPr algn="ctr"/>
                      <a:r>
                        <a:rPr lang="en-US" altLang="ja-JP" sz="1000" dirty="0"/>
                        <a:t>0.1℃</a:t>
                      </a:r>
                    </a:p>
                  </a:txBody>
                  <a:tcPr anchor="ctr">
                    <a:solidFill>
                      <a:schemeClr val="bg1">
                        <a:lumMod val="95000"/>
                      </a:schemeClr>
                    </a:solidFill>
                  </a:tcPr>
                </a:tc>
                <a:extLst>
                  <a:ext uri="{0D108BD9-81ED-4DB2-BD59-A6C34878D82A}">
                    <a16:rowId xmlns:a16="http://schemas.microsoft.com/office/drawing/2014/main" val="2397379435"/>
                  </a:ext>
                </a:extLst>
              </a:tr>
              <a:tr h="198000">
                <a:tc>
                  <a:txBody>
                    <a:bodyPr/>
                    <a:lstStyle/>
                    <a:p>
                      <a:pPr algn="ctr"/>
                      <a:r>
                        <a:rPr lang="en-US" altLang="ja-JP" sz="1000" dirty="0"/>
                        <a:t>155</a:t>
                      </a:r>
                    </a:p>
                  </a:txBody>
                  <a:tcPr anchor="ctr">
                    <a:noFill/>
                  </a:tcPr>
                </a:tc>
                <a:tc>
                  <a:txBody>
                    <a:bodyPr/>
                    <a:lstStyle/>
                    <a:p>
                      <a:r>
                        <a:rPr lang="ja-JP" altLang="en-US" sz="1000" dirty="0"/>
                        <a:t>平年値（「地点」を選択した場合のみ）</a:t>
                      </a:r>
                    </a:p>
                  </a:txBody>
                  <a:tcPr anchor="ctr">
                    <a:noFill/>
                  </a:tcPr>
                </a:tc>
                <a:tc>
                  <a:txBody>
                    <a:bodyPr/>
                    <a:lstStyle/>
                    <a:p>
                      <a:pPr algn="ctr"/>
                      <a:r>
                        <a:rPr lang="en-US" altLang="ja-JP" sz="1000" dirty="0"/>
                        <a:t>0.1℃</a:t>
                      </a:r>
                    </a:p>
                  </a:txBody>
                  <a:tcPr anchor="ctr">
                    <a:noFill/>
                  </a:tcPr>
                </a:tc>
                <a:extLst>
                  <a:ext uri="{0D108BD9-81ED-4DB2-BD59-A6C34878D82A}">
                    <a16:rowId xmlns:a16="http://schemas.microsoft.com/office/drawing/2014/main" val="3463478662"/>
                  </a:ext>
                </a:extLst>
              </a:tr>
              <a:tr h="198000">
                <a:tc>
                  <a:txBody>
                    <a:bodyPr/>
                    <a:lstStyle/>
                    <a:p>
                      <a:pPr algn="ctr"/>
                      <a:r>
                        <a:rPr lang="en-US" altLang="ja-JP" sz="1000" dirty="0"/>
                        <a:t>156</a:t>
                      </a:r>
                    </a:p>
                  </a:txBody>
                  <a:tcPr anchor="ctr">
                    <a:solidFill>
                      <a:schemeClr val="bg1">
                        <a:lumMod val="95000"/>
                      </a:schemeClr>
                    </a:solidFill>
                  </a:tcPr>
                </a:tc>
                <a:tc>
                  <a:txBody>
                    <a:bodyPr/>
                    <a:lstStyle/>
                    <a:p>
                      <a:r>
                        <a:rPr lang="ja-JP" altLang="en-US" sz="1000" dirty="0"/>
                        <a:t>検証用データ（実況値に準ずる）</a:t>
                      </a:r>
                    </a:p>
                  </a:txBody>
                  <a:tcPr anchor="ctr">
                    <a:solidFill>
                      <a:schemeClr val="bg1">
                        <a:lumMod val="95000"/>
                      </a:schemeClr>
                    </a:solidFill>
                  </a:tcPr>
                </a:tc>
                <a:tc>
                  <a:txBody>
                    <a:bodyPr/>
                    <a:lstStyle/>
                    <a:p>
                      <a:pPr algn="ctr"/>
                      <a:r>
                        <a:rPr lang="en-US" altLang="ja-JP" sz="1000" dirty="0"/>
                        <a:t>0.1℃</a:t>
                      </a:r>
                    </a:p>
                  </a:txBody>
                  <a:tcPr anchor="ctr">
                    <a:solidFill>
                      <a:schemeClr val="bg1">
                        <a:lumMod val="95000"/>
                      </a:schemeClr>
                    </a:solidFill>
                  </a:tcPr>
                </a:tc>
                <a:extLst>
                  <a:ext uri="{0D108BD9-81ED-4DB2-BD59-A6C34878D82A}">
                    <a16:rowId xmlns:a16="http://schemas.microsoft.com/office/drawing/2014/main" val="923442170"/>
                  </a:ext>
                </a:extLst>
              </a:tr>
            </a:tbl>
          </a:graphicData>
        </a:graphic>
      </p:graphicFrame>
      <p:sp>
        <p:nvSpPr>
          <p:cNvPr id="17" name="テキスト ボックス 16">
            <a:extLst>
              <a:ext uri="{FF2B5EF4-FFF2-40B4-BE49-F238E27FC236}">
                <a16:creationId xmlns:a16="http://schemas.microsoft.com/office/drawing/2014/main" id="{74D723CF-E5C8-1CA0-BC41-597A583E3628}"/>
              </a:ext>
            </a:extLst>
          </p:cNvPr>
          <p:cNvSpPr txBox="1"/>
          <p:nvPr/>
        </p:nvSpPr>
        <p:spPr>
          <a:xfrm>
            <a:off x="4572000" y="4676407"/>
            <a:ext cx="1891403" cy="253916"/>
          </a:xfrm>
          <a:prstGeom prst="rect">
            <a:avLst/>
          </a:prstGeom>
          <a:noFill/>
        </p:spPr>
        <p:txBody>
          <a:bodyPr wrap="square">
            <a:spAutoFit/>
          </a:bodyPr>
          <a:lstStyle/>
          <a:p>
            <a:r>
              <a:rPr lang="ja-JP" altLang="en-US" sz="1050" b="1" dirty="0"/>
              <a:t>「地域」を選択した場合</a:t>
            </a:r>
          </a:p>
        </p:txBody>
      </p:sp>
      <p:sp>
        <p:nvSpPr>
          <p:cNvPr id="19" name="テキスト ボックス 18">
            <a:extLst>
              <a:ext uri="{FF2B5EF4-FFF2-40B4-BE49-F238E27FC236}">
                <a16:creationId xmlns:a16="http://schemas.microsoft.com/office/drawing/2014/main" id="{4B94B833-D140-62BC-77AE-AE65B7C830BB}"/>
              </a:ext>
            </a:extLst>
          </p:cNvPr>
          <p:cNvSpPr txBox="1"/>
          <p:nvPr/>
        </p:nvSpPr>
        <p:spPr>
          <a:xfrm>
            <a:off x="4540192" y="2818696"/>
            <a:ext cx="2689284" cy="253916"/>
          </a:xfrm>
          <a:prstGeom prst="rect">
            <a:avLst/>
          </a:prstGeom>
          <a:noFill/>
        </p:spPr>
        <p:txBody>
          <a:bodyPr wrap="square">
            <a:spAutoFit/>
          </a:bodyPr>
          <a:lstStyle/>
          <a:p>
            <a:r>
              <a:rPr lang="ja-JP" altLang="en-US" sz="1050" b="1" dirty="0"/>
              <a:t>「地点」を選択した場合</a:t>
            </a:r>
          </a:p>
        </p:txBody>
      </p:sp>
      <p:sp>
        <p:nvSpPr>
          <p:cNvPr id="21" name="テキスト ボックス 20">
            <a:extLst>
              <a:ext uri="{FF2B5EF4-FFF2-40B4-BE49-F238E27FC236}">
                <a16:creationId xmlns:a16="http://schemas.microsoft.com/office/drawing/2014/main" id="{723DC21A-3071-F039-3804-FCF2A14DFCC3}"/>
              </a:ext>
            </a:extLst>
          </p:cNvPr>
          <p:cNvSpPr txBox="1"/>
          <p:nvPr/>
        </p:nvSpPr>
        <p:spPr>
          <a:xfrm>
            <a:off x="1767985" y="894035"/>
            <a:ext cx="5885639" cy="276999"/>
          </a:xfrm>
          <a:prstGeom prst="rect">
            <a:avLst/>
          </a:prstGeom>
          <a:noFill/>
        </p:spPr>
        <p:txBody>
          <a:bodyPr wrap="square" rtlCol="0">
            <a:spAutoFit/>
          </a:bodyPr>
          <a:lstStyle/>
          <a:p>
            <a:pPr algn="ctr"/>
            <a:r>
              <a:rPr lang="ja-JP" altLang="en-US" sz="1200" b="1" dirty="0"/>
              <a:t>１か月予報気温</a:t>
            </a:r>
            <a:r>
              <a:rPr kumimoji="1" lang="ja-JP" altLang="en-US" sz="1200" b="1" dirty="0"/>
              <a:t>の</a:t>
            </a:r>
            <a:r>
              <a:rPr kumimoji="1" lang="en-US" altLang="ja-JP" sz="1200" b="1" dirty="0"/>
              <a:t>CSV</a:t>
            </a:r>
            <a:r>
              <a:rPr kumimoji="1" lang="ja-JP" altLang="en-US" sz="1200" b="1" dirty="0"/>
              <a:t>ファイルの例（初期値：</a:t>
            </a:r>
            <a:r>
              <a:rPr kumimoji="1" lang="en-US" altLang="ja-JP" sz="1200" b="1" dirty="0"/>
              <a:t>2022</a:t>
            </a:r>
            <a:r>
              <a:rPr kumimoji="1" lang="ja-JP" altLang="en-US" sz="1200" b="1" dirty="0"/>
              <a:t>年</a:t>
            </a:r>
            <a:r>
              <a:rPr kumimoji="1" lang="en-US" altLang="ja-JP" sz="1200" b="1" dirty="0"/>
              <a:t>9</a:t>
            </a:r>
            <a:r>
              <a:rPr kumimoji="1" lang="ja-JP" altLang="en-US" sz="1200" b="1" dirty="0"/>
              <a:t>月</a:t>
            </a:r>
            <a:r>
              <a:rPr kumimoji="1" lang="en-US" altLang="ja-JP" sz="1200" b="1" dirty="0"/>
              <a:t>13</a:t>
            </a:r>
            <a:r>
              <a:rPr kumimoji="1" lang="ja-JP" altLang="en-US" sz="1200" b="1" dirty="0"/>
              <a:t>日、地点：大阪）</a:t>
            </a:r>
          </a:p>
        </p:txBody>
      </p:sp>
      <p:sp>
        <p:nvSpPr>
          <p:cNvPr id="31" name="正方形/長方形 30">
            <a:extLst>
              <a:ext uri="{FF2B5EF4-FFF2-40B4-BE49-F238E27FC236}">
                <a16:creationId xmlns:a16="http://schemas.microsoft.com/office/drawing/2014/main" id="{A66FD17A-AEA4-95BD-61CD-C981C1BDE251}"/>
              </a:ext>
            </a:extLst>
          </p:cNvPr>
          <p:cNvSpPr/>
          <p:nvPr/>
        </p:nvSpPr>
        <p:spPr>
          <a:xfrm>
            <a:off x="1597314" y="1566464"/>
            <a:ext cx="6737841" cy="135385"/>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A4593652-449B-0953-2009-37018834F57B}"/>
              </a:ext>
            </a:extLst>
          </p:cNvPr>
          <p:cNvSpPr txBox="1"/>
          <p:nvPr/>
        </p:nvSpPr>
        <p:spPr>
          <a:xfrm>
            <a:off x="167252" y="1287559"/>
            <a:ext cx="1043856" cy="707886"/>
          </a:xfrm>
          <a:prstGeom prst="rect">
            <a:avLst/>
          </a:prstGeom>
          <a:noFill/>
        </p:spPr>
        <p:txBody>
          <a:bodyPr wrap="square" rtlCol="0">
            <a:spAutoFit/>
          </a:bodyPr>
          <a:lstStyle/>
          <a:p>
            <a:pPr algn="r"/>
            <a:r>
              <a:rPr kumimoji="1" lang="ja-JP" altLang="en-US" sz="800" dirty="0"/>
              <a:t>初期値の年月日</a:t>
            </a:r>
            <a:endParaRPr kumimoji="1" lang="en-US" altLang="ja-JP" sz="800" dirty="0"/>
          </a:p>
          <a:p>
            <a:pPr algn="r"/>
            <a:r>
              <a:rPr kumimoji="1" lang="en-US" altLang="ja-JP" sz="800" dirty="0"/>
              <a:t>1</a:t>
            </a:r>
            <a:r>
              <a:rPr kumimoji="1" lang="ja-JP" altLang="en-US" sz="800" dirty="0"/>
              <a:t>か月先まで</a:t>
            </a:r>
            <a:endParaRPr kumimoji="1" lang="en-US" altLang="ja-JP" sz="800" dirty="0"/>
          </a:p>
          <a:p>
            <a:pPr algn="r"/>
            <a:r>
              <a:rPr lang="en-US" altLang="ja-JP" sz="800" dirty="0"/>
              <a:t>1</a:t>
            </a:r>
            <a:r>
              <a:rPr lang="ja-JP" altLang="en-US" sz="800" dirty="0"/>
              <a:t>週目</a:t>
            </a:r>
            <a:endParaRPr lang="en-US" altLang="ja-JP" sz="800" dirty="0"/>
          </a:p>
          <a:p>
            <a:pPr algn="r"/>
            <a:r>
              <a:rPr kumimoji="1" lang="en-US" altLang="ja-JP" sz="800" dirty="0"/>
              <a:t>2</a:t>
            </a:r>
            <a:r>
              <a:rPr kumimoji="1" lang="ja-JP" altLang="en-US" sz="800" dirty="0"/>
              <a:t>週目</a:t>
            </a:r>
            <a:endParaRPr kumimoji="1" lang="en-US" altLang="ja-JP" sz="800" dirty="0"/>
          </a:p>
          <a:p>
            <a:pPr algn="r"/>
            <a:r>
              <a:rPr lang="en-US" altLang="ja-JP" sz="800" dirty="0"/>
              <a:t>3</a:t>
            </a:r>
            <a:r>
              <a:rPr lang="ja-JP" altLang="en-US" sz="800" dirty="0"/>
              <a:t>～</a:t>
            </a:r>
            <a:r>
              <a:rPr lang="en-US" altLang="ja-JP" sz="800" dirty="0"/>
              <a:t>4</a:t>
            </a:r>
            <a:r>
              <a:rPr lang="ja-JP" altLang="en-US" sz="800" dirty="0"/>
              <a:t>週目</a:t>
            </a:r>
            <a:endParaRPr kumimoji="1" lang="ja-JP" altLang="en-US" sz="800" dirty="0"/>
          </a:p>
        </p:txBody>
      </p:sp>
      <p:cxnSp>
        <p:nvCxnSpPr>
          <p:cNvPr id="38" name="直線矢印コネクタ 37">
            <a:extLst>
              <a:ext uri="{FF2B5EF4-FFF2-40B4-BE49-F238E27FC236}">
                <a16:creationId xmlns:a16="http://schemas.microsoft.com/office/drawing/2014/main" id="{16022CE1-BF44-2C54-2518-DE11C12EB1BB}"/>
              </a:ext>
            </a:extLst>
          </p:cNvPr>
          <p:cNvCxnSpPr/>
          <p:nvPr/>
        </p:nvCxnSpPr>
        <p:spPr>
          <a:xfrm>
            <a:off x="1169791" y="1512915"/>
            <a:ext cx="252000" cy="0"/>
          </a:xfrm>
          <a:prstGeom prst="straightConnector1">
            <a:avLst/>
          </a:prstGeom>
          <a:ln w="6350">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7D0CDA1F-A965-2BB7-D0CD-D06C248092A1}"/>
              </a:ext>
            </a:extLst>
          </p:cNvPr>
          <p:cNvCxnSpPr/>
          <p:nvPr/>
        </p:nvCxnSpPr>
        <p:spPr>
          <a:xfrm>
            <a:off x="1169791" y="1641502"/>
            <a:ext cx="252000" cy="0"/>
          </a:xfrm>
          <a:prstGeom prst="straightConnector1">
            <a:avLst/>
          </a:prstGeom>
          <a:ln w="6350">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D2CC4C26-3862-A62D-32FB-0FB0D93CD34A}"/>
              </a:ext>
            </a:extLst>
          </p:cNvPr>
          <p:cNvCxnSpPr/>
          <p:nvPr/>
        </p:nvCxnSpPr>
        <p:spPr>
          <a:xfrm>
            <a:off x="1169791" y="1755353"/>
            <a:ext cx="252000" cy="0"/>
          </a:xfrm>
          <a:prstGeom prst="straightConnector1">
            <a:avLst/>
          </a:prstGeom>
          <a:ln w="6350">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BE52C0FE-BA9E-D704-BEFA-3669C3E29FAF}"/>
              </a:ext>
            </a:extLst>
          </p:cNvPr>
          <p:cNvCxnSpPr/>
          <p:nvPr/>
        </p:nvCxnSpPr>
        <p:spPr>
          <a:xfrm>
            <a:off x="1169791" y="1874416"/>
            <a:ext cx="252000" cy="0"/>
          </a:xfrm>
          <a:prstGeom prst="straightConnector1">
            <a:avLst/>
          </a:prstGeom>
          <a:ln w="6350">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94012669-4A1C-A0E7-F0E8-0DD7E807C18F}"/>
              </a:ext>
            </a:extLst>
          </p:cNvPr>
          <p:cNvSpPr/>
          <p:nvPr/>
        </p:nvSpPr>
        <p:spPr>
          <a:xfrm>
            <a:off x="3653877" y="1420803"/>
            <a:ext cx="348277" cy="525883"/>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a:extLst>
              <a:ext uri="{FF2B5EF4-FFF2-40B4-BE49-F238E27FC236}">
                <a16:creationId xmlns:a16="http://schemas.microsoft.com/office/drawing/2014/main" id="{727CCA4A-DCEC-3DED-7BB0-9F8295A37A56}"/>
              </a:ext>
            </a:extLst>
          </p:cNvPr>
          <p:cNvSpPr/>
          <p:nvPr/>
        </p:nvSpPr>
        <p:spPr>
          <a:xfrm>
            <a:off x="3782787" y="1922648"/>
            <a:ext cx="98456" cy="285712"/>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四角形: 角を丸くする 48">
            <a:extLst>
              <a:ext uri="{FF2B5EF4-FFF2-40B4-BE49-F238E27FC236}">
                <a16:creationId xmlns:a16="http://schemas.microsoft.com/office/drawing/2014/main" id="{53A80F75-537C-D1D5-D621-FFD09B9DFE80}"/>
              </a:ext>
            </a:extLst>
          </p:cNvPr>
          <p:cNvSpPr/>
          <p:nvPr/>
        </p:nvSpPr>
        <p:spPr>
          <a:xfrm>
            <a:off x="3392261" y="2065504"/>
            <a:ext cx="903478" cy="30518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050" dirty="0">
                <a:solidFill>
                  <a:schemeClr val="bg1"/>
                </a:solidFill>
              </a:rPr>
              <a:t>平均日数</a:t>
            </a:r>
            <a:endParaRPr lang="en-US" altLang="ja-JP" sz="1050" dirty="0">
              <a:solidFill>
                <a:schemeClr val="bg1"/>
              </a:solidFill>
            </a:endParaRPr>
          </a:p>
        </p:txBody>
      </p:sp>
      <p:cxnSp>
        <p:nvCxnSpPr>
          <p:cNvPr id="56" name="直線矢印コネクタ 55">
            <a:extLst>
              <a:ext uri="{FF2B5EF4-FFF2-40B4-BE49-F238E27FC236}">
                <a16:creationId xmlns:a16="http://schemas.microsoft.com/office/drawing/2014/main" id="{1E6D7269-9139-D6F0-EE5A-F9350BAFD4B9}"/>
              </a:ext>
            </a:extLst>
          </p:cNvPr>
          <p:cNvCxnSpPr/>
          <p:nvPr/>
        </p:nvCxnSpPr>
        <p:spPr>
          <a:xfrm>
            <a:off x="1169791" y="1385915"/>
            <a:ext cx="252000" cy="0"/>
          </a:xfrm>
          <a:prstGeom prst="straightConnector1">
            <a:avLst/>
          </a:prstGeom>
          <a:ln w="6350">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60" name="フリーフォーム: 図形 59">
            <a:extLst>
              <a:ext uri="{FF2B5EF4-FFF2-40B4-BE49-F238E27FC236}">
                <a16:creationId xmlns:a16="http://schemas.microsoft.com/office/drawing/2014/main" id="{940C4D07-9702-AECF-6A07-B09C9BDCE1C6}"/>
              </a:ext>
            </a:extLst>
          </p:cNvPr>
          <p:cNvSpPr/>
          <p:nvPr/>
        </p:nvSpPr>
        <p:spPr>
          <a:xfrm>
            <a:off x="4848263" y="1720683"/>
            <a:ext cx="3123080" cy="986639"/>
          </a:xfrm>
          <a:custGeom>
            <a:avLst/>
            <a:gdLst>
              <a:gd name="connsiteX0" fmla="*/ 1412483 w 3071578"/>
              <a:gd name="connsiteY0" fmla="*/ 0 h 986639"/>
              <a:gd name="connsiteX1" fmla="*/ 1479546 w 3071578"/>
              <a:gd name="connsiteY1" fmla="*/ 214950 h 986639"/>
              <a:gd name="connsiteX2" fmla="*/ 2981059 w 3071578"/>
              <a:gd name="connsiteY2" fmla="*/ 214950 h 986639"/>
              <a:gd name="connsiteX3" fmla="*/ 3071578 w 3071578"/>
              <a:gd name="connsiteY3" fmla="*/ 305469 h 986639"/>
              <a:gd name="connsiteX4" fmla="*/ 3071578 w 3071578"/>
              <a:gd name="connsiteY4" fmla="*/ 896120 h 986639"/>
              <a:gd name="connsiteX5" fmla="*/ 2981059 w 3071578"/>
              <a:gd name="connsiteY5" fmla="*/ 986639 h 986639"/>
              <a:gd name="connsiteX6" fmla="*/ 90519 w 3071578"/>
              <a:gd name="connsiteY6" fmla="*/ 986639 h 986639"/>
              <a:gd name="connsiteX7" fmla="*/ 0 w 3071578"/>
              <a:gd name="connsiteY7" fmla="*/ 896120 h 986639"/>
              <a:gd name="connsiteX8" fmla="*/ 0 w 3071578"/>
              <a:gd name="connsiteY8" fmla="*/ 305469 h 986639"/>
              <a:gd name="connsiteX9" fmla="*/ 90519 w 3071578"/>
              <a:gd name="connsiteY9" fmla="*/ 214950 h 986639"/>
              <a:gd name="connsiteX10" fmla="*/ 1345421 w 3071578"/>
              <a:gd name="connsiteY10" fmla="*/ 214950 h 98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578" h="986639">
                <a:moveTo>
                  <a:pt x="1412483" y="0"/>
                </a:moveTo>
                <a:lnTo>
                  <a:pt x="1479546" y="214950"/>
                </a:lnTo>
                <a:lnTo>
                  <a:pt x="2981059" y="214950"/>
                </a:lnTo>
                <a:cubicBezTo>
                  <a:pt x="3031051" y="214950"/>
                  <a:pt x="3071578" y="255477"/>
                  <a:pt x="3071578" y="305469"/>
                </a:cubicBezTo>
                <a:lnTo>
                  <a:pt x="3071578" y="896120"/>
                </a:lnTo>
                <a:cubicBezTo>
                  <a:pt x="3071578" y="946112"/>
                  <a:pt x="3031051" y="986639"/>
                  <a:pt x="2981059" y="986639"/>
                </a:cubicBezTo>
                <a:lnTo>
                  <a:pt x="90519" y="986639"/>
                </a:lnTo>
                <a:cubicBezTo>
                  <a:pt x="40527" y="986639"/>
                  <a:pt x="0" y="946112"/>
                  <a:pt x="0" y="896120"/>
                </a:cubicBezTo>
                <a:lnTo>
                  <a:pt x="0" y="305469"/>
                </a:lnTo>
                <a:cubicBezTo>
                  <a:pt x="0" y="255477"/>
                  <a:pt x="40527" y="214950"/>
                  <a:pt x="90519" y="214950"/>
                </a:cubicBezTo>
                <a:lnTo>
                  <a:pt x="1345421" y="214950"/>
                </a:lnTo>
                <a:close/>
              </a:path>
            </a:pathLst>
          </a:custGeom>
          <a:solidFill>
            <a:schemeClr val="bg1"/>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テキスト ボックス 57">
            <a:extLst>
              <a:ext uri="{FF2B5EF4-FFF2-40B4-BE49-F238E27FC236}">
                <a16:creationId xmlns:a16="http://schemas.microsoft.com/office/drawing/2014/main" id="{9E91D77B-CB84-8923-67C1-7E49ACC3BE7F}"/>
              </a:ext>
            </a:extLst>
          </p:cNvPr>
          <p:cNvSpPr txBox="1"/>
          <p:nvPr/>
        </p:nvSpPr>
        <p:spPr>
          <a:xfrm>
            <a:off x="4874014" y="1983821"/>
            <a:ext cx="3071578" cy="665952"/>
          </a:xfrm>
          <a:prstGeom prst="rect">
            <a:avLst/>
          </a:prstGeom>
          <a:noFill/>
        </p:spPr>
        <p:txBody>
          <a:bodyPr wrap="square" rtlCol="0">
            <a:spAutoFit/>
          </a:bodyPr>
          <a:lstStyle/>
          <a:p>
            <a:pPr algn="ctr">
              <a:lnSpc>
                <a:spcPct val="120000"/>
              </a:lnSpc>
            </a:pPr>
            <a:r>
              <a:rPr kumimoji="1" lang="ja-JP" altLang="en-US" sz="1050" b="1" dirty="0"/>
              <a:t>この行のデータの読み方</a:t>
            </a:r>
            <a:endParaRPr kumimoji="1" lang="en-US" altLang="ja-JP" sz="1050" b="1" dirty="0"/>
          </a:p>
          <a:p>
            <a:pPr>
              <a:lnSpc>
                <a:spcPct val="120000"/>
              </a:lnSpc>
            </a:pPr>
            <a:r>
              <a:rPr lang="ja-JP" altLang="en-US" sz="1050" dirty="0"/>
              <a:t>大阪</a:t>
            </a:r>
            <a:r>
              <a:rPr kumimoji="1" lang="ja-JP" altLang="en-US" sz="1050" dirty="0"/>
              <a:t>（</a:t>
            </a:r>
            <a:r>
              <a:rPr kumimoji="1" lang="en-US" altLang="ja-JP" sz="1050" dirty="0"/>
              <a:t>47772</a:t>
            </a:r>
            <a:r>
              <a:rPr kumimoji="1" lang="ja-JP" altLang="en-US" sz="1050" dirty="0"/>
              <a:t>）における</a:t>
            </a:r>
            <a:r>
              <a:rPr kumimoji="1" lang="en-US" altLang="ja-JP" sz="1050" dirty="0"/>
              <a:t>9</a:t>
            </a:r>
            <a:r>
              <a:rPr lang="en-US" altLang="ja-JP" sz="1050" dirty="0"/>
              <a:t>/</a:t>
            </a:r>
            <a:r>
              <a:rPr kumimoji="1" lang="en-US" altLang="ja-JP" sz="1050" dirty="0"/>
              <a:t>17</a:t>
            </a:r>
            <a:r>
              <a:rPr kumimoji="1" lang="ja-JP" altLang="en-US" sz="1050" dirty="0"/>
              <a:t>～</a:t>
            </a:r>
            <a:r>
              <a:rPr kumimoji="1" lang="en-US" altLang="ja-JP" sz="1050" dirty="0"/>
              <a:t>9</a:t>
            </a:r>
            <a:r>
              <a:rPr lang="en-US" altLang="ja-JP" sz="1050" dirty="0"/>
              <a:t>/23</a:t>
            </a:r>
            <a:r>
              <a:rPr kumimoji="1" lang="ja-JP" altLang="en-US" sz="1050" dirty="0"/>
              <a:t>の</a:t>
            </a:r>
            <a:r>
              <a:rPr kumimoji="1" lang="en-US" altLang="ja-JP" sz="1050" dirty="0"/>
              <a:t>7</a:t>
            </a:r>
            <a:r>
              <a:rPr kumimoji="1" lang="ja-JP" altLang="en-US" sz="1050" dirty="0"/>
              <a:t>日間の平均気温の平年差は＋</a:t>
            </a:r>
            <a:r>
              <a:rPr kumimoji="1" lang="en-US" altLang="ja-JP" sz="1050" dirty="0"/>
              <a:t>1.8</a:t>
            </a:r>
            <a:r>
              <a:rPr kumimoji="1" lang="ja-JP" altLang="en-US" sz="1050" dirty="0"/>
              <a:t>℃、平年値は</a:t>
            </a:r>
            <a:r>
              <a:rPr kumimoji="1" lang="en-US" altLang="ja-JP" sz="1050" dirty="0"/>
              <a:t>24.4</a:t>
            </a:r>
            <a:r>
              <a:rPr kumimoji="1" lang="ja-JP" altLang="en-US" sz="1050" dirty="0"/>
              <a:t>℃</a:t>
            </a:r>
          </a:p>
        </p:txBody>
      </p:sp>
      <p:sp>
        <p:nvSpPr>
          <p:cNvPr id="62" name="テキスト ボックス 61">
            <a:extLst>
              <a:ext uri="{FF2B5EF4-FFF2-40B4-BE49-F238E27FC236}">
                <a16:creationId xmlns:a16="http://schemas.microsoft.com/office/drawing/2014/main" id="{8DC947E4-6644-DA51-ED44-6148C3737E04}"/>
              </a:ext>
            </a:extLst>
          </p:cNvPr>
          <p:cNvSpPr txBox="1"/>
          <p:nvPr/>
        </p:nvSpPr>
        <p:spPr>
          <a:xfrm>
            <a:off x="319568" y="2818696"/>
            <a:ext cx="2689284" cy="253916"/>
          </a:xfrm>
          <a:prstGeom prst="rect">
            <a:avLst/>
          </a:prstGeom>
          <a:noFill/>
        </p:spPr>
        <p:txBody>
          <a:bodyPr wrap="square">
            <a:spAutoFit/>
          </a:bodyPr>
          <a:lstStyle/>
          <a:p>
            <a:r>
              <a:rPr lang="ja-JP" altLang="en-US" sz="1050" b="1" dirty="0"/>
              <a:t>「地域」・「地点」共通</a:t>
            </a:r>
          </a:p>
        </p:txBody>
      </p:sp>
      <p:sp>
        <p:nvSpPr>
          <p:cNvPr id="4" name="テキスト ボックス 3">
            <a:extLst>
              <a:ext uri="{FF2B5EF4-FFF2-40B4-BE49-F238E27FC236}">
                <a16:creationId xmlns:a16="http://schemas.microsoft.com/office/drawing/2014/main" id="{A14AF2BF-4E2B-BB76-AE4B-780CE17A2795}"/>
              </a:ext>
            </a:extLst>
          </p:cNvPr>
          <p:cNvSpPr txBox="1"/>
          <p:nvPr/>
        </p:nvSpPr>
        <p:spPr>
          <a:xfrm>
            <a:off x="5884834" y="1503002"/>
            <a:ext cx="875846" cy="276999"/>
          </a:xfrm>
          <a:prstGeom prst="rect">
            <a:avLst/>
          </a:prstGeom>
          <a:noFill/>
        </p:spPr>
        <p:txBody>
          <a:bodyPr wrap="square" rtlCol="0">
            <a:spAutoFit/>
          </a:bodyPr>
          <a:lstStyle/>
          <a:p>
            <a:pPr algn="ctr"/>
            <a:r>
              <a:rPr kumimoji="1" lang="ja-JP" altLang="en-US" sz="1200" dirty="0"/>
              <a:t>・・・</a:t>
            </a:r>
          </a:p>
        </p:txBody>
      </p:sp>
      <p:sp>
        <p:nvSpPr>
          <p:cNvPr id="3" name="スライド番号プレースホルダー 2">
            <a:extLst>
              <a:ext uri="{FF2B5EF4-FFF2-40B4-BE49-F238E27FC236}">
                <a16:creationId xmlns:a16="http://schemas.microsoft.com/office/drawing/2014/main" id="{772E95E5-AE0F-E867-26AC-D55CB0D093D9}"/>
              </a:ext>
            </a:extLst>
          </p:cNvPr>
          <p:cNvSpPr>
            <a:spLocks noGrp="1"/>
          </p:cNvSpPr>
          <p:nvPr>
            <p:ph type="sldNum" sz="quarter" idx="12"/>
          </p:nvPr>
        </p:nvSpPr>
        <p:spPr/>
        <p:txBody>
          <a:bodyPr/>
          <a:lstStyle/>
          <a:p>
            <a:fld id="{5F9F9204-6EDA-41A6-81B7-5E8491083ADF}" type="slidenum">
              <a:rPr kumimoji="1" lang="ja-JP" altLang="en-US" smtClean="0"/>
              <a:t>24</a:t>
            </a:fld>
            <a:endParaRPr kumimoji="1" lang="ja-JP" altLang="en-US" dirty="0"/>
          </a:p>
        </p:txBody>
      </p:sp>
    </p:spTree>
    <p:extLst>
      <p:ext uri="{BB962C8B-B14F-4D97-AF65-F5344CB8AC3E}">
        <p14:creationId xmlns:p14="http://schemas.microsoft.com/office/powerpoint/2010/main" val="981062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35D8404-ACFF-2652-DAA3-FCA25B6DD568}"/>
              </a:ext>
            </a:extLst>
          </p:cNvPr>
          <p:cNvPicPr>
            <a:picLocks noChangeAspect="1"/>
          </p:cNvPicPr>
          <p:nvPr/>
        </p:nvPicPr>
        <p:blipFill>
          <a:blip r:embed="rId3"/>
          <a:stretch>
            <a:fillRect/>
          </a:stretch>
        </p:blipFill>
        <p:spPr>
          <a:xfrm>
            <a:off x="1316914" y="1651070"/>
            <a:ext cx="5796271" cy="2137375"/>
          </a:xfrm>
          <a:prstGeom prst="rect">
            <a:avLst/>
          </a:prstGeom>
        </p:spPr>
      </p:pic>
      <p:sp>
        <p:nvSpPr>
          <p:cNvPr id="2" name="タイトル 1">
            <a:extLst>
              <a:ext uri="{FF2B5EF4-FFF2-40B4-BE49-F238E27FC236}">
                <a16:creationId xmlns:a16="http://schemas.microsoft.com/office/drawing/2014/main" id="{DEAC97B3-F49C-1852-F012-C7259E187423}"/>
              </a:ext>
            </a:extLst>
          </p:cNvPr>
          <p:cNvSpPr>
            <a:spLocks noGrp="1"/>
          </p:cNvSpPr>
          <p:nvPr>
            <p:ph type="title"/>
          </p:nvPr>
        </p:nvSpPr>
        <p:spPr/>
        <p:txBody>
          <a:bodyPr/>
          <a:lstStyle/>
          <a:p>
            <a:r>
              <a:rPr lang="ja-JP" altLang="en-US" dirty="0"/>
              <a:t>サンプル</a:t>
            </a:r>
            <a:r>
              <a:rPr kumimoji="1" lang="ja-JP" altLang="en-US" dirty="0"/>
              <a:t>ワークブックの提供について</a:t>
            </a:r>
          </a:p>
        </p:txBody>
      </p:sp>
      <p:sp>
        <p:nvSpPr>
          <p:cNvPr id="3" name="コンテンツ プレースホルダー 2">
            <a:extLst>
              <a:ext uri="{FF2B5EF4-FFF2-40B4-BE49-F238E27FC236}">
                <a16:creationId xmlns:a16="http://schemas.microsoft.com/office/drawing/2014/main" id="{D5BD9E20-3329-F591-CEA4-16BE024DDAA2}"/>
              </a:ext>
            </a:extLst>
          </p:cNvPr>
          <p:cNvSpPr>
            <a:spLocks noGrp="1"/>
          </p:cNvSpPr>
          <p:nvPr>
            <p:ph idx="1"/>
          </p:nvPr>
        </p:nvSpPr>
        <p:spPr/>
        <p:txBody>
          <a:bodyPr/>
          <a:lstStyle/>
          <a:p>
            <a:r>
              <a:rPr kumimoji="1" lang="ja-JP" altLang="en-US" dirty="0"/>
              <a:t>最新の確率予測資料の内容をグラフ表示させることが可能</a:t>
            </a:r>
          </a:p>
        </p:txBody>
      </p:sp>
      <p:pic>
        <p:nvPicPr>
          <p:cNvPr id="7" name="図 6">
            <a:extLst>
              <a:ext uri="{FF2B5EF4-FFF2-40B4-BE49-F238E27FC236}">
                <a16:creationId xmlns:a16="http://schemas.microsoft.com/office/drawing/2014/main" id="{8B7D3EB6-5511-83CC-CAC5-FC21094DB674}"/>
              </a:ext>
            </a:extLst>
          </p:cNvPr>
          <p:cNvPicPr>
            <a:picLocks noChangeAspect="1"/>
          </p:cNvPicPr>
          <p:nvPr/>
        </p:nvPicPr>
        <p:blipFill>
          <a:blip r:embed="rId4"/>
          <a:stretch>
            <a:fillRect/>
          </a:stretch>
        </p:blipFill>
        <p:spPr>
          <a:xfrm>
            <a:off x="1316914" y="3860679"/>
            <a:ext cx="5677467" cy="2672658"/>
          </a:xfrm>
          <a:prstGeom prst="rect">
            <a:avLst/>
          </a:prstGeom>
        </p:spPr>
      </p:pic>
      <p:sp>
        <p:nvSpPr>
          <p:cNvPr id="8" name="四角形: 角を丸くする 7">
            <a:extLst>
              <a:ext uri="{FF2B5EF4-FFF2-40B4-BE49-F238E27FC236}">
                <a16:creationId xmlns:a16="http://schemas.microsoft.com/office/drawing/2014/main" id="{41A6F2AF-726B-DE9D-5DF8-FC66139E8718}"/>
              </a:ext>
            </a:extLst>
          </p:cNvPr>
          <p:cNvSpPr/>
          <p:nvPr/>
        </p:nvSpPr>
        <p:spPr>
          <a:xfrm>
            <a:off x="1137917" y="1394460"/>
            <a:ext cx="6057681" cy="5274625"/>
          </a:xfrm>
          <a:prstGeom prst="roundRect">
            <a:avLst>
              <a:gd name="adj" fmla="val 3615"/>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結合子 22">
            <a:extLst>
              <a:ext uri="{FF2B5EF4-FFF2-40B4-BE49-F238E27FC236}">
                <a16:creationId xmlns:a16="http://schemas.microsoft.com/office/drawing/2014/main" id="{3B12A92C-D25B-20BD-6F77-0A5D865DDC15}"/>
              </a:ext>
            </a:extLst>
          </p:cNvPr>
          <p:cNvSpPr>
            <a:spLocks noChangeAspect="1"/>
          </p:cNvSpPr>
          <p:nvPr/>
        </p:nvSpPr>
        <p:spPr>
          <a:xfrm>
            <a:off x="1646434" y="1476000"/>
            <a:ext cx="288000" cy="288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1</a:t>
            </a:r>
            <a:endParaRPr kumimoji="1" lang="ja-JP" altLang="en-US" sz="1400" dirty="0"/>
          </a:p>
        </p:txBody>
      </p:sp>
      <p:sp>
        <p:nvSpPr>
          <p:cNvPr id="24" name="フローチャート: 結合子 23">
            <a:extLst>
              <a:ext uri="{FF2B5EF4-FFF2-40B4-BE49-F238E27FC236}">
                <a16:creationId xmlns:a16="http://schemas.microsoft.com/office/drawing/2014/main" id="{3B5B2301-124F-2D74-B943-10D30C4E9777}"/>
              </a:ext>
            </a:extLst>
          </p:cNvPr>
          <p:cNvSpPr>
            <a:spLocks noChangeAspect="1"/>
          </p:cNvSpPr>
          <p:nvPr/>
        </p:nvSpPr>
        <p:spPr>
          <a:xfrm>
            <a:off x="2437486" y="1476000"/>
            <a:ext cx="288000" cy="288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2</a:t>
            </a:r>
            <a:endParaRPr kumimoji="1" lang="ja-JP" altLang="en-US" sz="1400" dirty="0"/>
          </a:p>
        </p:txBody>
      </p:sp>
      <p:sp>
        <p:nvSpPr>
          <p:cNvPr id="25" name="フローチャート: 結合子 24">
            <a:extLst>
              <a:ext uri="{FF2B5EF4-FFF2-40B4-BE49-F238E27FC236}">
                <a16:creationId xmlns:a16="http://schemas.microsoft.com/office/drawing/2014/main" id="{F976AFAF-C3E9-C501-4691-F28A970944B2}"/>
              </a:ext>
            </a:extLst>
          </p:cNvPr>
          <p:cNvSpPr>
            <a:spLocks noChangeAspect="1"/>
          </p:cNvSpPr>
          <p:nvPr/>
        </p:nvSpPr>
        <p:spPr>
          <a:xfrm>
            <a:off x="3308819" y="1477308"/>
            <a:ext cx="288000" cy="288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3</a:t>
            </a:r>
            <a:endParaRPr kumimoji="1" lang="ja-JP" altLang="en-US" sz="1400" dirty="0"/>
          </a:p>
        </p:txBody>
      </p:sp>
      <p:sp>
        <p:nvSpPr>
          <p:cNvPr id="26" name="矢印: 五方向 25">
            <a:extLst>
              <a:ext uri="{FF2B5EF4-FFF2-40B4-BE49-F238E27FC236}">
                <a16:creationId xmlns:a16="http://schemas.microsoft.com/office/drawing/2014/main" id="{B86E1511-5A00-8DD4-C5FE-47E6CEFD8D7B}"/>
              </a:ext>
            </a:extLst>
          </p:cNvPr>
          <p:cNvSpPr/>
          <p:nvPr/>
        </p:nvSpPr>
        <p:spPr>
          <a:xfrm flipH="1">
            <a:off x="6463744" y="3056788"/>
            <a:ext cx="2203033" cy="324000"/>
          </a:xfrm>
          <a:prstGeom prst="homePlate">
            <a:avLst>
              <a:gd name="adj" fmla="val 392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200" dirty="0"/>
              <a:t>アンサンブル平均時系列図</a:t>
            </a:r>
          </a:p>
        </p:txBody>
      </p:sp>
      <p:sp>
        <p:nvSpPr>
          <p:cNvPr id="27" name="矢印: 五方向 26">
            <a:extLst>
              <a:ext uri="{FF2B5EF4-FFF2-40B4-BE49-F238E27FC236}">
                <a16:creationId xmlns:a16="http://schemas.microsoft.com/office/drawing/2014/main" id="{9F21713B-6096-C531-B056-CBF891137F9E}"/>
              </a:ext>
            </a:extLst>
          </p:cNvPr>
          <p:cNvSpPr/>
          <p:nvPr/>
        </p:nvSpPr>
        <p:spPr>
          <a:xfrm flipH="1">
            <a:off x="6285893" y="5151324"/>
            <a:ext cx="2380883" cy="324000"/>
          </a:xfrm>
          <a:prstGeom prst="homePlate">
            <a:avLst>
              <a:gd name="adj" fmla="val 392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200" dirty="0"/>
              <a:t>特定の気温以下、以上の確率</a:t>
            </a:r>
          </a:p>
        </p:txBody>
      </p:sp>
      <p:sp>
        <p:nvSpPr>
          <p:cNvPr id="29" name="二等辺三角形 28">
            <a:extLst>
              <a:ext uri="{FF2B5EF4-FFF2-40B4-BE49-F238E27FC236}">
                <a16:creationId xmlns:a16="http://schemas.microsoft.com/office/drawing/2014/main" id="{8EE8AE54-F6E5-8AF5-9FEE-795DCA6E8013}"/>
              </a:ext>
            </a:extLst>
          </p:cNvPr>
          <p:cNvSpPr/>
          <p:nvPr/>
        </p:nvSpPr>
        <p:spPr>
          <a:xfrm>
            <a:off x="3308819" y="2992293"/>
            <a:ext cx="180024" cy="285712"/>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二等辺三角形 30">
            <a:extLst>
              <a:ext uri="{FF2B5EF4-FFF2-40B4-BE49-F238E27FC236}">
                <a16:creationId xmlns:a16="http://schemas.microsoft.com/office/drawing/2014/main" id="{1C7821AE-8FAB-137E-B972-78122831F08E}"/>
              </a:ext>
            </a:extLst>
          </p:cNvPr>
          <p:cNvSpPr/>
          <p:nvPr/>
        </p:nvSpPr>
        <p:spPr>
          <a:xfrm>
            <a:off x="3452819" y="4129492"/>
            <a:ext cx="180024" cy="285712"/>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四角形: 角を丸くする 29">
            <a:extLst>
              <a:ext uri="{FF2B5EF4-FFF2-40B4-BE49-F238E27FC236}">
                <a16:creationId xmlns:a16="http://schemas.microsoft.com/office/drawing/2014/main" id="{16C9D842-B438-7209-2EB3-E1A2670CFFF1}"/>
              </a:ext>
            </a:extLst>
          </p:cNvPr>
          <p:cNvSpPr/>
          <p:nvPr/>
        </p:nvSpPr>
        <p:spPr>
          <a:xfrm>
            <a:off x="1877560" y="4310532"/>
            <a:ext cx="3132000" cy="360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注目する値は</a:t>
            </a:r>
            <a:r>
              <a:rPr lang="en-US" altLang="ja-JP" sz="1200" dirty="0">
                <a:solidFill>
                  <a:schemeClr val="bg1"/>
                </a:solidFill>
              </a:rPr>
              <a:t>0.1</a:t>
            </a:r>
            <a:r>
              <a:rPr lang="ja-JP" altLang="en-US" sz="1200" dirty="0">
                <a:solidFill>
                  <a:schemeClr val="bg1"/>
                </a:solidFill>
              </a:rPr>
              <a:t>度単位で細かく指定可能</a:t>
            </a:r>
            <a:endParaRPr lang="en-US" altLang="ja-JP" sz="1200" dirty="0">
              <a:solidFill>
                <a:schemeClr val="bg1"/>
              </a:solidFill>
            </a:endParaRPr>
          </a:p>
        </p:txBody>
      </p:sp>
      <p:sp>
        <p:nvSpPr>
          <p:cNvPr id="35" name="四角形: 角を丸くする 34">
            <a:extLst>
              <a:ext uri="{FF2B5EF4-FFF2-40B4-BE49-F238E27FC236}">
                <a16:creationId xmlns:a16="http://schemas.microsoft.com/office/drawing/2014/main" id="{0C1030CF-40AC-1E12-DB59-61B714D1F654}"/>
              </a:ext>
            </a:extLst>
          </p:cNvPr>
          <p:cNvSpPr/>
          <p:nvPr/>
        </p:nvSpPr>
        <p:spPr>
          <a:xfrm>
            <a:off x="5037222" y="1357194"/>
            <a:ext cx="2954464" cy="1047526"/>
          </a:xfrm>
          <a:prstGeom prst="roundRect">
            <a:avLst>
              <a:gd name="adj" fmla="val 6071"/>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31C9E92-96A7-F474-2C94-8D17D1D4A840}"/>
              </a:ext>
            </a:extLst>
          </p:cNvPr>
          <p:cNvSpPr txBox="1"/>
          <p:nvPr/>
        </p:nvSpPr>
        <p:spPr>
          <a:xfrm>
            <a:off x="5452894" y="1484849"/>
            <a:ext cx="2419675" cy="276999"/>
          </a:xfrm>
          <a:prstGeom prst="rect">
            <a:avLst/>
          </a:prstGeom>
          <a:noFill/>
        </p:spPr>
        <p:txBody>
          <a:bodyPr wrap="square">
            <a:spAutoFit/>
          </a:bodyPr>
          <a:lstStyle/>
          <a:p>
            <a:r>
              <a:rPr lang="ja-JP" altLang="en-US" sz="1200" dirty="0"/>
              <a:t>都道府県または地域平均を選択</a:t>
            </a:r>
          </a:p>
        </p:txBody>
      </p:sp>
      <p:sp>
        <p:nvSpPr>
          <p:cNvPr id="20" name="テキスト ボックス 19">
            <a:extLst>
              <a:ext uri="{FF2B5EF4-FFF2-40B4-BE49-F238E27FC236}">
                <a16:creationId xmlns:a16="http://schemas.microsoft.com/office/drawing/2014/main" id="{7176EF29-A95A-FDFF-4B38-FA3EDDF7C15A}"/>
              </a:ext>
            </a:extLst>
          </p:cNvPr>
          <p:cNvSpPr txBox="1"/>
          <p:nvPr/>
        </p:nvSpPr>
        <p:spPr>
          <a:xfrm>
            <a:off x="5447079" y="1764803"/>
            <a:ext cx="1684562" cy="276999"/>
          </a:xfrm>
          <a:prstGeom prst="rect">
            <a:avLst/>
          </a:prstGeom>
          <a:noFill/>
        </p:spPr>
        <p:txBody>
          <a:bodyPr wrap="square">
            <a:spAutoFit/>
          </a:bodyPr>
          <a:lstStyle/>
          <a:p>
            <a:r>
              <a:rPr lang="ja-JP" altLang="en-US" sz="1200" dirty="0"/>
              <a:t>地点・地域を選択</a:t>
            </a:r>
          </a:p>
        </p:txBody>
      </p:sp>
      <p:sp>
        <p:nvSpPr>
          <p:cNvPr id="22" name="テキスト ボックス 21">
            <a:extLst>
              <a:ext uri="{FF2B5EF4-FFF2-40B4-BE49-F238E27FC236}">
                <a16:creationId xmlns:a16="http://schemas.microsoft.com/office/drawing/2014/main" id="{C72CBBDB-2100-1BF4-8153-6BE861A2E6C0}"/>
              </a:ext>
            </a:extLst>
          </p:cNvPr>
          <p:cNvSpPr txBox="1"/>
          <p:nvPr/>
        </p:nvSpPr>
        <p:spPr>
          <a:xfrm>
            <a:off x="5461538" y="2061325"/>
            <a:ext cx="1574118" cy="276999"/>
          </a:xfrm>
          <a:prstGeom prst="rect">
            <a:avLst/>
          </a:prstGeom>
          <a:noFill/>
        </p:spPr>
        <p:txBody>
          <a:bodyPr wrap="square">
            <a:spAutoFit/>
          </a:bodyPr>
          <a:lstStyle/>
          <a:p>
            <a:r>
              <a:rPr lang="ja-JP" altLang="en-US" sz="1200" dirty="0"/>
              <a:t>クリックで取得</a:t>
            </a:r>
          </a:p>
        </p:txBody>
      </p:sp>
      <p:cxnSp>
        <p:nvCxnSpPr>
          <p:cNvPr id="36" name="直線コネクタ 35">
            <a:extLst>
              <a:ext uri="{FF2B5EF4-FFF2-40B4-BE49-F238E27FC236}">
                <a16:creationId xmlns:a16="http://schemas.microsoft.com/office/drawing/2014/main" id="{DCD46041-8C9A-0DC6-070C-9B735BC97421}"/>
              </a:ext>
            </a:extLst>
          </p:cNvPr>
          <p:cNvCxnSpPr>
            <a:cxnSpLocks/>
          </p:cNvCxnSpPr>
          <p:nvPr/>
        </p:nvCxnSpPr>
        <p:spPr>
          <a:xfrm>
            <a:off x="5340819" y="1572947"/>
            <a:ext cx="0" cy="648000"/>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4" name="フローチャート: 結合子 13">
            <a:extLst>
              <a:ext uri="{FF2B5EF4-FFF2-40B4-BE49-F238E27FC236}">
                <a16:creationId xmlns:a16="http://schemas.microsoft.com/office/drawing/2014/main" id="{FD30618F-8825-3D2E-0652-26D6E606CB8B}"/>
              </a:ext>
            </a:extLst>
          </p:cNvPr>
          <p:cNvSpPr>
            <a:spLocks noChangeAspect="1"/>
          </p:cNvSpPr>
          <p:nvPr/>
        </p:nvSpPr>
        <p:spPr>
          <a:xfrm>
            <a:off x="5231079" y="1474316"/>
            <a:ext cx="216000" cy="216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t>1</a:t>
            </a:r>
            <a:endParaRPr kumimoji="1" lang="ja-JP" altLang="en-US" sz="1050" dirty="0"/>
          </a:p>
        </p:txBody>
      </p:sp>
      <p:sp>
        <p:nvSpPr>
          <p:cNvPr id="15" name="フローチャート: 結合子 14">
            <a:extLst>
              <a:ext uri="{FF2B5EF4-FFF2-40B4-BE49-F238E27FC236}">
                <a16:creationId xmlns:a16="http://schemas.microsoft.com/office/drawing/2014/main" id="{9583A5D8-3D38-F404-0D49-C5E7A3F69763}"/>
              </a:ext>
            </a:extLst>
          </p:cNvPr>
          <p:cNvSpPr>
            <a:spLocks noChangeAspect="1"/>
          </p:cNvSpPr>
          <p:nvPr/>
        </p:nvSpPr>
        <p:spPr>
          <a:xfrm>
            <a:off x="5231079" y="1767648"/>
            <a:ext cx="216000" cy="216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endParaRPr kumimoji="1" lang="ja-JP" altLang="en-US" sz="1200" dirty="0"/>
          </a:p>
        </p:txBody>
      </p:sp>
      <p:sp>
        <p:nvSpPr>
          <p:cNvPr id="16" name="フローチャート: 結合子 15">
            <a:extLst>
              <a:ext uri="{FF2B5EF4-FFF2-40B4-BE49-F238E27FC236}">
                <a16:creationId xmlns:a16="http://schemas.microsoft.com/office/drawing/2014/main" id="{D8BA8DF5-4877-0400-3E4E-054CDC481715}"/>
              </a:ext>
            </a:extLst>
          </p:cNvPr>
          <p:cNvSpPr>
            <a:spLocks noChangeAspect="1"/>
          </p:cNvSpPr>
          <p:nvPr/>
        </p:nvSpPr>
        <p:spPr>
          <a:xfrm>
            <a:off x="5232372" y="2070851"/>
            <a:ext cx="216000" cy="216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37" name="矢印: 五方向 36">
            <a:extLst>
              <a:ext uri="{FF2B5EF4-FFF2-40B4-BE49-F238E27FC236}">
                <a16:creationId xmlns:a16="http://schemas.microsoft.com/office/drawing/2014/main" id="{7A9664B5-D143-9C7D-1CA0-AD645CFFA972}"/>
              </a:ext>
            </a:extLst>
          </p:cNvPr>
          <p:cNvSpPr/>
          <p:nvPr/>
        </p:nvSpPr>
        <p:spPr>
          <a:xfrm flipH="1">
            <a:off x="6857375" y="1177326"/>
            <a:ext cx="1979018" cy="324000"/>
          </a:xfrm>
          <a:prstGeom prst="homePlate">
            <a:avLst>
              <a:gd name="adj" fmla="val 392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200" dirty="0"/>
              <a:t>確率予測資料の取得</a:t>
            </a:r>
          </a:p>
        </p:txBody>
      </p:sp>
      <p:pic>
        <p:nvPicPr>
          <p:cNvPr id="4" name="図 3">
            <a:extLst>
              <a:ext uri="{FF2B5EF4-FFF2-40B4-BE49-F238E27FC236}">
                <a16:creationId xmlns:a16="http://schemas.microsoft.com/office/drawing/2014/main" id="{364D46F2-481B-4E5D-BAD0-9B1C5F1BF70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6200000">
            <a:off x="3213206" y="1917652"/>
            <a:ext cx="419638" cy="419638"/>
          </a:xfrm>
          <a:prstGeom prst="rect">
            <a:avLst/>
          </a:prstGeom>
        </p:spPr>
      </p:pic>
      <p:sp>
        <p:nvSpPr>
          <p:cNvPr id="28" name="四角形: 角を丸くする 27">
            <a:extLst>
              <a:ext uri="{FF2B5EF4-FFF2-40B4-BE49-F238E27FC236}">
                <a16:creationId xmlns:a16="http://schemas.microsoft.com/office/drawing/2014/main" id="{451E427B-4AE5-8524-9E25-852BCAE87AF8}"/>
              </a:ext>
            </a:extLst>
          </p:cNvPr>
          <p:cNvSpPr/>
          <p:nvPr/>
        </p:nvSpPr>
        <p:spPr>
          <a:xfrm>
            <a:off x="1877560" y="3176013"/>
            <a:ext cx="3132000" cy="540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solidFill>
              </a:rPr>
              <a:t>平均、最高、最低気温に対応。</a:t>
            </a:r>
            <a:endParaRPr lang="en-US" altLang="ja-JP" sz="1200" dirty="0">
              <a:solidFill>
                <a:schemeClr val="bg1"/>
              </a:solidFill>
            </a:endParaRPr>
          </a:p>
          <a:p>
            <a:r>
              <a:rPr lang="ja-JP" altLang="en-US" sz="1200" dirty="0">
                <a:solidFill>
                  <a:schemeClr val="bg1"/>
                </a:solidFill>
              </a:rPr>
              <a:t>昨年、過去</a:t>
            </a:r>
            <a:r>
              <a:rPr lang="en-US" altLang="ja-JP" sz="1200" dirty="0">
                <a:solidFill>
                  <a:schemeClr val="bg1"/>
                </a:solidFill>
              </a:rPr>
              <a:t>10</a:t>
            </a:r>
            <a:r>
              <a:rPr lang="ja-JP" altLang="en-US" sz="1200" dirty="0">
                <a:solidFill>
                  <a:schemeClr val="bg1"/>
                </a:solidFill>
              </a:rPr>
              <a:t>年、平年の値も参考に表示</a:t>
            </a:r>
            <a:endParaRPr lang="en-US" altLang="ja-JP" sz="1200" dirty="0">
              <a:solidFill>
                <a:schemeClr val="bg1"/>
              </a:solidFill>
            </a:endParaRPr>
          </a:p>
        </p:txBody>
      </p:sp>
      <p:sp>
        <p:nvSpPr>
          <p:cNvPr id="6" name="スライド番号プレースホルダー 5">
            <a:extLst>
              <a:ext uri="{FF2B5EF4-FFF2-40B4-BE49-F238E27FC236}">
                <a16:creationId xmlns:a16="http://schemas.microsoft.com/office/drawing/2014/main" id="{A33EECE2-B864-A582-B656-C81A23E0319E}"/>
              </a:ext>
            </a:extLst>
          </p:cNvPr>
          <p:cNvSpPr>
            <a:spLocks noGrp="1"/>
          </p:cNvSpPr>
          <p:nvPr>
            <p:ph type="sldNum" sz="quarter" idx="12"/>
          </p:nvPr>
        </p:nvSpPr>
        <p:spPr/>
        <p:txBody>
          <a:bodyPr/>
          <a:lstStyle/>
          <a:p>
            <a:fld id="{5F9F9204-6EDA-41A6-81B7-5E8491083ADF}" type="slidenum">
              <a:rPr kumimoji="1" lang="ja-JP" altLang="en-US" smtClean="0"/>
              <a:t>25</a:t>
            </a:fld>
            <a:endParaRPr kumimoji="1" lang="ja-JP" altLang="en-US" dirty="0"/>
          </a:p>
        </p:txBody>
      </p:sp>
    </p:spTree>
    <p:extLst>
      <p:ext uri="{BB962C8B-B14F-4D97-AF65-F5344CB8AC3E}">
        <p14:creationId xmlns:p14="http://schemas.microsoft.com/office/powerpoint/2010/main" val="96609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BC1E51C-32E7-451A-9A4C-F042D8D7764D}"/>
              </a:ext>
            </a:extLst>
          </p:cNvPr>
          <p:cNvSpPr>
            <a:spLocks noGrp="1"/>
          </p:cNvSpPr>
          <p:nvPr>
            <p:ph type="title"/>
          </p:nvPr>
        </p:nvSpPr>
        <p:spPr>
          <a:xfrm>
            <a:off x="1091762" y="3125308"/>
            <a:ext cx="8635042" cy="607384"/>
          </a:xfrm>
        </p:spPr>
        <p:txBody>
          <a:bodyPr>
            <a:noAutofit/>
          </a:bodyPr>
          <a:lstStyle/>
          <a:p>
            <a:pPr>
              <a:lnSpc>
                <a:spcPct val="120000"/>
              </a:lnSpc>
            </a:pPr>
            <a:r>
              <a:rPr kumimoji="1" lang="ja-JP" altLang="en-US" sz="4000" dirty="0">
                <a:solidFill>
                  <a:schemeClr val="tx2"/>
                </a:solidFill>
              </a:rPr>
              <a:t>気象データの活用事例</a:t>
            </a:r>
            <a:endParaRPr lang="ja-JP" altLang="en-US" sz="4800" dirty="0"/>
          </a:p>
        </p:txBody>
      </p:sp>
      <p:sp>
        <p:nvSpPr>
          <p:cNvPr id="3" name="テキスト ボックス 2">
            <a:extLst>
              <a:ext uri="{FF2B5EF4-FFF2-40B4-BE49-F238E27FC236}">
                <a16:creationId xmlns:a16="http://schemas.microsoft.com/office/drawing/2014/main" id="{147FB2AA-D6CE-32D6-4050-465174A77A66}"/>
              </a:ext>
            </a:extLst>
          </p:cNvPr>
          <p:cNvSpPr txBox="1"/>
          <p:nvPr/>
        </p:nvSpPr>
        <p:spPr>
          <a:xfrm>
            <a:off x="1091762" y="2663643"/>
            <a:ext cx="4559738" cy="461665"/>
          </a:xfrm>
          <a:prstGeom prst="rect">
            <a:avLst/>
          </a:prstGeom>
          <a:noFill/>
        </p:spPr>
        <p:txBody>
          <a:bodyPr wrap="square">
            <a:spAutoFit/>
          </a:bodyPr>
          <a:lstStyle/>
          <a:p>
            <a:r>
              <a:rPr lang="ja-JP" altLang="en-US" sz="2400" b="1" dirty="0">
                <a:solidFill>
                  <a:schemeClr val="tx2"/>
                </a:solidFill>
              </a:rPr>
              <a:t>気象</a:t>
            </a:r>
            <a:r>
              <a:rPr kumimoji="1" lang="ja-JP" altLang="en-US" sz="2400" b="1" dirty="0">
                <a:solidFill>
                  <a:schemeClr val="tx2"/>
                </a:solidFill>
              </a:rPr>
              <a:t>データを活用するために</a:t>
            </a:r>
            <a:endParaRPr lang="ja-JP" altLang="en-US" sz="2400" b="1" dirty="0"/>
          </a:p>
        </p:txBody>
      </p:sp>
    </p:spTree>
    <p:extLst>
      <p:ext uri="{BB962C8B-B14F-4D97-AF65-F5344CB8AC3E}">
        <p14:creationId xmlns:p14="http://schemas.microsoft.com/office/powerpoint/2010/main" val="10290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5845BF-DED3-BAD0-08FA-56162EA153A8}"/>
              </a:ext>
            </a:extLst>
          </p:cNvPr>
          <p:cNvSpPr>
            <a:spLocks noGrp="1"/>
          </p:cNvSpPr>
          <p:nvPr>
            <p:ph type="title"/>
          </p:nvPr>
        </p:nvSpPr>
        <p:spPr/>
        <p:txBody>
          <a:bodyPr/>
          <a:lstStyle/>
          <a:p>
            <a:r>
              <a:rPr kumimoji="1" lang="ja-JP" altLang="en-US" dirty="0"/>
              <a:t>気象データを活用してみませんか？</a:t>
            </a:r>
          </a:p>
        </p:txBody>
      </p:sp>
      <p:sp>
        <p:nvSpPr>
          <p:cNvPr id="3" name="コンテンツ プレースホルダー 2">
            <a:extLst>
              <a:ext uri="{FF2B5EF4-FFF2-40B4-BE49-F238E27FC236}">
                <a16:creationId xmlns:a16="http://schemas.microsoft.com/office/drawing/2014/main" id="{E03B1FB3-5965-4164-C2B2-DBE496A81E2E}"/>
              </a:ext>
            </a:extLst>
          </p:cNvPr>
          <p:cNvSpPr>
            <a:spLocks noGrp="1"/>
          </p:cNvSpPr>
          <p:nvPr>
            <p:ph idx="1"/>
          </p:nvPr>
        </p:nvSpPr>
        <p:spPr/>
        <p:txBody>
          <a:bodyPr/>
          <a:lstStyle/>
          <a:p>
            <a:r>
              <a:rPr lang="ja-JP" altLang="en-US" dirty="0"/>
              <a:t>気象データ</a:t>
            </a:r>
            <a:r>
              <a:rPr kumimoji="1" lang="ja-JP" altLang="en-US" dirty="0"/>
              <a:t>をつかって気候の影響を軽減・利用してみませんか？</a:t>
            </a:r>
            <a:endParaRPr kumimoji="1" lang="en-US" altLang="ja-JP" dirty="0"/>
          </a:p>
          <a:p>
            <a:endParaRPr lang="en-US" altLang="ja-JP" dirty="0"/>
          </a:p>
          <a:p>
            <a:endParaRPr kumimoji="1" lang="ja-JP" altLang="en-US" dirty="0"/>
          </a:p>
        </p:txBody>
      </p:sp>
      <p:sp>
        <p:nvSpPr>
          <p:cNvPr id="6" name="テキスト ボックス 5">
            <a:extLst>
              <a:ext uri="{FF2B5EF4-FFF2-40B4-BE49-F238E27FC236}">
                <a16:creationId xmlns:a16="http://schemas.microsoft.com/office/drawing/2014/main" id="{8D7D99A0-C1FC-1F37-DF36-EF9D1A1397F6}"/>
              </a:ext>
            </a:extLst>
          </p:cNvPr>
          <p:cNvSpPr txBox="1"/>
          <p:nvPr/>
        </p:nvSpPr>
        <p:spPr>
          <a:xfrm>
            <a:off x="614149" y="1272226"/>
            <a:ext cx="7942997" cy="5064463"/>
          </a:xfrm>
          <a:prstGeom prst="rect">
            <a:avLst/>
          </a:prstGeom>
          <a:noFill/>
        </p:spPr>
        <p:txBody>
          <a:bodyPr wrap="square" rtlCol="0">
            <a:spAutoFit/>
          </a:bodyPr>
          <a:lstStyle/>
          <a:p>
            <a:pPr>
              <a:lnSpc>
                <a:spcPct val="120000"/>
              </a:lnSpc>
            </a:pPr>
            <a:r>
              <a:rPr lang="ja-JP" altLang="en-US" dirty="0">
                <a:latin typeface="+mn-ea"/>
              </a:rPr>
              <a:t>昨今の極端な高温などの気候は農業に影響を及ぼしています。</a:t>
            </a:r>
            <a:endParaRPr lang="en-US" altLang="ja-JP" dirty="0">
              <a:latin typeface="+mn-ea"/>
            </a:endParaRPr>
          </a:p>
          <a:p>
            <a:pPr marL="342900" indent="-342900">
              <a:lnSpc>
                <a:spcPct val="120000"/>
              </a:lnSpc>
              <a:buFont typeface="+mj-lt"/>
              <a:buAutoNum type="arabicPeriod"/>
            </a:pPr>
            <a:r>
              <a:rPr lang="ja-JP" altLang="en-US" dirty="0">
                <a:latin typeface="+mn-ea"/>
              </a:rPr>
              <a:t>気候リスクを</a:t>
            </a:r>
            <a:r>
              <a:rPr lang="ja-JP" altLang="en-US" b="1" dirty="0">
                <a:solidFill>
                  <a:schemeClr val="accent2"/>
                </a:solidFill>
                <a:latin typeface="+mn-ea"/>
              </a:rPr>
              <a:t>認識</a:t>
            </a:r>
            <a:r>
              <a:rPr lang="ja-JP" altLang="en-US" dirty="0">
                <a:latin typeface="+mn-ea"/>
              </a:rPr>
              <a:t>し、</a:t>
            </a:r>
            <a:endParaRPr lang="en-US" altLang="ja-JP" dirty="0">
              <a:latin typeface="+mn-ea"/>
            </a:endParaRPr>
          </a:p>
          <a:p>
            <a:pPr marL="342900" indent="-342900">
              <a:lnSpc>
                <a:spcPct val="120000"/>
              </a:lnSpc>
              <a:buFont typeface="+mj-lt"/>
              <a:buAutoNum type="arabicPeriod"/>
            </a:pPr>
            <a:r>
              <a:rPr lang="ja-JP" altLang="en-US" dirty="0">
                <a:latin typeface="+mn-ea"/>
              </a:rPr>
              <a:t>気候の影響を過去の気象データなどを用いて定量的に</a:t>
            </a:r>
            <a:r>
              <a:rPr lang="ja-JP" altLang="en-US" b="1" dirty="0">
                <a:solidFill>
                  <a:schemeClr val="accent2"/>
                </a:solidFill>
                <a:latin typeface="+mn-ea"/>
              </a:rPr>
              <a:t>評価</a:t>
            </a:r>
            <a:r>
              <a:rPr lang="ja-JP" altLang="en-US" dirty="0">
                <a:latin typeface="+mn-ea"/>
              </a:rPr>
              <a:t>し、</a:t>
            </a:r>
            <a:endParaRPr lang="en-US" altLang="ja-JP" dirty="0">
              <a:latin typeface="+mn-ea"/>
            </a:endParaRPr>
          </a:p>
          <a:p>
            <a:pPr marL="342900" indent="-342900">
              <a:lnSpc>
                <a:spcPct val="120000"/>
              </a:lnSpc>
              <a:buFont typeface="+mj-lt"/>
              <a:buAutoNum type="arabicPeriod"/>
            </a:pPr>
            <a:r>
              <a:rPr lang="en-US" altLang="ja-JP" dirty="0">
                <a:latin typeface="+mn-ea"/>
              </a:rPr>
              <a:t>2</a:t>
            </a:r>
            <a:r>
              <a:rPr lang="ja-JP" altLang="en-US" dirty="0">
                <a:latin typeface="+mn-ea"/>
              </a:rPr>
              <a:t>週間気温予報データなどの気象情報を用いて適切に</a:t>
            </a:r>
            <a:r>
              <a:rPr lang="ja-JP" altLang="en-US" b="1" dirty="0">
                <a:solidFill>
                  <a:schemeClr val="accent2"/>
                </a:solidFill>
                <a:latin typeface="+mn-ea"/>
              </a:rPr>
              <a:t>対応</a:t>
            </a:r>
            <a:r>
              <a:rPr lang="ja-JP" altLang="en-US" dirty="0">
                <a:latin typeface="+mn-ea"/>
              </a:rPr>
              <a:t>することで、気候の悪い影響を軽減し、良い影響を利用すること（気候リスク管理）ができます。</a:t>
            </a:r>
            <a:endParaRPr lang="en-US" altLang="ja-JP" dirty="0">
              <a:latin typeface="+mn-ea"/>
            </a:endParaRPr>
          </a:p>
          <a:p>
            <a:pPr marL="342900" indent="-342900">
              <a:lnSpc>
                <a:spcPct val="120000"/>
              </a:lnSpc>
              <a:buFont typeface="+mj-lt"/>
              <a:buAutoNum type="arabicPeriod"/>
            </a:pPr>
            <a:endParaRPr lang="en-US" altLang="ja-JP" dirty="0">
              <a:latin typeface="+mn-ea"/>
            </a:endParaRPr>
          </a:p>
          <a:p>
            <a:pPr marL="342900" indent="-342900">
              <a:lnSpc>
                <a:spcPct val="120000"/>
              </a:lnSpc>
              <a:buFont typeface="+mj-lt"/>
              <a:buAutoNum type="arabicPeriod"/>
            </a:pPr>
            <a:endParaRPr lang="en-US" altLang="ja-JP" dirty="0">
              <a:latin typeface="+mn-ea"/>
            </a:endParaRPr>
          </a:p>
          <a:p>
            <a:pPr marL="342900" indent="-342900">
              <a:lnSpc>
                <a:spcPct val="120000"/>
              </a:lnSpc>
              <a:buFont typeface="+mj-lt"/>
              <a:buAutoNum type="arabicPeriod"/>
            </a:pPr>
            <a:endParaRPr lang="en-US" altLang="ja-JP" dirty="0">
              <a:latin typeface="+mn-ea"/>
            </a:endParaRPr>
          </a:p>
          <a:p>
            <a:pPr marL="342900" indent="-342900">
              <a:lnSpc>
                <a:spcPct val="120000"/>
              </a:lnSpc>
              <a:buFont typeface="+mj-lt"/>
              <a:buAutoNum type="arabicPeriod"/>
            </a:pPr>
            <a:endParaRPr lang="en-US" altLang="ja-JP" dirty="0">
              <a:latin typeface="+mn-ea"/>
            </a:endParaRPr>
          </a:p>
          <a:p>
            <a:pPr marL="342900" indent="-342900">
              <a:lnSpc>
                <a:spcPct val="120000"/>
              </a:lnSpc>
              <a:buFont typeface="+mj-lt"/>
              <a:buAutoNum type="arabicPeriod"/>
            </a:pPr>
            <a:endParaRPr lang="en-US" altLang="ja-JP" dirty="0">
              <a:latin typeface="+mn-ea"/>
            </a:endParaRPr>
          </a:p>
          <a:p>
            <a:pPr>
              <a:lnSpc>
                <a:spcPct val="120000"/>
              </a:lnSpc>
            </a:pPr>
            <a:endParaRPr lang="en-US" altLang="ja-JP" dirty="0">
              <a:latin typeface="+mn-ea"/>
            </a:endParaRPr>
          </a:p>
          <a:p>
            <a:pPr>
              <a:lnSpc>
                <a:spcPct val="120000"/>
              </a:lnSpc>
            </a:pPr>
            <a:r>
              <a:rPr lang="ja-JP" altLang="en-US" dirty="0">
                <a:latin typeface="+mn-ea"/>
              </a:rPr>
              <a:t>気象データの活用に取り組む際に参考にしていただけるよう、農業分野における気温予測データの活用事例や気温データの取得方法を紹介します。</a:t>
            </a:r>
            <a:endParaRPr lang="en-US" altLang="ja-JP" dirty="0">
              <a:latin typeface="+mn-ea"/>
            </a:endParaRPr>
          </a:p>
          <a:p>
            <a:pPr>
              <a:lnSpc>
                <a:spcPct val="120000"/>
              </a:lnSpc>
            </a:pPr>
            <a:endParaRPr lang="en-US" altLang="ja-JP" dirty="0">
              <a:latin typeface="+mn-ea"/>
            </a:endParaRPr>
          </a:p>
        </p:txBody>
      </p:sp>
      <p:pic>
        <p:nvPicPr>
          <p:cNvPr id="8" name="図 7">
            <a:extLst>
              <a:ext uri="{FF2B5EF4-FFF2-40B4-BE49-F238E27FC236}">
                <a16:creationId xmlns:a16="http://schemas.microsoft.com/office/drawing/2014/main" id="{6E449154-5496-BAC2-9973-C58B047D910F}"/>
              </a:ext>
            </a:extLst>
          </p:cNvPr>
          <p:cNvPicPr>
            <a:picLocks noChangeAspect="1"/>
          </p:cNvPicPr>
          <p:nvPr/>
        </p:nvPicPr>
        <p:blipFill>
          <a:blip r:embed="rId3"/>
          <a:stretch>
            <a:fillRect/>
          </a:stretch>
        </p:blipFill>
        <p:spPr>
          <a:xfrm>
            <a:off x="1737191" y="3429000"/>
            <a:ext cx="5669618" cy="1688910"/>
          </a:xfrm>
          <a:prstGeom prst="rect">
            <a:avLst/>
          </a:prstGeom>
        </p:spPr>
      </p:pic>
      <p:sp>
        <p:nvSpPr>
          <p:cNvPr id="4" name="スライド番号プレースホルダー 3">
            <a:extLst>
              <a:ext uri="{FF2B5EF4-FFF2-40B4-BE49-F238E27FC236}">
                <a16:creationId xmlns:a16="http://schemas.microsoft.com/office/drawing/2014/main" id="{0A42BBD0-952D-65AB-AE8E-018F51EF89C3}"/>
              </a:ext>
            </a:extLst>
          </p:cNvPr>
          <p:cNvSpPr>
            <a:spLocks noGrp="1"/>
          </p:cNvSpPr>
          <p:nvPr>
            <p:ph type="sldNum" sz="quarter" idx="12"/>
          </p:nvPr>
        </p:nvSpPr>
        <p:spPr/>
        <p:txBody>
          <a:bodyPr/>
          <a:lstStyle/>
          <a:p>
            <a:fld id="{5F9F9204-6EDA-41A6-81B7-5E8491083ADF}" type="slidenum">
              <a:rPr kumimoji="1" lang="ja-JP" altLang="en-US" smtClean="0"/>
              <a:t>3</a:t>
            </a:fld>
            <a:endParaRPr kumimoji="1" lang="ja-JP" altLang="en-US" dirty="0"/>
          </a:p>
        </p:txBody>
      </p:sp>
    </p:spTree>
    <p:extLst>
      <p:ext uri="{BB962C8B-B14F-4D97-AF65-F5344CB8AC3E}">
        <p14:creationId xmlns:p14="http://schemas.microsoft.com/office/powerpoint/2010/main" val="227731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B60B2B7D-5E84-5EED-7AB6-1B444024834A}"/>
              </a:ext>
            </a:extLst>
          </p:cNvPr>
          <p:cNvSpPr/>
          <p:nvPr/>
        </p:nvSpPr>
        <p:spPr>
          <a:xfrm>
            <a:off x="1074341" y="1615784"/>
            <a:ext cx="2942519" cy="3384000"/>
          </a:xfrm>
          <a:prstGeom prst="roundRect">
            <a:avLst>
              <a:gd name="adj" fmla="val 6039"/>
            </a:avLst>
          </a:prstGeom>
          <a:no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0ABC9D6-8CDC-AA39-1305-842C9EBE61AD}"/>
              </a:ext>
            </a:extLst>
          </p:cNvPr>
          <p:cNvSpPr/>
          <p:nvPr/>
        </p:nvSpPr>
        <p:spPr>
          <a:xfrm>
            <a:off x="4910346" y="1577464"/>
            <a:ext cx="3157729" cy="3384000"/>
          </a:xfrm>
          <a:prstGeom prst="roundRect">
            <a:avLst>
              <a:gd name="adj" fmla="val 6039"/>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93D9027-B367-CE31-9F86-A148A741D20A}"/>
              </a:ext>
            </a:extLst>
          </p:cNvPr>
          <p:cNvSpPr>
            <a:spLocks noGrp="1"/>
          </p:cNvSpPr>
          <p:nvPr>
            <p:ph type="title"/>
          </p:nvPr>
        </p:nvSpPr>
        <p:spPr/>
        <p:txBody>
          <a:bodyPr/>
          <a:lstStyle/>
          <a:p>
            <a:r>
              <a:rPr lang="ja-JP" altLang="en-US" dirty="0"/>
              <a:t>気象</a:t>
            </a:r>
            <a:r>
              <a:rPr kumimoji="1" lang="ja-JP" altLang="en-US" dirty="0"/>
              <a:t>データの活用イメージ：影響の評価と対応</a:t>
            </a:r>
          </a:p>
        </p:txBody>
      </p:sp>
      <p:sp>
        <p:nvSpPr>
          <p:cNvPr id="4" name="スライド番号プレースホルダー 3">
            <a:extLst>
              <a:ext uri="{FF2B5EF4-FFF2-40B4-BE49-F238E27FC236}">
                <a16:creationId xmlns:a16="http://schemas.microsoft.com/office/drawing/2014/main" id="{FD6E391D-7B35-42DF-5646-08DFFC98D907}"/>
              </a:ext>
            </a:extLst>
          </p:cNvPr>
          <p:cNvSpPr>
            <a:spLocks noGrp="1"/>
          </p:cNvSpPr>
          <p:nvPr>
            <p:ph type="sldNum" sz="quarter" idx="12"/>
          </p:nvPr>
        </p:nvSpPr>
        <p:spPr/>
        <p:txBody>
          <a:bodyPr/>
          <a:lstStyle/>
          <a:p>
            <a:fld id="{5F9F9204-6EDA-41A6-81B7-5E8491083ADF}" type="slidenum">
              <a:rPr kumimoji="1" lang="ja-JP" altLang="en-US" smtClean="0"/>
              <a:t>4</a:t>
            </a:fld>
            <a:endParaRPr kumimoji="1" lang="ja-JP" altLang="en-US" dirty="0"/>
          </a:p>
        </p:txBody>
      </p:sp>
      <p:sp>
        <p:nvSpPr>
          <p:cNvPr id="15" name="矢印: 五方向 14">
            <a:extLst>
              <a:ext uri="{FF2B5EF4-FFF2-40B4-BE49-F238E27FC236}">
                <a16:creationId xmlns:a16="http://schemas.microsoft.com/office/drawing/2014/main" id="{916CC011-0B04-AF3B-EC58-6DB56E5BD93F}"/>
              </a:ext>
            </a:extLst>
          </p:cNvPr>
          <p:cNvSpPr/>
          <p:nvPr/>
        </p:nvSpPr>
        <p:spPr>
          <a:xfrm>
            <a:off x="346680" y="814759"/>
            <a:ext cx="2078886" cy="396000"/>
          </a:xfrm>
          <a:prstGeom prst="homePlate">
            <a:avLst>
              <a:gd name="adj" fmla="val 39752"/>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600" dirty="0"/>
              <a:t>気候リスクの評価</a:t>
            </a:r>
            <a:endParaRPr kumimoji="1" lang="ja-JP" altLang="en-US" sz="1600" dirty="0"/>
          </a:p>
        </p:txBody>
      </p:sp>
      <p:sp>
        <p:nvSpPr>
          <p:cNvPr id="16" name="矢印: 五方向 15">
            <a:extLst>
              <a:ext uri="{FF2B5EF4-FFF2-40B4-BE49-F238E27FC236}">
                <a16:creationId xmlns:a16="http://schemas.microsoft.com/office/drawing/2014/main" id="{5798EB86-C2E4-7967-A0E2-064A1C209ADC}"/>
              </a:ext>
            </a:extLst>
          </p:cNvPr>
          <p:cNvSpPr/>
          <p:nvPr/>
        </p:nvSpPr>
        <p:spPr>
          <a:xfrm>
            <a:off x="346680" y="5324563"/>
            <a:ext cx="2176997" cy="396001"/>
          </a:xfrm>
          <a:prstGeom prst="homePlate">
            <a:avLst>
              <a:gd name="adj" fmla="val 39752"/>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t>気候リスクへの対応</a:t>
            </a:r>
          </a:p>
        </p:txBody>
      </p:sp>
      <p:sp>
        <p:nvSpPr>
          <p:cNvPr id="19" name="テキスト ボックス 18">
            <a:extLst>
              <a:ext uri="{FF2B5EF4-FFF2-40B4-BE49-F238E27FC236}">
                <a16:creationId xmlns:a16="http://schemas.microsoft.com/office/drawing/2014/main" id="{0F43ACC5-D047-AE73-BB5D-76D99F17AF8D}"/>
              </a:ext>
            </a:extLst>
          </p:cNvPr>
          <p:cNvSpPr txBox="1"/>
          <p:nvPr/>
        </p:nvSpPr>
        <p:spPr>
          <a:xfrm>
            <a:off x="488502" y="5873292"/>
            <a:ext cx="8166996" cy="683264"/>
          </a:xfrm>
          <a:prstGeom prst="rect">
            <a:avLst/>
          </a:prstGeom>
          <a:noFill/>
        </p:spPr>
        <p:txBody>
          <a:bodyPr wrap="square" rtlCol="0">
            <a:spAutoFit/>
          </a:bodyPr>
          <a:lstStyle/>
          <a:p>
            <a:pPr>
              <a:lnSpc>
                <a:spcPct val="120000"/>
              </a:lnSpc>
            </a:pPr>
            <a:r>
              <a:rPr lang="ja-JP" altLang="en-US" sz="1600" dirty="0">
                <a:latin typeface="+mn-ea"/>
              </a:rPr>
              <a:t>（例）データによる分析で明らかになった高温</a:t>
            </a:r>
            <a:r>
              <a:rPr lang="ja-JP" altLang="en-US" sz="1600" dirty="0" smtClean="0">
                <a:latin typeface="+mn-ea"/>
              </a:rPr>
              <a:t>が、１か月予報や</a:t>
            </a:r>
            <a:r>
              <a:rPr lang="en-US" altLang="ja-JP" sz="1600" dirty="0" smtClean="0">
                <a:latin typeface="+mn-ea"/>
              </a:rPr>
              <a:t>2</a:t>
            </a:r>
            <a:r>
              <a:rPr lang="ja-JP" altLang="en-US" sz="1600" dirty="0">
                <a:latin typeface="+mn-ea"/>
              </a:rPr>
              <a:t>週間気温予報で予想される場合は、水管理等の事前準備を行う</a:t>
            </a:r>
            <a:endParaRPr kumimoji="1" lang="ja-JP" altLang="en-US" sz="1600" dirty="0">
              <a:latin typeface="+mn-ea"/>
            </a:endParaRPr>
          </a:p>
        </p:txBody>
      </p:sp>
      <p:sp>
        <p:nvSpPr>
          <p:cNvPr id="8" name="テキスト ボックス 7">
            <a:extLst>
              <a:ext uri="{FF2B5EF4-FFF2-40B4-BE49-F238E27FC236}">
                <a16:creationId xmlns:a16="http://schemas.microsoft.com/office/drawing/2014/main" id="{B34C7841-A17F-60F2-3E34-B21E4A701984}"/>
              </a:ext>
            </a:extLst>
          </p:cNvPr>
          <p:cNvSpPr txBox="1"/>
          <p:nvPr/>
        </p:nvSpPr>
        <p:spPr>
          <a:xfrm>
            <a:off x="1266827" y="3243345"/>
            <a:ext cx="2339422" cy="369332"/>
          </a:xfrm>
          <a:prstGeom prst="rect">
            <a:avLst/>
          </a:prstGeom>
          <a:noFill/>
        </p:spPr>
        <p:txBody>
          <a:bodyPr wrap="square" rtlCol="0">
            <a:spAutoFit/>
          </a:bodyPr>
          <a:lstStyle/>
          <a:p>
            <a:pPr algn="ctr"/>
            <a:r>
              <a:rPr kumimoji="1" lang="ja-JP" altLang="en-US" b="1" dirty="0"/>
              <a:t>経験と勘</a:t>
            </a:r>
          </a:p>
        </p:txBody>
      </p:sp>
      <p:sp>
        <p:nvSpPr>
          <p:cNvPr id="10" name="テキスト ボックス 9">
            <a:extLst>
              <a:ext uri="{FF2B5EF4-FFF2-40B4-BE49-F238E27FC236}">
                <a16:creationId xmlns:a16="http://schemas.microsoft.com/office/drawing/2014/main" id="{0864758E-AD9D-A5BB-D353-61356BD89EC4}"/>
              </a:ext>
            </a:extLst>
          </p:cNvPr>
          <p:cNvSpPr txBox="1"/>
          <p:nvPr/>
        </p:nvSpPr>
        <p:spPr>
          <a:xfrm>
            <a:off x="5393720" y="3242566"/>
            <a:ext cx="2339422" cy="369332"/>
          </a:xfrm>
          <a:prstGeom prst="rect">
            <a:avLst/>
          </a:prstGeom>
          <a:noFill/>
        </p:spPr>
        <p:txBody>
          <a:bodyPr wrap="square" rtlCol="0">
            <a:spAutoFit/>
          </a:bodyPr>
          <a:lstStyle/>
          <a:p>
            <a:pPr algn="ctr"/>
            <a:r>
              <a:rPr lang="ja-JP" altLang="en-US" b="1" dirty="0">
                <a:solidFill>
                  <a:schemeClr val="tx2"/>
                </a:solidFill>
              </a:rPr>
              <a:t>データによる分析</a:t>
            </a:r>
            <a:endParaRPr kumimoji="1" lang="ja-JP" altLang="en-US" b="1" dirty="0">
              <a:solidFill>
                <a:schemeClr val="tx2"/>
              </a:solidFill>
            </a:endParaRPr>
          </a:p>
        </p:txBody>
      </p:sp>
      <p:sp>
        <p:nvSpPr>
          <p:cNvPr id="11" name="テキスト ボックス 10">
            <a:extLst>
              <a:ext uri="{FF2B5EF4-FFF2-40B4-BE49-F238E27FC236}">
                <a16:creationId xmlns:a16="http://schemas.microsoft.com/office/drawing/2014/main" id="{DB329656-F758-4FE0-00D5-D49ACEEDEF80}"/>
              </a:ext>
            </a:extLst>
          </p:cNvPr>
          <p:cNvSpPr txBox="1"/>
          <p:nvPr/>
        </p:nvSpPr>
        <p:spPr>
          <a:xfrm>
            <a:off x="1333049" y="3849160"/>
            <a:ext cx="2503449" cy="857158"/>
          </a:xfrm>
          <a:prstGeom prst="rect">
            <a:avLst/>
          </a:prstGeom>
          <a:noFill/>
        </p:spPr>
        <p:txBody>
          <a:bodyPr wrap="square" rtlCol="0">
            <a:spAutoFit/>
          </a:bodyPr>
          <a:lstStyle/>
          <a:p>
            <a:pPr marL="285750" indent="-285750">
              <a:lnSpc>
                <a:spcPct val="120000"/>
              </a:lnSpc>
              <a:buFont typeface="Wingdings" panose="05000000000000000000" pitchFamily="2" charset="2"/>
              <a:buChar char="l"/>
            </a:pPr>
            <a:r>
              <a:rPr kumimoji="1" lang="ja-JP" altLang="en-US" sz="1400" dirty="0"/>
              <a:t>暑い日が</a:t>
            </a:r>
            <a:endParaRPr kumimoji="1" lang="en-US" altLang="ja-JP" sz="1400" dirty="0"/>
          </a:p>
          <a:p>
            <a:pPr marL="285750" indent="-285750">
              <a:lnSpc>
                <a:spcPct val="120000"/>
              </a:lnSpc>
              <a:buFont typeface="Wingdings" panose="05000000000000000000" pitchFamily="2" charset="2"/>
              <a:buChar char="l"/>
            </a:pPr>
            <a:r>
              <a:rPr lang="ja-JP" altLang="en-US" sz="1400" dirty="0"/>
              <a:t>しばらく続くと</a:t>
            </a:r>
            <a:endParaRPr lang="en-US" altLang="ja-JP" sz="1400" dirty="0"/>
          </a:p>
          <a:p>
            <a:pPr marL="285750" indent="-285750">
              <a:lnSpc>
                <a:spcPct val="120000"/>
              </a:lnSpc>
              <a:buFont typeface="Wingdings" panose="05000000000000000000" pitchFamily="2" charset="2"/>
              <a:buChar char="l"/>
            </a:pPr>
            <a:r>
              <a:rPr lang="ja-JP" altLang="en-US" sz="1400" dirty="0"/>
              <a:t>イネに悪い影響がある</a:t>
            </a:r>
            <a:endParaRPr kumimoji="1" lang="ja-JP" altLang="en-US" sz="1400" dirty="0"/>
          </a:p>
        </p:txBody>
      </p:sp>
      <p:sp>
        <p:nvSpPr>
          <p:cNvPr id="12" name="テキスト ボックス 11">
            <a:extLst>
              <a:ext uri="{FF2B5EF4-FFF2-40B4-BE49-F238E27FC236}">
                <a16:creationId xmlns:a16="http://schemas.microsoft.com/office/drawing/2014/main" id="{4AF341E2-621F-5C3F-E7B1-F22BBA25031B}"/>
              </a:ext>
            </a:extLst>
          </p:cNvPr>
          <p:cNvSpPr txBox="1"/>
          <p:nvPr/>
        </p:nvSpPr>
        <p:spPr>
          <a:xfrm>
            <a:off x="5054349" y="3779788"/>
            <a:ext cx="2869722" cy="1115690"/>
          </a:xfrm>
          <a:prstGeom prst="rect">
            <a:avLst/>
          </a:prstGeom>
          <a:noFill/>
        </p:spPr>
        <p:txBody>
          <a:bodyPr wrap="square" rtlCol="0">
            <a:spAutoFit/>
          </a:bodyPr>
          <a:lstStyle/>
          <a:p>
            <a:pPr marL="285750" indent="-285750">
              <a:lnSpc>
                <a:spcPct val="120000"/>
              </a:lnSpc>
              <a:buFont typeface="Wingdings" panose="05000000000000000000" pitchFamily="2" charset="2"/>
              <a:buChar char="l"/>
            </a:pPr>
            <a:r>
              <a:rPr kumimoji="1" lang="ja-JP" altLang="en-US" sz="1400" dirty="0"/>
              <a:t>日平均気温が</a:t>
            </a:r>
            <a:r>
              <a:rPr kumimoji="1" lang="en-US" altLang="ja-JP" sz="1400" dirty="0"/>
              <a:t>27</a:t>
            </a:r>
            <a:r>
              <a:rPr kumimoji="1" lang="ja-JP" altLang="en-US" sz="1400" dirty="0"/>
              <a:t>℃以上の日が</a:t>
            </a:r>
            <a:endParaRPr kumimoji="1" lang="en-US" altLang="ja-JP" sz="1400" dirty="0"/>
          </a:p>
          <a:p>
            <a:pPr marL="285750" indent="-285750">
              <a:lnSpc>
                <a:spcPct val="120000"/>
              </a:lnSpc>
              <a:buFont typeface="Wingdings" panose="05000000000000000000" pitchFamily="2" charset="2"/>
              <a:buChar char="l"/>
            </a:pPr>
            <a:r>
              <a:rPr lang="en-US" altLang="ja-JP" sz="1400" dirty="0"/>
              <a:t>10</a:t>
            </a:r>
            <a:r>
              <a:rPr lang="ja-JP" altLang="en-US" sz="1400" dirty="0"/>
              <a:t>日ほど続くと</a:t>
            </a:r>
            <a:endParaRPr lang="en-US" altLang="ja-JP" sz="1400" dirty="0"/>
          </a:p>
          <a:p>
            <a:pPr marL="285750" indent="-285750">
              <a:lnSpc>
                <a:spcPct val="120000"/>
              </a:lnSpc>
              <a:buFont typeface="Wingdings" panose="05000000000000000000" pitchFamily="2" charset="2"/>
              <a:buChar char="l"/>
            </a:pPr>
            <a:r>
              <a:rPr lang="ja-JP" altLang="en-US" sz="1400" dirty="0"/>
              <a:t>イネに高温障害が起こる可能性が高まる</a:t>
            </a:r>
            <a:endParaRPr kumimoji="1" lang="ja-JP" altLang="en-US" sz="1400" dirty="0"/>
          </a:p>
        </p:txBody>
      </p:sp>
      <p:sp>
        <p:nvSpPr>
          <p:cNvPr id="13" name="二等辺三角形 12">
            <a:extLst>
              <a:ext uri="{FF2B5EF4-FFF2-40B4-BE49-F238E27FC236}">
                <a16:creationId xmlns:a16="http://schemas.microsoft.com/office/drawing/2014/main" id="{9D204E82-CCED-27B0-EDAC-4ED3A8869CAA}"/>
              </a:ext>
            </a:extLst>
          </p:cNvPr>
          <p:cNvSpPr/>
          <p:nvPr/>
        </p:nvSpPr>
        <p:spPr>
          <a:xfrm rot="5400000">
            <a:off x="4165619" y="3040154"/>
            <a:ext cx="728508" cy="491103"/>
          </a:xfrm>
          <a:prstGeom prst="triangle">
            <a:avLst>
              <a:gd name="adj"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0" name="グラフィックス 19" descr="棒グラフ (上昇)">
            <a:extLst>
              <a:ext uri="{FF2B5EF4-FFF2-40B4-BE49-F238E27FC236}">
                <a16:creationId xmlns:a16="http://schemas.microsoft.com/office/drawing/2014/main" id="{24774168-ABC6-436C-E615-A281FA4943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807922" y="1879800"/>
            <a:ext cx="1310326" cy="1310326"/>
          </a:xfrm>
          <a:prstGeom prst="rect">
            <a:avLst/>
          </a:prstGeom>
        </p:spPr>
      </p:pic>
      <p:pic>
        <p:nvPicPr>
          <p:cNvPr id="24" name="グラフィックス 23" descr="歯車付きの頭">
            <a:extLst>
              <a:ext uri="{FF2B5EF4-FFF2-40B4-BE49-F238E27FC236}">
                <a16:creationId xmlns:a16="http://schemas.microsoft.com/office/drawing/2014/main" id="{E64CC2EF-8D7A-E313-6465-B997865D1A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848019" y="1894287"/>
            <a:ext cx="1297082" cy="1297082"/>
          </a:xfrm>
          <a:prstGeom prst="rect">
            <a:avLst/>
          </a:prstGeom>
        </p:spPr>
      </p:pic>
      <p:sp>
        <p:nvSpPr>
          <p:cNvPr id="43" name="吹き出し: 角を丸めた四角形 42">
            <a:extLst>
              <a:ext uri="{FF2B5EF4-FFF2-40B4-BE49-F238E27FC236}">
                <a16:creationId xmlns:a16="http://schemas.microsoft.com/office/drawing/2014/main" id="{0A0FDE4A-7BE7-08D2-74D8-89EE90F92A91}"/>
              </a:ext>
            </a:extLst>
          </p:cNvPr>
          <p:cNvSpPr/>
          <p:nvPr/>
        </p:nvSpPr>
        <p:spPr>
          <a:xfrm>
            <a:off x="7027576" y="1470635"/>
            <a:ext cx="1769744" cy="1268323"/>
          </a:xfrm>
          <a:prstGeom prst="wedgeRoundRectCallout">
            <a:avLst>
              <a:gd name="adj1" fmla="val -59923"/>
              <a:gd name="adj2" fmla="val 43299"/>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グラフィックス 16" descr="太陽">
            <a:extLst>
              <a:ext uri="{FF2B5EF4-FFF2-40B4-BE49-F238E27FC236}">
                <a16:creationId xmlns:a16="http://schemas.microsoft.com/office/drawing/2014/main" id="{9EE9D5AE-9FE4-9AA3-CCE7-DBEE956A34A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926209" y="1566508"/>
            <a:ext cx="725596" cy="725596"/>
          </a:xfrm>
          <a:prstGeom prst="rect">
            <a:avLst/>
          </a:prstGeom>
        </p:spPr>
      </p:pic>
      <p:grpSp>
        <p:nvGrpSpPr>
          <p:cNvPr id="30" name="グラフィックス 25" descr="温度計">
            <a:extLst>
              <a:ext uri="{FF2B5EF4-FFF2-40B4-BE49-F238E27FC236}">
                <a16:creationId xmlns:a16="http://schemas.microsoft.com/office/drawing/2014/main" id="{F343CAD0-0448-F3B0-862D-0461668FFA80}"/>
              </a:ext>
            </a:extLst>
          </p:cNvPr>
          <p:cNvGrpSpPr>
            <a:grpSpLocks noChangeAspect="1"/>
          </p:cNvGrpSpPr>
          <p:nvPr/>
        </p:nvGrpSpPr>
        <p:grpSpPr>
          <a:xfrm>
            <a:off x="7701978" y="1843391"/>
            <a:ext cx="219069" cy="484854"/>
            <a:chOff x="4242380" y="4284385"/>
            <a:chExt cx="313383" cy="693595"/>
          </a:xfrm>
          <a:solidFill>
            <a:srgbClr val="000000"/>
          </a:solidFill>
        </p:grpSpPr>
        <p:sp>
          <p:nvSpPr>
            <p:cNvPr id="31" name="フリーフォーム: 図形 30">
              <a:extLst>
                <a:ext uri="{FF2B5EF4-FFF2-40B4-BE49-F238E27FC236}">
                  <a16:creationId xmlns:a16="http://schemas.microsoft.com/office/drawing/2014/main" id="{6DA17B91-5A00-8CAF-C45F-269CBFC273B7}"/>
                </a:ext>
              </a:extLst>
            </p:cNvPr>
            <p:cNvSpPr/>
            <p:nvPr/>
          </p:nvSpPr>
          <p:spPr>
            <a:xfrm>
              <a:off x="4242380" y="4284385"/>
              <a:ext cx="313383" cy="693595"/>
            </a:xfrm>
            <a:custGeom>
              <a:avLst/>
              <a:gdLst>
                <a:gd name="connsiteX0" fmla="*/ 156692 w 313383"/>
                <a:gd name="connsiteY0" fmla="*/ 646626 h 693595"/>
                <a:gd name="connsiteX1" fmla="*/ 50226 w 313383"/>
                <a:gd name="connsiteY1" fmla="*/ 561296 h 693595"/>
                <a:gd name="connsiteX2" fmla="*/ 109721 w 313383"/>
                <a:gd name="connsiteY2" fmla="*/ 438390 h 693595"/>
                <a:gd name="connsiteX3" fmla="*/ 109721 w 313383"/>
                <a:gd name="connsiteY3" fmla="*/ 93941 h 693595"/>
                <a:gd name="connsiteX4" fmla="*/ 156692 w 313383"/>
                <a:gd name="connsiteY4" fmla="*/ 46970 h 693595"/>
                <a:gd name="connsiteX5" fmla="*/ 203662 w 313383"/>
                <a:gd name="connsiteY5" fmla="*/ 93941 h 693595"/>
                <a:gd name="connsiteX6" fmla="*/ 203662 w 313383"/>
                <a:gd name="connsiteY6" fmla="*/ 438390 h 693595"/>
                <a:gd name="connsiteX7" fmla="*/ 263158 w 313383"/>
                <a:gd name="connsiteY7" fmla="*/ 561296 h 693595"/>
                <a:gd name="connsiteX8" fmla="*/ 156692 w 313383"/>
                <a:gd name="connsiteY8" fmla="*/ 646626 h 693595"/>
                <a:gd name="connsiteX9" fmla="*/ 156692 w 313383"/>
                <a:gd name="connsiteY9" fmla="*/ 646626 h 693595"/>
                <a:gd name="connsiteX10" fmla="*/ 250633 w 313383"/>
                <a:gd name="connsiteY10" fmla="*/ 411774 h 693595"/>
                <a:gd name="connsiteX11" fmla="*/ 250633 w 313383"/>
                <a:gd name="connsiteY11" fmla="*/ 93941 h 693595"/>
                <a:gd name="connsiteX12" fmla="*/ 156692 w 313383"/>
                <a:gd name="connsiteY12" fmla="*/ 0 h 693595"/>
                <a:gd name="connsiteX13" fmla="*/ 62751 w 313383"/>
                <a:gd name="connsiteY13" fmla="*/ 93941 h 693595"/>
                <a:gd name="connsiteX14" fmla="*/ 62751 w 313383"/>
                <a:gd name="connsiteY14" fmla="*/ 411774 h 693595"/>
                <a:gd name="connsiteX15" fmla="*/ 7952 w 313383"/>
                <a:gd name="connsiteY15" fmla="*/ 586347 h 693595"/>
                <a:gd name="connsiteX16" fmla="*/ 156692 w 313383"/>
                <a:gd name="connsiteY16" fmla="*/ 693596 h 693595"/>
                <a:gd name="connsiteX17" fmla="*/ 305431 w 313383"/>
                <a:gd name="connsiteY17" fmla="*/ 586347 h 693595"/>
                <a:gd name="connsiteX18" fmla="*/ 250633 w 313383"/>
                <a:gd name="connsiteY18" fmla="*/ 411774 h 69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383" h="693595">
                  <a:moveTo>
                    <a:pt x="156692" y="646626"/>
                  </a:moveTo>
                  <a:cubicBezTo>
                    <a:pt x="105807" y="646626"/>
                    <a:pt x="61185" y="610615"/>
                    <a:pt x="50226" y="561296"/>
                  </a:cubicBezTo>
                  <a:cubicBezTo>
                    <a:pt x="38483" y="511194"/>
                    <a:pt x="63534" y="460310"/>
                    <a:pt x="109721" y="438390"/>
                  </a:cubicBezTo>
                  <a:lnTo>
                    <a:pt x="109721" y="93941"/>
                  </a:lnTo>
                  <a:cubicBezTo>
                    <a:pt x="109721" y="68107"/>
                    <a:pt x="130858" y="46970"/>
                    <a:pt x="156692" y="46970"/>
                  </a:cubicBezTo>
                  <a:cubicBezTo>
                    <a:pt x="182526" y="46970"/>
                    <a:pt x="203662" y="68107"/>
                    <a:pt x="203662" y="93941"/>
                  </a:cubicBezTo>
                  <a:lnTo>
                    <a:pt x="203662" y="438390"/>
                  </a:lnTo>
                  <a:cubicBezTo>
                    <a:pt x="249850" y="460310"/>
                    <a:pt x="274118" y="511194"/>
                    <a:pt x="263158" y="561296"/>
                  </a:cubicBezTo>
                  <a:cubicBezTo>
                    <a:pt x="251415" y="610615"/>
                    <a:pt x="207576" y="645843"/>
                    <a:pt x="156692" y="646626"/>
                  </a:cubicBezTo>
                  <a:lnTo>
                    <a:pt x="156692" y="646626"/>
                  </a:lnTo>
                  <a:close/>
                  <a:moveTo>
                    <a:pt x="250633" y="411774"/>
                  </a:moveTo>
                  <a:lnTo>
                    <a:pt x="250633" y="93941"/>
                  </a:lnTo>
                  <a:cubicBezTo>
                    <a:pt x="250633" y="42273"/>
                    <a:pt x="208359" y="0"/>
                    <a:pt x="156692" y="0"/>
                  </a:cubicBezTo>
                  <a:cubicBezTo>
                    <a:pt x="105024" y="0"/>
                    <a:pt x="62751" y="41490"/>
                    <a:pt x="62751" y="93941"/>
                  </a:cubicBezTo>
                  <a:lnTo>
                    <a:pt x="62751" y="411774"/>
                  </a:lnTo>
                  <a:cubicBezTo>
                    <a:pt x="8735" y="452481"/>
                    <a:pt x="-13184" y="522937"/>
                    <a:pt x="7952" y="586347"/>
                  </a:cubicBezTo>
                  <a:cubicBezTo>
                    <a:pt x="29089" y="650540"/>
                    <a:pt x="89368" y="693596"/>
                    <a:pt x="156692" y="693596"/>
                  </a:cubicBezTo>
                  <a:cubicBezTo>
                    <a:pt x="224016" y="693596"/>
                    <a:pt x="284295" y="650540"/>
                    <a:pt x="305431" y="586347"/>
                  </a:cubicBezTo>
                  <a:cubicBezTo>
                    <a:pt x="326568" y="522937"/>
                    <a:pt x="304649" y="452481"/>
                    <a:pt x="250633" y="411774"/>
                  </a:cubicBezTo>
                  <a:close/>
                </a:path>
              </a:pathLst>
            </a:custGeom>
            <a:solidFill>
              <a:srgbClr val="000000"/>
            </a:solidFill>
            <a:ln w="7739"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0E255103-701A-01A0-10C4-22DCC2CD17CF}"/>
                </a:ext>
              </a:extLst>
            </p:cNvPr>
            <p:cNvSpPr/>
            <p:nvPr/>
          </p:nvSpPr>
          <p:spPr>
            <a:xfrm>
              <a:off x="4321047" y="4555247"/>
              <a:ext cx="156049" cy="344449"/>
            </a:xfrm>
            <a:custGeom>
              <a:avLst/>
              <a:gdLst>
                <a:gd name="connsiteX0" fmla="*/ 93682 w 156049"/>
                <a:gd name="connsiteY0" fmla="*/ 189447 h 344449"/>
                <a:gd name="connsiteX1" fmla="*/ 93682 w 156049"/>
                <a:gd name="connsiteY1" fmla="*/ 0 h 344449"/>
                <a:gd name="connsiteX2" fmla="*/ 62368 w 156049"/>
                <a:gd name="connsiteY2" fmla="*/ 0 h 344449"/>
                <a:gd name="connsiteX3" fmla="*/ 62368 w 156049"/>
                <a:gd name="connsiteY3" fmla="*/ 189447 h 344449"/>
                <a:gd name="connsiteX4" fmla="*/ 524 w 156049"/>
                <a:gd name="connsiteY4" fmla="*/ 273994 h 344449"/>
                <a:gd name="connsiteX5" fmla="*/ 78025 w 156049"/>
                <a:gd name="connsiteY5" fmla="*/ 344449 h 344449"/>
                <a:gd name="connsiteX6" fmla="*/ 155526 w 156049"/>
                <a:gd name="connsiteY6" fmla="*/ 273994 h 344449"/>
                <a:gd name="connsiteX7" fmla="*/ 93682 w 156049"/>
                <a:gd name="connsiteY7" fmla="*/ 189447 h 34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49" h="344449">
                  <a:moveTo>
                    <a:pt x="93682" y="189447"/>
                  </a:moveTo>
                  <a:lnTo>
                    <a:pt x="93682" y="0"/>
                  </a:lnTo>
                  <a:lnTo>
                    <a:pt x="62368" y="0"/>
                  </a:lnTo>
                  <a:lnTo>
                    <a:pt x="62368" y="189447"/>
                  </a:lnTo>
                  <a:cubicBezTo>
                    <a:pt x="23226" y="197276"/>
                    <a:pt x="-4173" y="234069"/>
                    <a:pt x="524" y="273994"/>
                  </a:cubicBezTo>
                  <a:cubicBezTo>
                    <a:pt x="4438" y="313919"/>
                    <a:pt x="38100" y="344449"/>
                    <a:pt x="78025" y="344449"/>
                  </a:cubicBezTo>
                  <a:cubicBezTo>
                    <a:pt x="117950" y="344449"/>
                    <a:pt x="151612" y="313919"/>
                    <a:pt x="155526" y="273994"/>
                  </a:cubicBezTo>
                  <a:cubicBezTo>
                    <a:pt x="160223" y="234069"/>
                    <a:pt x="132824" y="197276"/>
                    <a:pt x="93682" y="189447"/>
                  </a:cubicBezTo>
                  <a:close/>
                </a:path>
              </a:pathLst>
            </a:custGeom>
            <a:solidFill>
              <a:schemeClr val="accent2"/>
            </a:solidFill>
            <a:ln w="7739" cap="flat">
              <a:noFill/>
              <a:prstDash val="solid"/>
              <a:miter/>
            </a:ln>
          </p:spPr>
          <p:txBody>
            <a:bodyPr rtlCol="0" anchor="ctr"/>
            <a:lstStyle/>
            <a:p>
              <a:endParaRPr lang="ja-JP" altLang="en-US" dirty="0"/>
            </a:p>
          </p:txBody>
        </p:sp>
      </p:grpSp>
      <p:sp>
        <p:nvSpPr>
          <p:cNvPr id="34" name="テキスト ボックス 33">
            <a:extLst>
              <a:ext uri="{FF2B5EF4-FFF2-40B4-BE49-F238E27FC236}">
                <a16:creationId xmlns:a16="http://schemas.microsoft.com/office/drawing/2014/main" id="{0A3783CF-1734-9924-71D7-549F140D91C0}"/>
              </a:ext>
            </a:extLst>
          </p:cNvPr>
          <p:cNvSpPr txBox="1"/>
          <p:nvPr/>
        </p:nvSpPr>
        <p:spPr>
          <a:xfrm>
            <a:off x="7027576" y="2391434"/>
            <a:ext cx="1865599" cy="261610"/>
          </a:xfrm>
          <a:prstGeom prst="rect">
            <a:avLst/>
          </a:prstGeom>
          <a:noFill/>
        </p:spPr>
        <p:txBody>
          <a:bodyPr wrap="square" rtlCol="0">
            <a:spAutoFit/>
          </a:bodyPr>
          <a:lstStyle/>
          <a:p>
            <a:pPr algn="ctr"/>
            <a:r>
              <a:rPr kumimoji="1" lang="ja-JP" altLang="en-US" sz="1100" dirty="0"/>
              <a:t>農業データ</a:t>
            </a:r>
            <a:r>
              <a:rPr lang="ja-JP" altLang="en-US" sz="1100" dirty="0"/>
              <a:t>・</a:t>
            </a:r>
            <a:r>
              <a:rPr kumimoji="1" lang="ja-JP" altLang="en-US" sz="1100" dirty="0"/>
              <a:t>気象データ</a:t>
            </a:r>
          </a:p>
        </p:txBody>
      </p:sp>
      <p:pic>
        <p:nvPicPr>
          <p:cNvPr id="42" name="グラフィックス 41" descr="葉">
            <a:extLst>
              <a:ext uri="{FF2B5EF4-FFF2-40B4-BE49-F238E27FC236}">
                <a16:creationId xmlns:a16="http://schemas.microsoft.com/office/drawing/2014/main" id="{1BC8FB11-11A9-C44A-44FC-0643C6F4201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062136" y="1836654"/>
            <a:ext cx="639842" cy="639842"/>
          </a:xfrm>
          <a:prstGeom prst="rect">
            <a:avLst/>
          </a:prstGeom>
        </p:spPr>
      </p:pic>
      <p:sp>
        <p:nvSpPr>
          <p:cNvPr id="5" name="テキスト ボックス 4">
            <a:extLst>
              <a:ext uri="{FF2B5EF4-FFF2-40B4-BE49-F238E27FC236}">
                <a16:creationId xmlns:a16="http://schemas.microsoft.com/office/drawing/2014/main" id="{64CF75C3-9FEF-426E-989B-7CC25142918B}"/>
              </a:ext>
            </a:extLst>
          </p:cNvPr>
          <p:cNvSpPr txBox="1"/>
          <p:nvPr/>
        </p:nvSpPr>
        <p:spPr>
          <a:xfrm>
            <a:off x="2425566" y="843895"/>
            <a:ext cx="6504672" cy="338554"/>
          </a:xfrm>
          <a:prstGeom prst="rect">
            <a:avLst/>
          </a:prstGeom>
          <a:noFill/>
        </p:spPr>
        <p:txBody>
          <a:bodyPr wrap="square">
            <a:spAutoFit/>
          </a:bodyPr>
          <a:lstStyle/>
          <a:p>
            <a:r>
              <a:rPr kumimoji="1" lang="ja-JP" altLang="en-US" sz="1600" dirty="0"/>
              <a:t>どのような気候のときにどのような影響があるかを見積もる</a:t>
            </a:r>
          </a:p>
        </p:txBody>
      </p:sp>
      <p:sp>
        <p:nvSpPr>
          <p:cNvPr id="14" name="テキスト ボックス 13">
            <a:extLst>
              <a:ext uri="{FF2B5EF4-FFF2-40B4-BE49-F238E27FC236}">
                <a16:creationId xmlns:a16="http://schemas.microsoft.com/office/drawing/2014/main" id="{7A6D7334-B5ED-0C97-B9F9-0C4E878CFF86}"/>
              </a:ext>
            </a:extLst>
          </p:cNvPr>
          <p:cNvSpPr txBox="1"/>
          <p:nvPr/>
        </p:nvSpPr>
        <p:spPr>
          <a:xfrm>
            <a:off x="2564635" y="5375381"/>
            <a:ext cx="6351739" cy="338554"/>
          </a:xfrm>
          <a:prstGeom prst="rect">
            <a:avLst/>
          </a:prstGeom>
          <a:noFill/>
        </p:spPr>
        <p:txBody>
          <a:bodyPr wrap="square">
            <a:spAutoFit/>
          </a:bodyPr>
          <a:lstStyle/>
          <a:p>
            <a:r>
              <a:rPr lang="ja-JP" altLang="en-US" sz="1600" dirty="0"/>
              <a:t>将来の気候の見通しをたてて気候リスクの軽減を目指す</a:t>
            </a:r>
          </a:p>
        </p:txBody>
      </p:sp>
    </p:spTree>
    <p:extLst>
      <p:ext uri="{BB962C8B-B14F-4D97-AF65-F5344CB8AC3E}">
        <p14:creationId xmlns:p14="http://schemas.microsoft.com/office/powerpoint/2010/main" val="136909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線コネクタ 37">
            <a:extLst>
              <a:ext uri="{FF2B5EF4-FFF2-40B4-BE49-F238E27FC236}">
                <a16:creationId xmlns:a16="http://schemas.microsoft.com/office/drawing/2014/main" id="{5E5E0E39-A41A-5C3D-7223-9E29FEFF7844}"/>
              </a:ext>
            </a:extLst>
          </p:cNvPr>
          <p:cNvCxnSpPr>
            <a:cxnSpLocks/>
          </p:cNvCxnSpPr>
          <p:nvPr/>
        </p:nvCxnSpPr>
        <p:spPr>
          <a:xfrm>
            <a:off x="7050785" y="4497156"/>
            <a:ext cx="0" cy="1669605"/>
          </a:xfrm>
          <a:prstGeom prst="line">
            <a:avLst/>
          </a:prstGeom>
          <a:ln w="19050">
            <a:solidFill>
              <a:schemeClr val="bg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DA13BE21-99D6-F2DF-2D34-6A7BB3EDB70C}"/>
              </a:ext>
            </a:extLst>
          </p:cNvPr>
          <p:cNvSpPr>
            <a:spLocks noGrp="1"/>
          </p:cNvSpPr>
          <p:nvPr>
            <p:ph type="title"/>
          </p:nvPr>
        </p:nvSpPr>
        <p:spPr/>
        <p:txBody>
          <a:bodyPr/>
          <a:lstStyle/>
          <a:p>
            <a:r>
              <a:rPr kumimoji="1" lang="ja-JP" altLang="en-US" dirty="0"/>
              <a:t>気象データの活用イメージ：高度利用</a:t>
            </a:r>
          </a:p>
        </p:txBody>
      </p:sp>
      <p:sp>
        <p:nvSpPr>
          <p:cNvPr id="48" name="コンテンツ プレースホルダー 47">
            <a:extLst>
              <a:ext uri="{FF2B5EF4-FFF2-40B4-BE49-F238E27FC236}">
                <a16:creationId xmlns:a16="http://schemas.microsoft.com/office/drawing/2014/main" id="{6C3FED60-D46C-888C-0675-DF7BDBC886C2}"/>
              </a:ext>
            </a:extLst>
          </p:cNvPr>
          <p:cNvSpPr>
            <a:spLocks noGrp="1"/>
          </p:cNvSpPr>
          <p:nvPr>
            <p:ph idx="1"/>
          </p:nvPr>
        </p:nvSpPr>
        <p:spPr/>
        <p:txBody>
          <a:bodyPr/>
          <a:lstStyle/>
          <a:p>
            <a:r>
              <a:rPr lang="ja-JP" altLang="en-US" dirty="0"/>
              <a:t>生育の進度がどの程度平年から隔たりそうか、客観的に評価</a:t>
            </a:r>
          </a:p>
        </p:txBody>
      </p:sp>
      <p:sp>
        <p:nvSpPr>
          <p:cNvPr id="4" name="スライド番号プレースホルダー 3">
            <a:extLst>
              <a:ext uri="{FF2B5EF4-FFF2-40B4-BE49-F238E27FC236}">
                <a16:creationId xmlns:a16="http://schemas.microsoft.com/office/drawing/2014/main" id="{06EA584D-5ED1-9E2C-DF1F-5B962FC05460}"/>
              </a:ext>
            </a:extLst>
          </p:cNvPr>
          <p:cNvSpPr>
            <a:spLocks noGrp="1"/>
          </p:cNvSpPr>
          <p:nvPr>
            <p:ph type="sldNum" sz="quarter" idx="12"/>
          </p:nvPr>
        </p:nvSpPr>
        <p:spPr/>
        <p:txBody>
          <a:bodyPr/>
          <a:lstStyle/>
          <a:p>
            <a:fld id="{5F9F9204-6EDA-41A6-81B7-5E8491083ADF}" type="slidenum">
              <a:rPr kumimoji="1" lang="ja-JP" altLang="en-US" smtClean="0"/>
              <a:t>5</a:t>
            </a:fld>
            <a:endParaRPr kumimoji="1" lang="ja-JP" altLang="en-US" dirty="0"/>
          </a:p>
        </p:txBody>
      </p:sp>
      <p:sp>
        <p:nvSpPr>
          <p:cNvPr id="6" name="矢印: 右 5">
            <a:extLst>
              <a:ext uri="{FF2B5EF4-FFF2-40B4-BE49-F238E27FC236}">
                <a16:creationId xmlns:a16="http://schemas.microsoft.com/office/drawing/2014/main" id="{6083EB44-AA9B-E33B-7E6B-82A16DCE3C0E}"/>
              </a:ext>
            </a:extLst>
          </p:cNvPr>
          <p:cNvSpPr/>
          <p:nvPr/>
        </p:nvSpPr>
        <p:spPr>
          <a:xfrm>
            <a:off x="2418019" y="2137443"/>
            <a:ext cx="4824000" cy="137917"/>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7" name="直線コネクタ 6">
            <a:extLst>
              <a:ext uri="{FF2B5EF4-FFF2-40B4-BE49-F238E27FC236}">
                <a16:creationId xmlns:a16="http://schemas.microsoft.com/office/drawing/2014/main" id="{9B62B2B8-F754-7932-4E23-9B28B5524E49}"/>
              </a:ext>
            </a:extLst>
          </p:cNvPr>
          <p:cNvCxnSpPr>
            <a:cxnSpLocks/>
          </p:cNvCxnSpPr>
          <p:nvPr/>
        </p:nvCxnSpPr>
        <p:spPr>
          <a:xfrm flipH="1" flipV="1">
            <a:off x="770894" y="2678860"/>
            <a:ext cx="7560000" cy="0"/>
          </a:xfrm>
          <a:prstGeom prst="line">
            <a:avLst/>
          </a:prstGeom>
          <a:ln w="19050">
            <a:solidFill>
              <a:schemeClr val="bg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8FAC73C0-5765-6276-B64C-DC01B647722F}"/>
              </a:ext>
            </a:extLst>
          </p:cNvPr>
          <p:cNvSpPr txBox="1"/>
          <p:nvPr/>
        </p:nvSpPr>
        <p:spPr>
          <a:xfrm>
            <a:off x="563628" y="2022540"/>
            <a:ext cx="1358821" cy="523220"/>
          </a:xfrm>
          <a:prstGeom prst="rect">
            <a:avLst/>
          </a:prstGeom>
          <a:noFill/>
        </p:spPr>
        <p:txBody>
          <a:bodyPr wrap="square" rtlCol="0">
            <a:spAutoFit/>
          </a:bodyPr>
          <a:lstStyle/>
          <a:p>
            <a:pPr algn="ctr"/>
            <a:r>
              <a:rPr lang="ja-JP" altLang="en-US" sz="1600" b="1" dirty="0">
                <a:solidFill>
                  <a:schemeClr val="accent2"/>
                </a:solidFill>
              </a:rPr>
              <a:t>予測値</a:t>
            </a:r>
            <a:endParaRPr lang="en-US" altLang="ja-JP" sz="1600" b="1" dirty="0">
              <a:solidFill>
                <a:schemeClr val="accent2"/>
              </a:solidFill>
            </a:endParaRPr>
          </a:p>
          <a:p>
            <a:pPr algn="ctr"/>
            <a:r>
              <a:rPr lang="ja-JP" altLang="en-US" sz="1200" dirty="0"/>
              <a:t>を用いた手法</a:t>
            </a:r>
          </a:p>
        </p:txBody>
      </p:sp>
      <p:sp>
        <p:nvSpPr>
          <p:cNvPr id="10" name="矢印: 右 9">
            <a:extLst>
              <a:ext uri="{FF2B5EF4-FFF2-40B4-BE49-F238E27FC236}">
                <a16:creationId xmlns:a16="http://schemas.microsoft.com/office/drawing/2014/main" id="{EAA2D93A-C12D-7665-D51B-6152669A231E}"/>
              </a:ext>
            </a:extLst>
          </p:cNvPr>
          <p:cNvSpPr/>
          <p:nvPr/>
        </p:nvSpPr>
        <p:spPr>
          <a:xfrm>
            <a:off x="2450594" y="3065227"/>
            <a:ext cx="5364000" cy="137917"/>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四角形: 角を丸くする 10">
            <a:extLst>
              <a:ext uri="{FF2B5EF4-FFF2-40B4-BE49-F238E27FC236}">
                <a16:creationId xmlns:a16="http://schemas.microsoft.com/office/drawing/2014/main" id="{3392162A-F3EE-DA01-1326-B57C94D81519}"/>
              </a:ext>
            </a:extLst>
          </p:cNvPr>
          <p:cNvSpPr/>
          <p:nvPr/>
        </p:nvSpPr>
        <p:spPr>
          <a:xfrm>
            <a:off x="3860525" y="1859995"/>
            <a:ext cx="396000" cy="1620000"/>
          </a:xfrm>
          <a:prstGeom prst="roundRect">
            <a:avLst>
              <a:gd name="adj" fmla="val 50000"/>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schemeClr val="tx1"/>
                </a:solidFill>
              </a:rPr>
              <a:t>予     測     日</a:t>
            </a:r>
          </a:p>
        </p:txBody>
      </p:sp>
      <p:sp>
        <p:nvSpPr>
          <p:cNvPr id="12" name="四角形: 角を丸くする 11">
            <a:extLst>
              <a:ext uri="{FF2B5EF4-FFF2-40B4-BE49-F238E27FC236}">
                <a16:creationId xmlns:a16="http://schemas.microsoft.com/office/drawing/2014/main" id="{07FEBB3A-6903-576C-EE7A-73867270ECC3}"/>
              </a:ext>
            </a:extLst>
          </p:cNvPr>
          <p:cNvSpPr/>
          <p:nvPr/>
        </p:nvSpPr>
        <p:spPr>
          <a:xfrm>
            <a:off x="2644083" y="2019339"/>
            <a:ext cx="1063888" cy="36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a:t>実測値</a:t>
            </a:r>
          </a:p>
        </p:txBody>
      </p:sp>
      <p:sp>
        <p:nvSpPr>
          <p:cNvPr id="13" name="四角形: 角を丸くする 12">
            <a:extLst>
              <a:ext uri="{FF2B5EF4-FFF2-40B4-BE49-F238E27FC236}">
                <a16:creationId xmlns:a16="http://schemas.microsoft.com/office/drawing/2014/main" id="{E8517684-C667-018A-D6DB-88DE4B9B5E71}"/>
              </a:ext>
            </a:extLst>
          </p:cNvPr>
          <p:cNvSpPr/>
          <p:nvPr/>
        </p:nvSpPr>
        <p:spPr>
          <a:xfrm>
            <a:off x="2649981" y="2944349"/>
            <a:ext cx="1063888" cy="36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a:t>実測値</a:t>
            </a:r>
          </a:p>
        </p:txBody>
      </p:sp>
      <p:sp>
        <p:nvSpPr>
          <p:cNvPr id="14" name="四角形: 角を丸くする 13">
            <a:extLst>
              <a:ext uri="{FF2B5EF4-FFF2-40B4-BE49-F238E27FC236}">
                <a16:creationId xmlns:a16="http://schemas.microsoft.com/office/drawing/2014/main" id="{6CA28D42-D735-4E84-177B-3AF81DCFFD19}"/>
              </a:ext>
            </a:extLst>
          </p:cNvPr>
          <p:cNvSpPr/>
          <p:nvPr/>
        </p:nvSpPr>
        <p:spPr>
          <a:xfrm>
            <a:off x="4390232" y="2011004"/>
            <a:ext cx="1484724"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a:t>気温予測値</a:t>
            </a:r>
          </a:p>
        </p:txBody>
      </p:sp>
      <p:sp>
        <p:nvSpPr>
          <p:cNvPr id="15" name="四角形: 角を丸くする 14">
            <a:extLst>
              <a:ext uri="{FF2B5EF4-FFF2-40B4-BE49-F238E27FC236}">
                <a16:creationId xmlns:a16="http://schemas.microsoft.com/office/drawing/2014/main" id="{2AA3F8F5-8A0C-085B-18C3-285AF34DBC87}"/>
              </a:ext>
            </a:extLst>
          </p:cNvPr>
          <p:cNvSpPr/>
          <p:nvPr/>
        </p:nvSpPr>
        <p:spPr>
          <a:xfrm>
            <a:off x="5959634" y="1998909"/>
            <a:ext cx="1080000" cy="360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a:t>平年値</a:t>
            </a:r>
          </a:p>
        </p:txBody>
      </p:sp>
      <p:sp>
        <p:nvSpPr>
          <p:cNvPr id="16" name="四角形: 角を丸くする 15">
            <a:extLst>
              <a:ext uri="{FF2B5EF4-FFF2-40B4-BE49-F238E27FC236}">
                <a16:creationId xmlns:a16="http://schemas.microsoft.com/office/drawing/2014/main" id="{1A85E2F3-1CD2-2AFD-8053-18E472D5E8E7}"/>
              </a:ext>
            </a:extLst>
          </p:cNvPr>
          <p:cNvSpPr/>
          <p:nvPr/>
        </p:nvSpPr>
        <p:spPr>
          <a:xfrm>
            <a:off x="4689771" y="2933730"/>
            <a:ext cx="2302871" cy="360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a:t>平　年　値</a:t>
            </a:r>
          </a:p>
        </p:txBody>
      </p:sp>
      <p:sp>
        <p:nvSpPr>
          <p:cNvPr id="17" name="四角形: 角を丸くする 16">
            <a:extLst>
              <a:ext uri="{FF2B5EF4-FFF2-40B4-BE49-F238E27FC236}">
                <a16:creationId xmlns:a16="http://schemas.microsoft.com/office/drawing/2014/main" id="{183A9E17-A9C5-0786-A031-2B46642E91CF}"/>
              </a:ext>
            </a:extLst>
          </p:cNvPr>
          <p:cNvSpPr/>
          <p:nvPr/>
        </p:nvSpPr>
        <p:spPr>
          <a:xfrm>
            <a:off x="2093485" y="1855340"/>
            <a:ext cx="409664" cy="1620000"/>
          </a:xfrm>
          <a:prstGeom prst="roundRect">
            <a:avLst>
              <a:gd name="adj" fmla="val 50000"/>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schemeClr val="tx1"/>
                </a:solidFill>
              </a:rPr>
              <a:t>起　算　日</a:t>
            </a:r>
          </a:p>
        </p:txBody>
      </p:sp>
      <p:sp>
        <p:nvSpPr>
          <p:cNvPr id="18" name="四角形: 角を丸くする 17">
            <a:extLst>
              <a:ext uri="{FF2B5EF4-FFF2-40B4-BE49-F238E27FC236}">
                <a16:creationId xmlns:a16="http://schemas.microsoft.com/office/drawing/2014/main" id="{0F158C3E-DB5A-668D-BE48-B9D886F7E702}"/>
              </a:ext>
            </a:extLst>
          </p:cNvPr>
          <p:cNvSpPr/>
          <p:nvPr/>
        </p:nvSpPr>
        <p:spPr>
          <a:xfrm>
            <a:off x="7836175" y="2772568"/>
            <a:ext cx="396000" cy="720000"/>
          </a:xfrm>
          <a:prstGeom prst="roundRect">
            <a:avLst>
              <a:gd name="adj" fmla="val 50000"/>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schemeClr val="tx1"/>
                </a:solidFill>
              </a:rPr>
              <a:t>適 期</a:t>
            </a:r>
          </a:p>
        </p:txBody>
      </p:sp>
      <p:sp>
        <p:nvSpPr>
          <p:cNvPr id="19" name="四角形: 角を丸くする 18">
            <a:extLst>
              <a:ext uri="{FF2B5EF4-FFF2-40B4-BE49-F238E27FC236}">
                <a16:creationId xmlns:a16="http://schemas.microsoft.com/office/drawing/2014/main" id="{468DE985-DA8F-F164-40AB-39EC45FCD33D}"/>
              </a:ext>
            </a:extLst>
          </p:cNvPr>
          <p:cNvSpPr/>
          <p:nvPr/>
        </p:nvSpPr>
        <p:spPr>
          <a:xfrm>
            <a:off x="7266199" y="1835165"/>
            <a:ext cx="396000" cy="720000"/>
          </a:xfrm>
          <a:prstGeom prst="roundRect">
            <a:avLst>
              <a:gd name="adj" fmla="val 50000"/>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schemeClr val="tx1"/>
                </a:solidFill>
              </a:rPr>
              <a:t>適 期</a:t>
            </a:r>
          </a:p>
        </p:txBody>
      </p:sp>
      <p:sp>
        <p:nvSpPr>
          <p:cNvPr id="20" name="四角形: 角を丸くする 19">
            <a:extLst>
              <a:ext uri="{FF2B5EF4-FFF2-40B4-BE49-F238E27FC236}">
                <a16:creationId xmlns:a16="http://schemas.microsoft.com/office/drawing/2014/main" id="{80D2C718-42EE-7981-0075-EF64CDC648EB}"/>
              </a:ext>
            </a:extLst>
          </p:cNvPr>
          <p:cNvSpPr/>
          <p:nvPr/>
        </p:nvSpPr>
        <p:spPr>
          <a:xfrm>
            <a:off x="7774541" y="1957584"/>
            <a:ext cx="579829" cy="4791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t>適期改善</a:t>
            </a:r>
          </a:p>
        </p:txBody>
      </p:sp>
      <p:sp>
        <p:nvSpPr>
          <p:cNvPr id="21" name="二等辺三角形 20">
            <a:extLst>
              <a:ext uri="{FF2B5EF4-FFF2-40B4-BE49-F238E27FC236}">
                <a16:creationId xmlns:a16="http://schemas.microsoft.com/office/drawing/2014/main" id="{EB94BCFF-7874-6EFF-2170-FB66C4E44A5C}"/>
              </a:ext>
            </a:extLst>
          </p:cNvPr>
          <p:cNvSpPr/>
          <p:nvPr/>
        </p:nvSpPr>
        <p:spPr>
          <a:xfrm rot="13069857">
            <a:off x="7819959" y="2341971"/>
            <a:ext cx="128361" cy="28571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矢印: 左 21">
            <a:extLst>
              <a:ext uri="{FF2B5EF4-FFF2-40B4-BE49-F238E27FC236}">
                <a16:creationId xmlns:a16="http://schemas.microsoft.com/office/drawing/2014/main" id="{09ECDEC8-B763-7795-17FB-6CFC7E79E10D}"/>
              </a:ext>
            </a:extLst>
          </p:cNvPr>
          <p:cNvSpPr/>
          <p:nvPr/>
        </p:nvSpPr>
        <p:spPr>
          <a:xfrm>
            <a:off x="7436668" y="2602112"/>
            <a:ext cx="554148" cy="147356"/>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43" name="コネクタ: カギ線 42">
            <a:extLst>
              <a:ext uri="{FF2B5EF4-FFF2-40B4-BE49-F238E27FC236}">
                <a16:creationId xmlns:a16="http://schemas.microsoft.com/office/drawing/2014/main" id="{A8D6F86D-C0BD-94F0-87A2-A0A67D5533D2}"/>
              </a:ext>
            </a:extLst>
          </p:cNvPr>
          <p:cNvCxnSpPr/>
          <p:nvPr/>
        </p:nvCxnSpPr>
        <p:spPr>
          <a:xfrm>
            <a:off x="3577192" y="4289306"/>
            <a:ext cx="4824000" cy="1836000"/>
          </a:xfrm>
          <a:prstGeom prst="bentConnector3">
            <a:avLst>
              <a:gd name="adj1" fmla="val 327"/>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1397E2C1-5861-E651-EDD5-A645251E8D47}"/>
              </a:ext>
            </a:extLst>
          </p:cNvPr>
          <p:cNvCxnSpPr>
            <a:cxnSpLocks/>
          </p:cNvCxnSpPr>
          <p:nvPr/>
        </p:nvCxnSpPr>
        <p:spPr>
          <a:xfrm flipV="1">
            <a:off x="4656502" y="4924387"/>
            <a:ext cx="1575961" cy="81514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01CC25CB-797A-FC1C-696F-39D59BFB975E}"/>
              </a:ext>
            </a:extLst>
          </p:cNvPr>
          <p:cNvCxnSpPr>
            <a:cxnSpLocks/>
          </p:cNvCxnSpPr>
          <p:nvPr/>
        </p:nvCxnSpPr>
        <p:spPr>
          <a:xfrm flipV="1">
            <a:off x="6251381" y="4510275"/>
            <a:ext cx="773766" cy="42267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32A5B59A-4A80-7285-B5CB-BD7BC7C354A3}"/>
              </a:ext>
            </a:extLst>
          </p:cNvPr>
          <p:cNvCxnSpPr>
            <a:cxnSpLocks/>
          </p:cNvCxnSpPr>
          <p:nvPr/>
        </p:nvCxnSpPr>
        <p:spPr>
          <a:xfrm flipV="1">
            <a:off x="4664998" y="4500332"/>
            <a:ext cx="3219789" cy="124173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3ADC1598-4016-C82A-4495-07AEE277AE4E}"/>
              </a:ext>
            </a:extLst>
          </p:cNvPr>
          <p:cNvCxnSpPr>
            <a:cxnSpLocks/>
          </p:cNvCxnSpPr>
          <p:nvPr/>
        </p:nvCxnSpPr>
        <p:spPr>
          <a:xfrm flipV="1">
            <a:off x="3596242" y="4458749"/>
            <a:ext cx="4543419" cy="21655"/>
          </a:xfrm>
          <a:prstGeom prst="line">
            <a:avLst/>
          </a:prstGeom>
          <a:ln w="19050">
            <a:solidFill>
              <a:schemeClr val="bg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42BD212B-E636-ED18-4BE9-2BF65E5558E0}"/>
              </a:ext>
            </a:extLst>
          </p:cNvPr>
          <p:cNvSpPr txBox="1"/>
          <p:nvPr/>
        </p:nvSpPr>
        <p:spPr>
          <a:xfrm>
            <a:off x="3151048" y="4695642"/>
            <a:ext cx="400110" cy="1116747"/>
          </a:xfrm>
          <a:prstGeom prst="rect">
            <a:avLst/>
          </a:prstGeom>
          <a:noFill/>
        </p:spPr>
        <p:txBody>
          <a:bodyPr vert="eaVert" wrap="square" rtlCol="0">
            <a:spAutoFit/>
          </a:bodyPr>
          <a:lstStyle/>
          <a:p>
            <a:pPr algn="ctr"/>
            <a:r>
              <a:rPr kumimoji="1" lang="ja-JP" altLang="en-US" sz="1400" dirty="0"/>
              <a:t>積算気温</a:t>
            </a:r>
          </a:p>
        </p:txBody>
      </p:sp>
      <p:sp>
        <p:nvSpPr>
          <p:cNvPr id="89" name="テキスト ボックス 88">
            <a:extLst>
              <a:ext uri="{FF2B5EF4-FFF2-40B4-BE49-F238E27FC236}">
                <a16:creationId xmlns:a16="http://schemas.microsoft.com/office/drawing/2014/main" id="{CC993E41-1EA8-9D71-8FD9-057F59870C52}"/>
              </a:ext>
            </a:extLst>
          </p:cNvPr>
          <p:cNvSpPr txBox="1"/>
          <p:nvPr/>
        </p:nvSpPr>
        <p:spPr>
          <a:xfrm>
            <a:off x="3106285" y="6196156"/>
            <a:ext cx="999685" cy="276999"/>
          </a:xfrm>
          <a:prstGeom prst="rect">
            <a:avLst/>
          </a:prstGeom>
          <a:noFill/>
        </p:spPr>
        <p:txBody>
          <a:bodyPr wrap="square" rtlCol="0">
            <a:spAutoFit/>
          </a:bodyPr>
          <a:lstStyle/>
          <a:p>
            <a:pPr algn="ctr"/>
            <a:r>
              <a:rPr kumimoji="1" lang="ja-JP" altLang="en-US" sz="1200" b="1" dirty="0"/>
              <a:t>起算日</a:t>
            </a:r>
          </a:p>
        </p:txBody>
      </p:sp>
      <p:cxnSp>
        <p:nvCxnSpPr>
          <p:cNvPr id="91" name="直線コネクタ 90">
            <a:extLst>
              <a:ext uri="{FF2B5EF4-FFF2-40B4-BE49-F238E27FC236}">
                <a16:creationId xmlns:a16="http://schemas.microsoft.com/office/drawing/2014/main" id="{5FC2F65E-AEBF-B470-6E7F-372411698824}"/>
              </a:ext>
            </a:extLst>
          </p:cNvPr>
          <p:cNvCxnSpPr>
            <a:cxnSpLocks/>
          </p:cNvCxnSpPr>
          <p:nvPr/>
        </p:nvCxnSpPr>
        <p:spPr>
          <a:xfrm>
            <a:off x="4678201" y="4469576"/>
            <a:ext cx="0" cy="1669605"/>
          </a:xfrm>
          <a:prstGeom prst="line">
            <a:avLst/>
          </a:prstGeom>
          <a:ln w="19050">
            <a:solidFill>
              <a:schemeClr val="bg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5" name="四角形: 角を丸くする 94">
            <a:extLst>
              <a:ext uri="{FF2B5EF4-FFF2-40B4-BE49-F238E27FC236}">
                <a16:creationId xmlns:a16="http://schemas.microsoft.com/office/drawing/2014/main" id="{69BBE275-3C08-D96C-8171-4D7998289FCC}"/>
              </a:ext>
            </a:extLst>
          </p:cNvPr>
          <p:cNvSpPr/>
          <p:nvPr/>
        </p:nvSpPr>
        <p:spPr>
          <a:xfrm>
            <a:off x="7082957" y="3989747"/>
            <a:ext cx="1089386" cy="3383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適期改善</a:t>
            </a:r>
          </a:p>
        </p:txBody>
      </p:sp>
      <p:sp>
        <p:nvSpPr>
          <p:cNvPr id="97" name="二等辺三角形 96">
            <a:extLst>
              <a:ext uri="{FF2B5EF4-FFF2-40B4-BE49-F238E27FC236}">
                <a16:creationId xmlns:a16="http://schemas.microsoft.com/office/drawing/2014/main" id="{1DB9C383-CD80-5F68-5BAC-1BDFBF6C4E65}"/>
              </a:ext>
            </a:extLst>
          </p:cNvPr>
          <p:cNvSpPr/>
          <p:nvPr/>
        </p:nvSpPr>
        <p:spPr>
          <a:xfrm rot="13069857">
            <a:off x="7459790" y="4195789"/>
            <a:ext cx="89664" cy="28571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 name="テキスト ボックス 97">
            <a:extLst>
              <a:ext uri="{FF2B5EF4-FFF2-40B4-BE49-F238E27FC236}">
                <a16:creationId xmlns:a16="http://schemas.microsoft.com/office/drawing/2014/main" id="{862B757F-935B-36A1-E8A4-193F704D1C14}"/>
              </a:ext>
            </a:extLst>
          </p:cNvPr>
          <p:cNvSpPr txBox="1"/>
          <p:nvPr/>
        </p:nvSpPr>
        <p:spPr>
          <a:xfrm>
            <a:off x="7447323" y="6173847"/>
            <a:ext cx="1089386" cy="430887"/>
          </a:xfrm>
          <a:prstGeom prst="rect">
            <a:avLst/>
          </a:prstGeom>
          <a:noFill/>
        </p:spPr>
        <p:txBody>
          <a:bodyPr wrap="square" rtlCol="0">
            <a:spAutoFit/>
          </a:bodyPr>
          <a:lstStyle/>
          <a:p>
            <a:pPr algn="ctr"/>
            <a:r>
              <a:rPr kumimoji="1" lang="ja-JP" altLang="en-US" sz="1050" b="1" dirty="0">
                <a:solidFill>
                  <a:schemeClr val="tx2"/>
                </a:solidFill>
              </a:rPr>
              <a:t>平年値による適期予測</a:t>
            </a:r>
          </a:p>
        </p:txBody>
      </p:sp>
      <p:sp>
        <p:nvSpPr>
          <p:cNvPr id="99" name="テキスト ボックス 98">
            <a:extLst>
              <a:ext uri="{FF2B5EF4-FFF2-40B4-BE49-F238E27FC236}">
                <a16:creationId xmlns:a16="http://schemas.microsoft.com/office/drawing/2014/main" id="{ABC68166-7EBB-97E1-1451-7F9BD443973A}"/>
              </a:ext>
            </a:extLst>
          </p:cNvPr>
          <p:cNvSpPr txBox="1"/>
          <p:nvPr/>
        </p:nvSpPr>
        <p:spPr>
          <a:xfrm>
            <a:off x="6514836" y="6155177"/>
            <a:ext cx="1089386" cy="415498"/>
          </a:xfrm>
          <a:prstGeom prst="rect">
            <a:avLst/>
          </a:prstGeom>
          <a:noFill/>
        </p:spPr>
        <p:txBody>
          <a:bodyPr wrap="square" rtlCol="0">
            <a:spAutoFit/>
          </a:bodyPr>
          <a:lstStyle/>
          <a:p>
            <a:pPr algn="ctr"/>
            <a:r>
              <a:rPr kumimoji="1" lang="ja-JP" altLang="en-US" sz="1050" b="1" dirty="0">
                <a:solidFill>
                  <a:schemeClr val="accent2"/>
                </a:solidFill>
              </a:rPr>
              <a:t>気温予測値による適期予測</a:t>
            </a:r>
          </a:p>
        </p:txBody>
      </p:sp>
      <p:sp>
        <p:nvSpPr>
          <p:cNvPr id="100" name="吹き出し: 線 99">
            <a:extLst>
              <a:ext uri="{FF2B5EF4-FFF2-40B4-BE49-F238E27FC236}">
                <a16:creationId xmlns:a16="http://schemas.microsoft.com/office/drawing/2014/main" id="{DC3C2898-33FA-E13E-133B-1B2409DFC84A}"/>
              </a:ext>
            </a:extLst>
          </p:cNvPr>
          <p:cNvSpPr/>
          <p:nvPr/>
        </p:nvSpPr>
        <p:spPr>
          <a:xfrm>
            <a:off x="3895006" y="5065465"/>
            <a:ext cx="921936" cy="495001"/>
          </a:xfrm>
          <a:prstGeom prst="borderCallout1">
            <a:avLst>
              <a:gd name="adj1" fmla="val 99584"/>
              <a:gd name="adj2" fmla="val 51605"/>
              <a:gd name="adj3" fmla="val 150079"/>
              <a:gd name="adj4" fmla="val 631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r>
              <a:rPr lang="ja-JP" altLang="en-US" sz="1600" b="1" dirty="0">
                <a:solidFill>
                  <a:schemeClr val="tx1"/>
                </a:solidFill>
              </a:rPr>
              <a:t>実測値</a:t>
            </a:r>
            <a:endParaRPr lang="en-US" altLang="ja-JP" sz="1600" b="1" dirty="0">
              <a:solidFill>
                <a:schemeClr val="tx1"/>
              </a:solidFill>
            </a:endParaRPr>
          </a:p>
          <a:p>
            <a:pPr algn="ctr"/>
            <a:r>
              <a:rPr lang="ja-JP" altLang="en-US" sz="1200" dirty="0">
                <a:solidFill>
                  <a:schemeClr val="tx1"/>
                </a:solidFill>
              </a:rPr>
              <a:t>で積算</a:t>
            </a:r>
            <a:endParaRPr kumimoji="1" lang="ja-JP" altLang="en-US" sz="1600" dirty="0">
              <a:solidFill>
                <a:schemeClr val="tx1"/>
              </a:solidFill>
            </a:endParaRPr>
          </a:p>
        </p:txBody>
      </p:sp>
      <p:sp>
        <p:nvSpPr>
          <p:cNvPr id="62" name="円弧 61">
            <a:extLst>
              <a:ext uri="{FF2B5EF4-FFF2-40B4-BE49-F238E27FC236}">
                <a16:creationId xmlns:a16="http://schemas.microsoft.com/office/drawing/2014/main" id="{A1DBEB35-A332-0B81-A635-71630B559AAD}"/>
              </a:ext>
            </a:extLst>
          </p:cNvPr>
          <p:cNvSpPr/>
          <p:nvPr/>
        </p:nvSpPr>
        <p:spPr>
          <a:xfrm rot="9332566">
            <a:off x="1560822" y="3651673"/>
            <a:ext cx="5092079" cy="2230519"/>
          </a:xfrm>
          <a:prstGeom prst="arc">
            <a:avLst>
              <a:gd name="adj1" fmla="val 11794547"/>
              <a:gd name="adj2" fmla="val 1889989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FFADA299-A43F-FFB7-B4E9-2C817894C204}"/>
              </a:ext>
            </a:extLst>
          </p:cNvPr>
          <p:cNvCxnSpPr>
            <a:cxnSpLocks/>
          </p:cNvCxnSpPr>
          <p:nvPr/>
        </p:nvCxnSpPr>
        <p:spPr>
          <a:xfrm>
            <a:off x="6321543" y="4469576"/>
            <a:ext cx="0" cy="1669605"/>
          </a:xfrm>
          <a:prstGeom prst="line">
            <a:avLst/>
          </a:prstGeom>
          <a:ln w="19050">
            <a:solidFill>
              <a:schemeClr val="bg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6" name="吹き出し: 線 35">
            <a:extLst>
              <a:ext uri="{FF2B5EF4-FFF2-40B4-BE49-F238E27FC236}">
                <a16:creationId xmlns:a16="http://schemas.microsoft.com/office/drawing/2014/main" id="{19DAE638-2423-DFF9-2F93-23B30B5724A6}"/>
              </a:ext>
            </a:extLst>
          </p:cNvPr>
          <p:cNvSpPr/>
          <p:nvPr/>
        </p:nvSpPr>
        <p:spPr>
          <a:xfrm>
            <a:off x="5314850" y="5505391"/>
            <a:ext cx="980578" cy="495001"/>
          </a:xfrm>
          <a:prstGeom prst="borderCallout1">
            <a:avLst>
              <a:gd name="adj1" fmla="val 1448"/>
              <a:gd name="adj2" fmla="val 48691"/>
              <a:gd name="adj3" fmla="val -71209"/>
              <a:gd name="adj4" fmla="val 51513"/>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r>
              <a:rPr lang="ja-JP" altLang="en-US" sz="1600" b="1" dirty="0">
                <a:solidFill>
                  <a:schemeClr val="accent2"/>
                </a:solidFill>
              </a:rPr>
              <a:t>予測値</a:t>
            </a:r>
            <a:endParaRPr lang="en-US" altLang="ja-JP" sz="1600" b="1" dirty="0">
              <a:solidFill>
                <a:schemeClr val="accent2"/>
              </a:solidFill>
            </a:endParaRPr>
          </a:p>
          <a:p>
            <a:pPr algn="ctr"/>
            <a:r>
              <a:rPr lang="ja-JP" altLang="en-US" sz="1200" dirty="0">
                <a:solidFill>
                  <a:schemeClr val="tx1"/>
                </a:solidFill>
              </a:rPr>
              <a:t>で積算</a:t>
            </a:r>
            <a:endParaRPr kumimoji="1" lang="ja-JP" altLang="en-US" sz="1600" dirty="0">
              <a:solidFill>
                <a:schemeClr val="tx1"/>
              </a:solidFill>
            </a:endParaRPr>
          </a:p>
        </p:txBody>
      </p:sp>
      <p:sp>
        <p:nvSpPr>
          <p:cNvPr id="37" name="吹き出し: 線 36">
            <a:extLst>
              <a:ext uri="{FF2B5EF4-FFF2-40B4-BE49-F238E27FC236}">
                <a16:creationId xmlns:a16="http://schemas.microsoft.com/office/drawing/2014/main" id="{421F7B9B-B2BA-A83F-B165-BE3FBA910A51}"/>
              </a:ext>
            </a:extLst>
          </p:cNvPr>
          <p:cNvSpPr/>
          <p:nvPr/>
        </p:nvSpPr>
        <p:spPr>
          <a:xfrm>
            <a:off x="6626064" y="5293551"/>
            <a:ext cx="980578" cy="495001"/>
          </a:xfrm>
          <a:prstGeom prst="borderCallout1">
            <a:avLst>
              <a:gd name="adj1" fmla="val 1448"/>
              <a:gd name="adj2" fmla="val 48691"/>
              <a:gd name="adj3" fmla="val -88527"/>
              <a:gd name="adj4" fmla="val 29172"/>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r>
              <a:rPr lang="ja-JP" altLang="en-US" sz="1600" b="1" dirty="0">
                <a:solidFill>
                  <a:schemeClr val="tx2"/>
                </a:solidFill>
              </a:rPr>
              <a:t>平年値</a:t>
            </a:r>
            <a:endParaRPr lang="en-US" altLang="ja-JP" sz="1600" b="1" dirty="0">
              <a:solidFill>
                <a:schemeClr val="tx2"/>
              </a:solidFill>
            </a:endParaRPr>
          </a:p>
          <a:p>
            <a:pPr algn="ctr"/>
            <a:r>
              <a:rPr lang="ja-JP" altLang="en-US" sz="1200" dirty="0">
                <a:solidFill>
                  <a:schemeClr val="tx1"/>
                </a:solidFill>
              </a:rPr>
              <a:t>で積算</a:t>
            </a:r>
            <a:endParaRPr kumimoji="1" lang="ja-JP" altLang="en-US" sz="1600" dirty="0">
              <a:solidFill>
                <a:schemeClr val="tx1"/>
              </a:solidFill>
            </a:endParaRPr>
          </a:p>
        </p:txBody>
      </p:sp>
      <p:cxnSp>
        <p:nvCxnSpPr>
          <p:cNvPr id="39" name="直線コネクタ 38">
            <a:extLst>
              <a:ext uri="{FF2B5EF4-FFF2-40B4-BE49-F238E27FC236}">
                <a16:creationId xmlns:a16="http://schemas.microsoft.com/office/drawing/2014/main" id="{AA1BCDB4-B150-3992-276A-1426F7DABF98}"/>
              </a:ext>
            </a:extLst>
          </p:cNvPr>
          <p:cNvCxnSpPr>
            <a:cxnSpLocks/>
          </p:cNvCxnSpPr>
          <p:nvPr/>
        </p:nvCxnSpPr>
        <p:spPr>
          <a:xfrm>
            <a:off x="7884787" y="4458749"/>
            <a:ext cx="0" cy="1669605"/>
          </a:xfrm>
          <a:prstGeom prst="line">
            <a:avLst/>
          </a:prstGeom>
          <a:ln w="19050">
            <a:solidFill>
              <a:schemeClr val="bg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0" name="矢印: 左 39">
            <a:extLst>
              <a:ext uri="{FF2B5EF4-FFF2-40B4-BE49-F238E27FC236}">
                <a16:creationId xmlns:a16="http://schemas.microsoft.com/office/drawing/2014/main" id="{DF7A9A5C-CEF1-5CA5-BB71-485371AE1183}"/>
              </a:ext>
            </a:extLst>
          </p:cNvPr>
          <p:cNvSpPr/>
          <p:nvPr/>
        </p:nvSpPr>
        <p:spPr>
          <a:xfrm>
            <a:off x="7093999" y="4414689"/>
            <a:ext cx="651821" cy="128569"/>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2" name="テキスト ボックス 41">
            <a:extLst>
              <a:ext uri="{FF2B5EF4-FFF2-40B4-BE49-F238E27FC236}">
                <a16:creationId xmlns:a16="http://schemas.microsoft.com/office/drawing/2014/main" id="{4EF59A18-B516-BABF-1CAC-CFBD9B1246AC}"/>
              </a:ext>
            </a:extLst>
          </p:cNvPr>
          <p:cNvSpPr txBox="1"/>
          <p:nvPr/>
        </p:nvSpPr>
        <p:spPr>
          <a:xfrm>
            <a:off x="2649333" y="4238689"/>
            <a:ext cx="1089386" cy="415498"/>
          </a:xfrm>
          <a:prstGeom prst="rect">
            <a:avLst/>
          </a:prstGeom>
          <a:noFill/>
        </p:spPr>
        <p:txBody>
          <a:bodyPr wrap="square" rtlCol="0">
            <a:spAutoFit/>
          </a:bodyPr>
          <a:lstStyle/>
          <a:p>
            <a:pPr algn="ctr"/>
            <a:r>
              <a:rPr kumimoji="1" lang="ja-JP" altLang="en-US" sz="1050" b="1" dirty="0"/>
              <a:t>適期の</a:t>
            </a:r>
            <a:endParaRPr kumimoji="1" lang="en-US" altLang="ja-JP" sz="1050" b="1" dirty="0"/>
          </a:p>
          <a:p>
            <a:pPr algn="ctr"/>
            <a:r>
              <a:rPr kumimoji="1" lang="ja-JP" altLang="en-US" sz="1050" b="1" dirty="0"/>
              <a:t>目安気温</a:t>
            </a:r>
          </a:p>
        </p:txBody>
      </p:sp>
      <p:sp>
        <p:nvSpPr>
          <p:cNvPr id="44" name="テキスト ボックス 43">
            <a:extLst>
              <a:ext uri="{FF2B5EF4-FFF2-40B4-BE49-F238E27FC236}">
                <a16:creationId xmlns:a16="http://schemas.microsoft.com/office/drawing/2014/main" id="{7FB69D58-B0AF-5D42-5783-1909BE329B0A}"/>
              </a:ext>
            </a:extLst>
          </p:cNvPr>
          <p:cNvSpPr txBox="1"/>
          <p:nvPr/>
        </p:nvSpPr>
        <p:spPr>
          <a:xfrm>
            <a:off x="4178358" y="6196157"/>
            <a:ext cx="999685" cy="276999"/>
          </a:xfrm>
          <a:prstGeom prst="rect">
            <a:avLst/>
          </a:prstGeom>
          <a:noFill/>
        </p:spPr>
        <p:txBody>
          <a:bodyPr wrap="square" rtlCol="0">
            <a:spAutoFit/>
          </a:bodyPr>
          <a:lstStyle/>
          <a:p>
            <a:pPr algn="ctr"/>
            <a:r>
              <a:rPr lang="ja-JP" altLang="en-US" sz="1200" b="1" dirty="0"/>
              <a:t>予測</a:t>
            </a:r>
            <a:r>
              <a:rPr kumimoji="1" lang="ja-JP" altLang="en-US" sz="1200" b="1" dirty="0"/>
              <a:t>日</a:t>
            </a:r>
          </a:p>
        </p:txBody>
      </p:sp>
      <p:sp>
        <p:nvSpPr>
          <p:cNvPr id="5" name="矢印: 五方向 4">
            <a:extLst>
              <a:ext uri="{FF2B5EF4-FFF2-40B4-BE49-F238E27FC236}">
                <a16:creationId xmlns:a16="http://schemas.microsoft.com/office/drawing/2014/main" id="{10F8F6CE-27A1-EEE7-A2BC-D4B257C61A78}"/>
              </a:ext>
            </a:extLst>
          </p:cNvPr>
          <p:cNvSpPr/>
          <p:nvPr/>
        </p:nvSpPr>
        <p:spPr>
          <a:xfrm>
            <a:off x="368796" y="1289437"/>
            <a:ext cx="2139157" cy="360000"/>
          </a:xfrm>
          <a:prstGeom prst="homePlate">
            <a:avLst>
              <a:gd name="adj" fmla="val 39752"/>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lIns="144000" tIns="72000" rtlCol="0" anchor="ctr"/>
          <a:lstStyle/>
          <a:p>
            <a:r>
              <a:rPr kumimoji="1" lang="ja-JP" altLang="en-US" sz="1400" dirty="0"/>
              <a:t>生育予測モデルに活用</a:t>
            </a:r>
          </a:p>
        </p:txBody>
      </p:sp>
      <p:sp>
        <p:nvSpPr>
          <p:cNvPr id="49" name="矢印: 五方向 48">
            <a:extLst>
              <a:ext uri="{FF2B5EF4-FFF2-40B4-BE49-F238E27FC236}">
                <a16:creationId xmlns:a16="http://schemas.microsoft.com/office/drawing/2014/main" id="{F4A5E8F8-7D7A-19D1-861A-7455DF9ED9A6}"/>
              </a:ext>
            </a:extLst>
          </p:cNvPr>
          <p:cNvSpPr/>
          <p:nvPr/>
        </p:nvSpPr>
        <p:spPr>
          <a:xfrm>
            <a:off x="387548" y="3897445"/>
            <a:ext cx="2006694" cy="360000"/>
          </a:xfrm>
          <a:prstGeom prst="homePlate">
            <a:avLst>
              <a:gd name="adj" fmla="val 39752"/>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lIns="144000" tIns="72000" rtlCol="0" anchor="ctr"/>
          <a:lstStyle/>
          <a:p>
            <a:r>
              <a:rPr lang="ja-JP" altLang="en-US" sz="1400" dirty="0"/>
              <a:t>有効積算温度に</a:t>
            </a:r>
            <a:r>
              <a:rPr kumimoji="1" lang="ja-JP" altLang="en-US" sz="1400" dirty="0"/>
              <a:t>活用</a:t>
            </a:r>
          </a:p>
        </p:txBody>
      </p:sp>
      <p:sp>
        <p:nvSpPr>
          <p:cNvPr id="50" name="テキスト ボックス 49">
            <a:extLst>
              <a:ext uri="{FF2B5EF4-FFF2-40B4-BE49-F238E27FC236}">
                <a16:creationId xmlns:a16="http://schemas.microsoft.com/office/drawing/2014/main" id="{A6F98EE0-D38F-55D5-C471-6E1C1FBA3ACA}"/>
              </a:ext>
            </a:extLst>
          </p:cNvPr>
          <p:cNvSpPr txBox="1"/>
          <p:nvPr/>
        </p:nvSpPr>
        <p:spPr>
          <a:xfrm>
            <a:off x="612868" y="2901138"/>
            <a:ext cx="1358821" cy="523220"/>
          </a:xfrm>
          <a:prstGeom prst="rect">
            <a:avLst/>
          </a:prstGeom>
          <a:noFill/>
        </p:spPr>
        <p:txBody>
          <a:bodyPr wrap="square" rtlCol="0">
            <a:spAutoFit/>
          </a:bodyPr>
          <a:lstStyle/>
          <a:p>
            <a:pPr algn="ctr"/>
            <a:r>
              <a:rPr lang="ja-JP" altLang="en-US" sz="1600" b="1" dirty="0">
                <a:solidFill>
                  <a:schemeClr val="tx2"/>
                </a:solidFill>
              </a:rPr>
              <a:t>平年値</a:t>
            </a:r>
            <a:endParaRPr lang="en-US" altLang="ja-JP" sz="1600" b="1" dirty="0">
              <a:solidFill>
                <a:schemeClr val="tx2"/>
              </a:solidFill>
            </a:endParaRPr>
          </a:p>
          <a:p>
            <a:pPr algn="ctr"/>
            <a:r>
              <a:rPr lang="ja-JP" altLang="en-US" sz="1200" dirty="0"/>
              <a:t>を用いた手法</a:t>
            </a:r>
          </a:p>
        </p:txBody>
      </p:sp>
      <p:sp>
        <p:nvSpPr>
          <p:cNvPr id="51" name="テキスト ボックス 50">
            <a:extLst>
              <a:ext uri="{FF2B5EF4-FFF2-40B4-BE49-F238E27FC236}">
                <a16:creationId xmlns:a16="http://schemas.microsoft.com/office/drawing/2014/main" id="{D21E668A-1E1E-115A-E16F-8B69B84B27DF}"/>
              </a:ext>
            </a:extLst>
          </p:cNvPr>
          <p:cNvSpPr txBox="1"/>
          <p:nvPr/>
        </p:nvSpPr>
        <p:spPr>
          <a:xfrm>
            <a:off x="2593501" y="1298846"/>
            <a:ext cx="5536029" cy="338554"/>
          </a:xfrm>
          <a:prstGeom prst="rect">
            <a:avLst/>
          </a:prstGeom>
          <a:noFill/>
        </p:spPr>
        <p:txBody>
          <a:bodyPr wrap="square" rtlCol="0">
            <a:spAutoFit/>
          </a:bodyPr>
          <a:lstStyle/>
          <a:p>
            <a:r>
              <a:rPr lang="ja-JP" altLang="en-US" sz="1600" dirty="0"/>
              <a:t>気温入力データに予測値を利用する</a:t>
            </a:r>
            <a:endParaRPr kumimoji="1" lang="ja-JP" altLang="en-US" sz="1600" dirty="0"/>
          </a:p>
        </p:txBody>
      </p:sp>
      <p:pic>
        <p:nvPicPr>
          <p:cNvPr id="55" name="Picture 2" descr="C:\Users\JMA503E\Desktop\はれるんポーズ1.png">
            <a:extLst>
              <a:ext uri="{FF2B5EF4-FFF2-40B4-BE49-F238E27FC236}">
                <a16:creationId xmlns:a16="http://schemas.microsoft.com/office/drawing/2014/main" id="{E7CAA17F-DC7C-CEDE-2362-A1DBD1CAF4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606" y="5380422"/>
            <a:ext cx="753825" cy="813086"/>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直線コネクタ 56">
            <a:extLst>
              <a:ext uri="{FF2B5EF4-FFF2-40B4-BE49-F238E27FC236}">
                <a16:creationId xmlns:a16="http://schemas.microsoft.com/office/drawing/2014/main" id="{BFB139E2-8BA9-176B-62E8-0A9579D4D383}"/>
              </a:ext>
            </a:extLst>
          </p:cNvPr>
          <p:cNvCxnSpPr>
            <a:cxnSpLocks/>
          </p:cNvCxnSpPr>
          <p:nvPr/>
        </p:nvCxnSpPr>
        <p:spPr>
          <a:xfrm>
            <a:off x="6551700" y="4762167"/>
            <a:ext cx="534249" cy="52661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9" name="吹き出し: 角を丸めた四角形 58">
            <a:extLst>
              <a:ext uri="{FF2B5EF4-FFF2-40B4-BE49-F238E27FC236}">
                <a16:creationId xmlns:a16="http://schemas.microsoft.com/office/drawing/2014/main" id="{571402BA-0A8B-2A88-F994-6D04F65C9F2B}"/>
              </a:ext>
            </a:extLst>
          </p:cNvPr>
          <p:cNvSpPr/>
          <p:nvPr/>
        </p:nvSpPr>
        <p:spPr>
          <a:xfrm>
            <a:off x="419771" y="4579518"/>
            <a:ext cx="2276707" cy="699699"/>
          </a:xfrm>
          <a:prstGeom prst="wedgeRoundRectCallout">
            <a:avLst>
              <a:gd name="adj1" fmla="val 36769"/>
              <a:gd name="adj2" fmla="val 6633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平年値を利用している場合はすぐにでも改善できるかも</a:t>
            </a:r>
            <a:endParaRPr kumimoji="1" lang="ja-JP" altLang="en-US" sz="1200" dirty="0">
              <a:solidFill>
                <a:schemeClr val="tx1"/>
              </a:solidFill>
            </a:endParaRPr>
          </a:p>
        </p:txBody>
      </p:sp>
    </p:spTree>
    <p:extLst>
      <p:ext uri="{BB962C8B-B14F-4D97-AF65-F5344CB8AC3E}">
        <p14:creationId xmlns:p14="http://schemas.microsoft.com/office/powerpoint/2010/main" val="421160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4A7A67-9200-7B1F-A009-8906D5DE9030}"/>
              </a:ext>
            </a:extLst>
          </p:cNvPr>
          <p:cNvSpPr>
            <a:spLocks noGrp="1"/>
          </p:cNvSpPr>
          <p:nvPr>
            <p:ph type="title"/>
          </p:nvPr>
        </p:nvSpPr>
        <p:spPr/>
        <p:txBody>
          <a:bodyPr/>
          <a:lstStyle/>
          <a:p>
            <a:r>
              <a:rPr kumimoji="1" lang="ja-JP" altLang="en-US" dirty="0"/>
              <a:t>農業における気温予測データ活用事例</a:t>
            </a:r>
          </a:p>
        </p:txBody>
      </p:sp>
      <p:sp>
        <p:nvSpPr>
          <p:cNvPr id="3" name="コンテンツ プレースホルダー 2">
            <a:extLst>
              <a:ext uri="{FF2B5EF4-FFF2-40B4-BE49-F238E27FC236}">
                <a16:creationId xmlns:a16="http://schemas.microsoft.com/office/drawing/2014/main" id="{0A662CEC-7AE2-50CF-FB16-6DD982D95D19}"/>
              </a:ext>
            </a:extLst>
          </p:cNvPr>
          <p:cNvSpPr>
            <a:spLocks noGrp="1"/>
          </p:cNvSpPr>
          <p:nvPr>
            <p:ph idx="1"/>
          </p:nvPr>
        </p:nvSpPr>
        <p:spPr/>
        <p:txBody>
          <a:bodyPr/>
          <a:lstStyle/>
          <a:p>
            <a:r>
              <a:rPr kumimoji="1" lang="ja-JP" altLang="en-US" dirty="0"/>
              <a:t>極端な天候の監視や作物の生育予測等で気温予測データの活用が拡大</a:t>
            </a:r>
          </a:p>
        </p:txBody>
      </p:sp>
      <p:graphicFrame>
        <p:nvGraphicFramePr>
          <p:cNvPr id="4" name="表 3">
            <a:extLst>
              <a:ext uri="{FF2B5EF4-FFF2-40B4-BE49-F238E27FC236}">
                <a16:creationId xmlns:a16="http://schemas.microsoft.com/office/drawing/2014/main" id="{38E280B5-8141-5D3A-5E8E-2D9CF368273B}"/>
              </a:ext>
            </a:extLst>
          </p:cNvPr>
          <p:cNvGraphicFramePr>
            <a:graphicFrameLocks noGrp="1"/>
          </p:cNvGraphicFramePr>
          <p:nvPr/>
        </p:nvGraphicFramePr>
        <p:xfrm>
          <a:off x="358779" y="2199466"/>
          <a:ext cx="8426451" cy="3957320"/>
        </p:xfrm>
        <a:graphic>
          <a:graphicData uri="http://schemas.openxmlformats.org/drawingml/2006/table">
            <a:tbl>
              <a:tblPr firstRow="1" bandRow="1">
                <a:tableStyleId>{2A488322-F2BA-4B5B-9748-0D474271808F}</a:tableStyleId>
              </a:tblPr>
              <a:tblGrid>
                <a:gridCol w="1048199">
                  <a:extLst>
                    <a:ext uri="{9D8B030D-6E8A-4147-A177-3AD203B41FA5}">
                      <a16:colId xmlns:a16="http://schemas.microsoft.com/office/drawing/2014/main" val="2178305790"/>
                    </a:ext>
                  </a:extLst>
                </a:gridCol>
                <a:gridCol w="1927992">
                  <a:extLst>
                    <a:ext uri="{9D8B030D-6E8A-4147-A177-3AD203B41FA5}">
                      <a16:colId xmlns:a16="http://schemas.microsoft.com/office/drawing/2014/main" val="3190096138"/>
                    </a:ext>
                  </a:extLst>
                </a:gridCol>
                <a:gridCol w="5450260">
                  <a:extLst>
                    <a:ext uri="{9D8B030D-6E8A-4147-A177-3AD203B41FA5}">
                      <a16:colId xmlns:a16="http://schemas.microsoft.com/office/drawing/2014/main" val="1929855657"/>
                    </a:ext>
                  </a:extLst>
                </a:gridCol>
              </a:tblGrid>
              <a:tr h="370840">
                <a:tc>
                  <a:txBody>
                    <a:bodyPr/>
                    <a:lstStyle/>
                    <a:p>
                      <a:pPr algn="ctr"/>
                      <a:r>
                        <a:rPr kumimoji="1" lang="ja-JP" altLang="en-US" sz="1400" b="1" dirty="0">
                          <a:solidFill>
                            <a:schemeClr val="bg1"/>
                          </a:solidFill>
                        </a:rPr>
                        <a:t>対象</a:t>
                      </a:r>
                    </a:p>
                  </a:txBody>
                  <a:tcPr marL="68580" marR="68580" marT="34290" marB="34290" anchor="ctr">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1400" b="1" dirty="0">
                          <a:solidFill>
                            <a:schemeClr val="bg1"/>
                          </a:solidFill>
                        </a:rPr>
                        <a:t>活用方法</a:t>
                      </a:r>
                    </a:p>
                  </a:txBody>
                  <a:tcPr marL="68580" marR="68580" marT="34290" marB="34290" anchor="ctr">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1400" b="1" dirty="0">
                          <a:solidFill>
                            <a:schemeClr val="bg1"/>
                          </a:solidFill>
                        </a:rPr>
                        <a:t>具体的な情報例</a:t>
                      </a:r>
                    </a:p>
                  </a:txBody>
                  <a:tcPr marL="68580" marR="68580" marT="34290" marB="34290" anchor="ctr">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1787547"/>
                  </a:ext>
                </a:extLst>
              </a:tr>
              <a:tr h="370840">
                <a:tc>
                  <a:txBody>
                    <a:bodyPr/>
                    <a:lstStyle/>
                    <a:p>
                      <a:pPr algn="ctr"/>
                      <a:r>
                        <a:rPr kumimoji="1" lang="ja-JP" altLang="en-US" sz="1400" dirty="0"/>
                        <a:t>水稲</a:t>
                      </a:r>
                    </a:p>
                  </a:txBody>
                  <a:tcPr marL="68580" marR="68580" marT="34290" marB="34290" anchor="ctr">
                    <a:lnT w="12700" cap="flat" cmpd="sng" algn="ctr">
                      <a:noFill/>
                      <a:prstDash val="solid"/>
                      <a:round/>
                      <a:headEnd type="none" w="med" len="med"/>
                      <a:tailEnd type="none" w="med" len="med"/>
                    </a:lnT>
                  </a:tcPr>
                </a:tc>
                <a:tc>
                  <a:txBody>
                    <a:bodyPr/>
                    <a:lstStyle/>
                    <a:p>
                      <a:pPr algn="ctr"/>
                      <a:r>
                        <a:rPr kumimoji="1" lang="ja-JP" altLang="en-US" sz="1400" dirty="0"/>
                        <a:t>冷害・高温障害対策</a:t>
                      </a:r>
                    </a:p>
                  </a:txBody>
                  <a:tcPr marL="68580" marR="68580" marT="34290" marB="34290" anchor="ctr">
                    <a:lnT w="12700" cap="flat" cmpd="sng" algn="ctr">
                      <a:noFill/>
                      <a:prstDash val="solid"/>
                      <a:round/>
                      <a:headEnd type="none" w="med" len="med"/>
                      <a:tailEnd type="none" w="med" len="med"/>
                    </a:lnT>
                  </a:tcPr>
                </a:tc>
                <a:tc>
                  <a:txBody>
                    <a:bodyPr/>
                    <a:lstStyle/>
                    <a:p>
                      <a:pPr algn="l"/>
                      <a:r>
                        <a:rPr kumimoji="1" lang="ja-JP" altLang="en-US" sz="1400" b="0" dirty="0">
                          <a:solidFill>
                            <a:schemeClr val="tx1"/>
                          </a:solidFill>
                        </a:rPr>
                        <a:t>農研機構 東北農研センター　栽培管理のためのメッシュ情報 </a:t>
                      </a:r>
                    </a:p>
                  </a:txBody>
                  <a:tcPr marL="68580" marR="68580" marT="34290" marB="34290" anchor="ctr">
                    <a:lnT w="12700" cap="flat" cmpd="sng" algn="ctr">
                      <a:noFill/>
                      <a:prstDash val="solid"/>
                      <a:round/>
                      <a:headEnd type="none" w="med" len="med"/>
                      <a:tailEnd type="none" w="med" len="med"/>
                    </a:lnT>
                  </a:tcPr>
                </a:tc>
                <a:extLst>
                  <a:ext uri="{0D108BD9-81ED-4DB2-BD59-A6C34878D82A}">
                    <a16:rowId xmlns:a16="http://schemas.microsoft.com/office/drawing/2014/main" val="2853315654"/>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t>野菜</a:t>
                      </a:r>
                    </a:p>
                  </a:txBody>
                  <a:tcPr marL="68580" marR="68580" marT="34290" marB="34290" anchor="ctr"/>
                </a:tc>
                <a:tc>
                  <a:txBody>
                    <a:bodyPr/>
                    <a:lstStyle/>
                    <a:p>
                      <a:pPr algn="ctr"/>
                      <a:r>
                        <a:rPr kumimoji="1" lang="ja-JP" altLang="en-US" sz="1400" dirty="0"/>
                        <a:t>冷害・高温障害対策</a:t>
                      </a:r>
                    </a:p>
                  </a:txBody>
                  <a:tcPr marL="68580" marR="68580" marT="34290" marB="34290" anchor="ctr"/>
                </a:tc>
                <a:tc>
                  <a:txBody>
                    <a:bodyPr/>
                    <a:lstStyle/>
                    <a:p>
                      <a:pPr algn="l"/>
                      <a:r>
                        <a:rPr kumimoji="1" lang="ja-JP" altLang="en-US" sz="1400" b="0" dirty="0">
                          <a:solidFill>
                            <a:schemeClr val="tx1"/>
                          </a:solidFill>
                        </a:rPr>
                        <a:t>徳島県　ニンジンの栽培開孔判断資料</a:t>
                      </a:r>
                    </a:p>
                  </a:txBody>
                  <a:tcPr marL="68580" marR="68580" marT="34290" marB="34290" anchor="ctr"/>
                </a:tc>
                <a:extLst>
                  <a:ext uri="{0D108BD9-81ED-4DB2-BD59-A6C34878D82A}">
                    <a16:rowId xmlns:a16="http://schemas.microsoft.com/office/drawing/2014/main" val="322743717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t>水稲</a:t>
                      </a:r>
                    </a:p>
                  </a:txBody>
                  <a:tcPr marL="68580" marR="68580" marT="34290" marB="34290" anchor="ctr"/>
                </a:tc>
                <a:tc>
                  <a:txBody>
                    <a:bodyPr/>
                    <a:lstStyle/>
                    <a:p>
                      <a:pPr algn="ctr"/>
                      <a:r>
                        <a:rPr kumimoji="1" lang="zh-TW" altLang="en-US" sz="1400" dirty="0"/>
                        <a:t>収穫適期予測</a:t>
                      </a:r>
                      <a:endParaRPr kumimoji="1" lang="ja-JP" altLang="en-US" sz="14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pPr algn="l"/>
                      <a:r>
                        <a:rPr kumimoji="1" lang="ja-JP" altLang="en-US" sz="1400" b="0" dirty="0">
                          <a:solidFill>
                            <a:schemeClr val="tx1"/>
                          </a:solidFill>
                        </a:rPr>
                        <a:t>山形県　おきたま米づくり情報</a:t>
                      </a:r>
                    </a:p>
                  </a:txBody>
                  <a:tcPr marL="68580" marR="68580" marT="34290" marB="34290" anchor="ctr"/>
                </a:tc>
                <a:extLst>
                  <a:ext uri="{0D108BD9-81ED-4DB2-BD59-A6C34878D82A}">
                    <a16:rowId xmlns:a16="http://schemas.microsoft.com/office/drawing/2014/main" val="269604266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t>水稲</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zh-TW" altLang="en-US" sz="1400" dirty="0"/>
                        <a:t>収穫適期予測</a:t>
                      </a:r>
                      <a:endParaRPr kumimoji="1" lang="ja-JP" altLang="en-US" sz="14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pPr algn="l"/>
                      <a:r>
                        <a:rPr kumimoji="1" lang="ja-JP" altLang="en-US" sz="1400" b="0" dirty="0">
                          <a:solidFill>
                            <a:schemeClr val="tx1"/>
                          </a:solidFill>
                        </a:rPr>
                        <a:t>香川県 「おいでまい」通信</a:t>
                      </a:r>
                    </a:p>
                  </a:txBody>
                  <a:tcPr marL="68580" marR="68580" marT="34290" marB="34290" anchor="ctr"/>
                </a:tc>
                <a:extLst>
                  <a:ext uri="{0D108BD9-81ED-4DB2-BD59-A6C34878D82A}">
                    <a16:rowId xmlns:a16="http://schemas.microsoft.com/office/drawing/2014/main" val="823095389"/>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t>水稲</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zh-TW" altLang="en-US" sz="1400" dirty="0"/>
                        <a:t>収穫適期予測</a:t>
                      </a:r>
                      <a:endParaRPr kumimoji="1" lang="ja-JP" altLang="en-US" sz="14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pPr algn="l"/>
                      <a:r>
                        <a:rPr kumimoji="1" lang="zh-TW" altLang="en-US" sz="1400" b="0" dirty="0">
                          <a:solidFill>
                            <a:schemeClr val="tx1"/>
                          </a:solidFill>
                        </a:rPr>
                        <a:t>新潟県</a:t>
                      </a:r>
                      <a:r>
                        <a:rPr kumimoji="1" lang="ja-JP" altLang="en-US" sz="1400" b="0" dirty="0">
                          <a:solidFill>
                            <a:schemeClr val="tx1"/>
                          </a:solidFill>
                        </a:rPr>
                        <a:t>　</a:t>
                      </a:r>
                      <a:r>
                        <a:rPr kumimoji="1" lang="zh-TW" altLang="en-US" sz="1400" b="0" dirty="0">
                          <a:solidFill>
                            <a:schemeClr val="tx1"/>
                          </a:solidFill>
                        </a:rPr>
                        <a:t>稲作</a:t>
                      </a:r>
                      <a:r>
                        <a:rPr kumimoji="1" lang="ja-JP" altLang="en-US" sz="1400" b="0" dirty="0">
                          <a:solidFill>
                            <a:schemeClr val="tx1"/>
                          </a:solidFill>
                        </a:rPr>
                        <a:t>技術</a:t>
                      </a:r>
                      <a:r>
                        <a:rPr kumimoji="1" lang="zh-TW" altLang="en-US" sz="1400" b="0" dirty="0">
                          <a:solidFill>
                            <a:schemeClr val="tx1"/>
                          </a:solidFill>
                        </a:rPr>
                        <a:t>情報</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tc>
                <a:extLst>
                  <a:ext uri="{0D108BD9-81ED-4DB2-BD59-A6C34878D82A}">
                    <a16:rowId xmlns:a16="http://schemas.microsoft.com/office/drawing/2014/main" val="3707103124"/>
                  </a:ext>
                </a:extLst>
              </a:tr>
              <a:tr h="370840">
                <a:tc>
                  <a:txBody>
                    <a:bodyPr/>
                    <a:lstStyle/>
                    <a:p>
                      <a:pPr algn="ctr"/>
                      <a:r>
                        <a:rPr kumimoji="1" lang="ja-JP" altLang="en-US" sz="1400" dirty="0"/>
                        <a:t>小麦</a:t>
                      </a:r>
                    </a:p>
                  </a:txBody>
                  <a:tcPr marL="68580" marR="68580" marT="34290" marB="34290" anchor="ctr"/>
                </a:tc>
                <a:tc>
                  <a:txBody>
                    <a:bodyPr/>
                    <a:lstStyle/>
                    <a:p>
                      <a:pPr algn="ctr"/>
                      <a:r>
                        <a:rPr kumimoji="1" lang="ja-JP" altLang="en-US" sz="1400" dirty="0"/>
                        <a:t>開花日予測</a:t>
                      </a:r>
                    </a:p>
                  </a:txBody>
                  <a:tcPr marL="68580" marR="68580" marT="34290" marB="34290" anchor="ctr"/>
                </a:tc>
                <a:tc>
                  <a:txBody>
                    <a:bodyPr/>
                    <a:lstStyle/>
                    <a:p>
                      <a:pPr algn="l"/>
                      <a:r>
                        <a:rPr kumimoji="1" lang="ja-JP" altLang="en-US" sz="1400" b="0" dirty="0">
                          <a:solidFill>
                            <a:schemeClr val="tx1"/>
                          </a:solidFill>
                        </a:rPr>
                        <a:t>農研機構 西日本農研センター　</a:t>
                      </a:r>
                      <a:endParaRPr kumimoji="1" lang="en-US" altLang="ja-JP" sz="1400" b="0" dirty="0">
                        <a:solidFill>
                          <a:schemeClr val="tx1"/>
                        </a:solidFill>
                      </a:endParaRPr>
                    </a:p>
                    <a:p>
                      <a:pPr algn="l"/>
                      <a:r>
                        <a:rPr kumimoji="1" lang="ja-JP" altLang="en-US" sz="1400" b="0" dirty="0">
                          <a:solidFill>
                            <a:schemeClr val="tx1"/>
                          </a:solidFill>
                        </a:rPr>
                        <a:t>リアルタイムアメダスを用いた麦の発育ステージ予測</a:t>
                      </a:r>
                    </a:p>
                  </a:txBody>
                  <a:tcPr marL="68580" marR="68580" marT="34290" marB="34290" anchor="ctr"/>
                </a:tc>
                <a:extLst>
                  <a:ext uri="{0D108BD9-81ED-4DB2-BD59-A6C34878D82A}">
                    <a16:rowId xmlns:a16="http://schemas.microsoft.com/office/drawing/2014/main" val="2849211461"/>
                  </a:ext>
                </a:extLst>
              </a:tr>
              <a:tr h="370840">
                <a:tc>
                  <a:txBody>
                    <a:bodyPr/>
                    <a:lstStyle/>
                    <a:p>
                      <a:pPr algn="ctr"/>
                      <a:r>
                        <a:rPr kumimoji="1" lang="ja-JP" altLang="en-US" sz="1400" dirty="0"/>
                        <a:t>果樹</a:t>
                      </a:r>
                    </a:p>
                  </a:txBody>
                  <a:tcPr marL="68580" marR="68580" marT="34290" marB="34290" anchor="ctr"/>
                </a:tc>
                <a:tc>
                  <a:txBody>
                    <a:bodyPr/>
                    <a:lstStyle/>
                    <a:p>
                      <a:pPr algn="ctr"/>
                      <a:r>
                        <a:rPr kumimoji="1" lang="ja-JP" altLang="en-US" sz="1400" dirty="0"/>
                        <a:t>開花日予測</a:t>
                      </a:r>
                    </a:p>
                  </a:txBody>
                  <a:tcPr marL="68580" marR="68580" marT="34290" marB="34290" anchor="ctr"/>
                </a:tc>
                <a:tc>
                  <a:txBody>
                    <a:bodyPr/>
                    <a:lstStyle/>
                    <a:p>
                      <a:pPr algn="l"/>
                      <a:r>
                        <a:rPr kumimoji="1" lang="ja-JP" altLang="en-US" sz="1400" b="0" dirty="0">
                          <a:solidFill>
                            <a:schemeClr val="tx1"/>
                          </a:solidFill>
                        </a:rPr>
                        <a:t>山梨県　モモの開花予想と開花日</a:t>
                      </a:r>
                    </a:p>
                  </a:txBody>
                  <a:tcPr marL="68580" marR="68580" marT="34290" marB="34290" anchor="ctr"/>
                </a:tc>
                <a:extLst>
                  <a:ext uri="{0D108BD9-81ED-4DB2-BD59-A6C34878D82A}">
                    <a16:rowId xmlns:a16="http://schemas.microsoft.com/office/drawing/2014/main" val="1050402697"/>
                  </a:ext>
                </a:extLst>
              </a:tr>
              <a:tr h="370840">
                <a:tc>
                  <a:txBody>
                    <a:bodyPr/>
                    <a:lstStyle/>
                    <a:p>
                      <a:pPr algn="ctr"/>
                      <a:r>
                        <a:rPr kumimoji="1" lang="ja-JP" altLang="en-US" sz="1400" dirty="0"/>
                        <a:t>病害虫</a:t>
                      </a:r>
                    </a:p>
                  </a:txBody>
                  <a:tcPr marL="68580" marR="68580" marT="34290" marB="34290" anchor="ctr"/>
                </a:tc>
                <a:tc>
                  <a:txBody>
                    <a:bodyPr/>
                    <a:lstStyle/>
                    <a:p>
                      <a:pPr algn="ctr"/>
                      <a:r>
                        <a:rPr kumimoji="1" lang="ja-JP" altLang="en-US" sz="1400" dirty="0"/>
                        <a:t>発生予察</a:t>
                      </a:r>
                    </a:p>
                  </a:txBody>
                  <a:tcPr marL="68580" marR="68580" marT="34290" marB="34290" anchor="ctr"/>
                </a:tc>
                <a:tc>
                  <a:txBody>
                    <a:bodyPr/>
                    <a:lstStyle/>
                    <a:p>
                      <a:pPr algn="l"/>
                      <a:r>
                        <a:rPr kumimoji="1" lang="ja-JP" altLang="en-US" sz="1400" b="0" dirty="0">
                          <a:solidFill>
                            <a:schemeClr val="tx1"/>
                          </a:solidFill>
                        </a:rPr>
                        <a:t>沖縄県　技術情報カンシャコバネナガカメムシ（ガイダー）の防除適期について</a:t>
                      </a:r>
                    </a:p>
                  </a:txBody>
                  <a:tcPr marL="68580" marR="68580" marT="34290" marB="34290" anchor="ctr"/>
                </a:tc>
                <a:extLst>
                  <a:ext uri="{0D108BD9-81ED-4DB2-BD59-A6C34878D82A}">
                    <a16:rowId xmlns:a16="http://schemas.microsoft.com/office/drawing/2014/main" val="26635372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その他</a:t>
                      </a:r>
                      <a:endParaRPr kumimoji="1" lang="en-US" altLang="ja-JP" sz="1400" b="0" dirty="0">
                        <a:solidFill>
                          <a:schemeClr val="tx1"/>
                        </a:solidFill>
                      </a:endParaRPr>
                    </a:p>
                  </a:txBody>
                  <a:tcPr marL="68580" marR="68580" marT="34290" marB="34290" anchor="ctr">
                    <a:lnB w="12700" cap="flat" cmpd="sng" algn="ctr">
                      <a:noFill/>
                      <a:prstDash val="solid"/>
                      <a:round/>
                      <a:headEnd type="none" w="med" len="med"/>
                      <a:tailEnd type="none" w="med" len="med"/>
                    </a:lnB>
                  </a:tcPr>
                </a:tc>
                <a:tc>
                  <a:txBody>
                    <a:bodyPr/>
                    <a:lstStyle/>
                    <a:p>
                      <a:pPr algn="ctr"/>
                      <a:r>
                        <a:rPr kumimoji="1" lang="ja-JP" altLang="en-US" sz="1400" dirty="0"/>
                        <a:t>メッシュ情報</a:t>
                      </a:r>
                    </a:p>
                  </a:txBody>
                  <a:tcPr marL="68580" marR="68580" marT="34290" marB="34290" anchor="ctr">
                    <a:lnB w="12700" cap="flat" cmpd="sng" algn="ctr">
                      <a:noFill/>
                      <a:prstDash val="solid"/>
                      <a:round/>
                      <a:headEnd type="none" w="med" len="med"/>
                      <a:tailEnd type="none" w="med" len="med"/>
                    </a:lnB>
                  </a:tcPr>
                </a:tc>
                <a:tc>
                  <a:txBody>
                    <a:bodyPr/>
                    <a:lstStyle/>
                    <a:p>
                      <a:pPr algn="l"/>
                      <a:r>
                        <a:rPr kumimoji="1" lang="ja-JP" altLang="en-US" sz="1400" b="0" dirty="0">
                          <a:solidFill>
                            <a:schemeClr val="tx1"/>
                          </a:solidFill>
                        </a:rPr>
                        <a:t>農研機構　メッシュ農業気象データシステム</a:t>
                      </a:r>
                    </a:p>
                  </a:txBody>
                  <a:tcPr marL="68580" marR="68580" marT="34290" marB="34290" anchor="ctr">
                    <a:lnB w="12700" cap="flat" cmpd="sng" algn="ctr">
                      <a:noFill/>
                      <a:prstDash val="solid"/>
                      <a:round/>
                      <a:headEnd type="none" w="med" len="med"/>
                      <a:tailEnd type="none" w="med" len="med"/>
                    </a:lnB>
                  </a:tcPr>
                </a:tc>
                <a:extLst>
                  <a:ext uri="{0D108BD9-81ED-4DB2-BD59-A6C34878D82A}">
                    <a16:rowId xmlns:a16="http://schemas.microsoft.com/office/drawing/2014/main" val="381754552"/>
                  </a:ext>
                </a:extLst>
              </a:tr>
            </a:tbl>
          </a:graphicData>
        </a:graphic>
      </p:graphicFrame>
      <p:sp>
        <p:nvSpPr>
          <p:cNvPr id="5" name="スライド番号プレースホルダー 4">
            <a:extLst>
              <a:ext uri="{FF2B5EF4-FFF2-40B4-BE49-F238E27FC236}">
                <a16:creationId xmlns:a16="http://schemas.microsoft.com/office/drawing/2014/main" id="{6948D7E4-4840-60C8-6BBB-B4E8598DAE4C}"/>
              </a:ext>
            </a:extLst>
          </p:cNvPr>
          <p:cNvSpPr>
            <a:spLocks noGrp="1"/>
          </p:cNvSpPr>
          <p:nvPr>
            <p:ph type="sldNum" sz="quarter" idx="12"/>
          </p:nvPr>
        </p:nvSpPr>
        <p:spPr/>
        <p:txBody>
          <a:bodyPr/>
          <a:lstStyle/>
          <a:p>
            <a:fld id="{5F9F9204-6EDA-41A6-81B7-5E8491083ADF}" type="slidenum">
              <a:rPr kumimoji="1" lang="ja-JP" altLang="en-US" smtClean="0"/>
              <a:t>6</a:t>
            </a:fld>
            <a:endParaRPr kumimoji="1" lang="ja-JP" altLang="en-US" dirty="0"/>
          </a:p>
        </p:txBody>
      </p:sp>
    </p:spTree>
    <p:extLst>
      <p:ext uri="{BB962C8B-B14F-4D97-AF65-F5344CB8AC3E}">
        <p14:creationId xmlns:p14="http://schemas.microsoft.com/office/powerpoint/2010/main" val="355756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89C86194-029B-E72E-D05F-61750643ADAD}"/>
              </a:ext>
            </a:extLst>
          </p:cNvPr>
          <p:cNvSpPr/>
          <p:nvPr/>
        </p:nvSpPr>
        <p:spPr>
          <a:xfrm>
            <a:off x="751645" y="1194262"/>
            <a:ext cx="2985434" cy="926854"/>
          </a:xfrm>
          <a:prstGeom prst="roundRect">
            <a:avLst>
              <a:gd name="adj" fmla="val 804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nSpc>
                <a:spcPct val="120000"/>
              </a:lnSpc>
              <a:defRPr/>
            </a:pPr>
            <a:r>
              <a:rPr lang="ja-JP" altLang="en-US" sz="1600" b="1" dirty="0">
                <a:solidFill>
                  <a:prstClr val="black"/>
                </a:solidFill>
                <a:latin typeface="+mn-ea"/>
                <a:cs typeface="メイリオ" panose="020B0604030504040204" pitchFamily="50" charset="-128"/>
              </a:rPr>
              <a:t>東北の水稲</a:t>
            </a:r>
            <a:endParaRPr lang="en-US" altLang="ja-JP" sz="1600" b="1" dirty="0">
              <a:solidFill>
                <a:prstClr val="black"/>
              </a:solidFill>
              <a:latin typeface="+mn-ea"/>
              <a:cs typeface="メイリオ" panose="020B0604030504040204" pitchFamily="50" charset="-128"/>
            </a:endParaRPr>
          </a:p>
          <a:p>
            <a:pPr marL="285750" indent="-285750">
              <a:lnSpc>
                <a:spcPct val="120000"/>
              </a:lnSpc>
              <a:buFont typeface="Arial" panose="020B0604020202020204" pitchFamily="34" charset="0"/>
              <a:buChar char="•"/>
              <a:defRPr/>
            </a:pPr>
            <a:r>
              <a:rPr lang="ja-JP" altLang="en-US" sz="1400" dirty="0">
                <a:solidFill>
                  <a:prstClr val="black"/>
                </a:solidFill>
                <a:latin typeface="+mn-ea"/>
                <a:cs typeface="メイリオ" panose="020B0604030504040204" pitchFamily="50" charset="-128"/>
              </a:rPr>
              <a:t>やませによる冷害</a:t>
            </a:r>
            <a:endParaRPr lang="en-US" altLang="ja-JP" sz="1400" dirty="0">
              <a:solidFill>
                <a:prstClr val="black"/>
              </a:solidFill>
              <a:latin typeface="+mn-ea"/>
              <a:cs typeface="メイリオ" panose="020B0604030504040204" pitchFamily="50" charset="-128"/>
            </a:endParaRPr>
          </a:p>
          <a:p>
            <a:pPr marL="285750" indent="-285750">
              <a:lnSpc>
                <a:spcPct val="120000"/>
              </a:lnSpc>
              <a:buFont typeface="Arial" panose="020B0604020202020204" pitchFamily="34" charset="0"/>
              <a:buChar char="•"/>
              <a:defRPr/>
            </a:pPr>
            <a:r>
              <a:rPr lang="ja-JP" altLang="en-US" sz="1400" dirty="0">
                <a:solidFill>
                  <a:prstClr val="black"/>
                </a:solidFill>
                <a:latin typeface="+mn-ea"/>
                <a:cs typeface="メイリオ" panose="020B0604030504040204" pitchFamily="50" charset="-128"/>
              </a:rPr>
              <a:t>顕著な高温による品質低下</a:t>
            </a:r>
            <a:endParaRPr lang="en-US" altLang="ja-JP" sz="1400" dirty="0">
              <a:solidFill>
                <a:prstClr val="black"/>
              </a:solidFill>
              <a:latin typeface="+mn-ea"/>
              <a:cs typeface="メイリオ" panose="020B0604030504040204" pitchFamily="50" charset="-128"/>
            </a:endParaRPr>
          </a:p>
        </p:txBody>
      </p:sp>
      <p:sp>
        <p:nvSpPr>
          <p:cNvPr id="2" name="タイトル 1">
            <a:extLst>
              <a:ext uri="{FF2B5EF4-FFF2-40B4-BE49-F238E27FC236}">
                <a16:creationId xmlns:a16="http://schemas.microsoft.com/office/drawing/2014/main" id="{5F17D8B7-8D88-6B1E-D74F-11E7FCB67663}"/>
              </a:ext>
            </a:extLst>
          </p:cNvPr>
          <p:cNvSpPr>
            <a:spLocks noGrp="1"/>
          </p:cNvSpPr>
          <p:nvPr>
            <p:ph type="title"/>
          </p:nvPr>
        </p:nvSpPr>
        <p:spPr/>
        <p:txBody>
          <a:bodyPr/>
          <a:lstStyle/>
          <a:p>
            <a:r>
              <a:rPr kumimoji="1" lang="ja-JP" altLang="en-US" dirty="0"/>
              <a:t>活用事例１｜栽培管理のためのメッシュ情報</a:t>
            </a:r>
          </a:p>
        </p:txBody>
      </p:sp>
      <p:sp>
        <p:nvSpPr>
          <p:cNvPr id="10" name="二等辺三角形 9">
            <a:extLst>
              <a:ext uri="{FF2B5EF4-FFF2-40B4-BE49-F238E27FC236}">
                <a16:creationId xmlns:a16="http://schemas.microsoft.com/office/drawing/2014/main" id="{23AC7FEC-78D3-8706-DAC7-7E7E86F2425E}"/>
              </a:ext>
            </a:extLst>
          </p:cNvPr>
          <p:cNvSpPr/>
          <p:nvPr/>
        </p:nvSpPr>
        <p:spPr>
          <a:xfrm rot="10800000">
            <a:off x="2021450" y="2172937"/>
            <a:ext cx="353593" cy="198255"/>
          </a:xfrm>
          <a:prstGeom prst="triangle">
            <a:avLst>
              <a:gd name="adj" fmla="val 50000"/>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8" name="図 17">
            <a:extLst>
              <a:ext uri="{FF2B5EF4-FFF2-40B4-BE49-F238E27FC236}">
                <a16:creationId xmlns:a16="http://schemas.microsoft.com/office/drawing/2014/main" id="{795E4EAB-79DA-8E6B-661E-4A742577E2F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73357" y="1365128"/>
            <a:ext cx="4319957" cy="2436348"/>
          </a:xfrm>
          <a:prstGeom prst="rect">
            <a:avLst/>
          </a:prstGeom>
        </p:spPr>
      </p:pic>
      <p:sp>
        <p:nvSpPr>
          <p:cNvPr id="19" name="テキスト ボックス 18">
            <a:extLst>
              <a:ext uri="{FF2B5EF4-FFF2-40B4-BE49-F238E27FC236}">
                <a16:creationId xmlns:a16="http://schemas.microsoft.com/office/drawing/2014/main" id="{60A6E6EB-D4DC-8A14-AA91-FD9D58CF822E}"/>
              </a:ext>
            </a:extLst>
          </p:cNvPr>
          <p:cNvSpPr txBox="1"/>
          <p:nvPr/>
        </p:nvSpPr>
        <p:spPr>
          <a:xfrm>
            <a:off x="4180579" y="1468173"/>
            <a:ext cx="1116000" cy="577081"/>
          </a:xfrm>
          <a:prstGeom prst="rect">
            <a:avLst/>
          </a:prstGeom>
          <a:solidFill>
            <a:schemeClr val="bg1">
              <a:alpha val="75000"/>
            </a:schemeClr>
          </a:solidFill>
        </p:spPr>
        <p:txBody>
          <a:bodyPr wrap="square" rtlCol="0">
            <a:spAutoFit/>
          </a:bodyPr>
          <a:lstStyle/>
          <a:p>
            <a:pPr algn="ctr"/>
            <a:r>
              <a:rPr lang="ja-JP" altLang="en-US" sz="1050" dirty="0"/>
              <a:t>東北農研</a:t>
            </a:r>
            <a:endParaRPr lang="en-US" altLang="ja-JP" sz="1050" dirty="0"/>
          </a:p>
          <a:p>
            <a:pPr algn="ctr"/>
            <a:r>
              <a:rPr lang="en-US" altLang="ja-JP" sz="1050" dirty="0"/>
              <a:t>1km</a:t>
            </a:r>
            <a:r>
              <a:rPr lang="ja-JP" altLang="en-US" sz="1050" dirty="0"/>
              <a:t>メッシュ</a:t>
            </a:r>
            <a:endParaRPr lang="en-US" altLang="ja-JP" sz="1050" dirty="0"/>
          </a:p>
          <a:p>
            <a:pPr algn="ctr"/>
            <a:r>
              <a:rPr lang="ja-JP" altLang="en-US" sz="1050" dirty="0"/>
              <a:t>気温平年値</a:t>
            </a:r>
          </a:p>
        </p:txBody>
      </p:sp>
      <p:sp>
        <p:nvSpPr>
          <p:cNvPr id="20" name="テキスト ボックス 19">
            <a:extLst>
              <a:ext uri="{FF2B5EF4-FFF2-40B4-BE49-F238E27FC236}">
                <a16:creationId xmlns:a16="http://schemas.microsoft.com/office/drawing/2014/main" id="{88B1509C-F38A-52DE-8B3C-E31ED2FC167B}"/>
              </a:ext>
            </a:extLst>
          </p:cNvPr>
          <p:cNvSpPr txBox="1"/>
          <p:nvPr/>
        </p:nvSpPr>
        <p:spPr>
          <a:xfrm>
            <a:off x="2085292" y="3846618"/>
            <a:ext cx="1116000" cy="415498"/>
          </a:xfrm>
          <a:prstGeom prst="rect">
            <a:avLst/>
          </a:prstGeom>
          <a:solidFill>
            <a:schemeClr val="bg1">
              <a:alpha val="75000"/>
            </a:schemeClr>
          </a:solidFill>
        </p:spPr>
        <p:txBody>
          <a:bodyPr wrap="square" rtlCol="0">
            <a:spAutoFit/>
          </a:bodyPr>
          <a:lstStyle/>
          <a:p>
            <a:pPr algn="ctr"/>
            <a:r>
              <a:rPr lang="ja-JP" altLang="en-US" sz="1050" dirty="0"/>
              <a:t>気象庁２週間予測資料</a:t>
            </a:r>
          </a:p>
        </p:txBody>
      </p:sp>
      <p:sp>
        <p:nvSpPr>
          <p:cNvPr id="22" name="テキスト ボックス 21">
            <a:extLst>
              <a:ext uri="{FF2B5EF4-FFF2-40B4-BE49-F238E27FC236}">
                <a16:creationId xmlns:a16="http://schemas.microsoft.com/office/drawing/2014/main" id="{32421920-08F6-06DC-4D1E-5D2F53B584A7}"/>
              </a:ext>
            </a:extLst>
          </p:cNvPr>
          <p:cNvSpPr txBox="1"/>
          <p:nvPr/>
        </p:nvSpPr>
        <p:spPr>
          <a:xfrm>
            <a:off x="5656244" y="1468173"/>
            <a:ext cx="1116000" cy="415498"/>
          </a:xfrm>
          <a:prstGeom prst="rect">
            <a:avLst/>
          </a:prstGeom>
          <a:solidFill>
            <a:schemeClr val="bg1">
              <a:alpha val="75000"/>
            </a:schemeClr>
          </a:solidFill>
        </p:spPr>
        <p:txBody>
          <a:bodyPr wrap="square" rtlCol="0">
            <a:spAutoFit/>
          </a:bodyPr>
          <a:lstStyle/>
          <a:p>
            <a:pPr algn="ctr"/>
            <a:r>
              <a:rPr lang="ja-JP" altLang="en-US" sz="1050" dirty="0"/>
              <a:t>２週目まで</a:t>
            </a:r>
            <a:r>
              <a:rPr lang="ja-JP" altLang="en-US" sz="1050" dirty="0" smtClean="0"/>
              <a:t>の</a:t>
            </a:r>
            <a:endParaRPr lang="en-US" altLang="ja-JP" sz="1050" dirty="0"/>
          </a:p>
          <a:p>
            <a:pPr algn="ctr"/>
            <a:r>
              <a:rPr lang="ja-JP" altLang="en-US" sz="1050" dirty="0"/>
              <a:t>気温予測値</a:t>
            </a:r>
          </a:p>
        </p:txBody>
      </p:sp>
      <p:sp>
        <p:nvSpPr>
          <p:cNvPr id="26" name="正方形/長方形 25">
            <a:extLst>
              <a:ext uri="{FF2B5EF4-FFF2-40B4-BE49-F238E27FC236}">
                <a16:creationId xmlns:a16="http://schemas.microsoft.com/office/drawing/2014/main" id="{1054B2DB-E022-AAE4-C279-7FCE0AF0DEBB}"/>
              </a:ext>
            </a:extLst>
          </p:cNvPr>
          <p:cNvSpPr/>
          <p:nvPr/>
        </p:nvSpPr>
        <p:spPr>
          <a:xfrm>
            <a:off x="3962506" y="811555"/>
            <a:ext cx="4536000" cy="324000"/>
          </a:xfrm>
          <a:prstGeom prst="rect">
            <a:avLst/>
          </a:prstGeom>
          <a:solidFill>
            <a:schemeClr val="tx2"/>
          </a:solidFill>
          <a:ln w="12700">
            <a:solidFill>
              <a:schemeClr val="tx2"/>
            </a:solidFill>
          </a:ln>
        </p:spPr>
        <p:txBody>
          <a:bodyPr wrap="square" lIns="144000" tIns="72000" rIns="144000" bIns="36000" anchor="t">
            <a:spAutoFit/>
          </a:bodyPr>
          <a:lstStyle/>
          <a:p>
            <a:pPr algn="ctr">
              <a:defRPr/>
            </a:pPr>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気象庁と東北農業研究センターとの共同研究</a:t>
            </a:r>
            <a:endParaRPr lang="en-US" altLang="ja-JP" sz="1600" dirty="0">
              <a:solidFill>
                <a:schemeClr val="bg1"/>
              </a:solidFill>
              <a:latin typeface="+mn-ea"/>
              <a:cs typeface="メイリオ" pitchFamily="50" charset="-128"/>
            </a:endParaRPr>
          </a:p>
        </p:txBody>
      </p:sp>
      <p:sp>
        <p:nvSpPr>
          <p:cNvPr id="3" name="正方形/長方形 2">
            <a:extLst>
              <a:ext uri="{FF2B5EF4-FFF2-40B4-BE49-F238E27FC236}">
                <a16:creationId xmlns:a16="http://schemas.microsoft.com/office/drawing/2014/main" id="{7101995C-60F1-DE08-AE41-71D3E0AE1D5A}"/>
              </a:ext>
            </a:extLst>
          </p:cNvPr>
          <p:cNvSpPr/>
          <p:nvPr/>
        </p:nvSpPr>
        <p:spPr>
          <a:xfrm>
            <a:off x="3962809" y="1139158"/>
            <a:ext cx="4536000" cy="39230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a:extLst>
              <a:ext uri="{FF2B5EF4-FFF2-40B4-BE49-F238E27FC236}">
                <a16:creationId xmlns:a16="http://schemas.microsoft.com/office/drawing/2014/main" id="{31ED25A0-3645-27E5-89EF-1960A7A5AAF8}"/>
              </a:ext>
            </a:extLst>
          </p:cNvPr>
          <p:cNvSpPr/>
          <p:nvPr/>
        </p:nvSpPr>
        <p:spPr>
          <a:xfrm>
            <a:off x="584380" y="5297626"/>
            <a:ext cx="7920000" cy="324000"/>
          </a:xfrm>
          <a:prstGeom prst="rect">
            <a:avLst/>
          </a:prstGeom>
          <a:solidFill>
            <a:schemeClr val="tx2"/>
          </a:solidFill>
          <a:ln w="12700">
            <a:solidFill>
              <a:schemeClr val="tx2"/>
            </a:solidFill>
          </a:ln>
        </p:spPr>
        <p:txBody>
          <a:bodyPr wrap="square" lIns="144000" tIns="72000" rIns="144000" bIns="36000" anchor="t">
            <a:spAutoFit/>
          </a:bodyPr>
          <a:lstStyle/>
          <a:p>
            <a:pPr algn="ctr">
              <a:defRPr/>
            </a:pPr>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GoogleMap</a:t>
            </a:r>
            <a:r>
              <a:rPr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による気象予測データを利用した農作物警戒情報」での試験提供</a:t>
            </a:r>
            <a:endParaRPr lang="en-US" altLang="ja-JP" sz="1600" dirty="0">
              <a:solidFill>
                <a:schemeClr val="bg1"/>
              </a:solidFill>
              <a:latin typeface="+mn-ea"/>
              <a:cs typeface="メイリオ" pitchFamily="50" charset="-128"/>
            </a:endParaRPr>
          </a:p>
        </p:txBody>
      </p:sp>
      <p:sp>
        <p:nvSpPr>
          <p:cNvPr id="46" name="正方形/長方形 45">
            <a:extLst>
              <a:ext uri="{FF2B5EF4-FFF2-40B4-BE49-F238E27FC236}">
                <a16:creationId xmlns:a16="http://schemas.microsoft.com/office/drawing/2014/main" id="{14565775-BE4D-9442-D9B1-CF7F775E6069}"/>
              </a:ext>
            </a:extLst>
          </p:cNvPr>
          <p:cNvSpPr/>
          <p:nvPr/>
        </p:nvSpPr>
        <p:spPr>
          <a:xfrm>
            <a:off x="584380" y="5630833"/>
            <a:ext cx="7920000" cy="102476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東北農研と岩手県立大学の運営サイトで公開していた</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週目のメッシュ気象予測情報で、２週目の予測情報を試験的に提供</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600" dirty="0">
                <a:solidFill>
                  <a:schemeClr val="accent2"/>
                </a:solidFill>
                <a:latin typeface="+mn-ea"/>
              </a:rPr>
              <a:t>　　低温・高温リスクの高まりを早い段階から把握できることを検証</a:t>
            </a:r>
          </a:p>
        </p:txBody>
      </p:sp>
      <p:sp>
        <p:nvSpPr>
          <p:cNvPr id="24" name="四角形: 角を丸くする 23">
            <a:extLst>
              <a:ext uri="{FF2B5EF4-FFF2-40B4-BE49-F238E27FC236}">
                <a16:creationId xmlns:a16="http://schemas.microsoft.com/office/drawing/2014/main" id="{16EE1D75-AD16-1139-BD58-ED7756E4CCF4}"/>
              </a:ext>
            </a:extLst>
          </p:cNvPr>
          <p:cNvSpPr/>
          <p:nvPr/>
        </p:nvSpPr>
        <p:spPr>
          <a:xfrm>
            <a:off x="4120698" y="3917931"/>
            <a:ext cx="4219616" cy="1036736"/>
          </a:xfrm>
          <a:prstGeom prst="roundRect">
            <a:avLst>
              <a:gd name="adj" fmla="val 8046"/>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pPr>
              <a:lnSpc>
                <a:spcPct val="120000"/>
              </a:lnSpc>
            </a:pPr>
            <a:r>
              <a:rPr lang="en-US" altLang="ja-JP" sz="1600" dirty="0">
                <a:solidFill>
                  <a:schemeClr val="tx1"/>
                </a:solidFill>
                <a:latin typeface="+mn-ea"/>
              </a:rPr>
              <a:t>2</a:t>
            </a:r>
            <a:r>
              <a:rPr lang="ja-JP" altLang="en-US" sz="1600" dirty="0">
                <a:solidFill>
                  <a:schemeClr val="tx1"/>
                </a:solidFill>
                <a:latin typeface="+mn-ea"/>
              </a:rPr>
              <a:t>週間先を対象とした、</a:t>
            </a:r>
            <a:r>
              <a:rPr lang="en-US" altLang="ja-JP" sz="1600" dirty="0">
                <a:solidFill>
                  <a:schemeClr val="tx1"/>
                </a:solidFill>
                <a:latin typeface="+mn-ea"/>
              </a:rPr>
              <a:t>1km</a:t>
            </a:r>
            <a:r>
              <a:rPr lang="ja-JP" altLang="en-US" sz="1600" dirty="0">
                <a:solidFill>
                  <a:schemeClr val="tx1"/>
                </a:solidFill>
                <a:latin typeface="+mn-ea"/>
              </a:rPr>
              <a:t>メッシュの気温予測値を作成し、水稲が警戒気温となることを事前に把握し、対策に役立てる。</a:t>
            </a:r>
            <a:endParaRPr lang="en-US" altLang="ja-JP" sz="1600" dirty="0">
              <a:solidFill>
                <a:schemeClr val="tx1"/>
              </a:solidFill>
              <a:latin typeface="+mn-ea"/>
            </a:endParaRPr>
          </a:p>
        </p:txBody>
      </p:sp>
      <p:sp>
        <p:nvSpPr>
          <p:cNvPr id="27" name="二等辺三角形 26">
            <a:extLst>
              <a:ext uri="{FF2B5EF4-FFF2-40B4-BE49-F238E27FC236}">
                <a16:creationId xmlns:a16="http://schemas.microsoft.com/office/drawing/2014/main" id="{78308B44-697B-5AAE-B380-86D389D47BB6}"/>
              </a:ext>
            </a:extLst>
          </p:cNvPr>
          <p:cNvSpPr/>
          <p:nvPr/>
        </p:nvSpPr>
        <p:spPr>
          <a:xfrm rot="5400000">
            <a:off x="855524" y="6332006"/>
            <a:ext cx="179472" cy="140211"/>
          </a:xfrm>
          <a:prstGeom prst="triangle">
            <a:avLst>
              <a:gd name="adj" fmla="val 50000"/>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 name="図 5">
            <a:extLst>
              <a:ext uri="{FF2B5EF4-FFF2-40B4-BE49-F238E27FC236}">
                <a16:creationId xmlns:a16="http://schemas.microsoft.com/office/drawing/2014/main" id="{2EFD05E4-EDAA-F1B5-3389-F5E94FE1C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483" y="3179815"/>
            <a:ext cx="2153529" cy="1723757"/>
          </a:xfrm>
          <a:prstGeom prst="rect">
            <a:avLst/>
          </a:prstGeom>
        </p:spPr>
      </p:pic>
      <p:sp>
        <p:nvSpPr>
          <p:cNvPr id="25" name="正方形/長方形 24">
            <a:extLst>
              <a:ext uri="{FF2B5EF4-FFF2-40B4-BE49-F238E27FC236}">
                <a16:creationId xmlns:a16="http://schemas.microsoft.com/office/drawing/2014/main" id="{BF3D11CE-FB7E-D656-6C54-A712C860511F}"/>
              </a:ext>
            </a:extLst>
          </p:cNvPr>
          <p:cNvSpPr/>
          <p:nvPr/>
        </p:nvSpPr>
        <p:spPr>
          <a:xfrm>
            <a:off x="584380" y="803447"/>
            <a:ext cx="3240000" cy="324000"/>
          </a:xfrm>
          <a:prstGeom prst="rect">
            <a:avLst/>
          </a:prstGeom>
          <a:solidFill>
            <a:schemeClr val="tx2"/>
          </a:solidFill>
          <a:ln w="12700">
            <a:solidFill>
              <a:schemeClr val="tx2"/>
            </a:solidFill>
          </a:ln>
        </p:spPr>
        <p:txBody>
          <a:bodyPr wrap="square" lIns="144000" tIns="72000" rIns="144000" bIns="36000" anchor="t">
            <a:spAutoFit/>
          </a:bodyPr>
          <a:lstStyle/>
          <a:p>
            <a:pPr algn="ctr">
              <a:defRPr/>
            </a:pPr>
            <a:r>
              <a:rPr lang="ja-JP" altLang="en-US" sz="1600" dirty="0">
                <a:solidFill>
                  <a:schemeClr val="bg1"/>
                </a:solidFill>
                <a:latin typeface="+mn-ea"/>
                <a:cs typeface="メイリオ" pitchFamily="50" charset="-128"/>
              </a:rPr>
              <a:t>背景と目的</a:t>
            </a:r>
            <a:endParaRPr lang="en-US" altLang="ja-JP" sz="1600" dirty="0">
              <a:solidFill>
                <a:schemeClr val="bg1"/>
              </a:solidFill>
              <a:latin typeface="+mn-ea"/>
              <a:cs typeface="メイリオ" pitchFamily="50" charset="-128"/>
            </a:endParaRPr>
          </a:p>
        </p:txBody>
      </p:sp>
      <p:sp>
        <p:nvSpPr>
          <p:cNvPr id="29" name="四角形: 角を丸くする 28">
            <a:extLst>
              <a:ext uri="{FF2B5EF4-FFF2-40B4-BE49-F238E27FC236}">
                <a16:creationId xmlns:a16="http://schemas.microsoft.com/office/drawing/2014/main" id="{4A8599F2-07D7-C238-CE2A-5291572C8D3E}"/>
              </a:ext>
            </a:extLst>
          </p:cNvPr>
          <p:cNvSpPr/>
          <p:nvPr/>
        </p:nvSpPr>
        <p:spPr>
          <a:xfrm>
            <a:off x="761857" y="2451388"/>
            <a:ext cx="2937500" cy="2503283"/>
          </a:xfrm>
          <a:prstGeom prst="roundRect">
            <a:avLst>
              <a:gd name="adj" fmla="val 804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nSpc>
                <a:spcPct val="120000"/>
              </a:lnSpc>
              <a:defRPr/>
            </a:pPr>
            <a:r>
              <a:rPr lang="ja-JP" altLang="en-US" sz="1600" b="1" dirty="0">
                <a:solidFill>
                  <a:prstClr val="black"/>
                </a:solidFill>
                <a:latin typeface="+mn-ea"/>
                <a:cs typeface="メイリオ" pitchFamily="50" charset="-128"/>
              </a:rPr>
              <a:t>深水管理、かけ流し灌漑</a:t>
            </a:r>
            <a:endParaRPr lang="en-US" altLang="ja-JP" sz="1600" b="1" dirty="0">
              <a:solidFill>
                <a:prstClr val="black"/>
              </a:solidFill>
              <a:latin typeface="+mn-ea"/>
              <a:cs typeface="メイリオ" pitchFamily="50" charset="-128"/>
            </a:endParaRPr>
          </a:p>
          <a:p>
            <a:pPr marL="285750" indent="-285750">
              <a:lnSpc>
                <a:spcPct val="120000"/>
              </a:lnSpc>
              <a:buFont typeface="Arial" panose="020B0604020202020204" pitchFamily="34" charset="0"/>
              <a:buChar char="•"/>
              <a:defRPr/>
            </a:pPr>
            <a:r>
              <a:rPr lang="ja-JP" altLang="en-US" sz="1400" dirty="0">
                <a:solidFill>
                  <a:schemeClr val="tx1"/>
                </a:solidFill>
                <a:latin typeface="+mn-ea"/>
                <a:cs typeface="メイリオ" pitchFamily="50" charset="-128"/>
              </a:rPr>
              <a:t>一定期間の準備が必要</a:t>
            </a:r>
            <a:endParaRPr lang="en-US" altLang="ja-JP" sz="1400" dirty="0">
              <a:solidFill>
                <a:schemeClr val="tx1"/>
              </a:solidFill>
              <a:latin typeface="+mn-ea"/>
              <a:cs typeface="メイリオ" pitchFamily="50" charset="-128"/>
            </a:endParaRPr>
          </a:p>
        </p:txBody>
      </p:sp>
      <p:sp>
        <p:nvSpPr>
          <p:cNvPr id="30" name="正方形/長方形 29">
            <a:extLst>
              <a:ext uri="{FF2B5EF4-FFF2-40B4-BE49-F238E27FC236}">
                <a16:creationId xmlns:a16="http://schemas.microsoft.com/office/drawing/2014/main" id="{D9E8A024-C451-674E-7FAC-8FF46BE1DE81}"/>
              </a:ext>
            </a:extLst>
          </p:cNvPr>
          <p:cNvSpPr/>
          <p:nvPr/>
        </p:nvSpPr>
        <p:spPr>
          <a:xfrm>
            <a:off x="584381" y="1130256"/>
            <a:ext cx="3240000" cy="39230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テキスト ボックス 30">
            <a:extLst>
              <a:ext uri="{FF2B5EF4-FFF2-40B4-BE49-F238E27FC236}">
                <a16:creationId xmlns:a16="http://schemas.microsoft.com/office/drawing/2014/main" id="{AAD5669D-F371-3849-C518-27D842D7CD55}"/>
              </a:ext>
            </a:extLst>
          </p:cNvPr>
          <p:cNvSpPr txBox="1"/>
          <p:nvPr/>
        </p:nvSpPr>
        <p:spPr>
          <a:xfrm>
            <a:off x="7224314" y="1468173"/>
            <a:ext cx="1116000" cy="577081"/>
          </a:xfrm>
          <a:prstGeom prst="rect">
            <a:avLst/>
          </a:prstGeom>
          <a:solidFill>
            <a:schemeClr val="bg1">
              <a:alpha val="75000"/>
            </a:schemeClr>
          </a:solidFill>
        </p:spPr>
        <p:txBody>
          <a:bodyPr wrap="square" rtlCol="0">
            <a:spAutoFit/>
          </a:bodyPr>
          <a:lstStyle/>
          <a:p>
            <a:pPr algn="ctr"/>
            <a:r>
              <a:rPr lang="ja-JP" altLang="en-US" sz="1050" dirty="0"/>
              <a:t>２週目までの</a:t>
            </a:r>
            <a:endParaRPr lang="en-US" altLang="ja-JP" sz="1050" dirty="0"/>
          </a:p>
          <a:p>
            <a:pPr algn="ctr"/>
            <a:r>
              <a:rPr lang="en-US" altLang="ja-JP" sz="1050" dirty="0"/>
              <a:t>1km</a:t>
            </a:r>
            <a:r>
              <a:rPr lang="ja-JP" altLang="en-US" sz="1050" dirty="0"/>
              <a:t>メッシュ</a:t>
            </a:r>
            <a:endParaRPr lang="en-US" altLang="ja-JP" sz="1050" dirty="0"/>
          </a:p>
          <a:p>
            <a:pPr algn="ctr"/>
            <a:r>
              <a:rPr lang="ja-JP" altLang="en-US" sz="1050" dirty="0"/>
              <a:t>気温予測値</a:t>
            </a:r>
          </a:p>
        </p:txBody>
      </p:sp>
      <p:sp>
        <p:nvSpPr>
          <p:cNvPr id="4" name="スライド番号プレースホルダー 3">
            <a:extLst>
              <a:ext uri="{FF2B5EF4-FFF2-40B4-BE49-F238E27FC236}">
                <a16:creationId xmlns:a16="http://schemas.microsoft.com/office/drawing/2014/main" id="{4A48E74A-6A5A-EB1C-5FBE-CACC3A838ADB}"/>
              </a:ext>
            </a:extLst>
          </p:cNvPr>
          <p:cNvSpPr>
            <a:spLocks noGrp="1"/>
          </p:cNvSpPr>
          <p:nvPr>
            <p:ph type="sldNum" sz="quarter" idx="12"/>
          </p:nvPr>
        </p:nvSpPr>
        <p:spPr/>
        <p:txBody>
          <a:bodyPr/>
          <a:lstStyle/>
          <a:p>
            <a:fld id="{5F9F9204-6EDA-41A6-81B7-5E8491083ADF}" type="slidenum">
              <a:rPr kumimoji="1" lang="ja-JP" altLang="en-US" smtClean="0"/>
              <a:t>7</a:t>
            </a:fld>
            <a:endParaRPr kumimoji="1" lang="ja-JP" altLang="en-US" dirty="0"/>
          </a:p>
        </p:txBody>
      </p:sp>
    </p:spTree>
    <p:extLst>
      <p:ext uri="{BB962C8B-B14F-4D97-AF65-F5344CB8AC3E}">
        <p14:creationId xmlns:p14="http://schemas.microsoft.com/office/powerpoint/2010/main" val="1519346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8EA93E2-D4E6-EC17-33AB-447C738F65B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32989" y="1482488"/>
            <a:ext cx="6386356" cy="4875480"/>
          </a:xfrm>
          <a:prstGeom prst="rect">
            <a:avLst/>
          </a:prstGeom>
          <a:ln w="12700">
            <a:solidFill>
              <a:schemeClr val="bg1">
                <a:lumMod val="75000"/>
              </a:schemeClr>
            </a:solidFill>
          </a:ln>
        </p:spPr>
      </p:pic>
      <p:sp>
        <p:nvSpPr>
          <p:cNvPr id="2" name="タイトル 1">
            <a:extLst>
              <a:ext uri="{FF2B5EF4-FFF2-40B4-BE49-F238E27FC236}">
                <a16:creationId xmlns:a16="http://schemas.microsoft.com/office/drawing/2014/main" id="{898235F3-3B2A-5FA4-1C5B-4268C0F036C0}"/>
              </a:ext>
            </a:extLst>
          </p:cNvPr>
          <p:cNvSpPr>
            <a:spLocks noGrp="1"/>
          </p:cNvSpPr>
          <p:nvPr>
            <p:ph type="title"/>
          </p:nvPr>
        </p:nvSpPr>
        <p:spPr/>
        <p:txBody>
          <a:bodyPr/>
          <a:lstStyle/>
          <a:p>
            <a:r>
              <a:rPr kumimoji="1" lang="ja-JP" altLang="en-US" dirty="0"/>
              <a:t>活用事例２｜ニンジンの栽培開孔判断資料（徳島県）</a:t>
            </a:r>
          </a:p>
        </p:txBody>
      </p:sp>
      <p:sp>
        <p:nvSpPr>
          <p:cNvPr id="3" name="コンテンツ プレースホルダー 2">
            <a:extLst>
              <a:ext uri="{FF2B5EF4-FFF2-40B4-BE49-F238E27FC236}">
                <a16:creationId xmlns:a16="http://schemas.microsoft.com/office/drawing/2014/main" id="{85ED66A1-168F-E070-1EC2-0ADC36EBA79D}"/>
              </a:ext>
            </a:extLst>
          </p:cNvPr>
          <p:cNvSpPr>
            <a:spLocks noGrp="1"/>
          </p:cNvSpPr>
          <p:nvPr>
            <p:ph idx="1"/>
          </p:nvPr>
        </p:nvSpPr>
        <p:spPr/>
        <p:txBody>
          <a:bodyPr/>
          <a:lstStyle/>
          <a:p>
            <a:r>
              <a:rPr kumimoji="1" lang="ja-JP" altLang="en-US" dirty="0"/>
              <a:t>週間天気予報との組み合わせで２週間先を見通した作業計画が可能</a:t>
            </a:r>
          </a:p>
        </p:txBody>
      </p:sp>
      <p:sp>
        <p:nvSpPr>
          <p:cNvPr id="5" name="テキスト ボックス 4">
            <a:extLst>
              <a:ext uri="{FF2B5EF4-FFF2-40B4-BE49-F238E27FC236}">
                <a16:creationId xmlns:a16="http://schemas.microsoft.com/office/drawing/2014/main" id="{F96F56F0-4483-84BB-5B03-23F4B707DD17}"/>
              </a:ext>
            </a:extLst>
          </p:cNvPr>
          <p:cNvSpPr txBox="1"/>
          <p:nvPr/>
        </p:nvSpPr>
        <p:spPr>
          <a:xfrm>
            <a:off x="1561078" y="6431744"/>
            <a:ext cx="5934075" cy="261610"/>
          </a:xfrm>
          <a:prstGeom prst="rect">
            <a:avLst/>
          </a:prstGeom>
          <a:noFill/>
        </p:spPr>
        <p:txBody>
          <a:bodyPr wrap="square">
            <a:spAutoFit/>
          </a:bodyPr>
          <a:lstStyle/>
          <a:p>
            <a:pPr algn="ctr"/>
            <a:r>
              <a:rPr lang="ja-JP" altLang="en-US" sz="1100" dirty="0"/>
              <a:t>徳島県立農林水産課技術センター　ニンジン栽培者向けの</a:t>
            </a:r>
            <a:r>
              <a:rPr lang="en-US" altLang="ja-JP" sz="1100" dirty="0"/>
              <a:t>JA</a:t>
            </a:r>
            <a:r>
              <a:rPr lang="ja-JP" altLang="en-US" sz="1100" dirty="0"/>
              <a:t>主催栽培講習会資料より</a:t>
            </a:r>
          </a:p>
        </p:txBody>
      </p:sp>
      <p:sp>
        <p:nvSpPr>
          <p:cNvPr id="6" name="スライド番号プレースホルダー 5">
            <a:extLst>
              <a:ext uri="{FF2B5EF4-FFF2-40B4-BE49-F238E27FC236}">
                <a16:creationId xmlns:a16="http://schemas.microsoft.com/office/drawing/2014/main" id="{F737F2B4-591C-3619-F938-4954CB1476DC}"/>
              </a:ext>
            </a:extLst>
          </p:cNvPr>
          <p:cNvSpPr>
            <a:spLocks noGrp="1"/>
          </p:cNvSpPr>
          <p:nvPr>
            <p:ph type="sldNum" sz="quarter" idx="12"/>
          </p:nvPr>
        </p:nvSpPr>
        <p:spPr/>
        <p:txBody>
          <a:bodyPr/>
          <a:lstStyle/>
          <a:p>
            <a:fld id="{5F9F9204-6EDA-41A6-81B7-5E8491083ADF}" type="slidenum">
              <a:rPr kumimoji="1" lang="ja-JP" altLang="en-US" smtClean="0"/>
              <a:t>8</a:t>
            </a:fld>
            <a:endParaRPr kumimoji="1" lang="ja-JP" altLang="en-US" dirty="0"/>
          </a:p>
        </p:txBody>
      </p:sp>
    </p:spTree>
    <p:extLst>
      <p:ext uri="{BB962C8B-B14F-4D97-AF65-F5344CB8AC3E}">
        <p14:creationId xmlns:p14="http://schemas.microsoft.com/office/powerpoint/2010/main" val="4105807762"/>
      </p:ext>
    </p:extLst>
  </p:cSld>
  <p:clrMapOvr>
    <a:masterClrMapping/>
  </p:clrMapOvr>
</p:sld>
</file>

<file path=ppt/theme/theme1.xml><?xml version="1.0" encoding="utf-8"?>
<a:theme xmlns:a="http://schemas.openxmlformats.org/drawingml/2006/main" name="Office テーマ">
  <a:themeElements>
    <a:clrScheme name="ユーザー定義 4">
      <a:dk1>
        <a:srgbClr val="2A2E33"/>
      </a:dk1>
      <a:lt1>
        <a:sysClr val="window" lastClr="FFFFFF"/>
      </a:lt1>
      <a:dk2>
        <a:srgbClr val="43B0B1"/>
      </a:dk2>
      <a:lt2>
        <a:srgbClr val="E7E6E6"/>
      </a:lt2>
      <a:accent1>
        <a:srgbClr val="003DB8"/>
      </a:accent1>
      <a:accent2>
        <a:srgbClr val="F04A51"/>
      </a:accent2>
      <a:accent3>
        <a:srgbClr val="A5A5A5"/>
      </a:accent3>
      <a:accent4>
        <a:srgbClr val="FFC000"/>
      </a:accent4>
      <a:accent5>
        <a:srgbClr val="5B9BD5"/>
      </a:accent5>
      <a:accent6>
        <a:srgbClr val="43B0B1"/>
      </a:accent6>
      <a:hlink>
        <a:srgbClr val="2A2E33"/>
      </a:hlink>
      <a:folHlink>
        <a:srgbClr val="2A2E33"/>
      </a:folHlink>
    </a:clrScheme>
    <a:fontScheme name="ユーザー定義 3">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accent1">
              <a:lumMod val="90000"/>
            </a:schemeClr>
          </a:solidFill>
          <a:tailEnd type="ova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1eb6c10-b30e-4e82-8bdb-95f791b83be0">
      <Terms xmlns="http://schemas.microsoft.com/office/infopath/2007/PartnerControls"/>
    </lcf76f155ced4ddcb4097134ff3c332f>
    <TaxCatchAll xmlns="fdc985f9-c1de-4431-ae14-26927b8c434e" xsi:nil="true"/>
    <_x65e5__x6642_ xmlns="d1eb6c10-b30e-4e82-8bdb-95f791b83b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AE874ABEA78964AA7D0811A66B4BECA" ma:contentTypeVersion="19" ma:contentTypeDescription="新しいドキュメントを作成します。" ma:contentTypeScope="" ma:versionID="bf44f8d4c99f5cab597bf7a6d58ffdbc">
  <xsd:schema xmlns:xsd="http://www.w3.org/2001/XMLSchema" xmlns:xs="http://www.w3.org/2001/XMLSchema" xmlns:p="http://schemas.microsoft.com/office/2006/metadata/properties" xmlns:ns2="d1eb6c10-b30e-4e82-8bdb-95f791b83be0" xmlns:ns3="fdc985f9-c1de-4431-ae14-26927b8c434e" targetNamespace="http://schemas.microsoft.com/office/2006/metadata/properties" ma:root="true" ma:fieldsID="7a292e0284ec930212dfa0da74079e84" ns2:_="" ns3:_="">
    <xsd:import namespace="d1eb6c10-b30e-4e82-8bdb-95f791b83be0"/>
    <xsd:import namespace="fdc985f9-c1de-4431-ae14-26927b8c43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_x65e5__x6642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eb6c10-b30e-4e82-8bdb-95f791b83b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63c53a08-2524-4b2f-a5a2-c632f6aa4b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x65e5__x6642_" ma:index="26" nillable="true" ma:displayName="日時" ma:format="DateTime" ma:internalName="_x65e5__x6642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c985f9-c1de-4431-ae14-26927b8c434e"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1dfde79-e152-4bd7-bc93-f97589f22fae}" ma:internalName="TaxCatchAll" ma:showField="CatchAllData" ma:web="fdc985f9-c1de-4431-ae14-26927b8c43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1EB74F-3BD6-41F4-B3A2-B1B5E4765B3C}">
  <ds:schemaRefs>
    <ds:schemaRef ds:uri="http://schemas.microsoft.com/sharepoint/v3/contenttype/forms"/>
  </ds:schemaRefs>
</ds:datastoreItem>
</file>

<file path=customXml/itemProps2.xml><?xml version="1.0" encoding="utf-8"?>
<ds:datastoreItem xmlns:ds="http://schemas.openxmlformats.org/officeDocument/2006/customXml" ds:itemID="{50265C09-BB67-4D00-9B7C-ABBD924A7470}">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fdc985f9-c1de-4431-ae14-26927b8c434e"/>
    <ds:schemaRef ds:uri="http://schemas.microsoft.com/office/infopath/2007/PartnerControls"/>
    <ds:schemaRef ds:uri="d1eb6c10-b30e-4e82-8bdb-95f791b83be0"/>
    <ds:schemaRef ds:uri="http://www.w3.org/XML/1998/namespace"/>
  </ds:schemaRefs>
</ds:datastoreItem>
</file>

<file path=customXml/itemProps3.xml><?xml version="1.0" encoding="utf-8"?>
<ds:datastoreItem xmlns:ds="http://schemas.openxmlformats.org/officeDocument/2006/customXml" ds:itemID="{B2906B55-5BF5-400B-870B-27CD07A9AA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eb6c10-b30e-4e82-8bdb-95f791b83be0"/>
    <ds:schemaRef ds:uri="fdc985f9-c1de-4431-ae14-26927b8c43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6969</Words>
  <Application>Microsoft Office PowerPoint</Application>
  <PresentationFormat>画面に合わせる (4:3)</PresentationFormat>
  <Paragraphs>604</Paragraphs>
  <Slides>26</Slides>
  <Notes>26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Meiryo UI</vt:lpstr>
      <vt:lpstr>メイリオ</vt:lpstr>
      <vt:lpstr>游ゴシック</vt:lpstr>
      <vt:lpstr>Arial</vt:lpstr>
      <vt:lpstr>Segoe UI</vt:lpstr>
      <vt:lpstr>Segoe UI Semibold</vt:lpstr>
      <vt:lpstr>Wingdings</vt:lpstr>
      <vt:lpstr>Office テーマ</vt:lpstr>
      <vt:lpstr>農業に役立つ気象情報の利用の手引き　</vt:lpstr>
      <vt:lpstr>目次</vt:lpstr>
      <vt:lpstr>気象データの活用事例</vt:lpstr>
      <vt:lpstr>気象データを活用してみませんか？</vt:lpstr>
      <vt:lpstr>気象データの活用イメージ：影響の評価と対応</vt:lpstr>
      <vt:lpstr>気象データの活用イメージ：高度利用</vt:lpstr>
      <vt:lpstr>農業における気温予測データ活用事例</vt:lpstr>
      <vt:lpstr>活用事例１｜栽培管理のためのメッシュ情報</vt:lpstr>
      <vt:lpstr>活用事例２｜ニンジンの栽培開孔判断資料（徳島県）</vt:lpstr>
      <vt:lpstr>活用事例３｜水稲刈り取り適期の予測（山形農総研）</vt:lpstr>
      <vt:lpstr>活用事例４｜おきたま米づくり情報（山形県）</vt:lpstr>
      <vt:lpstr>活用事例５｜稲作技術情報（新潟県）</vt:lpstr>
      <vt:lpstr>活用事例６｜「おいでまい」通信（香川県）</vt:lpstr>
      <vt:lpstr>活用事例７｜小麦の開花日予測（農研機構）</vt:lpstr>
      <vt:lpstr>活用事例８｜モモの開花日予測（山梨県）</vt:lpstr>
      <vt:lpstr>活用事例９｜病害虫の防除適期予測（沖縄県）</vt:lpstr>
      <vt:lpstr>活用事例10｜メッシュ農業気象データ（農研機構）</vt:lpstr>
      <vt:lpstr>気象データの取得方法</vt:lpstr>
      <vt:lpstr>気候リスク管理のポータルサイト</vt:lpstr>
      <vt:lpstr>過去の気象データ・ダウンロード</vt:lpstr>
      <vt:lpstr>向こう２週間・１か月の予測資料</vt:lpstr>
      <vt:lpstr>確率予測資料とは？</vt:lpstr>
      <vt:lpstr>確率予測資料提供ページ</vt:lpstr>
      <vt:lpstr>確率予測資料CSVファイル形式： 2週間気温予報</vt:lpstr>
      <vt:lpstr>確率予測資料CSVファイル形式： １か月予報気温</vt:lpstr>
      <vt:lpstr>サンプルワークブックの提供について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2023-03-14T09:06:56Z</dcterms:created>
  <dcterms:modified xsi:type="dcterms:W3CDTF">2024-03-22T10:44:29Z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0x010100DAE874ABEA78964AA7D0811A66B4BECA</vt:lpwstr>
  </property>
</Properties>
</file>