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notesMasterIdLst>
    <p:notesMasterId r:id="rId79"/>
  </p:notesMasterIdLst>
  <p:sldIdLst>
    <p:sldId id="398" r:id="rId5"/>
    <p:sldId id="635" r:id="rId6"/>
    <p:sldId id="634" r:id="rId7"/>
    <p:sldId id="633" r:id="rId8"/>
    <p:sldId id="599" r:id="rId9"/>
    <p:sldId id="597" r:id="rId10"/>
    <p:sldId id="598" r:id="rId11"/>
    <p:sldId id="600" r:id="rId12"/>
    <p:sldId id="438" r:id="rId13"/>
    <p:sldId id="446" r:id="rId14"/>
    <p:sldId id="439" r:id="rId15"/>
    <p:sldId id="450" r:id="rId16"/>
    <p:sldId id="452" r:id="rId17"/>
    <p:sldId id="692" r:id="rId18"/>
    <p:sldId id="651" r:id="rId19"/>
    <p:sldId id="694" r:id="rId20"/>
    <p:sldId id="687" r:id="rId21"/>
    <p:sldId id="656" r:id="rId22"/>
    <p:sldId id="657" r:id="rId23"/>
    <p:sldId id="658" r:id="rId24"/>
    <p:sldId id="453" r:id="rId25"/>
    <p:sldId id="448" r:id="rId26"/>
    <p:sldId id="461" r:id="rId27"/>
    <p:sldId id="460" r:id="rId28"/>
    <p:sldId id="654" r:id="rId29"/>
    <p:sldId id="593" r:id="rId30"/>
    <p:sldId id="659" r:id="rId31"/>
    <p:sldId id="661" r:id="rId32"/>
    <p:sldId id="695" r:id="rId33"/>
    <p:sldId id="696" r:id="rId34"/>
    <p:sldId id="621" r:id="rId35"/>
    <p:sldId id="622" r:id="rId36"/>
    <p:sldId id="623" r:id="rId37"/>
    <p:sldId id="663" r:id="rId38"/>
    <p:sldId id="697" r:id="rId39"/>
    <p:sldId id="665" r:id="rId40"/>
    <p:sldId id="457" r:id="rId41"/>
    <p:sldId id="627" r:id="rId42"/>
    <p:sldId id="628" r:id="rId43"/>
    <p:sldId id="629" r:id="rId44"/>
    <p:sldId id="632" r:id="rId45"/>
    <p:sldId id="691" r:id="rId46"/>
    <p:sldId id="666" r:id="rId47"/>
    <p:sldId id="667" r:id="rId48"/>
    <p:sldId id="589" r:id="rId49"/>
    <p:sldId id="610" r:id="rId50"/>
    <p:sldId id="669" r:id="rId51"/>
    <p:sldId id="668" r:id="rId52"/>
    <p:sldId id="670" r:id="rId53"/>
    <p:sldId id="579" r:id="rId54"/>
    <p:sldId id="647" r:id="rId55"/>
    <p:sldId id="671" r:id="rId56"/>
    <p:sldId id="463" r:id="rId57"/>
    <p:sldId id="698" r:id="rId58"/>
    <p:sldId id="672" r:id="rId59"/>
    <p:sldId id="673" r:id="rId60"/>
    <p:sldId id="590" r:id="rId61"/>
    <p:sldId id="699" r:id="rId62"/>
    <p:sldId id="676" r:id="rId63"/>
    <p:sldId id="700" r:id="rId64"/>
    <p:sldId id="706" r:id="rId65"/>
    <p:sldId id="702" r:id="rId66"/>
    <p:sldId id="677" r:id="rId67"/>
    <p:sldId id="703" r:id="rId68"/>
    <p:sldId id="704" r:id="rId69"/>
    <p:sldId id="637" r:id="rId70"/>
    <p:sldId id="679" r:id="rId71"/>
    <p:sldId id="681" r:id="rId72"/>
    <p:sldId id="680" r:id="rId73"/>
    <p:sldId id="682" r:id="rId74"/>
    <p:sldId id="642" r:id="rId75"/>
    <p:sldId id="643" r:id="rId76"/>
    <p:sldId id="705" r:id="rId77"/>
    <p:sldId id="645" r:id="rId78"/>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イントロダクション" id="{D455CAFF-4769-41C4-94F8-F1B8BD5CE359}">
          <p14:sldIdLst>
            <p14:sldId id="398"/>
            <p14:sldId id="635"/>
            <p14:sldId id="634"/>
            <p14:sldId id="633"/>
            <p14:sldId id="599"/>
            <p14:sldId id="597"/>
            <p14:sldId id="598"/>
            <p14:sldId id="600"/>
          </p14:sldIdLst>
        </p14:section>
        <p14:section name="前提条件" id="{F0E26E44-B2A5-4337-9F10-CA59B7C7290E}">
          <p14:sldIdLst>
            <p14:sldId id="438"/>
            <p14:sldId id="446"/>
            <p14:sldId id="439"/>
            <p14:sldId id="450"/>
            <p14:sldId id="452"/>
            <p14:sldId id="692"/>
            <p14:sldId id="651"/>
            <p14:sldId id="694"/>
            <p14:sldId id="687"/>
            <p14:sldId id="656"/>
            <p14:sldId id="657"/>
            <p14:sldId id="658"/>
          </p14:sldIdLst>
        </p14:section>
        <p14:section name="場面１（状況付与）" id="{80BF2B8B-5274-4185-A178-38AF2A3FFEC2}">
          <p14:sldIdLst>
            <p14:sldId id="453"/>
            <p14:sldId id="448"/>
            <p14:sldId id="461"/>
            <p14:sldId id="460"/>
            <p14:sldId id="654"/>
          </p14:sldIdLst>
        </p14:section>
        <p14:section name="場面１（解説）" id="{E31FB86D-FBEE-48CD-BC98-74DA70767C77}">
          <p14:sldIdLst>
            <p14:sldId id="593"/>
            <p14:sldId id="659"/>
            <p14:sldId id="661"/>
            <p14:sldId id="695"/>
            <p14:sldId id="696"/>
            <p14:sldId id="621"/>
            <p14:sldId id="622"/>
            <p14:sldId id="623"/>
            <p14:sldId id="663"/>
            <p14:sldId id="697"/>
            <p14:sldId id="665"/>
          </p14:sldIdLst>
        </p14:section>
        <p14:section name="場面２（状況付与）" id="{2B544742-DA72-4F08-B47F-342E7F164C34}">
          <p14:sldIdLst>
            <p14:sldId id="457"/>
            <p14:sldId id="627"/>
            <p14:sldId id="628"/>
            <p14:sldId id="629"/>
            <p14:sldId id="632"/>
            <p14:sldId id="691"/>
            <p14:sldId id="666"/>
            <p14:sldId id="667"/>
          </p14:sldIdLst>
        </p14:section>
        <p14:section name="場面２（解説）" id="{9DD32FF3-6D9D-4A52-8395-A726C77FEB66}">
          <p14:sldIdLst>
            <p14:sldId id="589"/>
            <p14:sldId id="610"/>
            <p14:sldId id="669"/>
            <p14:sldId id="668"/>
            <p14:sldId id="670"/>
            <p14:sldId id="579"/>
            <p14:sldId id="647"/>
            <p14:sldId id="671"/>
          </p14:sldIdLst>
        </p14:section>
        <p14:section name="場面３（状況付与）" id="{739CEE44-B51C-45F8-AB6D-2AE76F845159}">
          <p14:sldIdLst>
            <p14:sldId id="463"/>
            <p14:sldId id="698"/>
            <p14:sldId id="672"/>
            <p14:sldId id="673"/>
          </p14:sldIdLst>
        </p14:section>
        <p14:section name="場面３（解説）" id="{79885B6A-34C1-49F4-A186-19ACA367C512}">
          <p14:sldIdLst>
            <p14:sldId id="590"/>
            <p14:sldId id="699"/>
            <p14:sldId id="676"/>
            <p14:sldId id="700"/>
            <p14:sldId id="706"/>
            <p14:sldId id="702"/>
            <p14:sldId id="677"/>
            <p14:sldId id="703"/>
            <p14:sldId id="704"/>
          </p14:sldIdLst>
        </p14:section>
        <p14:section name="ふりかえり" id="{4963B7CA-01FE-44A5-800B-58FE2F7E4CD0}">
          <p14:sldIdLst>
            <p14:sldId id="637"/>
            <p14:sldId id="679"/>
            <p14:sldId id="681"/>
            <p14:sldId id="680"/>
            <p14:sldId id="682"/>
            <p14:sldId id="642"/>
            <p14:sldId id="643"/>
            <p14:sldId id="705"/>
            <p14:sldId id="64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2800"/>
    <a:srgbClr val="FFCCFF"/>
    <a:srgbClr val="3F9F70"/>
    <a:srgbClr val="DAF3E3"/>
    <a:srgbClr val="419C71"/>
    <a:srgbClr val="AA00AA"/>
    <a:srgbClr val="C63B37"/>
    <a:srgbClr val="FF00FF"/>
    <a:srgbClr val="006600"/>
    <a:srgbClr val="00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26" autoAdjust="0"/>
    <p:restoredTop sz="91851" autoAdjust="0"/>
  </p:normalViewPr>
  <p:slideViewPr>
    <p:cSldViewPr snapToGrid="0">
      <p:cViewPr varScale="1">
        <p:scale>
          <a:sx n="111" d="100"/>
          <a:sy n="111" d="100"/>
        </p:scale>
        <p:origin x="1728" y="114"/>
      </p:cViewPr>
      <p:guideLst>
        <p:guide orient="horz" pos="2160"/>
        <p:guide pos="2880"/>
      </p:guideLst>
    </p:cSldViewPr>
  </p:slideViewPr>
  <p:notesTextViewPr>
    <p:cViewPr>
      <p:scale>
        <a:sx n="3" d="2"/>
        <a:sy n="3" d="2"/>
      </p:scale>
      <p:origin x="0" y="0"/>
    </p:cViewPr>
  </p:notesTextViewPr>
  <p:sorterViewPr>
    <p:cViewPr varScale="1">
      <p:scale>
        <a:sx n="1" d="1"/>
        <a:sy n="1" d="1"/>
      </p:scale>
      <p:origin x="0" y="0"/>
    </p:cViewPr>
  </p:sorterViewPr>
  <p:notesViewPr>
    <p:cSldViewPr snapToGrid="0">
      <p:cViewPr varScale="1">
        <p:scale>
          <a:sx n="72" d="100"/>
          <a:sy n="72" d="100"/>
        </p:scale>
        <p:origin x="3786"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F662B61C-3815-4BE9-9CE9-90CCE2F63DD1}" type="datetimeFigureOut">
              <a:rPr kumimoji="1" lang="ja-JP" altLang="en-US" smtClean="0"/>
              <a:pPr/>
              <a:t>2024/3/30</a:t>
            </a:fld>
            <a:endParaRPr kumimoji="1" lang="ja-JP" altLang="en-US"/>
          </a:p>
        </p:txBody>
      </p:sp>
      <p:sp>
        <p:nvSpPr>
          <p:cNvPr id="4" name="スライド イメージ プレースホルダー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A6D6CCC4-EB70-4A19-8612-CFE284D2B9E0}" type="slidenum">
              <a:rPr kumimoji="1" lang="ja-JP" altLang="en-US" smtClean="0"/>
              <a:pPr/>
              <a:t>‹#›</a:t>
            </a:fld>
            <a:endParaRPr kumimoji="1" lang="ja-JP" altLang="en-US"/>
          </a:p>
        </p:txBody>
      </p:sp>
    </p:spTree>
    <p:extLst>
      <p:ext uri="{BB962C8B-B14F-4D97-AF65-F5344CB8AC3E}">
        <p14:creationId xmlns:p14="http://schemas.microsoft.com/office/powerpoint/2010/main" val="224132784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1</a:t>
            </a:fld>
            <a:endParaRPr kumimoji="1" lang="ja-JP" altLang="en-US" dirty="0"/>
          </a:p>
        </p:txBody>
      </p:sp>
    </p:spTree>
    <p:extLst>
      <p:ext uri="{BB962C8B-B14F-4D97-AF65-F5344CB8AC3E}">
        <p14:creationId xmlns:p14="http://schemas.microsoft.com/office/powerpoint/2010/main" val="1526734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10</a:t>
            </a:fld>
            <a:endParaRPr kumimoji="1" lang="ja-JP" altLang="en-US"/>
          </a:p>
        </p:txBody>
      </p:sp>
    </p:spTree>
    <p:extLst>
      <p:ext uri="{BB962C8B-B14F-4D97-AF65-F5344CB8AC3E}">
        <p14:creationId xmlns:p14="http://schemas.microsoft.com/office/powerpoint/2010/main" val="12547172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11</a:t>
            </a:fld>
            <a:endParaRPr kumimoji="1" lang="ja-JP" altLang="en-US"/>
          </a:p>
        </p:txBody>
      </p:sp>
    </p:spTree>
    <p:extLst>
      <p:ext uri="{BB962C8B-B14F-4D97-AF65-F5344CB8AC3E}">
        <p14:creationId xmlns:p14="http://schemas.microsoft.com/office/powerpoint/2010/main" val="18442497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スライド イメージ プレースホルダ 1">
            <a:extLst>
              <a:ext uri="{FF2B5EF4-FFF2-40B4-BE49-F238E27FC236}">
                <a16:creationId xmlns:a16="http://schemas.microsoft.com/office/drawing/2014/main" id="{B49E62CB-2DC9-4F66-9CD0-67B2372FA62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ノート プレースホルダ 2">
            <a:extLst>
              <a:ext uri="{FF2B5EF4-FFF2-40B4-BE49-F238E27FC236}">
                <a16:creationId xmlns:a16="http://schemas.microsoft.com/office/drawing/2014/main" id="{504DD94E-A167-415F-9B04-F1C5E48439C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56324" name="スライド番号プレースホルダ 3">
            <a:extLst>
              <a:ext uri="{FF2B5EF4-FFF2-40B4-BE49-F238E27FC236}">
                <a16:creationId xmlns:a16="http://schemas.microsoft.com/office/drawing/2014/main" id="{370CDF14-C64D-4E87-B1DF-9D6BDBA2ED8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F0F38556-52D0-4D5B-BCF3-EDE2BDF89294}" type="slidenum">
              <a:rPr lang="ja-JP" altLang="en-US"/>
              <a:pPr eaLnBrk="1" hangingPunct="1"/>
              <a:t>12</a:t>
            </a:fld>
            <a:endParaRPr lang="ja-JP" altLang="en-US"/>
          </a:p>
        </p:txBody>
      </p:sp>
    </p:spTree>
    <p:extLst>
      <p:ext uri="{BB962C8B-B14F-4D97-AF65-F5344CB8AC3E}">
        <p14:creationId xmlns:p14="http://schemas.microsoft.com/office/powerpoint/2010/main" val="34856566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スライド イメージ プレースホルダ 1">
            <a:extLst>
              <a:ext uri="{FF2B5EF4-FFF2-40B4-BE49-F238E27FC236}">
                <a16:creationId xmlns:a16="http://schemas.microsoft.com/office/drawing/2014/main" id="{B49E62CB-2DC9-4F66-9CD0-67B2372FA62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ノート プレースホルダ 2">
            <a:extLst>
              <a:ext uri="{FF2B5EF4-FFF2-40B4-BE49-F238E27FC236}">
                <a16:creationId xmlns:a16="http://schemas.microsoft.com/office/drawing/2014/main" id="{504DD94E-A167-415F-9B04-F1C5E48439C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56324" name="スライド番号プレースホルダ 3">
            <a:extLst>
              <a:ext uri="{FF2B5EF4-FFF2-40B4-BE49-F238E27FC236}">
                <a16:creationId xmlns:a16="http://schemas.microsoft.com/office/drawing/2014/main" id="{370CDF14-C64D-4E87-B1DF-9D6BDBA2ED8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F0F38556-52D0-4D5B-BCF3-EDE2BDF89294}" type="slidenum">
              <a:rPr lang="ja-JP" altLang="en-US"/>
              <a:pPr eaLnBrk="1" hangingPunct="1"/>
              <a:t>13</a:t>
            </a:fld>
            <a:endParaRPr lang="ja-JP" altLang="en-US"/>
          </a:p>
        </p:txBody>
      </p:sp>
    </p:spTree>
    <p:extLst>
      <p:ext uri="{BB962C8B-B14F-4D97-AF65-F5344CB8AC3E}">
        <p14:creationId xmlns:p14="http://schemas.microsoft.com/office/powerpoint/2010/main" val="25825616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14</a:t>
            </a:fld>
            <a:endParaRPr kumimoji="1" lang="ja-JP" altLang="en-US"/>
          </a:p>
        </p:txBody>
      </p:sp>
    </p:spTree>
    <p:extLst>
      <p:ext uri="{BB962C8B-B14F-4D97-AF65-F5344CB8AC3E}">
        <p14:creationId xmlns:p14="http://schemas.microsoft.com/office/powerpoint/2010/main" val="1064578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15</a:t>
            </a:fld>
            <a:endParaRPr kumimoji="1" lang="ja-JP" altLang="en-US"/>
          </a:p>
        </p:txBody>
      </p:sp>
    </p:spTree>
    <p:extLst>
      <p:ext uri="{BB962C8B-B14F-4D97-AF65-F5344CB8AC3E}">
        <p14:creationId xmlns:p14="http://schemas.microsoft.com/office/powerpoint/2010/main" val="4454410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21</a:t>
            </a:fld>
            <a:endParaRPr kumimoji="1" lang="ja-JP" altLang="en-US" dirty="0"/>
          </a:p>
        </p:txBody>
      </p:sp>
    </p:spTree>
    <p:extLst>
      <p:ext uri="{BB962C8B-B14F-4D97-AF65-F5344CB8AC3E}">
        <p14:creationId xmlns:p14="http://schemas.microsoft.com/office/powerpoint/2010/main" val="20786105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22</a:t>
            </a:fld>
            <a:endParaRPr kumimoji="1" lang="ja-JP" altLang="en-US"/>
          </a:p>
        </p:txBody>
      </p:sp>
    </p:spTree>
    <p:extLst>
      <p:ext uri="{BB962C8B-B14F-4D97-AF65-F5344CB8AC3E}">
        <p14:creationId xmlns:p14="http://schemas.microsoft.com/office/powerpoint/2010/main" val="26913758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23</a:t>
            </a:fld>
            <a:endParaRPr kumimoji="1" lang="ja-JP" altLang="en-US" dirty="0"/>
          </a:p>
        </p:txBody>
      </p:sp>
    </p:spTree>
    <p:extLst>
      <p:ext uri="{BB962C8B-B14F-4D97-AF65-F5344CB8AC3E}">
        <p14:creationId xmlns:p14="http://schemas.microsoft.com/office/powerpoint/2010/main" val="16338026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24</a:t>
            </a:fld>
            <a:endParaRPr kumimoji="1" lang="ja-JP" altLang="en-US" dirty="0"/>
          </a:p>
        </p:txBody>
      </p:sp>
    </p:spTree>
    <p:extLst>
      <p:ext uri="{BB962C8B-B14F-4D97-AF65-F5344CB8AC3E}">
        <p14:creationId xmlns:p14="http://schemas.microsoft.com/office/powerpoint/2010/main" val="3928235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2</a:t>
            </a:fld>
            <a:endParaRPr kumimoji="1" lang="ja-JP" altLang="en-US"/>
          </a:p>
        </p:txBody>
      </p:sp>
    </p:spTree>
    <p:extLst>
      <p:ext uri="{BB962C8B-B14F-4D97-AF65-F5344CB8AC3E}">
        <p14:creationId xmlns:p14="http://schemas.microsoft.com/office/powerpoint/2010/main" val="2529146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25</a:t>
            </a:fld>
            <a:endParaRPr kumimoji="1" lang="ja-JP" altLang="en-US" dirty="0"/>
          </a:p>
        </p:txBody>
      </p:sp>
    </p:spTree>
    <p:extLst>
      <p:ext uri="{BB962C8B-B14F-4D97-AF65-F5344CB8AC3E}">
        <p14:creationId xmlns:p14="http://schemas.microsoft.com/office/powerpoint/2010/main" val="17295750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26</a:t>
            </a:fld>
            <a:endParaRPr kumimoji="1" lang="ja-JP" altLang="en-US" dirty="0"/>
          </a:p>
        </p:txBody>
      </p:sp>
    </p:spTree>
    <p:extLst>
      <p:ext uri="{BB962C8B-B14F-4D97-AF65-F5344CB8AC3E}">
        <p14:creationId xmlns:p14="http://schemas.microsoft.com/office/powerpoint/2010/main" val="20844729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A6D6CCC4-EB70-4A19-8612-CFE284D2B9E0}" type="slidenum">
              <a:rPr kumimoji="1" lang="ja-JP" altLang="en-US" smtClean="0"/>
              <a:pPr/>
              <a:t>27</a:t>
            </a:fld>
            <a:endParaRPr kumimoji="1" lang="ja-JP" altLang="en-US"/>
          </a:p>
        </p:txBody>
      </p:sp>
    </p:spTree>
    <p:extLst>
      <p:ext uri="{BB962C8B-B14F-4D97-AF65-F5344CB8AC3E}">
        <p14:creationId xmlns:p14="http://schemas.microsoft.com/office/powerpoint/2010/main" val="481745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28</a:t>
            </a:fld>
            <a:endParaRPr kumimoji="1" lang="ja-JP" altLang="en-US" dirty="0"/>
          </a:p>
        </p:txBody>
      </p:sp>
    </p:spTree>
    <p:extLst>
      <p:ext uri="{BB962C8B-B14F-4D97-AF65-F5344CB8AC3E}">
        <p14:creationId xmlns:p14="http://schemas.microsoft.com/office/powerpoint/2010/main" val="7010015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29</a:t>
            </a:fld>
            <a:endParaRPr kumimoji="1" lang="ja-JP" altLang="en-US" dirty="0"/>
          </a:p>
        </p:txBody>
      </p:sp>
    </p:spTree>
    <p:extLst>
      <p:ext uri="{BB962C8B-B14F-4D97-AF65-F5344CB8AC3E}">
        <p14:creationId xmlns:p14="http://schemas.microsoft.com/office/powerpoint/2010/main" val="3446609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30</a:t>
            </a:fld>
            <a:endParaRPr kumimoji="1" lang="ja-JP" altLang="en-US" dirty="0"/>
          </a:p>
        </p:txBody>
      </p:sp>
    </p:spTree>
    <p:extLst>
      <p:ext uri="{BB962C8B-B14F-4D97-AF65-F5344CB8AC3E}">
        <p14:creationId xmlns:p14="http://schemas.microsoft.com/office/powerpoint/2010/main" val="5837031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31</a:t>
            </a:fld>
            <a:endParaRPr kumimoji="1" lang="ja-JP" altLang="en-US"/>
          </a:p>
        </p:txBody>
      </p:sp>
    </p:spTree>
    <p:extLst>
      <p:ext uri="{BB962C8B-B14F-4D97-AF65-F5344CB8AC3E}">
        <p14:creationId xmlns:p14="http://schemas.microsoft.com/office/powerpoint/2010/main" val="42529305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32</a:t>
            </a:fld>
            <a:endParaRPr kumimoji="1" lang="ja-JP" altLang="en-US"/>
          </a:p>
        </p:txBody>
      </p:sp>
    </p:spTree>
    <p:extLst>
      <p:ext uri="{BB962C8B-B14F-4D97-AF65-F5344CB8AC3E}">
        <p14:creationId xmlns:p14="http://schemas.microsoft.com/office/powerpoint/2010/main" val="37304876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33</a:t>
            </a:fld>
            <a:endParaRPr kumimoji="1" lang="ja-JP" altLang="en-US"/>
          </a:p>
        </p:txBody>
      </p:sp>
    </p:spTree>
    <p:extLst>
      <p:ext uri="{BB962C8B-B14F-4D97-AF65-F5344CB8AC3E}">
        <p14:creationId xmlns:p14="http://schemas.microsoft.com/office/powerpoint/2010/main" val="1446470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lvl="0" indent="0">
              <a:buFont typeface="Arial" panose="020B0604020202020204" pitchFamily="34" charset="0"/>
              <a:buNone/>
            </a:pPr>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34</a:t>
            </a:fld>
            <a:endParaRPr kumimoji="1" lang="ja-JP" altLang="en-US"/>
          </a:p>
        </p:txBody>
      </p:sp>
    </p:spTree>
    <p:extLst>
      <p:ext uri="{BB962C8B-B14F-4D97-AF65-F5344CB8AC3E}">
        <p14:creationId xmlns:p14="http://schemas.microsoft.com/office/powerpoint/2010/main" val="16063591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3</a:t>
            </a:fld>
            <a:endParaRPr kumimoji="1" lang="ja-JP" altLang="en-US"/>
          </a:p>
        </p:txBody>
      </p:sp>
    </p:spTree>
    <p:extLst>
      <p:ext uri="{BB962C8B-B14F-4D97-AF65-F5344CB8AC3E}">
        <p14:creationId xmlns:p14="http://schemas.microsoft.com/office/powerpoint/2010/main" val="10108572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35</a:t>
            </a:fld>
            <a:endParaRPr kumimoji="1" lang="ja-JP" altLang="en-US" dirty="0"/>
          </a:p>
        </p:txBody>
      </p:sp>
    </p:spTree>
    <p:extLst>
      <p:ext uri="{BB962C8B-B14F-4D97-AF65-F5344CB8AC3E}">
        <p14:creationId xmlns:p14="http://schemas.microsoft.com/office/powerpoint/2010/main" val="41174777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lvl="0" indent="0">
              <a:buFont typeface="Arial" panose="020B0604020202020204" pitchFamily="34" charset="0"/>
              <a:buNone/>
            </a:pPr>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36</a:t>
            </a:fld>
            <a:endParaRPr kumimoji="1" lang="ja-JP" altLang="en-US"/>
          </a:p>
        </p:txBody>
      </p:sp>
    </p:spTree>
    <p:extLst>
      <p:ext uri="{BB962C8B-B14F-4D97-AF65-F5344CB8AC3E}">
        <p14:creationId xmlns:p14="http://schemas.microsoft.com/office/powerpoint/2010/main" val="38889644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37</a:t>
            </a:fld>
            <a:endParaRPr kumimoji="1" lang="ja-JP" altLang="en-US"/>
          </a:p>
        </p:txBody>
      </p:sp>
    </p:spTree>
    <p:extLst>
      <p:ext uri="{BB962C8B-B14F-4D97-AF65-F5344CB8AC3E}">
        <p14:creationId xmlns:p14="http://schemas.microsoft.com/office/powerpoint/2010/main" val="15534057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38</a:t>
            </a:fld>
            <a:endParaRPr kumimoji="1" lang="ja-JP" altLang="en-US"/>
          </a:p>
        </p:txBody>
      </p:sp>
    </p:spTree>
    <p:extLst>
      <p:ext uri="{BB962C8B-B14F-4D97-AF65-F5344CB8AC3E}">
        <p14:creationId xmlns:p14="http://schemas.microsoft.com/office/powerpoint/2010/main" val="36761017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39</a:t>
            </a:fld>
            <a:endParaRPr kumimoji="1" lang="ja-JP" altLang="en-US"/>
          </a:p>
        </p:txBody>
      </p:sp>
    </p:spTree>
    <p:extLst>
      <p:ext uri="{BB962C8B-B14F-4D97-AF65-F5344CB8AC3E}">
        <p14:creationId xmlns:p14="http://schemas.microsoft.com/office/powerpoint/2010/main" val="75159829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lvl="0" indent="0">
              <a:buFont typeface="Arial" panose="020B0604020202020204" pitchFamily="34" charset="0"/>
              <a:buNone/>
            </a:pPr>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40</a:t>
            </a:fld>
            <a:endParaRPr kumimoji="1" lang="ja-JP" altLang="en-US"/>
          </a:p>
        </p:txBody>
      </p:sp>
    </p:spTree>
    <p:extLst>
      <p:ext uri="{BB962C8B-B14F-4D97-AF65-F5344CB8AC3E}">
        <p14:creationId xmlns:p14="http://schemas.microsoft.com/office/powerpoint/2010/main" val="149124309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41</a:t>
            </a:fld>
            <a:endParaRPr kumimoji="1" lang="ja-JP" altLang="en-US"/>
          </a:p>
        </p:txBody>
      </p:sp>
    </p:spTree>
    <p:extLst>
      <p:ext uri="{BB962C8B-B14F-4D97-AF65-F5344CB8AC3E}">
        <p14:creationId xmlns:p14="http://schemas.microsoft.com/office/powerpoint/2010/main" val="22217571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42</a:t>
            </a:fld>
            <a:endParaRPr kumimoji="1" lang="ja-JP" altLang="en-US"/>
          </a:p>
        </p:txBody>
      </p:sp>
    </p:spTree>
    <p:extLst>
      <p:ext uri="{BB962C8B-B14F-4D97-AF65-F5344CB8AC3E}">
        <p14:creationId xmlns:p14="http://schemas.microsoft.com/office/powerpoint/2010/main" val="139137289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43</a:t>
            </a:fld>
            <a:endParaRPr kumimoji="1" lang="ja-JP" altLang="en-US"/>
          </a:p>
        </p:txBody>
      </p:sp>
    </p:spTree>
    <p:extLst>
      <p:ext uri="{BB962C8B-B14F-4D97-AF65-F5344CB8AC3E}">
        <p14:creationId xmlns:p14="http://schemas.microsoft.com/office/powerpoint/2010/main" val="214411561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44</a:t>
            </a:fld>
            <a:endParaRPr kumimoji="1" lang="ja-JP" altLang="en-US"/>
          </a:p>
        </p:txBody>
      </p:sp>
    </p:spTree>
    <p:extLst>
      <p:ext uri="{BB962C8B-B14F-4D97-AF65-F5344CB8AC3E}">
        <p14:creationId xmlns:p14="http://schemas.microsoft.com/office/powerpoint/2010/main" val="36377487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4</a:t>
            </a:fld>
            <a:endParaRPr kumimoji="1" lang="ja-JP" altLang="en-US"/>
          </a:p>
        </p:txBody>
      </p:sp>
    </p:spTree>
    <p:extLst>
      <p:ext uri="{BB962C8B-B14F-4D97-AF65-F5344CB8AC3E}">
        <p14:creationId xmlns:p14="http://schemas.microsoft.com/office/powerpoint/2010/main" val="76696305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45</a:t>
            </a:fld>
            <a:endParaRPr kumimoji="1" lang="ja-JP" altLang="en-US"/>
          </a:p>
        </p:txBody>
      </p:sp>
    </p:spTree>
    <p:extLst>
      <p:ext uri="{BB962C8B-B14F-4D97-AF65-F5344CB8AC3E}">
        <p14:creationId xmlns:p14="http://schemas.microsoft.com/office/powerpoint/2010/main" val="32438013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A6D6CCC4-EB70-4A19-8612-CFE284D2B9E0}" type="slidenum">
              <a:rPr kumimoji="1" lang="ja-JP" altLang="en-US" smtClean="0"/>
              <a:pPr/>
              <a:t>46</a:t>
            </a:fld>
            <a:endParaRPr kumimoji="1" lang="ja-JP"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47</a:t>
            </a:fld>
            <a:endParaRPr kumimoji="1" lang="ja-JP" altLang="en-US"/>
          </a:p>
        </p:txBody>
      </p:sp>
    </p:spTree>
    <p:extLst>
      <p:ext uri="{BB962C8B-B14F-4D97-AF65-F5344CB8AC3E}">
        <p14:creationId xmlns:p14="http://schemas.microsoft.com/office/powerpoint/2010/main" val="187838978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48</a:t>
            </a:fld>
            <a:endParaRPr kumimoji="1" lang="ja-JP" altLang="en-US"/>
          </a:p>
        </p:txBody>
      </p:sp>
    </p:spTree>
    <p:extLst>
      <p:ext uri="{BB962C8B-B14F-4D97-AF65-F5344CB8AC3E}">
        <p14:creationId xmlns:p14="http://schemas.microsoft.com/office/powerpoint/2010/main" val="12439421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A6D6CCC4-EB70-4A19-8612-CFE284D2B9E0}" type="slidenum">
              <a:rPr kumimoji="1" lang="ja-JP" altLang="en-US" smtClean="0"/>
              <a:pPr/>
              <a:t>49</a:t>
            </a:fld>
            <a:endParaRPr kumimoji="1" lang="ja-JP" altLang="en-US"/>
          </a:p>
        </p:txBody>
      </p:sp>
    </p:spTree>
    <p:extLst>
      <p:ext uri="{BB962C8B-B14F-4D97-AF65-F5344CB8AC3E}">
        <p14:creationId xmlns:p14="http://schemas.microsoft.com/office/powerpoint/2010/main" val="53640594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lvl="0" indent="0">
              <a:buFont typeface="Arial" panose="020B0604020202020204" pitchFamily="34" charset="0"/>
              <a:buNone/>
            </a:pPr>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50</a:t>
            </a:fld>
            <a:endParaRPr kumimoji="1" lang="ja-JP" altLang="en-US"/>
          </a:p>
        </p:txBody>
      </p:sp>
    </p:spTree>
    <p:extLst>
      <p:ext uri="{BB962C8B-B14F-4D97-AF65-F5344CB8AC3E}">
        <p14:creationId xmlns:p14="http://schemas.microsoft.com/office/powerpoint/2010/main" val="261068038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endParaRPr lang="ja-JP" altLang="ja-JP"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51</a:t>
            </a:fld>
            <a:endParaRPr kumimoji="1" lang="ja-JP" altLang="en-US"/>
          </a:p>
        </p:txBody>
      </p:sp>
    </p:spTree>
    <p:extLst>
      <p:ext uri="{BB962C8B-B14F-4D97-AF65-F5344CB8AC3E}">
        <p14:creationId xmlns:p14="http://schemas.microsoft.com/office/powerpoint/2010/main" val="233210613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52</a:t>
            </a:fld>
            <a:endParaRPr kumimoji="1" lang="ja-JP" altLang="en-US"/>
          </a:p>
        </p:txBody>
      </p:sp>
    </p:spTree>
    <p:extLst>
      <p:ext uri="{BB962C8B-B14F-4D97-AF65-F5344CB8AC3E}">
        <p14:creationId xmlns:p14="http://schemas.microsoft.com/office/powerpoint/2010/main" val="77333929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53</a:t>
            </a:fld>
            <a:endParaRPr kumimoji="1" lang="ja-JP" altLang="en-US"/>
          </a:p>
        </p:txBody>
      </p:sp>
    </p:spTree>
    <p:extLst>
      <p:ext uri="{BB962C8B-B14F-4D97-AF65-F5344CB8AC3E}">
        <p14:creationId xmlns:p14="http://schemas.microsoft.com/office/powerpoint/2010/main" val="300145803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54</a:t>
            </a:fld>
            <a:endParaRPr kumimoji="1" lang="ja-JP" altLang="en-US"/>
          </a:p>
        </p:txBody>
      </p:sp>
    </p:spTree>
    <p:extLst>
      <p:ext uri="{BB962C8B-B14F-4D97-AF65-F5344CB8AC3E}">
        <p14:creationId xmlns:p14="http://schemas.microsoft.com/office/powerpoint/2010/main" val="27641652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5</a:t>
            </a:fld>
            <a:endParaRPr kumimoji="1" lang="ja-JP" altLang="en-US"/>
          </a:p>
        </p:txBody>
      </p:sp>
    </p:spTree>
    <p:extLst>
      <p:ext uri="{BB962C8B-B14F-4D97-AF65-F5344CB8AC3E}">
        <p14:creationId xmlns:p14="http://schemas.microsoft.com/office/powerpoint/2010/main" val="39776307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55</a:t>
            </a:fld>
            <a:endParaRPr kumimoji="1" lang="ja-JP" altLang="en-US"/>
          </a:p>
        </p:txBody>
      </p:sp>
    </p:spTree>
    <p:extLst>
      <p:ext uri="{BB962C8B-B14F-4D97-AF65-F5344CB8AC3E}">
        <p14:creationId xmlns:p14="http://schemas.microsoft.com/office/powerpoint/2010/main" val="124670214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56</a:t>
            </a:fld>
            <a:endParaRPr kumimoji="1" lang="ja-JP" altLang="en-US"/>
          </a:p>
        </p:txBody>
      </p:sp>
    </p:spTree>
    <p:extLst>
      <p:ext uri="{BB962C8B-B14F-4D97-AF65-F5344CB8AC3E}">
        <p14:creationId xmlns:p14="http://schemas.microsoft.com/office/powerpoint/2010/main" val="233904681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57</a:t>
            </a:fld>
            <a:endParaRPr kumimoji="1" lang="ja-JP" altLang="en-US"/>
          </a:p>
        </p:txBody>
      </p:sp>
    </p:spTree>
    <p:extLst>
      <p:ext uri="{BB962C8B-B14F-4D97-AF65-F5344CB8AC3E}">
        <p14:creationId xmlns:p14="http://schemas.microsoft.com/office/powerpoint/2010/main" val="408925287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59</a:t>
            </a:fld>
            <a:endParaRPr kumimoji="1" lang="ja-JP" altLang="en-US"/>
          </a:p>
        </p:txBody>
      </p:sp>
    </p:spTree>
    <p:extLst>
      <p:ext uri="{BB962C8B-B14F-4D97-AF65-F5344CB8AC3E}">
        <p14:creationId xmlns:p14="http://schemas.microsoft.com/office/powerpoint/2010/main" val="241895467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lvl="0" indent="0">
              <a:buFont typeface="Arial" panose="020B0604020202020204" pitchFamily="34" charset="0"/>
              <a:buNone/>
            </a:pPr>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60</a:t>
            </a:fld>
            <a:endParaRPr kumimoji="1" lang="ja-JP" altLang="en-US"/>
          </a:p>
        </p:txBody>
      </p:sp>
    </p:spTree>
    <p:extLst>
      <p:ext uri="{BB962C8B-B14F-4D97-AF65-F5344CB8AC3E}">
        <p14:creationId xmlns:p14="http://schemas.microsoft.com/office/powerpoint/2010/main" val="99522371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62</a:t>
            </a:fld>
            <a:endParaRPr kumimoji="1" lang="ja-JP" altLang="en-US"/>
          </a:p>
        </p:txBody>
      </p:sp>
    </p:spTree>
    <p:extLst>
      <p:ext uri="{BB962C8B-B14F-4D97-AF65-F5344CB8AC3E}">
        <p14:creationId xmlns:p14="http://schemas.microsoft.com/office/powerpoint/2010/main" val="321182587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63</a:t>
            </a:fld>
            <a:endParaRPr kumimoji="1" lang="ja-JP" altLang="en-US"/>
          </a:p>
        </p:txBody>
      </p:sp>
    </p:spTree>
    <p:extLst>
      <p:ext uri="{BB962C8B-B14F-4D97-AF65-F5344CB8AC3E}">
        <p14:creationId xmlns:p14="http://schemas.microsoft.com/office/powerpoint/2010/main" val="310660995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65</a:t>
            </a:fld>
            <a:endParaRPr kumimoji="1" lang="ja-JP" altLang="en-US"/>
          </a:p>
        </p:txBody>
      </p:sp>
    </p:spTree>
    <p:extLst>
      <p:ext uri="{BB962C8B-B14F-4D97-AF65-F5344CB8AC3E}">
        <p14:creationId xmlns:p14="http://schemas.microsoft.com/office/powerpoint/2010/main" val="42412027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05">
              <a:defRPr/>
            </a:pPr>
            <a:endParaRPr kumimoji="1" lang="en-US" altLang="ja-JP"/>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66</a:t>
            </a:fld>
            <a:endParaRPr kumimoji="1" lang="ja-JP" altLang="en-US"/>
          </a:p>
        </p:txBody>
      </p:sp>
    </p:spTree>
    <p:extLst>
      <p:ext uri="{BB962C8B-B14F-4D97-AF65-F5344CB8AC3E}">
        <p14:creationId xmlns:p14="http://schemas.microsoft.com/office/powerpoint/2010/main" val="233041066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67</a:t>
            </a:fld>
            <a:endParaRPr kumimoji="1" lang="ja-JP" altLang="en-US"/>
          </a:p>
        </p:txBody>
      </p:sp>
    </p:spTree>
    <p:extLst>
      <p:ext uri="{BB962C8B-B14F-4D97-AF65-F5344CB8AC3E}">
        <p14:creationId xmlns:p14="http://schemas.microsoft.com/office/powerpoint/2010/main" val="1612552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6</a:t>
            </a:fld>
            <a:endParaRPr kumimoji="1" lang="ja-JP" altLang="en-US"/>
          </a:p>
        </p:txBody>
      </p:sp>
    </p:spTree>
    <p:extLst>
      <p:ext uri="{BB962C8B-B14F-4D97-AF65-F5344CB8AC3E}">
        <p14:creationId xmlns:p14="http://schemas.microsoft.com/office/powerpoint/2010/main" val="194960473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68</a:t>
            </a:fld>
            <a:endParaRPr kumimoji="1" lang="ja-JP" altLang="en-US"/>
          </a:p>
        </p:txBody>
      </p:sp>
    </p:spTree>
    <p:extLst>
      <p:ext uri="{BB962C8B-B14F-4D97-AF65-F5344CB8AC3E}">
        <p14:creationId xmlns:p14="http://schemas.microsoft.com/office/powerpoint/2010/main" val="84076630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69</a:t>
            </a:fld>
            <a:endParaRPr kumimoji="1" lang="ja-JP" altLang="en-US"/>
          </a:p>
        </p:txBody>
      </p:sp>
    </p:spTree>
    <p:extLst>
      <p:ext uri="{BB962C8B-B14F-4D97-AF65-F5344CB8AC3E}">
        <p14:creationId xmlns:p14="http://schemas.microsoft.com/office/powerpoint/2010/main" val="94420758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70</a:t>
            </a:fld>
            <a:endParaRPr kumimoji="1" lang="ja-JP" altLang="en-US"/>
          </a:p>
        </p:txBody>
      </p:sp>
    </p:spTree>
    <p:extLst>
      <p:ext uri="{BB962C8B-B14F-4D97-AF65-F5344CB8AC3E}">
        <p14:creationId xmlns:p14="http://schemas.microsoft.com/office/powerpoint/2010/main" val="169325766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71</a:t>
            </a:fld>
            <a:endParaRPr kumimoji="1" lang="ja-JP" altLang="en-US"/>
          </a:p>
        </p:txBody>
      </p:sp>
    </p:spTree>
    <p:extLst>
      <p:ext uri="{BB962C8B-B14F-4D97-AF65-F5344CB8AC3E}">
        <p14:creationId xmlns:p14="http://schemas.microsoft.com/office/powerpoint/2010/main" val="403346807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05">
              <a:defRPr/>
            </a:pPr>
            <a:endParaRPr kumimoji="0" lang="en-US" altLang="ja-JP" dirty="0">
              <a:latin typeface="ＭＳ Ｐゴシック" panose="020B0600070205080204" pitchFamily="50" charset="-128"/>
              <a:sym typeface="ヒラギノ角ゴ ProN W3"/>
            </a:endParaRPr>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72</a:t>
            </a:fld>
            <a:endParaRPr kumimoji="1" lang="ja-JP" altLang="en-US"/>
          </a:p>
        </p:txBody>
      </p:sp>
    </p:spTree>
    <p:extLst>
      <p:ext uri="{BB962C8B-B14F-4D97-AF65-F5344CB8AC3E}">
        <p14:creationId xmlns:p14="http://schemas.microsoft.com/office/powerpoint/2010/main" val="425153402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73</a:t>
            </a:fld>
            <a:endParaRPr kumimoji="1" lang="ja-JP" altLang="en-US"/>
          </a:p>
        </p:txBody>
      </p:sp>
    </p:spTree>
    <p:extLst>
      <p:ext uri="{BB962C8B-B14F-4D97-AF65-F5344CB8AC3E}">
        <p14:creationId xmlns:p14="http://schemas.microsoft.com/office/powerpoint/2010/main" val="196473304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74</a:t>
            </a:fld>
            <a:endParaRPr kumimoji="1" lang="ja-JP" altLang="en-US"/>
          </a:p>
        </p:txBody>
      </p:sp>
    </p:spTree>
    <p:extLst>
      <p:ext uri="{BB962C8B-B14F-4D97-AF65-F5344CB8AC3E}">
        <p14:creationId xmlns:p14="http://schemas.microsoft.com/office/powerpoint/2010/main" val="721093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A6D6CCC4-EB70-4A19-8612-CFE284D2B9E0}" type="slidenum">
              <a:rPr kumimoji="1" lang="ja-JP" altLang="en-US" smtClean="0"/>
              <a:pPr/>
              <a:t>7</a:t>
            </a:fld>
            <a:endParaRPr kumimoji="1"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8</a:t>
            </a:fld>
            <a:endParaRPr kumimoji="1" lang="ja-JP" altLang="en-US"/>
          </a:p>
        </p:txBody>
      </p:sp>
    </p:spTree>
    <p:extLst>
      <p:ext uri="{BB962C8B-B14F-4D97-AF65-F5344CB8AC3E}">
        <p14:creationId xmlns:p14="http://schemas.microsoft.com/office/powerpoint/2010/main" val="13776963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9</a:t>
            </a:fld>
            <a:endParaRPr kumimoji="1" lang="ja-JP" altLang="en-US"/>
          </a:p>
        </p:txBody>
      </p:sp>
    </p:spTree>
    <p:extLst>
      <p:ext uri="{BB962C8B-B14F-4D97-AF65-F5344CB8AC3E}">
        <p14:creationId xmlns:p14="http://schemas.microsoft.com/office/powerpoint/2010/main" val="11715551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160817EA-C045-4224-9B02-D116AE4680DD}"/>
              </a:ext>
            </a:extLst>
          </p:cNvPr>
          <p:cNvSpPr/>
          <p:nvPr userDrawn="1"/>
        </p:nvSpPr>
        <p:spPr>
          <a:xfrm>
            <a:off x="-82769" y="-86711"/>
            <a:ext cx="9309538" cy="7031421"/>
          </a:xfrm>
          <a:prstGeom prst="rect">
            <a:avLst/>
          </a:prstGeom>
          <a:gradFill>
            <a:gsLst>
              <a:gs pos="0">
                <a:srgbClr val="F2F8EE"/>
              </a:gs>
              <a:gs pos="40000">
                <a:schemeClr val="accent6">
                  <a:lumMod val="40000"/>
                  <a:lumOff val="60000"/>
                </a:schemeClr>
              </a:gs>
              <a:gs pos="100000">
                <a:schemeClr val="accent6">
                  <a:lumMod val="60000"/>
                  <a:lumOff val="40000"/>
                </a:schemeClr>
              </a:gs>
            </a:gsLst>
          </a:gradFill>
          <a:ln>
            <a:no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dirty="0"/>
          </a:p>
        </p:txBody>
      </p:sp>
      <p:sp>
        <p:nvSpPr>
          <p:cNvPr id="8" name="四角形: 角を丸くする 7">
            <a:extLst>
              <a:ext uri="{FF2B5EF4-FFF2-40B4-BE49-F238E27FC236}">
                <a16:creationId xmlns:a16="http://schemas.microsoft.com/office/drawing/2014/main" id="{3B9336CB-71D7-47D7-8287-047B72E0B400}"/>
              </a:ext>
            </a:extLst>
          </p:cNvPr>
          <p:cNvSpPr/>
          <p:nvPr userDrawn="1"/>
        </p:nvSpPr>
        <p:spPr>
          <a:xfrm>
            <a:off x="449317" y="2387183"/>
            <a:ext cx="8253249" cy="2083633"/>
          </a:xfrm>
          <a:prstGeom prst="roundRect">
            <a:avLst>
              <a:gd name="adj" fmla="val 14345"/>
            </a:avLst>
          </a:prstGeom>
          <a:solidFill>
            <a:schemeClr val="bg1"/>
          </a:solidFill>
          <a:ln w="38100">
            <a:solidFill>
              <a:srgbClr val="E669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Title 1"/>
          <p:cNvSpPr>
            <a:spLocks noGrp="1"/>
          </p:cNvSpPr>
          <p:nvPr>
            <p:ph type="ctrTitle"/>
          </p:nvPr>
        </p:nvSpPr>
        <p:spPr>
          <a:xfrm>
            <a:off x="638504" y="2777562"/>
            <a:ext cx="7830939" cy="1334406"/>
          </a:xfrm>
        </p:spPr>
        <p:txBody>
          <a:bodyPr anchor="ctr">
            <a:normAutofit/>
          </a:bodyPr>
          <a:lstStyle>
            <a:lvl1pPr algn="ctr">
              <a:defRPr sz="4000">
                <a:solidFill>
                  <a:schemeClr val="tx1">
                    <a:lumMod val="75000"/>
                    <a:lumOff val="25000"/>
                  </a:schemeClr>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711330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F60839-036D-4670-B231-D29877BCABC2}" type="datetime1">
              <a:rPr kumimoji="1" lang="ja-JP" altLang="en-US" smtClean="0"/>
              <a:pPr/>
              <a:t>2024/3/30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090AECCA-A504-4483-9A84-66AB2E940DB8}" type="slidenum">
              <a:rPr kumimoji="1" lang="ja-JP" altLang="en-US" smtClean="0"/>
              <a:pPr/>
              <a:t>‹#›</a:t>
            </a:fld>
            <a:endParaRPr kumimoji="1" lang="ja-JP" altLang="en-US"/>
          </a:p>
        </p:txBody>
      </p:sp>
    </p:spTree>
    <p:extLst>
      <p:ext uri="{BB962C8B-B14F-4D97-AF65-F5344CB8AC3E}">
        <p14:creationId xmlns:p14="http://schemas.microsoft.com/office/powerpoint/2010/main" val="2032730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54F9010-E6DD-4ACF-8899-D1EE5EDBEA56}" type="datetime1">
              <a:rPr kumimoji="1" lang="ja-JP" altLang="en-US" smtClean="0"/>
              <a:pPr/>
              <a:t>2024/3/30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90AECCA-A504-4483-9A84-66AB2E940DB8}" type="slidenum">
              <a:rPr kumimoji="1" lang="ja-JP" altLang="en-US" smtClean="0"/>
              <a:pPr/>
              <a:t>‹#›</a:t>
            </a:fld>
            <a:endParaRPr kumimoji="1" lang="ja-JP" altLang="en-US"/>
          </a:p>
        </p:txBody>
      </p:sp>
    </p:spTree>
    <p:extLst>
      <p:ext uri="{BB962C8B-B14F-4D97-AF65-F5344CB8AC3E}">
        <p14:creationId xmlns:p14="http://schemas.microsoft.com/office/powerpoint/2010/main" val="38754928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EA79DD3-2CDD-4CF8-ADF8-8D740510BC9B}" type="datetime1">
              <a:rPr kumimoji="1" lang="ja-JP" altLang="en-US" smtClean="0"/>
              <a:pPr/>
              <a:t>2024/3/30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90AECCA-A504-4483-9A84-66AB2E940DB8}" type="slidenum">
              <a:rPr kumimoji="1" lang="ja-JP" altLang="en-US" smtClean="0"/>
              <a:pPr/>
              <a:t>‹#›</a:t>
            </a:fld>
            <a:endParaRPr kumimoji="1" lang="ja-JP" altLang="en-US"/>
          </a:p>
        </p:txBody>
      </p:sp>
    </p:spTree>
    <p:extLst>
      <p:ext uri="{BB962C8B-B14F-4D97-AF65-F5344CB8AC3E}">
        <p14:creationId xmlns:p14="http://schemas.microsoft.com/office/powerpoint/2010/main" val="8447655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81636CE-6985-4DB4-97B6-1AB4E42823CF}" type="datetime1">
              <a:rPr kumimoji="1" lang="ja-JP" altLang="en-US" smtClean="0"/>
              <a:pPr/>
              <a:t>2024/3/30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AECCA-A504-4483-9A84-66AB2E940DB8}" type="slidenum">
              <a:rPr kumimoji="1" lang="ja-JP" altLang="en-US" smtClean="0"/>
              <a:pPr/>
              <a:t>‹#›</a:t>
            </a:fld>
            <a:endParaRPr kumimoji="1" lang="ja-JP" altLang="en-US"/>
          </a:p>
        </p:txBody>
      </p:sp>
      <p:sp>
        <p:nvSpPr>
          <p:cNvPr id="7" name="正方形/長方形 6">
            <a:extLst>
              <a:ext uri="{FF2B5EF4-FFF2-40B4-BE49-F238E27FC236}">
                <a16:creationId xmlns:a16="http://schemas.microsoft.com/office/drawing/2014/main" id="{C31842F7-2640-4B91-AB9B-BFAB19D22E3D}"/>
              </a:ext>
            </a:extLst>
          </p:cNvPr>
          <p:cNvSpPr/>
          <p:nvPr userDrawn="1"/>
        </p:nvSpPr>
        <p:spPr>
          <a:xfrm>
            <a:off x="-74951" y="-67456"/>
            <a:ext cx="9278912" cy="6992912"/>
          </a:xfrm>
          <a:prstGeom prst="rect">
            <a:avLst/>
          </a:prstGeom>
          <a:solidFill>
            <a:srgbClr val="E1C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42330931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0EE9DA8-B281-4E4C-95F7-0A5211DE65FD}" type="datetime1">
              <a:rPr kumimoji="1" lang="ja-JP" altLang="en-US" smtClean="0"/>
              <a:pPr/>
              <a:t>2024/3/30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AECCA-A504-4483-9A84-66AB2E940DB8}" type="slidenum">
              <a:rPr kumimoji="1" lang="ja-JP" altLang="en-US" smtClean="0"/>
              <a:pPr/>
              <a:t>‹#›</a:t>
            </a:fld>
            <a:endParaRPr kumimoji="1" lang="ja-JP" altLang="en-US"/>
          </a:p>
        </p:txBody>
      </p:sp>
    </p:spTree>
    <p:extLst>
      <p:ext uri="{BB962C8B-B14F-4D97-AF65-F5344CB8AC3E}">
        <p14:creationId xmlns:p14="http://schemas.microsoft.com/office/powerpoint/2010/main" val="3716687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160817EA-C045-4224-9B02-D116AE4680DD}"/>
              </a:ext>
            </a:extLst>
          </p:cNvPr>
          <p:cNvSpPr/>
          <p:nvPr userDrawn="1"/>
        </p:nvSpPr>
        <p:spPr>
          <a:xfrm>
            <a:off x="-82769" y="-86711"/>
            <a:ext cx="9309538" cy="7031421"/>
          </a:xfrm>
          <a:prstGeom prst="rect">
            <a:avLst/>
          </a:prstGeom>
          <a:gradFill>
            <a:gsLst>
              <a:gs pos="0">
                <a:schemeClr val="accent6">
                  <a:lumMod val="20000"/>
                  <a:lumOff val="80000"/>
                </a:schemeClr>
              </a:gs>
              <a:gs pos="40000">
                <a:schemeClr val="accent6">
                  <a:lumMod val="40000"/>
                  <a:lumOff val="60000"/>
                </a:schemeClr>
              </a:gs>
              <a:gs pos="100000">
                <a:schemeClr val="accent6">
                  <a:lumMod val="60000"/>
                  <a:lumOff val="40000"/>
                </a:schemeClr>
              </a:gs>
            </a:gsLst>
          </a:gradFill>
          <a:ln>
            <a:no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dirty="0"/>
          </a:p>
        </p:txBody>
      </p:sp>
      <p:sp>
        <p:nvSpPr>
          <p:cNvPr id="8" name="四角形: 角を丸くする 7">
            <a:extLst>
              <a:ext uri="{FF2B5EF4-FFF2-40B4-BE49-F238E27FC236}">
                <a16:creationId xmlns:a16="http://schemas.microsoft.com/office/drawing/2014/main" id="{3B9336CB-71D7-47D7-8287-047B72E0B400}"/>
              </a:ext>
            </a:extLst>
          </p:cNvPr>
          <p:cNvSpPr/>
          <p:nvPr userDrawn="1"/>
        </p:nvSpPr>
        <p:spPr>
          <a:xfrm>
            <a:off x="1139252" y="2387183"/>
            <a:ext cx="6955438" cy="2083633"/>
          </a:xfrm>
          <a:prstGeom prst="roundRect">
            <a:avLst>
              <a:gd name="adj" fmla="val 14345"/>
            </a:avLst>
          </a:prstGeom>
          <a:solidFill>
            <a:schemeClr val="bg1"/>
          </a:solidFill>
          <a:ln w="38100">
            <a:solidFill>
              <a:srgbClr val="E669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Title 1"/>
          <p:cNvSpPr>
            <a:spLocks noGrp="1"/>
          </p:cNvSpPr>
          <p:nvPr>
            <p:ph type="ctrTitle"/>
          </p:nvPr>
        </p:nvSpPr>
        <p:spPr>
          <a:xfrm>
            <a:off x="638504" y="2777562"/>
            <a:ext cx="7890641" cy="1334406"/>
          </a:xfrm>
        </p:spPr>
        <p:txBody>
          <a:bodyPr anchor="ctr">
            <a:normAutofit/>
          </a:bodyPr>
          <a:lstStyle>
            <a:lvl1pPr algn="ctr">
              <a:defRPr sz="4000">
                <a:solidFill>
                  <a:schemeClr val="tx1">
                    <a:lumMod val="75000"/>
                    <a:lumOff val="25000"/>
                  </a:schemeClr>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519182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8" name="四角形: 角を丸くする 7">
            <a:extLst>
              <a:ext uri="{FF2B5EF4-FFF2-40B4-BE49-F238E27FC236}">
                <a16:creationId xmlns:a16="http://schemas.microsoft.com/office/drawing/2014/main" id="{3B9336CB-71D7-47D7-8287-047B72E0B400}"/>
              </a:ext>
            </a:extLst>
          </p:cNvPr>
          <p:cNvSpPr/>
          <p:nvPr userDrawn="1"/>
        </p:nvSpPr>
        <p:spPr>
          <a:xfrm>
            <a:off x="1563952" y="2387183"/>
            <a:ext cx="6016096" cy="2083633"/>
          </a:xfrm>
          <a:prstGeom prst="roundRect">
            <a:avLst>
              <a:gd name="adj" fmla="val 14345"/>
            </a:avLst>
          </a:prstGeom>
          <a:solidFill>
            <a:schemeClr val="bg1"/>
          </a:solidFill>
          <a:ln w="38100">
            <a:solidFill>
              <a:srgbClr val="419C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Title 1"/>
          <p:cNvSpPr>
            <a:spLocks noGrp="1"/>
          </p:cNvSpPr>
          <p:nvPr>
            <p:ph type="ctrTitle"/>
          </p:nvPr>
        </p:nvSpPr>
        <p:spPr>
          <a:xfrm>
            <a:off x="1789387" y="2761796"/>
            <a:ext cx="5612523" cy="1334406"/>
          </a:xfrm>
        </p:spPr>
        <p:txBody>
          <a:bodyPr anchor="ctr">
            <a:normAutofit/>
          </a:bodyPr>
          <a:lstStyle>
            <a:lvl1pPr algn="ctr">
              <a:defRPr sz="3600">
                <a:solidFill>
                  <a:schemeClr val="tx1">
                    <a:lumMod val="75000"/>
                    <a:lumOff val="25000"/>
                  </a:schemeClr>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defRPr>
            </a:lvl1pPr>
          </a:lstStyle>
          <a:p>
            <a:r>
              <a:rPr lang="ja-JP" altLang="en-US" dirty="0"/>
              <a:t>マスター タイトルの書式設定</a:t>
            </a:r>
            <a:endParaRPr lang="en-US" dirty="0"/>
          </a:p>
        </p:txBody>
      </p:sp>
      <p:sp>
        <p:nvSpPr>
          <p:cNvPr id="10" name="Slide Number Placeholder 5">
            <a:extLst>
              <a:ext uri="{FF2B5EF4-FFF2-40B4-BE49-F238E27FC236}">
                <a16:creationId xmlns:a16="http://schemas.microsoft.com/office/drawing/2014/main" id="{74A5B334-60D1-4A77-A140-5E4EC8B5E28E}"/>
              </a:ext>
            </a:extLst>
          </p:cNvPr>
          <p:cNvSpPr>
            <a:spLocks noGrp="1"/>
          </p:cNvSpPr>
          <p:nvPr>
            <p:ph type="sldNum" sz="quarter" idx="12"/>
          </p:nvPr>
        </p:nvSpPr>
        <p:spPr>
          <a:xfrm>
            <a:off x="7133628" y="6538007"/>
            <a:ext cx="2057400" cy="365125"/>
          </a:xfrm>
        </p:spPr>
        <p:txBody>
          <a:bodyPr/>
          <a:lstStyle>
            <a:lvl1pPr>
              <a:defRPr sz="1600">
                <a:solidFill>
                  <a:schemeClr val="bg1"/>
                </a:solidFill>
              </a:defRPr>
            </a:lvl1pPr>
          </a:lstStyle>
          <a:p>
            <a:fld id="{090AECCA-A504-4483-9A84-66AB2E940DB8}" type="slidenum">
              <a:rPr lang="ja-JP" altLang="en-US" smtClean="0"/>
              <a:pPr/>
              <a:t>‹#›</a:t>
            </a:fld>
            <a:endParaRPr lang="ja-JP" altLang="en-US"/>
          </a:p>
        </p:txBody>
      </p:sp>
    </p:spTree>
    <p:extLst>
      <p:ext uri="{BB962C8B-B14F-4D97-AF65-F5344CB8AC3E}">
        <p14:creationId xmlns:p14="http://schemas.microsoft.com/office/powerpoint/2010/main" val="1288530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タイトル スライド">
    <p:spTree>
      <p:nvGrpSpPr>
        <p:cNvPr id="1" name=""/>
        <p:cNvGrpSpPr/>
        <p:nvPr/>
      </p:nvGrpSpPr>
      <p:grpSpPr>
        <a:xfrm>
          <a:off x="0" y="0"/>
          <a:ext cx="0" cy="0"/>
          <a:chOff x="0" y="0"/>
          <a:chExt cx="0" cy="0"/>
        </a:xfrm>
      </p:grpSpPr>
      <p:sp>
        <p:nvSpPr>
          <p:cNvPr id="8" name="四角形: 角を丸くする 7">
            <a:extLst>
              <a:ext uri="{FF2B5EF4-FFF2-40B4-BE49-F238E27FC236}">
                <a16:creationId xmlns:a16="http://schemas.microsoft.com/office/drawing/2014/main" id="{3B9336CB-71D7-47D7-8287-047B72E0B400}"/>
              </a:ext>
            </a:extLst>
          </p:cNvPr>
          <p:cNvSpPr/>
          <p:nvPr userDrawn="1"/>
        </p:nvSpPr>
        <p:spPr>
          <a:xfrm>
            <a:off x="1563952" y="2387183"/>
            <a:ext cx="6016096" cy="2083633"/>
          </a:xfrm>
          <a:prstGeom prst="roundRect">
            <a:avLst>
              <a:gd name="adj" fmla="val 14345"/>
            </a:avLst>
          </a:prstGeom>
          <a:solidFill>
            <a:schemeClr val="bg1">
              <a:lumMod val="95000"/>
            </a:schemeClr>
          </a:soli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Title 1"/>
          <p:cNvSpPr>
            <a:spLocks noGrp="1"/>
          </p:cNvSpPr>
          <p:nvPr>
            <p:ph type="ctrTitle"/>
          </p:nvPr>
        </p:nvSpPr>
        <p:spPr>
          <a:xfrm>
            <a:off x="1789387" y="2761796"/>
            <a:ext cx="5612523" cy="1334406"/>
          </a:xfrm>
        </p:spPr>
        <p:txBody>
          <a:bodyPr anchor="ctr">
            <a:normAutofit/>
          </a:bodyPr>
          <a:lstStyle>
            <a:lvl1pPr algn="ctr">
              <a:defRPr sz="3600">
                <a:solidFill>
                  <a:schemeClr val="tx1">
                    <a:lumMod val="75000"/>
                    <a:lumOff val="25000"/>
                  </a:schemeClr>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defRPr>
            </a:lvl1pPr>
          </a:lstStyle>
          <a:p>
            <a:r>
              <a:rPr lang="ja-JP" altLang="en-US" dirty="0"/>
              <a:t>マスター タイトルの書式設定</a:t>
            </a:r>
            <a:endParaRPr lang="en-US" dirty="0"/>
          </a:p>
        </p:txBody>
      </p:sp>
      <p:sp>
        <p:nvSpPr>
          <p:cNvPr id="10" name="Slide Number Placeholder 5">
            <a:extLst>
              <a:ext uri="{FF2B5EF4-FFF2-40B4-BE49-F238E27FC236}">
                <a16:creationId xmlns:a16="http://schemas.microsoft.com/office/drawing/2014/main" id="{74A5B334-60D1-4A77-A140-5E4EC8B5E28E}"/>
              </a:ext>
            </a:extLst>
          </p:cNvPr>
          <p:cNvSpPr>
            <a:spLocks noGrp="1"/>
          </p:cNvSpPr>
          <p:nvPr>
            <p:ph type="sldNum" sz="quarter" idx="12"/>
          </p:nvPr>
        </p:nvSpPr>
        <p:spPr>
          <a:xfrm>
            <a:off x="7133628" y="6538007"/>
            <a:ext cx="2057400" cy="365125"/>
          </a:xfrm>
        </p:spPr>
        <p:txBody>
          <a:bodyPr/>
          <a:lstStyle>
            <a:lvl1pPr>
              <a:defRPr sz="1600">
                <a:solidFill>
                  <a:schemeClr val="bg1"/>
                </a:solidFill>
              </a:defRPr>
            </a:lvl1pPr>
          </a:lstStyle>
          <a:p>
            <a:fld id="{090AECCA-A504-4483-9A84-66AB2E940DB8}" type="slidenum">
              <a:rPr lang="ja-JP" altLang="en-US" smtClean="0"/>
              <a:pPr/>
              <a:t>‹#›</a:t>
            </a:fld>
            <a:endParaRPr lang="ja-JP" altLang="en-US"/>
          </a:p>
        </p:txBody>
      </p:sp>
    </p:spTree>
    <p:extLst>
      <p:ext uri="{BB962C8B-B14F-4D97-AF65-F5344CB8AC3E}">
        <p14:creationId xmlns:p14="http://schemas.microsoft.com/office/powerpoint/2010/main" val="27836118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330302"/>
            <a:ext cx="7886700" cy="4846661"/>
          </a:xfrm>
        </p:spPr>
        <p:txBody>
          <a:bodyPr/>
          <a:lstStyle>
            <a:lvl1pPr>
              <a:defRPr>
                <a:solidFill>
                  <a:schemeClr val="tx1">
                    <a:lumMod val="75000"/>
                    <a:lumOff val="25000"/>
                  </a:schemeClr>
                </a:solidFill>
                <a:latin typeface="ＭＳ Ｐゴシック" panose="020B0600070205080204" pitchFamily="50" charset="-128"/>
                <a:ea typeface="ＭＳ Ｐゴシック" panose="020B0600070205080204" pitchFamily="50" charset="-128"/>
              </a:defRPr>
            </a:lvl1pPr>
            <a:lvl2pPr>
              <a:defRPr b="1">
                <a:solidFill>
                  <a:schemeClr val="tx1">
                    <a:lumMod val="75000"/>
                    <a:lumOff val="25000"/>
                  </a:schemeClr>
                </a:solidFill>
                <a:latin typeface="ＭＳ Ｐゴシック" panose="020B0600070205080204" pitchFamily="50" charset="-128"/>
                <a:ea typeface="ＭＳ Ｐゴシック" panose="020B0600070205080204" pitchFamily="50" charset="-128"/>
              </a:defRPr>
            </a:lvl2pPr>
            <a:lvl3pPr>
              <a:defRPr b="1">
                <a:solidFill>
                  <a:schemeClr val="tx1">
                    <a:lumMod val="75000"/>
                    <a:lumOff val="25000"/>
                  </a:schemeClr>
                </a:solidFill>
                <a:latin typeface="ＭＳ Ｐゴシック" panose="020B0600070205080204" pitchFamily="50" charset="-128"/>
                <a:ea typeface="ＭＳ Ｐゴシック" panose="020B0600070205080204" pitchFamily="50" charset="-128"/>
              </a:defRPr>
            </a:lvl3pPr>
            <a:lvl4pPr>
              <a:defRPr b="1">
                <a:solidFill>
                  <a:schemeClr val="tx1">
                    <a:lumMod val="75000"/>
                    <a:lumOff val="25000"/>
                  </a:schemeClr>
                </a:solidFill>
                <a:latin typeface="ＭＳ Ｐゴシック" panose="020B0600070205080204" pitchFamily="50" charset="-128"/>
                <a:ea typeface="ＭＳ Ｐゴシック" panose="020B0600070205080204" pitchFamily="50" charset="-128"/>
              </a:defRPr>
            </a:lvl4pPr>
            <a:lvl5pPr>
              <a:defRPr b="1">
                <a:solidFill>
                  <a:schemeClr val="tx1">
                    <a:lumMod val="75000"/>
                    <a:lumOff val="25000"/>
                  </a:schemeClr>
                </a:solidFill>
                <a:latin typeface="ＭＳ Ｐゴシック" panose="020B0600070205080204" pitchFamily="50" charset="-128"/>
                <a:ea typeface="ＭＳ Ｐゴシック" panose="020B0600070205080204"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fld id="{8EC87DB3-9853-4388-84BC-82874BFDDBA6}" type="datetime1">
              <a:rPr kumimoji="1" lang="ja-JP" altLang="en-US" smtClean="0"/>
              <a:pPr/>
              <a:t>2024/3/30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正方形/長方形 6">
            <a:extLst>
              <a:ext uri="{FF2B5EF4-FFF2-40B4-BE49-F238E27FC236}">
                <a16:creationId xmlns:a16="http://schemas.microsoft.com/office/drawing/2014/main" id="{1787CB62-7E7F-4457-8F19-417F8AD044F2}"/>
              </a:ext>
            </a:extLst>
          </p:cNvPr>
          <p:cNvSpPr/>
          <p:nvPr userDrawn="1"/>
        </p:nvSpPr>
        <p:spPr>
          <a:xfrm flipH="1">
            <a:off x="-18000" y="6606000"/>
            <a:ext cx="9180000" cy="252000"/>
          </a:xfrm>
          <a:prstGeom prst="rect">
            <a:avLst/>
          </a:prstGeom>
          <a:gradFill flip="none" rotWithShape="1">
            <a:gsLst>
              <a:gs pos="0">
                <a:schemeClr val="tx1">
                  <a:lumMod val="95000"/>
                  <a:lumOff val="5000"/>
                </a:schemeClr>
              </a:gs>
              <a:gs pos="100000">
                <a:schemeClr val="tx1">
                  <a:lumMod val="50000"/>
                  <a:lumOff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9" name="正方形/長方形 8">
            <a:extLst>
              <a:ext uri="{FF2B5EF4-FFF2-40B4-BE49-F238E27FC236}">
                <a16:creationId xmlns:a16="http://schemas.microsoft.com/office/drawing/2014/main" id="{C8499C29-FC54-46EC-8AEC-8A3A272CC4F6}"/>
              </a:ext>
            </a:extLst>
          </p:cNvPr>
          <p:cNvSpPr/>
          <p:nvPr userDrawn="1"/>
        </p:nvSpPr>
        <p:spPr>
          <a:xfrm>
            <a:off x="-43542" y="439625"/>
            <a:ext cx="9234570" cy="612000"/>
          </a:xfrm>
          <a:prstGeom prst="rect">
            <a:avLst/>
          </a:prstGeom>
          <a:gradFill>
            <a:gsLst>
              <a:gs pos="0">
                <a:schemeClr val="accent6">
                  <a:lumMod val="75000"/>
                </a:schemeClr>
              </a:gs>
              <a:gs pos="31000">
                <a:schemeClr val="accent6">
                  <a:lumMod val="75000"/>
                </a:schemeClr>
              </a:gs>
              <a:gs pos="100000">
                <a:schemeClr val="accent6">
                  <a:lumMod val="50000"/>
                </a:schemeClr>
              </a:gs>
            </a:gsLst>
          </a:gradFill>
          <a:ln>
            <a:no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kumimoji="1" lang="ja-JP" altLang="en-US" dirty="0"/>
          </a:p>
        </p:txBody>
      </p:sp>
      <p:sp>
        <p:nvSpPr>
          <p:cNvPr id="2" name="Title 1"/>
          <p:cNvSpPr>
            <a:spLocks noGrp="1"/>
          </p:cNvSpPr>
          <p:nvPr>
            <p:ph type="title"/>
          </p:nvPr>
        </p:nvSpPr>
        <p:spPr>
          <a:xfrm>
            <a:off x="252000" y="364650"/>
            <a:ext cx="7886700" cy="686499"/>
          </a:xfrm>
        </p:spPr>
        <p:txBody>
          <a:bodyPr>
            <a:normAutofit/>
          </a:bodyPr>
          <a:lstStyle>
            <a:lvl1pPr>
              <a:defRPr sz="2400" b="1">
                <a:solidFill>
                  <a:schemeClr val="bg1"/>
                </a:solidFill>
                <a:latin typeface="ＭＳ Ｐゴシック" panose="020B0600070205080204" pitchFamily="50" charset="-128"/>
                <a:ea typeface="ＭＳ Ｐゴシック" panose="020B0600070205080204" pitchFamily="50" charset="-128"/>
              </a:defRPr>
            </a:lvl1pPr>
          </a:lstStyle>
          <a:p>
            <a:r>
              <a:rPr lang="ja-JP" altLang="en-US" dirty="0"/>
              <a:t>マスター タイトルの書式設定</a:t>
            </a:r>
            <a:endParaRPr lang="en-US" dirty="0"/>
          </a:p>
        </p:txBody>
      </p:sp>
      <p:sp>
        <p:nvSpPr>
          <p:cNvPr id="10" name="正方形/長方形 9">
            <a:extLst>
              <a:ext uri="{FF2B5EF4-FFF2-40B4-BE49-F238E27FC236}">
                <a16:creationId xmlns:a16="http://schemas.microsoft.com/office/drawing/2014/main" id="{2E71AAF0-429B-41FD-BD07-F0A7C5EB94A0}"/>
              </a:ext>
            </a:extLst>
          </p:cNvPr>
          <p:cNvSpPr/>
          <p:nvPr userDrawn="1"/>
        </p:nvSpPr>
        <p:spPr>
          <a:xfrm>
            <a:off x="600684" y="32298"/>
            <a:ext cx="8291316" cy="369332"/>
          </a:xfrm>
          <a:prstGeom prst="rect">
            <a:avLst/>
          </a:prstGeom>
        </p:spPr>
        <p:txBody>
          <a:bodyPr wrap="square">
            <a:spAutoFit/>
          </a:bodyPr>
          <a:lstStyle/>
          <a:p>
            <a:endParaRPr lang="ja-JP" altLang="en-US" sz="1800" dirty="0">
              <a:solidFill>
                <a:schemeClr val="tx1"/>
              </a:solidFill>
              <a:latin typeface="HGPｺﾞｼｯｸE" panose="020B0900000000000000" pitchFamily="50" charset="-128"/>
              <a:ea typeface="HGPｺﾞｼｯｸE" panose="020B0900000000000000" pitchFamily="50" charset="-128"/>
            </a:endParaRPr>
          </a:p>
        </p:txBody>
      </p:sp>
      <p:sp>
        <p:nvSpPr>
          <p:cNvPr id="11" name="Content Placeholder 2">
            <a:extLst>
              <a:ext uri="{FF2B5EF4-FFF2-40B4-BE49-F238E27FC236}">
                <a16:creationId xmlns:a16="http://schemas.microsoft.com/office/drawing/2014/main" id="{15E094BD-8F18-48F2-940B-E9AF3E7B426C}"/>
              </a:ext>
            </a:extLst>
          </p:cNvPr>
          <p:cNvSpPr>
            <a:spLocks noGrp="1"/>
          </p:cNvSpPr>
          <p:nvPr>
            <p:ph idx="13"/>
          </p:nvPr>
        </p:nvSpPr>
        <p:spPr>
          <a:xfrm>
            <a:off x="252000" y="86609"/>
            <a:ext cx="7886700" cy="277566"/>
          </a:xfrm>
        </p:spPr>
        <p:txBody>
          <a:bodyPr>
            <a:noAutofit/>
          </a:bodyPr>
          <a:lstStyle>
            <a:lvl1pPr marL="0" indent="0">
              <a:buNone/>
              <a:defRPr sz="1800" b="1">
                <a:solidFill>
                  <a:schemeClr val="tx1">
                    <a:lumMod val="75000"/>
                    <a:lumOff val="25000"/>
                  </a:schemeClr>
                </a:solidFill>
                <a:latin typeface="ＭＳ Ｐゴシック" panose="020B0600070205080204" pitchFamily="50" charset="-128"/>
                <a:ea typeface="ＭＳ Ｐゴシック" panose="020B0600070205080204" pitchFamily="50" charset="-128"/>
              </a:defRPr>
            </a:lvl1pPr>
            <a:lvl2pPr>
              <a:defRPr b="1">
                <a:latin typeface="游ゴシック" panose="020B0400000000000000" pitchFamily="50" charset="-128"/>
                <a:ea typeface="游ゴシック" panose="020B0400000000000000" pitchFamily="50" charset="-128"/>
              </a:defRPr>
            </a:lvl2pPr>
            <a:lvl3pPr>
              <a:defRPr b="1">
                <a:latin typeface="游ゴシック" panose="020B0400000000000000" pitchFamily="50" charset="-128"/>
                <a:ea typeface="游ゴシック" panose="020B0400000000000000" pitchFamily="50" charset="-128"/>
              </a:defRPr>
            </a:lvl3pPr>
            <a:lvl4pPr>
              <a:defRPr b="1">
                <a:latin typeface="游ゴシック" panose="020B0400000000000000" pitchFamily="50" charset="-128"/>
                <a:ea typeface="游ゴシック" panose="020B0400000000000000" pitchFamily="50" charset="-128"/>
              </a:defRPr>
            </a:lvl4pPr>
            <a:lvl5pPr>
              <a:defRPr b="1">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p:txBody>
      </p:sp>
      <p:sp>
        <p:nvSpPr>
          <p:cNvPr id="6" name="Slide Number Placeholder 5"/>
          <p:cNvSpPr>
            <a:spLocks noGrp="1"/>
          </p:cNvSpPr>
          <p:nvPr>
            <p:ph type="sldNum" sz="quarter" idx="12"/>
          </p:nvPr>
        </p:nvSpPr>
        <p:spPr>
          <a:xfrm>
            <a:off x="7133628" y="6538007"/>
            <a:ext cx="2057400" cy="365125"/>
          </a:xfrm>
        </p:spPr>
        <p:txBody>
          <a:bodyPr/>
          <a:lstStyle>
            <a:lvl1pPr>
              <a:defRPr sz="1600">
                <a:solidFill>
                  <a:schemeClr val="bg1"/>
                </a:solidFill>
              </a:defRPr>
            </a:lvl1pPr>
          </a:lstStyle>
          <a:p>
            <a:fld id="{090AECCA-A504-4483-9A84-66AB2E940DB8}" type="slidenum">
              <a:rPr lang="ja-JP" altLang="en-US" smtClean="0"/>
              <a:pPr/>
              <a:t>‹#›</a:t>
            </a:fld>
            <a:endParaRPr lang="ja-JP" altLang="en-US" dirty="0"/>
          </a:p>
        </p:txBody>
      </p:sp>
      <p:cxnSp>
        <p:nvCxnSpPr>
          <p:cNvPr id="13" name="直線コネクタ 12">
            <a:extLst>
              <a:ext uri="{FF2B5EF4-FFF2-40B4-BE49-F238E27FC236}">
                <a16:creationId xmlns:a16="http://schemas.microsoft.com/office/drawing/2014/main" id="{F2883F2B-A98D-49F6-BC09-C76788F1DFB4}"/>
              </a:ext>
            </a:extLst>
          </p:cNvPr>
          <p:cNvCxnSpPr>
            <a:cxnSpLocks/>
          </p:cNvCxnSpPr>
          <p:nvPr userDrawn="1"/>
        </p:nvCxnSpPr>
        <p:spPr>
          <a:xfrm>
            <a:off x="-43542" y="1021645"/>
            <a:ext cx="9234570" cy="0"/>
          </a:xfrm>
          <a:prstGeom prst="line">
            <a:avLst/>
          </a:prstGeom>
          <a:ln w="57150">
            <a:solidFill>
              <a:srgbClr val="E66914"/>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316630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01600" y="2470830"/>
            <a:ext cx="9245600" cy="1752827"/>
          </a:xfrm>
          <a:solidFill>
            <a:schemeClr val="bg1"/>
          </a:solidFill>
        </p:spPr>
        <p:txBody>
          <a:bodyPr lIns="360000" tIns="72000" rIns="360000" bIns="72000" anchor="ctr">
            <a:normAutofit/>
          </a:bodyPr>
          <a:lstStyle>
            <a:lvl1pPr algn="ctr">
              <a:defRPr sz="6000">
                <a:solidFill>
                  <a:srgbClr val="1B5299"/>
                </a:solidFill>
                <a:latin typeface="ＭＳ Ｐゴシック" panose="020B0600070205080204" pitchFamily="50" charset="-128"/>
                <a:ea typeface="ＭＳ Ｐゴシック" panose="020B0600070205080204" pitchFamily="50" charset="-128"/>
              </a:defRPr>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3888" y="5254171"/>
            <a:ext cx="7886700" cy="1467304"/>
          </a:xfrm>
        </p:spPr>
        <p:txBody>
          <a:bodyPr>
            <a:normAutofit/>
          </a:bodyPr>
          <a:lstStyle>
            <a:lvl1pPr marL="0" indent="0" algn="ctr">
              <a:buNone/>
              <a:defRPr sz="28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dirty="0"/>
              <a:t>マスター テキストの書式設定</a:t>
            </a:r>
          </a:p>
        </p:txBody>
      </p:sp>
      <p:sp>
        <p:nvSpPr>
          <p:cNvPr id="4" name="Date Placeholder 3"/>
          <p:cNvSpPr>
            <a:spLocks noGrp="1"/>
          </p:cNvSpPr>
          <p:nvPr>
            <p:ph type="dt" sz="half" idx="10"/>
          </p:nvPr>
        </p:nvSpPr>
        <p:spPr/>
        <p:txBody>
          <a:bodyPr/>
          <a:lstStyle/>
          <a:p>
            <a:fld id="{F3F9FB93-B743-4EFE-896E-E5760AADC6B7}" type="datetime1">
              <a:rPr kumimoji="1" lang="ja-JP" altLang="en-US" smtClean="0"/>
              <a:pPr/>
              <a:t>2024/3/30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AECCA-A504-4483-9A84-66AB2E940DB8}" type="slidenum">
              <a:rPr kumimoji="1" lang="ja-JP" altLang="en-US" smtClean="0"/>
              <a:pPr/>
              <a:t>‹#›</a:t>
            </a:fld>
            <a:endParaRPr kumimoji="1" lang="ja-JP" altLang="en-US"/>
          </a:p>
        </p:txBody>
      </p:sp>
      <p:sp>
        <p:nvSpPr>
          <p:cNvPr id="8" name="Title 1">
            <a:extLst>
              <a:ext uri="{FF2B5EF4-FFF2-40B4-BE49-F238E27FC236}">
                <a16:creationId xmlns:a16="http://schemas.microsoft.com/office/drawing/2014/main" id="{2154DC1A-4475-4E7C-BD00-61A8D9E99FEB}"/>
              </a:ext>
            </a:extLst>
          </p:cNvPr>
          <p:cNvSpPr txBox="1">
            <a:spLocks/>
          </p:cNvSpPr>
          <p:nvPr userDrawn="1"/>
        </p:nvSpPr>
        <p:spPr>
          <a:xfrm>
            <a:off x="-101600" y="1101271"/>
            <a:ext cx="9245600" cy="1259114"/>
          </a:xfrm>
          <a:prstGeom prst="rect">
            <a:avLst/>
          </a:prstGeom>
          <a:noFill/>
        </p:spPr>
        <p:txBody>
          <a:bodyPr vert="horz" lIns="360000" tIns="45720" rIns="91440" bIns="144000" rtlCol="0" anchor="b">
            <a:normAutofit/>
          </a:bodyPr>
          <a:lstStyle>
            <a:lvl1pPr algn="l" defTabSz="914400" rtl="0" eaLnBrk="1" latinLnBrk="0" hangingPunct="1">
              <a:lnSpc>
                <a:spcPct val="90000"/>
              </a:lnSpc>
              <a:spcBef>
                <a:spcPct val="0"/>
              </a:spcBef>
              <a:buNone/>
              <a:defRPr kumimoji="1" sz="540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ctr"/>
            <a:r>
              <a:rPr lang="ja-JP" altLang="en-US" sz="4400" dirty="0">
                <a:solidFill>
                  <a:srgbClr val="1B5299"/>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防災気象ワークショップ</a:t>
            </a:r>
            <a:endParaRPr lang="en-US" sz="4400" dirty="0">
              <a:solidFill>
                <a:srgbClr val="1B5299"/>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648016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A43445E-09BD-4A61-A7BA-DEB280FFE912}" type="datetime1">
              <a:rPr kumimoji="1" lang="ja-JP" altLang="en-US" smtClean="0"/>
              <a:pPr/>
              <a:t>2024/3/30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90AECCA-A504-4483-9A84-66AB2E940DB8}" type="slidenum">
              <a:rPr kumimoji="1" lang="ja-JP" altLang="en-US" smtClean="0"/>
              <a:pPr/>
              <a:t>‹#›</a:t>
            </a:fld>
            <a:endParaRPr kumimoji="1" lang="ja-JP" altLang="en-US"/>
          </a:p>
        </p:txBody>
      </p:sp>
    </p:spTree>
    <p:extLst>
      <p:ext uri="{BB962C8B-B14F-4D97-AF65-F5344CB8AC3E}">
        <p14:creationId xmlns:p14="http://schemas.microsoft.com/office/powerpoint/2010/main" val="2196955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030D592-BF23-40E3-91E8-AA41EBB69C3C}" type="datetime1">
              <a:rPr kumimoji="1" lang="ja-JP" altLang="en-US" smtClean="0"/>
              <a:pPr/>
              <a:t>2024/3/30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090AECCA-A504-4483-9A84-66AB2E940DB8}" type="slidenum">
              <a:rPr kumimoji="1" lang="ja-JP" altLang="en-US" smtClean="0"/>
              <a:pPr/>
              <a:t>‹#›</a:t>
            </a:fld>
            <a:endParaRPr kumimoji="1" lang="ja-JP" altLang="en-US"/>
          </a:p>
        </p:txBody>
      </p:sp>
    </p:spTree>
    <p:extLst>
      <p:ext uri="{BB962C8B-B14F-4D97-AF65-F5344CB8AC3E}">
        <p14:creationId xmlns:p14="http://schemas.microsoft.com/office/powerpoint/2010/main" val="235995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1666FD1C-E783-491C-BFCE-647B9D530533}" type="datetime1">
              <a:rPr kumimoji="1" lang="ja-JP" altLang="en-US" smtClean="0"/>
              <a:pPr/>
              <a:t>2024/3/30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090AECCA-A504-4483-9A84-66AB2E940DB8}" type="slidenum">
              <a:rPr kumimoji="1" lang="ja-JP" altLang="en-US" smtClean="0"/>
              <a:pPr/>
              <a:t>‹#›</a:t>
            </a:fld>
            <a:endParaRPr kumimoji="1" lang="ja-JP" altLang="en-US"/>
          </a:p>
        </p:txBody>
      </p:sp>
    </p:spTree>
    <p:extLst>
      <p:ext uri="{BB962C8B-B14F-4D97-AF65-F5344CB8AC3E}">
        <p14:creationId xmlns:p14="http://schemas.microsoft.com/office/powerpoint/2010/main" val="1400445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1AB65E-2D8B-43F2-AA14-E586D4329F0C}" type="datetime1">
              <a:rPr kumimoji="1" lang="ja-JP" altLang="en-US" smtClean="0"/>
              <a:pPr/>
              <a:t>2024/3/30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0AECCA-A504-4483-9A84-66AB2E940DB8}" type="slidenum">
              <a:rPr kumimoji="1" lang="ja-JP" altLang="en-US" smtClean="0"/>
              <a:pPr/>
              <a:t>‹#›</a:t>
            </a:fld>
            <a:endParaRPr kumimoji="1" lang="ja-JP" altLang="en-US"/>
          </a:p>
        </p:txBody>
      </p:sp>
    </p:spTree>
    <p:extLst>
      <p:ext uri="{BB962C8B-B14F-4D97-AF65-F5344CB8AC3E}">
        <p14:creationId xmlns:p14="http://schemas.microsoft.com/office/powerpoint/2010/main" val="273457396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61" r:id="rId3"/>
    <p:sldLayoutId id="2147483676"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17.emf"/><Relationship Id="rId7" Type="http://schemas.openxmlformats.org/officeDocument/2006/relationships/image" Target="../media/image21.emf"/><Relationship Id="rId2" Type="http://schemas.openxmlformats.org/officeDocument/2006/relationships/notesSlide" Target="../notesSlides/notesSlide42.xml"/><Relationship Id="rId1" Type="http://schemas.openxmlformats.org/officeDocument/2006/relationships/slideLayout" Target="../slideLayouts/slideLayout5.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4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3.xml"/><Relationship Id="rId1" Type="http://schemas.openxmlformats.org/officeDocument/2006/relationships/slideLayout" Target="../slideLayouts/slideLayout5.xml"/><Relationship Id="rId5" Type="http://schemas.openxmlformats.org/officeDocument/2006/relationships/image" Target="../media/image17.emf"/><Relationship Id="rId4" Type="http://schemas.openxmlformats.org/officeDocument/2006/relationships/image" Target="../media/image11.png"/></Relationships>
</file>

<file path=ppt/slides/_rels/slide4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3.xml"/><Relationship Id="rId1" Type="http://schemas.openxmlformats.org/officeDocument/2006/relationships/slideLayout" Target="../slideLayouts/slideLayout5.xml"/><Relationship Id="rId4" Type="http://schemas.openxmlformats.org/officeDocument/2006/relationships/image" Target="../media/image17.e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image" Target="../media/image17.emf"/><Relationship Id="rId7" Type="http://schemas.openxmlformats.org/officeDocument/2006/relationships/image" Target="../media/image21.emf"/><Relationship Id="rId2" Type="http://schemas.openxmlformats.org/officeDocument/2006/relationships/notesSlide" Target="../notesSlides/notesSlide55.xml"/><Relationship Id="rId1" Type="http://schemas.openxmlformats.org/officeDocument/2006/relationships/slideLayout" Target="../slideLayouts/slideLayout5.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6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6.xml"/><Relationship Id="rId1" Type="http://schemas.openxmlformats.org/officeDocument/2006/relationships/slideLayout" Target="../slideLayouts/slideLayout5.xml"/><Relationship Id="rId4" Type="http://schemas.openxmlformats.org/officeDocument/2006/relationships/image" Target="../media/image27.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9.xml"/><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0.xml"/><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1.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2.xml"/><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図 21"/>
          <p:cNvPicPr>
            <a:picLocks noChangeAspect="1"/>
          </p:cNvPicPr>
          <p:nvPr/>
        </p:nvPicPr>
        <p:blipFill rotWithShape="1">
          <a:blip r:embed="rId3"/>
          <a:srcRect l="3783" t="14573" r="22031" b="14671"/>
          <a:stretch/>
        </p:blipFill>
        <p:spPr>
          <a:xfrm>
            <a:off x="-25401" y="-9526"/>
            <a:ext cx="9178925" cy="6867525"/>
          </a:xfrm>
          <a:prstGeom prst="rect">
            <a:avLst/>
          </a:prstGeom>
        </p:spPr>
      </p:pic>
      <p:sp>
        <p:nvSpPr>
          <p:cNvPr id="24" name="テキスト ボックス 23">
            <a:extLst>
              <a:ext uri="{FF2B5EF4-FFF2-40B4-BE49-F238E27FC236}">
                <a16:creationId xmlns:a16="http://schemas.microsoft.com/office/drawing/2014/main" id="{7BC737AB-F81E-C1B4-E1B7-5CCE1442CE43}"/>
              </a:ext>
            </a:extLst>
          </p:cNvPr>
          <p:cNvSpPr txBox="1"/>
          <p:nvPr/>
        </p:nvSpPr>
        <p:spPr>
          <a:xfrm>
            <a:off x="7696200" y="6568292"/>
            <a:ext cx="1441255" cy="276999"/>
          </a:xfrm>
          <a:prstGeom prst="rect">
            <a:avLst/>
          </a:prstGeom>
          <a:noFill/>
        </p:spPr>
        <p:txBody>
          <a:bodyPr wrap="square" rtlCol="0">
            <a:spAutoFit/>
          </a:bodyPr>
          <a:lstStyle/>
          <a:p>
            <a:r>
              <a:rPr kumimoji="1" lang="ja-JP" altLang="en-US" sz="1200" dirty="0" smtClean="0">
                <a:latin typeface="+mn-ea"/>
              </a:rPr>
              <a:t>令和６年</a:t>
            </a:r>
            <a:r>
              <a:rPr kumimoji="1" lang="ja-JP" altLang="en-US" sz="1200" dirty="0" smtClean="0">
                <a:latin typeface="+mn-ea"/>
              </a:rPr>
              <a:t>３月</a:t>
            </a:r>
            <a:r>
              <a:rPr kumimoji="1" lang="ja-JP" altLang="en-US" sz="1200" dirty="0">
                <a:latin typeface="+mn-ea"/>
              </a:rPr>
              <a:t>更新</a:t>
            </a:r>
          </a:p>
        </p:txBody>
      </p:sp>
    </p:spTree>
    <p:extLst>
      <p:ext uri="{BB962C8B-B14F-4D97-AF65-F5344CB8AC3E}">
        <p14:creationId xmlns:p14="http://schemas.microsoft.com/office/powerpoint/2010/main" val="1004357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00DD7FD-6285-4028-A19C-04B31D3CC55C}"/>
              </a:ext>
            </a:extLst>
          </p:cNvPr>
          <p:cNvSpPr>
            <a:spLocks noGrp="1"/>
          </p:cNvSpPr>
          <p:nvPr>
            <p:ph type="title"/>
          </p:nvPr>
        </p:nvSpPr>
        <p:spPr/>
        <p:txBody>
          <a:bodyPr/>
          <a:lstStyle/>
          <a:p>
            <a:r>
              <a:rPr lang="ja-JP" altLang="en-US" dirty="0"/>
              <a:t>グループワークの進め方</a:t>
            </a:r>
            <a:endParaRPr kumimoji="1" lang="ja-JP" altLang="en-US" dirty="0"/>
          </a:p>
        </p:txBody>
      </p:sp>
      <p:sp>
        <p:nvSpPr>
          <p:cNvPr id="5" name="スライド番号プレースホルダー 4">
            <a:extLst>
              <a:ext uri="{FF2B5EF4-FFF2-40B4-BE49-F238E27FC236}">
                <a16:creationId xmlns:a16="http://schemas.microsoft.com/office/drawing/2014/main" id="{1F4C2A7D-D784-4CAA-8E54-971FD8ECE6CD}"/>
              </a:ext>
            </a:extLst>
          </p:cNvPr>
          <p:cNvSpPr>
            <a:spLocks noGrp="1"/>
          </p:cNvSpPr>
          <p:nvPr>
            <p:ph type="sldNum" sz="quarter" idx="12"/>
          </p:nvPr>
        </p:nvSpPr>
        <p:spPr/>
        <p:txBody>
          <a:bodyPr/>
          <a:lstStyle/>
          <a:p>
            <a:fld id="{090AECCA-A504-4483-9A84-66AB2E940DB8}" type="slidenum">
              <a:rPr lang="ja-JP" altLang="en-US" smtClean="0"/>
              <a:pPr/>
              <a:t>10</a:t>
            </a:fld>
            <a:endParaRPr lang="ja-JP" altLang="en-US" dirty="0"/>
          </a:p>
        </p:txBody>
      </p:sp>
      <p:sp>
        <p:nvSpPr>
          <p:cNvPr id="24" name="サブタイトル 2">
            <a:extLst>
              <a:ext uri="{FF2B5EF4-FFF2-40B4-BE49-F238E27FC236}">
                <a16:creationId xmlns:a16="http://schemas.microsoft.com/office/drawing/2014/main" id="{05F6E48F-8921-48D2-B204-40CE66F37F97}"/>
              </a:ext>
            </a:extLst>
          </p:cNvPr>
          <p:cNvSpPr txBox="1">
            <a:spLocks/>
          </p:cNvSpPr>
          <p:nvPr/>
        </p:nvSpPr>
        <p:spPr>
          <a:xfrm>
            <a:off x="3123760" y="2615848"/>
            <a:ext cx="4846963" cy="31387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nSpc>
                <a:spcPts val="2200"/>
              </a:lnSpc>
              <a:spcBef>
                <a:spcPts val="0"/>
              </a:spcBef>
              <a:buNone/>
            </a:pPr>
            <a:r>
              <a:rPr lang="ja-JP" altLang="en-US" sz="2000" dirty="0">
                <a:latin typeface="ＭＳ Ｐゴシック" panose="020B0600070205080204" pitchFamily="50" charset="-128"/>
                <a:ea typeface="ＭＳ Ｐゴシック" panose="020B0600070205080204" pitchFamily="50" charset="-128"/>
              </a:rPr>
              <a:t>皆さんの置かれた状況が説明されます</a:t>
            </a:r>
          </a:p>
        </p:txBody>
      </p:sp>
      <p:sp>
        <p:nvSpPr>
          <p:cNvPr id="25" name="テキスト ボックス 24">
            <a:extLst>
              <a:ext uri="{FF2B5EF4-FFF2-40B4-BE49-F238E27FC236}">
                <a16:creationId xmlns:a16="http://schemas.microsoft.com/office/drawing/2014/main" id="{9892D8D1-E6D9-4EFC-90CD-271B12C597B6}"/>
              </a:ext>
            </a:extLst>
          </p:cNvPr>
          <p:cNvSpPr txBox="1"/>
          <p:nvPr/>
        </p:nvSpPr>
        <p:spPr>
          <a:xfrm>
            <a:off x="1245934" y="2533227"/>
            <a:ext cx="1776474" cy="485192"/>
          </a:xfrm>
          <a:prstGeom prst="rect">
            <a:avLst/>
          </a:prstGeom>
          <a:ln>
            <a:solidFill>
              <a:schemeClr val="accent6">
                <a:lumMod val="50000"/>
              </a:schemeClr>
            </a:solidFill>
          </a:ln>
        </p:spPr>
        <p:style>
          <a:lnRef idx="2">
            <a:schemeClr val="accent5"/>
          </a:lnRef>
          <a:fillRef idx="1">
            <a:schemeClr val="lt1"/>
          </a:fillRef>
          <a:effectRef idx="0">
            <a:schemeClr val="accent5"/>
          </a:effectRef>
          <a:fontRef idx="minor">
            <a:schemeClr val="dk1"/>
          </a:fontRef>
        </p:style>
        <p:txBody>
          <a:bodyPr wrap="square" lIns="108000" tIns="0" rIns="108000" bIns="36000" rtlCol="0" anchor="ctr">
            <a:spAutoFit/>
          </a:bodyPr>
          <a:lstStyle/>
          <a:p>
            <a:pPr algn="ctr">
              <a:lnSpc>
                <a:spcPts val="3500"/>
              </a:lnSpc>
              <a:spcBef>
                <a:spcPts val="600"/>
              </a:spcBef>
            </a:pPr>
            <a:r>
              <a:rPr lang="ja-JP" altLang="en-US" sz="2000" dirty="0">
                <a:solidFill>
                  <a:schemeClr val="accent6">
                    <a:lumMod val="50000"/>
                  </a:schemeClr>
                </a:solidFill>
                <a:latin typeface="ＭＳ Ｐゴシック" panose="020B0600070205080204" pitchFamily="50" charset="-128"/>
                <a:ea typeface="ＭＳ Ｐゴシック" panose="020B0600070205080204" pitchFamily="50" charset="-128"/>
              </a:rPr>
              <a:t>状況付与</a:t>
            </a:r>
          </a:p>
        </p:txBody>
      </p:sp>
      <p:sp>
        <p:nvSpPr>
          <p:cNvPr id="45" name="サブタイトル 2">
            <a:extLst>
              <a:ext uri="{FF2B5EF4-FFF2-40B4-BE49-F238E27FC236}">
                <a16:creationId xmlns:a16="http://schemas.microsoft.com/office/drawing/2014/main" id="{5B515DBA-B0AF-4C9B-9AC8-4FE4EAD252FD}"/>
              </a:ext>
            </a:extLst>
          </p:cNvPr>
          <p:cNvSpPr txBox="1">
            <a:spLocks/>
          </p:cNvSpPr>
          <p:nvPr/>
        </p:nvSpPr>
        <p:spPr>
          <a:xfrm>
            <a:off x="3123760" y="3279837"/>
            <a:ext cx="4724236" cy="31387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nSpc>
                <a:spcPts val="2200"/>
              </a:lnSpc>
              <a:spcBef>
                <a:spcPts val="0"/>
              </a:spcBef>
              <a:buNone/>
            </a:pPr>
            <a:r>
              <a:rPr lang="ja-JP" altLang="en-US" sz="2000" dirty="0">
                <a:latin typeface="ＭＳ Ｐゴシック" panose="020B0600070205080204" pitchFamily="50" charset="-128"/>
                <a:ea typeface="ＭＳ Ｐゴシック" panose="020B0600070205080204" pitchFamily="50" charset="-128"/>
              </a:rPr>
              <a:t>検討すべき課題が問いかけられます</a:t>
            </a:r>
          </a:p>
        </p:txBody>
      </p:sp>
      <p:sp>
        <p:nvSpPr>
          <p:cNvPr id="46" name="テキスト ボックス 45">
            <a:extLst>
              <a:ext uri="{FF2B5EF4-FFF2-40B4-BE49-F238E27FC236}">
                <a16:creationId xmlns:a16="http://schemas.microsoft.com/office/drawing/2014/main" id="{3FA30A74-97D8-448B-B17E-9B9C29FB9051}"/>
              </a:ext>
            </a:extLst>
          </p:cNvPr>
          <p:cNvSpPr txBox="1"/>
          <p:nvPr/>
        </p:nvSpPr>
        <p:spPr>
          <a:xfrm>
            <a:off x="1245934" y="3202393"/>
            <a:ext cx="1776474" cy="485192"/>
          </a:xfrm>
          <a:prstGeom prst="rect">
            <a:avLst/>
          </a:prstGeom>
          <a:ln>
            <a:solidFill>
              <a:schemeClr val="accent6">
                <a:lumMod val="50000"/>
              </a:schemeClr>
            </a:solidFill>
          </a:ln>
        </p:spPr>
        <p:style>
          <a:lnRef idx="2">
            <a:schemeClr val="accent5"/>
          </a:lnRef>
          <a:fillRef idx="1">
            <a:schemeClr val="lt1"/>
          </a:fillRef>
          <a:effectRef idx="0">
            <a:schemeClr val="accent5"/>
          </a:effectRef>
          <a:fontRef idx="minor">
            <a:schemeClr val="dk1"/>
          </a:fontRef>
        </p:style>
        <p:txBody>
          <a:bodyPr wrap="square" lIns="108000" tIns="0" rIns="108000" bIns="36000" rtlCol="0" anchor="ctr">
            <a:spAutoFit/>
          </a:bodyPr>
          <a:lstStyle/>
          <a:p>
            <a:pPr algn="ctr">
              <a:lnSpc>
                <a:spcPts val="3500"/>
              </a:lnSpc>
              <a:spcBef>
                <a:spcPts val="600"/>
              </a:spcBef>
            </a:pPr>
            <a:r>
              <a:rPr lang="ja-JP" altLang="en-US" sz="2000" dirty="0">
                <a:solidFill>
                  <a:schemeClr val="accent6">
                    <a:lumMod val="50000"/>
                  </a:schemeClr>
                </a:solidFill>
                <a:latin typeface="ＭＳ Ｐゴシック" panose="020B0600070205080204" pitchFamily="50" charset="-128"/>
                <a:ea typeface="ＭＳ Ｐゴシック" panose="020B0600070205080204" pitchFamily="50" charset="-128"/>
              </a:rPr>
              <a:t>設問付与</a:t>
            </a:r>
          </a:p>
        </p:txBody>
      </p:sp>
      <p:sp>
        <p:nvSpPr>
          <p:cNvPr id="47" name="サブタイトル 2">
            <a:extLst>
              <a:ext uri="{FF2B5EF4-FFF2-40B4-BE49-F238E27FC236}">
                <a16:creationId xmlns:a16="http://schemas.microsoft.com/office/drawing/2014/main" id="{C8ADB59E-F009-466C-9449-F1168413EED1}"/>
              </a:ext>
            </a:extLst>
          </p:cNvPr>
          <p:cNvSpPr txBox="1">
            <a:spLocks/>
          </p:cNvSpPr>
          <p:nvPr/>
        </p:nvSpPr>
        <p:spPr>
          <a:xfrm>
            <a:off x="3123760" y="3827297"/>
            <a:ext cx="4385078" cy="62989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nSpc>
                <a:spcPts val="2200"/>
              </a:lnSpc>
              <a:spcBef>
                <a:spcPts val="0"/>
              </a:spcBef>
              <a:buNone/>
            </a:pPr>
            <a:r>
              <a:rPr lang="ja-JP" altLang="en-US" sz="2000" dirty="0">
                <a:latin typeface="ＭＳ Ｐゴシック" panose="020B0600070205080204" pitchFamily="50" charset="-128"/>
                <a:ea typeface="ＭＳ Ｐゴシック" panose="020B0600070205080204" pitchFamily="50" charset="-128"/>
              </a:rPr>
              <a:t>状況を踏まえ、対応のあり方を検討し、ホワイトボードにまとめてください</a:t>
            </a:r>
          </a:p>
        </p:txBody>
      </p:sp>
      <p:sp>
        <p:nvSpPr>
          <p:cNvPr id="48" name="テキスト ボックス 47">
            <a:extLst>
              <a:ext uri="{FF2B5EF4-FFF2-40B4-BE49-F238E27FC236}">
                <a16:creationId xmlns:a16="http://schemas.microsoft.com/office/drawing/2014/main" id="{BE05ED93-9407-4EC4-ABA2-C9C6682A8422}"/>
              </a:ext>
            </a:extLst>
          </p:cNvPr>
          <p:cNvSpPr txBox="1"/>
          <p:nvPr/>
        </p:nvSpPr>
        <p:spPr>
          <a:xfrm>
            <a:off x="1245934" y="3871559"/>
            <a:ext cx="1776474" cy="485192"/>
          </a:xfrm>
          <a:prstGeom prst="rect">
            <a:avLst/>
          </a:prstGeom>
          <a:ln>
            <a:solidFill>
              <a:schemeClr val="accent6">
                <a:lumMod val="50000"/>
              </a:schemeClr>
            </a:solidFill>
          </a:ln>
        </p:spPr>
        <p:style>
          <a:lnRef idx="2">
            <a:schemeClr val="accent5"/>
          </a:lnRef>
          <a:fillRef idx="1">
            <a:schemeClr val="lt1"/>
          </a:fillRef>
          <a:effectRef idx="0">
            <a:schemeClr val="accent5"/>
          </a:effectRef>
          <a:fontRef idx="minor">
            <a:schemeClr val="dk1"/>
          </a:fontRef>
        </p:style>
        <p:txBody>
          <a:bodyPr wrap="square" lIns="108000" tIns="0" rIns="108000" bIns="36000" rtlCol="0" anchor="ctr">
            <a:spAutoFit/>
          </a:bodyPr>
          <a:lstStyle/>
          <a:p>
            <a:pPr algn="ctr">
              <a:lnSpc>
                <a:spcPts val="3500"/>
              </a:lnSpc>
              <a:spcBef>
                <a:spcPts val="600"/>
              </a:spcBef>
            </a:pPr>
            <a:r>
              <a:rPr lang="ja-JP" altLang="en-US" sz="2000" dirty="0">
                <a:solidFill>
                  <a:schemeClr val="accent6">
                    <a:lumMod val="50000"/>
                  </a:schemeClr>
                </a:solidFill>
                <a:latin typeface="ＭＳ Ｐゴシック" panose="020B0600070205080204" pitchFamily="50" charset="-128"/>
                <a:ea typeface="ＭＳ Ｐゴシック" panose="020B0600070205080204" pitchFamily="50" charset="-128"/>
              </a:rPr>
              <a:t>グループ検討</a:t>
            </a:r>
          </a:p>
        </p:txBody>
      </p:sp>
      <p:sp>
        <p:nvSpPr>
          <p:cNvPr id="49" name="サブタイトル 2">
            <a:extLst>
              <a:ext uri="{FF2B5EF4-FFF2-40B4-BE49-F238E27FC236}">
                <a16:creationId xmlns:a16="http://schemas.microsoft.com/office/drawing/2014/main" id="{609A0A8D-1F87-4B40-AABE-1B82B8E7F226}"/>
              </a:ext>
            </a:extLst>
          </p:cNvPr>
          <p:cNvSpPr txBox="1">
            <a:spLocks/>
          </p:cNvSpPr>
          <p:nvPr/>
        </p:nvSpPr>
        <p:spPr>
          <a:xfrm>
            <a:off x="3123760" y="4626326"/>
            <a:ext cx="4645858" cy="31387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nSpc>
                <a:spcPts val="2200"/>
              </a:lnSpc>
              <a:spcBef>
                <a:spcPts val="0"/>
              </a:spcBef>
              <a:buNone/>
            </a:pPr>
            <a:r>
              <a:rPr lang="ja-JP" altLang="en-US" sz="2000">
                <a:latin typeface="ＭＳ Ｐゴシック" panose="020B0600070205080204" pitchFamily="50" charset="-128"/>
                <a:ea typeface="ＭＳ Ｐゴシック" panose="020B0600070205080204" pitchFamily="50" charset="-128"/>
              </a:rPr>
              <a:t>各グループの検討結果を共有します</a:t>
            </a:r>
            <a:endParaRPr lang="ja-JP" altLang="en-US" sz="2000" dirty="0">
              <a:latin typeface="ＭＳ Ｐゴシック" panose="020B0600070205080204" pitchFamily="50" charset="-128"/>
              <a:ea typeface="ＭＳ Ｐゴシック" panose="020B0600070205080204" pitchFamily="50" charset="-128"/>
            </a:endParaRPr>
          </a:p>
        </p:txBody>
      </p:sp>
      <p:sp>
        <p:nvSpPr>
          <p:cNvPr id="50" name="テキスト ボックス 49">
            <a:extLst>
              <a:ext uri="{FF2B5EF4-FFF2-40B4-BE49-F238E27FC236}">
                <a16:creationId xmlns:a16="http://schemas.microsoft.com/office/drawing/2014/main" id="{3A5BE967-B010-462F-BC1D-AFF5C12BDC70}"/>
              </a:ext>
            </a:extLst>
          </p:cNvPr>
          <p:cNvSpPr txBox="1"/>
          <p:nvPr/>
        </p:nvSpPr>
        <p:spPr>
          <a:xfrm>
            <a:off x="1245934" y="4540727"/>
            <a:ext cx="1776474" cy="485192"/>
          </a:xfrm>
          <a:prstGeom prst="rect">
            <a:avLst/>
          </a:prstGeom>
          <a:ln>
            <a:solidFill>
              <a:schemeClr val="accent6">
                <a:lumMod val="50000"/>
              </a:schemeClr>
            </a:solidFill>
          </a:ln>
        </p:spPr>
        <p:style>
          <a:lnRef idx="2">
            <a:schemeClr val="accent5"/>
          </a:lnRef>
          <a:fillRef idx="1">
            <a:schemeClr val="lt1"/>
          </a:fillRef>
          <a:effectRef idx="0">
            <a:schemeClr val="accent5"/>
          </a:effectRef>
          <a:fontRef idx="minor">
            <a:schemeClr val="dk1"/>
          </a:fontRef>
        </p:style>
        <p:txBody>
          <a:bodyPr wrap="square" lIns="108000" tIns="0" rIns="108000" bIns="36000" rtlCol="0" anchor="ctr">
            <a:spAutoFit/>
          </a:bodyPr>
          <a:lstStyle/>
          <a:p>
            <a:pPr algn="ctr">
              <a:lnSpc>
                <a:spcPts val="3500"/>
              </a:lnSpc>
              <a:spcBef>
                <a:spcPts val="600"/>
              </a:spcBef>
            </a:pPr>
            <a:r>
              <a:rPr lang="ja-JP" altLang="en-US" sz="2000" dirty="0">
                <a:solidFill>
                  <a:schemeClr val="accent6">
                    <a:lumMod val="50000"/>
                  </a:schemeClr>
                </a:solidFill>
                <a:latin typeface="ＭＳ Ｐゴシック" panose="020B0600070205080204" pitchFamily="50" charset="-128"/>
                <a:ea typeface="ＭＳ Ｐゴシック" panose="020B0600070205080204" pitchFamily="50" charset="-128"/>
              </a:rPr>
              <a:t>グループ発表</a:t>
            </a:r>
          </a:p>
        </p:txBody>
      </p:sp>
      <p:sp>
        <p:nvSpPr>
          <p:cNvPr id="51" name="二等辺三角形 50">
            <a:extLst>
              <a:ext uri="{FF2B5EF4-FFF2-40B4-BE49-F238E27FC236}">
                <a16:creationId xmlns:a16="http://schemas.microsoft.com/office/drawing/2014/main" id="{09EAEA8B-7211-44D7-9E09-38F3CA3ED56C}"/>
              </a:ext>
            </a:extLst>
          </p:cNvPr>
          <p:cNvSpPr/>
          <p:nvPr/>
        </p:nvSpPr>
        <p:spPr>
          <a:xfrm flipV="1">
            <a:off x="2017396" y="3037557"/>
            <a:ext cx="243013" cy="147789"/>
          </a:xfrm>
          <a:prstGeom prst="triangle">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52" name="二等辺三角形 51">
            <a:extLst>
              <a:ext uri="{FF2B5EF4-FFF2-40B4-BE49-F238E27FC236}">
                <a16:creationId xmlns:a16="http://schemas.microsoft.com/office/drawing/2014/main" id="{D2C21136-6EC3-4A1E-97B9-F783B9A7697D}"/>
              </a:ext>
            </a:extLst>
          </p:cNvPr>
          <p:cNvSpPr/>
          <p:nvPr/>
        </p:nvSpPr>
        <p:spPr>
          <a:xfrm flipV="1">
            <a:off x="2017396" y="3706723"/>
            <a:ext cx="243013" cy="147789"/>
          </a:xfrm>
          <a:prstGeom prst="triangle">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53" name="二等辺三角形 52">
            <a:extLst>
              <a:ext uri="{FF2B5EF4-FFF2-40B4-BE49-F238E27FC236}">
                <a16:creationId xmlns:a16="http://schemas.microsoft.com/office/drawing/2014/main" id="{EE873E87-B967-45F0-B251-5246EA7A39AA}"/>
              </a:ext>
            </a:extLst>
          </p:cNvPr>
          <p:cNvSpPr/>
          <p:nvPr/>
        </p:nvSpPr>
        <p:spPr>
          <a:xfrm flipV="1">
            <a:off x="2017396" y="4375889"/>
            <a:ext cx="243013" cy="147789"/>
          </a:xfrm>
          <a:prstGeom prst="triangle">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58" name="角丸四角形 22">
            <a:extLst>
              <a:ext uri="{FF2B5EF4-FFF2-40B4-BE49-F238E27FC236}">
                <a16:creationId xmlns:a16="http://schemas.microsoft.com/office/drawing/2014/main" id="{E55ECF7D-988B-4AF8-827B-445A99E2E03F}"/>
              </a:ext>
            </a:extLst>
          </p:cNvPr>
          <p:cNvSpPr/>
          <p:nvPr/>
        </p:nvSpPr>
        <p:spPr>
          <a:xfrm>
            <a:off x="1245934" y="5422026"/>
            <a:ext cx="1776474" cy="504294"/>
          </a:xfrm>
          <a:prstGeom prst="roundRect">
            <a:avLst/>
          </a:prstGeom>
          <a:solidFill>
            <a:srgbClr val="00B050"/>
          </a:solidFill>
          <a:ln/>
        </p:spPr>
        <p:style>
          <a:lnRef idx="3">
            <a:schemeClr val="lt1"/>
          </a:lnRef>
          <a:fillRef idx="1">
            <a:schemeClr val="accent5"/>
          </a:fillRef>
          <a:effectRef idx="1">
            <a:schemeClr val="accent5"/>
          </a:effectRef>
          <a:fontRef idx="minor">
            <a:schemeClr val="lt1"/>
          </a:fontRef>
        </p:style>
        <p:txBody>
          <a:bodyPr rtlCol="0" anchor="ctr"/>
          <a:lstStyle/>
          <a:p>
            <a:pPr algn="ctr"/>
            <a:r>
              <a:rPr kumimoji="1" lang="ja-JP" altLang="en-US" sz="20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解　説</a:t>
            </a:r>
          </a:p>
        </p:txBody>
      </p:sp>
      <p:sp>
        <p:nvSpPr>
          <p:cNvPr id="60" name="サブタイトル 2">
            <a:extLst>
              <a:ext uri="{FF2B5EF4-FFF2-40B4-BE49-F238E27FC236}">
                <a16:creationId xmlns:a16="http://schemas.microsoft.com/office/drawing/2014/main" id="{70DAC4AB-4E89-4894-801D-C022B7FD185C}"/>
              </a:ext>
            </a:extLst>
          </p:cNvPr>
          <p:cNvSpPr txBox="1">
            <a:spLocks/>
          </p:cNvSpPr>
          <p:nvPr/>
        </p:nvSpPr>
        <p:spPr>
          <a:xfrm>
            <a:off x="3123761" y="5346429"/>
            <a:ext cx="4385078" cy="62442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nSpc>
                <a:spcPts val="2200"/>
              </a:lnSpc>
              <a:spcBef>
                <a:spcPts val="0"/>
              </a:spcBef>
              <a:buNone/>
            </a:pPr>
            <a:r>
              <a:rPr lang="ja-JP" altLang="en-US" sz="2000" dirty="0">
                <a:solidFill>
                  <a:schemeClr val="tx1">
                    <a:lumMod val="75000"/>
                    <a:lumOff val="25000"/>
                  </a:schemeClr>
                </a:solidFill>
                <a:latin typeface="ＭＳ Ｐゴシック" panose="020B0600070205080204" pitchFamily="50" charset="-128"/>
                <a:ea typeface="ＭＳ Ｐゴシック" panose="020B0600070205080204" pitchFamily="50" charset="-128"/>
              </a:rPr>
              <a:t>発表内容を踏まえて、認識しておくべき重要ポイントを再確認します</a:t>
            </a:r>
          </a:p>
        </p:txBody>
      </p:sp>
      <p:sp>
        <p:nvSpPr>
          <p:cNvPr id="28" name="四角形: 角を丸くする 27">
            <a:extLst>
              <a:ext uri="{FF2B5EF4-FFF2-40B4-BE49-F238E27FC236}">
                <a16:creationId xmlns:a16="http://schemas.microsoft.com/office/drawing/2014/main" id="{8E9D4541-1CB8-4A64-998E-69AA119E2D2D}"/>
              </a:ext>
            </a:extLst>
          </p:cNvPr>
          <p:cNvSpPr/>
          <p:nvPr/>
        </p:nvSpPr>
        <p:spPr>
          <a:xfrm>
            <a:off x="758533" y="2296391"/>
            <a:ext cx="7707984" cy="3886200"/>
          </a:xfrm>
          <a:prstGeom prst="roundRect">
            <a:avLst>
              <a:gd name="adj" fmla="val 0"/>
            </a:avLst>
          </a:prstGeom>
          <a:noFill/>
          <a:ln>
            <a:solidFill>
              <a:srgbClr val="E669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矢印: 下 58">
            <a:extLst>
              <a:ext uri="{FF2B5EF4-FFF2-40B4-BE49-F238E27FC236}">
                <a16:creationId xmlns:a16="http://schemas.microsoft.com/office/drawing/2014/main" id="{C09D8A7D-279E-4BEB-8D44-909E7EAC8901}"/>
              </a:ext>
            </a:extLst>
          </p:cNvPr>
          <p:cNvSpPr/>
          <p:nvPr/>
        </p:nvSpPr>
        <p:spPr>
          <a:xfrm>
            <a:off x="1880167" y="5075982"/>
            <a:ext cx="508007" cy="305546"/>
          </a:xfrm>
          <a:prstGeom prst="downArrow">
            <a:avLst/>
          </a:prstGeom>
          <a:gradFill>
            <a:gsLst>
              <a:gs pos="0">
                <a:schemeClr val="accent2">
                  <a:lumMod val="110000"/>
                  <a:satMod val="105000"/>
                  <a:tint val="67000"/>
                </a:schemeClr>
              </a:gs>
              <a:gs pos="37000">
                <a:schemeClr val="accent2">
                  <a:lumMod val="60000"/>
                  <a:lumOff val="40000"/>
                </a:schemeClr>
              </a:gs>
              <a:gs pos="100000">
                <a:schemeClr val="accent2">
                  <a:lumMod val="75000"/>
                </a:schemeClr>
              </a:gs>
            </a:gsLst>
          </a:gra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1" name="テキスト ボックス 10">
            <a:extLst>
              <a:ext uri="{FF2B5EF4-FFF2-40B4-BE49-F238E27FC236}">
                <a16:creationId xmlns:a16="http://schemas.microsoft.com/office/drawing/2014/main" id="{46AF40CC-1D55-4AD3-9EEF-79C80D46780B}"/>
              </a:ext>
            </a:extLst>
          </p:cNvPr>
          <p:cNvSpPr txBox="1"/>
          <p:nvPr/>
        </p:nvSpPr>
        <p:spPr>
          <a:xfrm>
            <a:off x="600096" y="1295999"/>
            <a:ext cx="7866421" cy="461665"/>
          </a:xfrm>
          <a:prstGeom prst="rect">
            <a:avLst/>
          </a:prstGeom>
          <a:noFill/>
        </p:spPr>
        <p:txBody>
          <a:bodyPr wrap="square" rtlCol="0">
            <a:spAutoFit/>
          </a:bodyPr>
          <a:lstStyle/>
          <a:p>
            <a:r>
              <a:rPr kumimoji="1" lang="ja-JP" altLang="en-US" sz="2400" dirty="0">
                <a:latin typeface="ＭＳ Ｐゴシック" panose="020B0600070205080204" pitchFamily="50" charset="-128"/>
                <a:ea typeface="ＭＳ Ｐゴシック" panose="020B0600070205080204" pitchFamily="50" charset="-128"/>
              </a:rPr>
              <a:t>下記のプロセスを「場面 </a:t>
            </a:r>
            <a:r>
              <a:rPr kumimoji="1" lang="en-US" altLang="ja-JP" sz="2400" dirty="0" smtClean="0">
                <a:latin typeface="ＭＳ Ｐゴシック" panose="020B0600070205080204" pitchFamily="50" charset="-128"/>
                <a:ea typeface="ＭＳ Ｐゴシック" panose="020B0600070205080204" pitchFamily="50" charset="-128"/>
              </a:rPr>
              <a:t>1</a:t>
            </a:r>
            <a:r>
              <a:rPr kumimoji="1" lang="ja-JP" altLang="en-US" sz="2400" dirty="0" smtClean="0">
                <a:latin typeface="ＭＳ Ｐゴシック" panose="020B0600070205080204" pitchFamily="50" charset="-128"/>
                <a:ea typeface="ＭＳ Ｐゴシック" panose="020B0600070205080204" pitchFamily="50" charset="-128"/>
              </a:rPr>
              <a:t>～</a:t>
            </a:r>
            <a:r>
              <a:rPr kumimoji="1" lang="en-US" altLang="ja-JP" sz="2400" dirty="0" smtClean="0">
                <a:latin typeface="ＭＳ Ｐゴシック" panose="020B0600070205080204" pitchFamily="50" charset="-128"/>
                <a:ea typeface="ＭＳ Ｐゴシック" panose="020B0600070205080204" pitchFamily="50" charset="-128"/>
              </a:rPr>
              <a:t>3</a:t>
            </a:r>
            <a:r>
              <a:rPr kumimoji="1" lang="ja-JP" altLang="en-US" sz="2400" dirty="0" smtClean="0">
                <a:latin typeface="ＭＳ Ｐゴシック" panose="020B0600070205080204" pitchFamily="50" charset="-128"/>
                <a:ea typeface="ＭＳ Ｐゴシック" panose="020B0600070205080204" pitchFamily="50" charset="-128"/>
              </a:rPr>
              <a:t>」について </a:t>
            </a:r>
            <a:r>
              <a:rPr kumimoji="1" lang="en-US" altLang="ja-JP" sz="2400" dirty="0" smtClean="0">
                <a:latin typeface="ＭＳ Ｐゴシック" panose="020B0600070205080204" pitchFamily="50" charset="-128"/>
                <a:ea typeface="ＭＳ Ｐゴシック" panose="020B0600070205080204" pitchFamily="50" charset="-128"/>
              </a:rPr>
              <a:t>3 </a:t>
            </a:r>
            <a:r>
              <a:rPr kumimoji="1" lang="ja-JP" altLang="en-US" sz="2400" dirty="0" smtClean="0">
                <a:latin typeface="ＭＳ Ｐゴシック" panose="020B0600070205080204" pitchFamily="50" charset="-128"/>
                <a:ea typeface="ＭＳ Ｐゴシック" panose="020B0600070205080204" pitchFamily="50" charset="-128"/>
              </a:rPr>
              <a:t>セット</a:t>
            </a:r>
            <a:r>
              <a:rPr kumimoji="1" lang="ja-JP" altLang="en-US" sz="2400" dirty="0">
                <a:latin typeface="ＭＳ Ｐゴシック" panose="020B0600070205080204" pitchFamily="50" charset="-128"/>
                <a:ea typeface="ＭＳ Ｐゴシック" panose="020B0600070205080204" pitchFamily="50" charset="-128"/>
              </a:rPr>
              <a:t>実施します。</a:t>
            </a:r>
          </a:p>
        </p:txBody>
      </p:sp>
      <p:sp>
        <p:nvSpPr>
          <p:cNvPr id="21" name="コンテンツ プレースホルダー 3">
            <a:extLst>
              <a:ext uri="{FF2B5EF4-FFF2-40B4-BE49-F238E27FC236}">
                <a16:creationId xmlns:a16="http://schemas.microsoft.com/office/drawing/2014/main" id="{EFED17AD-7545-4EEA-95A3-CA51545924C0}"/>
              </a:ext>
            </a:extLst>
          </p:cNvPr>
          <p:cNvSpPr>
            <a:spLocks noGrp="1"/>
          </p:cNvSpPr>
          <p:nvPr>
            <p:ph idx="4294967295"/>
          </p:nvPr>
        </p:nvSpPr>
        <p:spPr>
          <a:xfrm>
            <a:off x="0" y="86609"/>
            <a:ext cx="9144000" cy="277566"/>
          </a:xfrm>
        </p:spPr>
        <p:txBody>
          <a:bodyPr>
            <a:normAutofit fontScale="55000" lnSpcReduction="20000"/>
          </a:bodyPr>
          <a:lstStyle/>
          <a:p>
            <a:pPr marL="0" indent="0">
              <a:buNone/>
            </a:pPr>
            <a:r>
              <a:rPr lang="ja-JP" altLang="en-US" b="0" dirty="0">
                <a:solidFill>
                  <a:schemeClr val="tx1"/>
                </a:solidFill>
              </a:rPr>
              <a:t>　前提状況</a:t>
            </a:r>
          </a:p>
        </p:txBody>
      </p:sp>
    </p:spTree>
    <p:extLst>
      <p:ext uri="{BB962C8B-B14F-4D97-AF65-F5344CB8AC3E}">
        <p14:creationId xmlns:p14="http://schemas.microsoft.com/office/powerpoint/2010/main" val="989878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00DD7FD-6285-4028-A19C-04B31D3CC55C}"/>
              </a:ext>
            </a:extLst>
          </p:cNvPr>
          <p:cNvSpPr>
            <a:spLocks noGrp="1"/>
          </p:cNvSpPr>
          <p:nvPr>
            <p:ph type="title"/>
          </p:nvPr>
        </p:nvSpPr>
        <p:spPr/>
        <p:txBody>
          <a:bodyPr/>
          <a:lstStyle/>
          <a:p>
            <a:r>
              <a:rPr kumimoji="1" lang="ja-JP" altLang="en-US" dirty="0"/>
              <a:t>皆さんの設定</a:t>
            </a:r>
          </a:p>
        </p:txBody>
      </p:sp>
      <p:sp>
        <p:nvSpPr>
          <p:cNvPr id="5" name="スライド番号プレースホルダー 4">
            <a:extLst>
              <a:ext uri="{FF2B5EF4-FFF2-40B4-BE49-F238E27FC236}">
                <a16:creationId xmlns:a16="http://schemas.microsoft.com/office/drawing/2014/main" id="{1F4C2A7D-D784-4CAA-8E54-971FD8ECE6CD}"/>
              </a:ext>
            </a:extLst>
          </p:cNvPr>
          <p:cNvSpPr>
            <a:spLocks noGrp="1"/>
          </p:cNvSpPr>
          <p:nvPr>
            <p:ph type="sldNum" sz="quarter" idx="12"/>
          </p:nvPr>
        </p:nvSpPr>
        <p:spPr/>
        <p:txBody>
          <a:bodyPr/>
          <a:lstStyle/>
          <a:p>
            <a:fld id="{090AECCA-A504-4483-9A84-66AB2E940DB8}" type="slidenum">
              <a:rPr lang="ja-JP" altLang="en-US" smtClean="0"/>
              <a:pPr/>
              <a:t>11</a:t>
            </a:fld>
            <a:endParaRPr lang="ja-JP" altLang="en-US" dirty="0"/>
          </a:p>
        </p:txBody>
      </p:sp>
      <p:sp>
        <p:nvSpPr>
          <p:cNvPr id="8" name="テキスト ボックス 7">
            <a:extLst>
              <a:ext uri="{FF2B5EF4-FFF2-40B4-BE49-F238E27FC236}">
                <a16:creationId xmlns:a16="http://schemas.microsoft.com/office/drawing/2014/main" id="{2112EB26-3B9C-410F-9A71-99F9B1AFD2B2}"/>
              </a:ext>
            </a:extLst>
          </p:cNvPr>
          <p:cNvSpPr txBox="1"/>
          <p:nvPr/>
        </p:nvSpPr>
        <p:spPr>
          <a:xfrm>
            <a:off x="983261" y="2013853"/>
            <a:ext cx="7721986" cy="2246769"/>
          </a:xfrm>
          <a:prstGeom prst="rect">
            <a:avLst/>
          </a:prstGeom>
          <a:noFill/>
        </p:spPr>
        <p:txBody>
          <a:bodyPr wrap="none" rtlCol="0">
            <a:spAutoFit/>
          </a:bodyPr>
          <a:lstStyle/>
          <a:p>
            <a:pPr>
              <a:spcAft>
                <a:spcPts val="1200"/>
              </a:spcAft>
            </a:pPr>
            <a:r>
              <a:rPr lang="ja-JP" altLang="en-US" sz="4000" dirty="0">
                <a:latin typeface="ＭＳ Ｐゴシック" panose="020B0600070205080204" pitchFamily="50" charset="-128"/>
                <a:ea typeface="ＭＳ Ｐゴシック" panose="020B0600070205080204" pitchFamily="50" charset="-128"/>
              </a:rPr>
              <a:t>グループワーク</a:t>
            </a:r>
            <a:r>
              <a:rPr kumimoji="1" lang="ja-JP" altLang="en-US" sz="4000" dirty="0">
                <a:latin typeface="ＭＳ Ｐゴシック" panose="020B0600070205080204" pitchFamily="50" charset="-128"/>
                <a:ea typeface="ＭＳ Ｐゴシック" panose="020B0600070205080204" pitchFamily="50" charset="-128"/>
              </a:rPr>
              <a:t>の間、皆さんは</a:t>
            </a:r>
            <a:endParaRPr kumimoji="1" lang="en-US" altLang="ja-JP" sz="4000" dirty="0">
              <a:latin typeface="ＭＳ Ｐゴシック" panose="020B0600070205080204" pitchFamily="50" charset="-128"/>
              <a:ea typeface="ＭＳ Ｐゴシック" panose="020B0600070205080204" pitchFamily="50" charset="-128"/>
            </a:endParaRPr>
          </a:p>
          <a:p>
            <a:pPr>
              <a:spcAft>
                <a:spcPts val="1200"/>
              </a:spcAft>
            </a:pPr>
            <a:r>
              <a:rPr kumimoji="1" lang="ja-JP" altLang="en-US" sz="4000" dirty="0">
                <a:latin typeface="ＭＳ Ｐゴシック" panose="020B0600070205080204" pitchFamily="50" charset="-128"/>
                <a:ea typeface="ＭＳ Ｐゴシック" panose="020B0600070205080204" pitchFamily="50" charset="-128"/>
              </a:rPr>
              <a:t>「</a:t>
            </a:r>
            <a:r>
              <a:rPr kumimoji="1" lang="en-US" altLang="ja-JP" sz="4000" dirty="0">
                <a:latin typeface="ＭＳ Ｐゴシック" panose="020B0600070205080204" pitchFamily="50" charset="-128"/>
                <a:ea typeface="ＭＳ Ｐゴシック" panose="020B0600070205080204" pitchFamily="50" charset="-128"/>
              </a:rPr>
              <a:t>A </a:t>
            </a:r>
            <a:r>
              <a:rPr lang="ja-JP" altLang="en-US" sz="4000" dirty="0">
                <a:latin typeface="ＭＳ Ｐゴシック" panose="020B0600070205080204" pitchFamily="50" charset="-128"/>
                <a:ea typeface="ＭＳ Ｐゴシック" panose="020B0600070205080204" pitchFamily="50" charset="-128"/>
              </a:rPr>
              <a:t>県 </a:t>
            </a:r>
            <a:r>
              <a:rPr lang="en-US" altLang="ja-JP" sz="4000" dirty="0">
                <a:latin typeface="ＭＳ Ｐゴシック" panose="020B0600070205080204" pitchFamily="50" charset="-128"/>
                <a:ea typeface="ＭＳ Ｐゴシック" panose="020B0600070205080204" pitchFamily="50" charset="-128"/>
              </a:rPr>
              <a:t>B </a:t>
            </a:r>
            <a:r>
              <a:rPr lang="ja-JP" altLang="en-US" sz="4000" dirty="0">
                <a:latin typeface="ＭＳ Ｐゴシック" panose="020B0600070205080204" pitchFamily="50" charset="-128"/>
                <a:ea typeface="ＭＳ Ｐゴシック" panose="020B0600070205080204" pitchFamily="50" charset="-128"/>
              </a:rPr>
              <a:t>市 防災課</a:t>
            </a:r>
            <a:r>
              <a:rPr lang="ja-JP" altLang="en-US" sz="4000" dirty="0" smtClean="0">
                <a:latin typeface="ＭＳ Ｐゴシック" panose="020B0600070205080204" pitchFamily="50" charset="-128"/>
                <a:ea typeface="ＭＳ Ｐゴシック" panose="020B0600070205080204" pitchFamily="50" charset="-128"/>
              </a:rPr>
              <a:t>」の</a:t>
            </a:r>
            <a:r>
              <a:rPr lang="ja-JP" altLang="en-US" sz="4000" dirty="0">
                <a:latin typeface="ＭＳ Ｐゴシック" panose="020B0600070205080204" pitchFamily="50" charset="-128"/>
                <a:ea typeface="ＭＳ Ｐゴシック" panose="020B0600070205080204" pitchFamily="50" charset="-128"/>
              </a:rPr>
              <a:t>職員です。</a:t>
            </a:r>
            <a:endParaRPr lang="en-US" altLang="ja-JP" sz="4000" dirty="0">
              <a:latin typeface="ＭＳ Ｐゴシック" panose="020B0600070205080204" pitchFamily="50" charset="-128"/>
              <a:ea typeface="ＭＳ Ｐゴシック" panose="020B0600070205080204" pitchFamily="50" charset="-128"/>
            </a:endParaRPr>
          </a:p>
          <a:p>
            <a:pPr>
              <a:spcAft>
                <a:spcPts val="1200"/>
              </a:spcAft>
            </a:pPr>
            <a:r>
              <a:rPr kumimoji="1" lang="ja-JP" altLang="en-US" sz="4000" dirty="0">
                <a:latin typeface="ＭＳ Ｐゴシック" panose="020B0600070205080204" pitchFamily="50" charset="-128"/>
                <a:ea typeface="ＭＳ Ｐゴシック" panose="020B0600070205080204" pitchFamily="50" charset="-128"/>
              </a:rPr>
              <a:t>リーダーは</a:t>
            </a:r>
            <a:r>
              <a:rPr kumimoji="1" lang="ja-JP" altLang="en-US" sz="4000" dirty="0" smtClean="0">
                <a:latin typeface="ＭＳ Ｐゴシック" panose="020B0600070205080204" pitchFamily="50" charset="-128"/>
                <a:ea typeface="ＭＳ Ｐゴシック" panose="020B0600070205080204" pitchFamily="50" charset="-128"/>
              </a:rPr>
              <a:t>、</a:t>
            </a:r>
            <a:r>
              <a:rPr kumimoji="1" lang="en-US" altLang="ja-JP" sz="4000" dirty="0" smtClean="0">
                <a:latin typeface="ＭＳ Ｐゴシック" panose="020B0600070205080204" pitchFamily="50" charset="-128"/>
                <a:ea typeface="ＭＳ Ｐゴシック" panose="020B0600070205080204" pitchFamily="50" charset="-128"/>
              </a:rPr>
              <a:t>B </a:t>
            </a:r>
            <a:r>
              <a:rPr kumimoji="1" lang="ja-JP" altLang="en-US" sz="4000" dirty="0" smtClean="0">
                <a:latin typeface="ＭＳ Ｐゴシック" panose="020B0600070205080204" pitchFamily="50" charset="-128"/>
                <a:ea typeface="ＭＳ Ｐゴシック" panose="020B0600070205080204" pitchFamily="50" charset="-128"/>
              </a:rPr>
              <a:t>市</a:t>
            </a:r>
            <a:r>
              <a:rPr kumimoji="1" lang="ja-JP" altLang="en-US" sz="4000" dirty="0">
                <a:latin typeface="ＭＳ Ｐゴシック" panose="020B0600070205080204" pitchFamily="50" charset="-128"/>
                <a:ea typeface="ＭＳ Ｐゴシック" panose="020B0600070205080204" pitchFamily="50" charset="-128"/>
              </a:rPr>
              <a:t>の防災課長です。</a:t>
            </a:r>
          </a:p>
        </p:txBody>
      </p:sp>
      <p:sp>
        <p:nvSpPr>
          <p:cNvPr id="12" name="テキスト ボックス 11">
            <a:extLst>
              <a:ext uri="{FF2B5EF4-FFF2-40B4-BE49-F238E27FC236}">
                <a16:creationId xmlns:a16="http://schemas.microsoft.com/office/drawing/2014/main" id="{7B5AB1D5-EF18-4B23-98A0-234D86802C30}"/>
              </a:ext>
            </a:extLst>
          </p:cNvPr>
          <p:cNvSpPr txBox="1"/>
          <p:nvPr/>
        </p:nvSpPr>
        <p:spPr>
          <a:xfrm>
            <a:off x="1562026" y="5015660"/>
            <a:ext cx="6487511" cy="954107"/>
          </a:xfrm>
          <a:prstGeom prst="rect">
            <a:avLst/>
          </a:prstGeom>
          <a:noFill/>
        </p:spPr>
        <p:txBody>
          <a:bodyPr wrap="square" rtlCol="0">
            <a:spAutoFit/>
          </a:bodyPr>
          <a:lstStyle/>
          <a:p>
            <a:r>
              <a:rPr kumimoji="1" lang="en-US" altLang="ja-JP" sz="2800" dirty="0">
                <a:latin typeface="ＭＳ Ｐゴシック" panose="020B0600070205080204" pitchFamily="50" charset="-128"/>
                <a:ea typeface="ＭＳ Ｐゴシック" panose="020B0600070205080204" pitchFamily="50" charset="-128"/>
              </a:rPr>
              <a:t>B </a:t>
            </a:r>
            <a:r>
              <a:rPr kumimoji="1" lang="ja-JP" altLang="en-US" sz="2800" dirty="0">
                <a:latin typeface="ＭＳ Ｐゴシック" panose="020B0600070205080204" pitchFamily="50" charset="-128"/>
                <a:ea typeface="ＭＳ Ｐゴシック" panose="020B0600070205080204" pitchFamily="50" charset="-128"/>
              </a:rPr>
              <a:t>市の市民の皆さんの安全のために、</a:t>
            </a:r>
            <a:endParaRPr kumimoji="1" lang="en-US" altLang="ja-JP" sz="2800" dirty="0">
              <a:latin typeface="ＭＳ Ｐゴシック" panose="020B0600070205080204" pitchFamily="50" charset="-128"/>
              <a:ea typeface="ＭＳ Ｐゴシック" panose="020B0600070205080204" pitchFamily="50" charset="-128"/>
            </a:endParaRPr>
          </a:p>
          <a:p>
            <a:r>
              <a:rPr kumimoji="1" lang="ja-JP" altLang="en-US" sz="2800" dirty="0">
                <a:latin typeface="ＭＳ Ｐゴシック" panose="020B0600070205080204" pitchFamily="50" charset="-128"/>
                <a:ea typeface="ＭＳ Ｐゴシック" panose="020B0600070205080204" pitchFamily="50" charset="-128"/>
              </a:rPr>
              <a:t>日々の防災活動に取り組んでいます！</a:t>
            </a:r>
          </a:p>
        </p:txBody>
      </p:sp>
      <p:sp>
        <p:nvSpPr>
          <p:cNvPr id="2" name="四角形: 角を丸くする 1">
            <a:extLst>
              <a:ext uri="{FF2B5EF4-FFF2-40B4-BE49-F238E27FC236}">
                <a16:creationId xmlns:a16="http://schemas.microsoft.com/office/drawing/2014/main" id="{692A7286-2FAB-43E6-A39B-4BEE7AE3A99A}"/>
              </a:ext>
            </a:extLst>
          </p:cNvPr>
          <p:cNvSpPr/>
          <p:nvPr/>
        </p:nvSpPr>
        <p:spPr>
          <a:xfrm>
            <a:off x="528145" y="1659326"/>
            <a:ext cx="8100158" cy="2940269"/>
          </a:xfrm>
          <a:prstGeom prst="roundRect">
            <a:avLst/>
          </a:prstGeom>
          <a:noFill/>
          <a:ln>
            <a:solidFill>
              <a:schemeClr val="accent6">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9" name="コンテンツ プレースホルダー 3">
            <a:extLst>
              <a:ext uri="{FF2B5EF4-FFF2-40B4-BE49-F238E27FC236}">
                <a16:creationId xmlns:a16="http://schemas.microsoft.com/office/drawing/2014/main" id="{EFED17AD-7545-4EEA-95A3-CA51545924C0}"/>
              </a:ext>
            </a:extLst>
          </p:cNvPr>
          <p:cNvSpPr>
            <a:spLocks noGrp="1"/>
          </p:cNvSpPr>
          <p:nvPr>
            <p:ph idx="4294967295"/>
          </p:nvPr>
        </p:nvSpPr>
        <p:spPr>
          <a:xfrm>
            <a:off x="0" y="86609"/>
            <a:ext cx="9144000" cy="277566"/>
          </a:xfrm>
        </p:spPr>
        <p:txBody>
          <a:bodyPr>
            <a:normAutofit fontScale="55000" lnSpcReduction="20000"/>
          </a:bodyPr>
          <a:lstStyle/>
          <a:p>
            <a:pPr marL="0" indent="0">
              <a:buNone/>
            </a:pPr>
            <a:r>
              <a:rPr lang="ja-JP" altLang="en-US" b="0" dirty="0">
                <a:solidFill>
                  <a:schemeClr val="tx1"/>
                </a:solidFill>
              </a:rPr>
              <a:t>　前提状況</a:t>
            </a:r>
          </a:p>
        </p:txBody>
      </p:sp>
    </p:spTree>
    <p:extLst>
      <p:ext uri="{BB962C8B-B14F-4D97-AF65-F5344CB8AC3E}">
        <p14:creationId xmlns:p14="http://schemas.microsoft.com/office/powerpoint/2010/main" val="41347573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18B7FF3-2CB8-4471-93D2-6225D3F333FD}"/>
              </a:ext>
            </a:extLst>
          </p:cNvPr>
          <p:cNvSpPr>
            <a:spLocks noGrp="1"/>
          </p:cNvSpPr>
          <p:nvPr>
            <p:ph idx="1"/>
          </p:nvPr>
        </p:nvSpPr>
        <p:spPr>
          <a:xfrm>
            <a:off x="109273" y="1205441"/>
            <a:ext cx="8594460" cy="5390092"/>
          </a:xfrm>
        </p:spPr>
        <p:txBody>
          <a:bodyPr>
            <a:normAutofit/>
          </a:bodyPr>
          <a:lstStyle/>
          <a:p>
            <a:pPr marL="177800" lvl="1" indent="0">
              <a:lnSpc>
                <a:spcPct val="110000"/>
              </a:lnSpc>
              <a:spcBef>
                <a:spcPts val="0"/>
              </a:spcBef>
              <a:spcAft>
                <a:spcPts val="900"/>
              </a:spcAft>
              <a:buNone/>
            </a:pPr>
            <a:r>
              <a:rPr kumimoji="1" lang="en-US" altLang="ja-JP" b="0" dirty="0">
                <a:solidFill>
                  <a:schemeClr val="accent6">
                    <a:lumMod val="75000"/>
                  </a:schemeClr>
                </a:solidFill>
              </a:rPr>
              <a:t>【</a:t>
            </a:r>
            <a:r>
              <a:rPr kumimoji="1" lang="ja-JP" altLang="en-US" b="0" dirty="0">
                <a:solidFill>
                  <a:schemeClr val="accent6">
                    <a:lumMod val="75000"/>
                  </a:schemeClr>
                </a:solidFill>
              </a:rPr>
              <a:t>市名</a:t>
            </a:r>
            <a:r>
              <a:rPr kumimoji="1" lang="en-US" altLang="ja-JP" b="0" dirty="0">
                <a:solidFill>
                  <a:schemeClr val="accent6">
                    <a:lumMod val="75000"/>
                  </a:schemeClr>
                </a:solidFill>
              </a:rPr>
              <a:t>】 </a:t>
            </a:r>
            <a:r>
              <a:rPr kumimoji="1" lang="en-US" altLang="ja-JP" b="0" dirty="0"/>
              <a:t>A </a:t>
            </a:r>
            <a:r>
              <a:rPr kumimoji="1" lang="ja-JP" altLang="en-US" b="0" dirty="0"/>
              <a:t>県 </a:t>
            </a:r>
            <a:r>
              <a:rPr kumimoji="1" lang="en-US" altLang="ja-JP" b="0" dirty="0"/>
              <a:t>B </a:t>
            </a:r>
            <a:r>
              <a:rPr kumimoji="1" lang="ja-JP" altLang="en-US" b="0" dirty="0"/>
              <a:t>市</a:t>
            </a:r>
            <a:endParaRPr kumimoji="1" lang="en-US" altLang="ja-JP" b="0" dirty="0"/>
          </a:p>
          <a:p>
            <a:pPr marL="177800" lvl="1" indent="0">
              <a:lnSpc>
                <a:spcPct val="110000"/>
              </a:lnSpc>
              <a:spcBef>
                <a:spcPts val="0"/>
              </a:spcBef>
              <a:spcAft>
                <a:spcPts val="900"/>
              </a:spcAft>
              <a:buNone/>
            </a:pPr>
            <a:r>
              <a:rPr lang="en-US" altLang="ja-JP" b="0" dirty="0">
                <a:solidFill>
                  <a:schemeClr val="accent6">
                    <a:lumMod val="75000"/>
                  </a:schemeClr>
                </a:solidFill>
              </a:rPr>
              <a:t>【</a:t>
            </a:r>
            <a:r>
              <a:rPr lang="ja-JP" altLang="en-US" b="0" dirty="0">
                <a:solidFill>
                  <a:schemeClr val="accent6">
                    <a:lumMod val="75000"/>
                  </a:schemeClr>
                </a:solidFill>
              </a:rPr>
              <a:t>人口</a:t>
            </a:r>
            <a:r>
              <a:rPr lang="en-US" altLang="ja-JP" b="0" dirty="0">
                <a:solidFill>
                  <a:schemeClr val="accent6">
                    <a:lumMod val="75000"/>
                  </a:schemeClr>
                </a:solidFill>
              </a:rPr>
              <a:t>】 </a:t>
            </a:r>
            <a:r>
              <a:rPr lang="ja-JP" altLang="en-US" b="0" dirty="0" smtClean="0"/>
              <a:t>約 </a:t>
            </a:r>
            <a:r>
              <a:rPr lang="en-US" altLang="ja-JP" b="0" dirty="0" smtClean="0"/>
              <a:t>10 </a:t>
            </a:r>
            <a:r>
              <a:rPr lang="ja-JP" altLang="en-US" b="0" dirty="0" smtClean="0"/>
              <a:t>万人</a:t>
            </a:r>
            <a:endParaRPr lang="en-US" altLang="ja-JP" sz="2000" b="0" dirty="0"/>
          </a:p>
          <a:p>
            <a:pPr marL="177800" lvl="1" indent="0">
              <a:lnSpc>
                <a:spcPct val="100000"/>
              </a:lnSpc>
              <a:spcBef>
                <a:spcPts val="0"/>
              </a:spcBef>
              <a:spcAft>
                <a:spcPts val="600"/>
              </a:spcAft>
              <a:buNone/>
            </a:pPr>
            <a:r>
              <a:rPr lang="en-US" altLang="ja-JP" b="0" dirty="0">
                <a:solidFill>
                  <a:schemeClr val="accent6">
                    <a:lumMod val="75000"/>
                  </a:schemeClr>
                </a:solidFill>
              </a:rPr>
              <a:t>【</a:t>
            </a:r>
            <a:r>
              <a:rPr lang="ja-JP" altLang="en-US" b="0" dirty="0">
                <a:solidFill>
                  <a:schemeClr val="accent6">
                    <a:lumMod val="75000"/>
                  </a:schemeClr>
                </a:solidFill>
              </a:rPr>
              <a:t>地勢等</a:t>
            </a:r>
            <a:r>
              <a:rPr lang="en-US" altLang="ja-JP" b="0" dirty="0">
                <a:solidFill>
                  <a:schemeClr val="accent6">
                    <a:lumMod val="75000"/>
                  </a:schemeClr>
                </a:solidFill>
              </a:rPr>
              <a:t>】 </a:t>
            </a:r>
            <a:r>
              <a:rPr lang="ja-JP" altLang="en-US" b="0" dirty="0"/>
              <a:t>市域内は平地と丘陵地・台地、山地で構成</a:t>
            </a:r>
            <a:endParaRPr lang="en-US" altLang="ja-JP" b="0" dirty="0"/>
          </a:p>
          <a:p>
            <a:pPr marL="900000" lvl="2" indent="-288000" algn="just">
              <a:lnSpc>
                <a:spcPct val="110000"/>
              </a:lnSpc>
              <a:spcBef>
                <a:spcPts val="0"/>
              </a:spcBef>
              <a:spcAft>
                <a:spcPts val="600"/>
              </a:spcAft>
              <a:buFont typeface="游ゴシック" panose="020B0400000000000000" pitchFamily="50" charset="-128"/>
              <a:buChar char="○"/>
            </a:pPr>
            <a:r>
              <a:rPr lang="ja-JP" altLang="en-US" b="0" dirty="0"/>
              <a:t>平地は、複数の河川の流域に沿って形成された低地や</a:t>
            </a:r>
            <a:r>
              <a:rPr lang="ja-JP" altLang="en-US" b="0" dirty="0" smtClean="0"/>
              <a:t>、河川</a:t>
            </a:r>
            <a:r>
              <a:rPr lang="ja-JP" altLang="en-US" b="0" dirty="0"/>
              <a:t>下流の三角州と干拓・埋立地。</a:t>
            </a:r>
            <a:endParaRPr lang="en-US" altLang="ja-JP" b="0" dirty="0"/>
          </a:p>
          <a:p>
            <a:pPr marL="900000" lvl="2" indent="-288000" algn="just">
              <a:lnSpc>
                <a:spcPct val="110000"/>
              </a:lnSpc>
              <a:spcBef>
                <a:spcPts val="0"/>
              </a:spcBef>
              <a:spcAft>
                <a:spcPts val="600"/>
              </a:spcAft>
              <a:buFont typeface="游ゴシック" panose="020B0400000000000000" pitchFamily="50" charset="-128"/>
              <a:buChar char="○"/>
            </a:pPr>
            <a:r>
              <a:rPr lang="ja-JP" altLang="en-US" b="0" dirty="0"/>
              <a:t>丘陵地・台地は低地に隣接し、東地区・西地区にある。</a:t>
            </a:r>
            <a:endParaRPr lang="en-US" altLang="ja-JP" b="0" dirty="0"/>
          </a:p>
          <a:p>
            <a:pPr marL="900000" lvl="2" indent="-288000" algn="just">
              <a:lnSpc>
                <a:spcPct val="110000"/>
              </a:lnSpc>
              <a:spcBef>
                <a:spcPts val="0"/>
              </a:spcBef>
              <a:spcAft>
                <a:spcPts val="600"/>
              </a:spcAft>
              <a:buFont typeface="游ゴシック" panose="020B0400000000000000" pitchFamily="50" charset="-128"/>
              <a:buChar char="○"/>
            </a:pPr>
            <a:r>
              <a:rPr lang="ja-JP" altLang="en-US" b="0" dirty="0"/>
              <a:t>山地は北地区・東地区・西地区にあり、標高 </a:t>
            </a:r>
            <a:r>
              <a:rPr lang="en-US" altLang="ja-JP" b="0" dirty="0"/>
              <a:t>600</a:t>
            </a:r>
            <a:r>
              <a:rPr lang="ja-JP" altLang="en-US" b="0" dirty="0" err="1"/>
              <a:t>ｍ</a:t>
            </a:r>
            <a:r>
              <a:rPr lang="ja-JP" altLang="en-US" b="0" dirty="0"/>
              <a:t>以上の山岳も</a:t>
            </a:r>
            <a:r>
              <a:rPr lang="ja-JP" altLang="en-US" b="0" dirty="0" smtClean="0"/>
              <a:t>多い。</a:t>
            </a:r>
            <a:endParaRPr lang="en-US" altLang="ja-JP" b="0" dirty="0"/>
          </a:p>
          <a:p>
            <a:pPr marL="900000" lvl="2" indent="-288000" algn="just">
              <a:lnSpc>
                <a:spcPct val="110000"/>
              </a:lnSpc>
              <a:spcBef>
                <a:spcPts val="0"/>
              </a:spcBef>
              <a:spcAft>
                <a:spcPts val="600"/>
              </a:spcAft>
              <a:buFont typeface="游ゴシック" panose="020B0400000000000000" pitchFamily="50" charset="-128"/>
              <a:buChar char="○"/>
            </a:pPr>
            <a:r>
              <a:rPr lang="ja-JP" altLang="en-US" b="0" dirty="0"/>
              <a:t>水と緑に恵まれた都市景観であるが、土地利用の面で地形上</a:t>
            </a:r>
            <a:r>
              <a:rPr lang="ja-JP" altLang="en-US" b="0" dirty="0" smtClean="0"/>
              <a:t>の</a:t>
            </a:r>
            <a:r>
              <a:rPr lang="en-US" altLang="ja-JP" b="0" dirty="0" smtClean="0"/>
              <a:t/>
            </a:r>
            <a:br>
              <a:rPr lang="en-US" altLang="ja-JP" b="0" dirty="0" smtClean="0"/>
            </a:br>
            <a:r>
              <a:rPr lang="ja-JP" altLang="en-US" b="0" dirty="0" smtClean="0"/>
              <a:t>制約</a:t>
            </a:r>
            <a:r>
              <a:rPr lang="ja-JP" altLang="en-US" b="0" dirty="0"/>
              <a:t>があり、市街地での洪水や高潮による災害、周辺山麓部で</a:t>
            </a:r>
            <a:r>
              <a:rPr lang="ja-JP" altLang="en-US" b="0" dirty="0" smtClean="0"/>
              <a:t>の</a:t>
            </a:r>
            <a:r>
              <a:rPr lang="en-US" altLang="ja-JP" b="0" dirty="0" smtClean="0"/>
              <a:t/>
            </a:r>
            <a:br>
              <a:rPr lang="en-US" altLang="ja-JP" b="0" dirty="0" smtClean="0"/>
            </a:br>
            <a:r>
              <a:rPr lang="ja-JP" altLang="en-US" b="0" dirty="0" smtClean="0"/>
              <a:t>がけ</a:t>
            </a:r>
            <a:r>
              <a:rPr lang="ja-JP" altLang="en-US" b="0" dirty="0"/>
              <a:t>崩れや土石流による災害の発生の危険性がある。</a:t>
            </a:r>
            <a:endParaRPr lang="en-US" altLang="ja-JP" b="0" dirty="0"/>
          </a:p>
          <a:p>
            <a:pPr marL="900000" lvl="2" indent="-288000" algn="just">
              <a:lnSpc>
                <a:spcPct val="110000"/>
              </a:lnSpc>
              <a:spcBef>
                <a:spcPts val="0"/>
              </a:spcBef>
              <a:spcAft>
                <a:spcPts val="600"/>
              </a:spcAft>
              <a:buFont typeface="游ゴシック" panose="020B0400000000000000" pitchFamily="50" charset="-128"/>
              <a:buChar char="○"/>
            </a:pPr>
            <a:r>
              <a:rPr lang="ja-JP" altLang="en-US" b="0" dirty="0"/>
              <a:t>市街地の大半は軟弱な地層。山地では岩石が風化してできた</a:t>
            </a:r>
            <a:r>
              <a:rPr lang="ja-JP" altLang="en-US" b="0" dirty="0" smtClean="0"/>
              <a:t>砂などで</a:t>
            </a:r>
            <a:r>
              <a:rPr lang="en-US" altLang="ja-JP" b="0" dirty="0" smtClean="0"/>
              <a:t/>
            </a:r>
            <a:br>
              <a:rPr lang="en-US" altLang="ja-JP" b="0" dirty="0" smtClean="0"/>
            </a:br>
            <a:r>
              <a:rPr lang="ja-JP" altLang="en-US" b="0" dirty="0" smtClean="0"/>
              <a:t>覆われた</a:t>
            </a:r>
            <a:r>
              <a:rPr lang="ja-JP" altLang="en-US" b="0" dirty="0"/>
              <a:t>、もろい層が多く、大雨によるがけ崩れや土砂</a:t>
            </a:r>
            <a:r>
              <a:rPr lang="ja-JP" altLang="en-US" b="0" dirty="0" smtClean="0"/>
              <a:t>流出等の</a:t>
            </a:r>
            <a:r>
              <a:rPr lang="en-US" altLang="ja-JP" b="0" dirty="0" smtClean="0"/>
              <a:t/>
            </a:r>
            <a:br>
              <a:rPr lang="en-US" altLang="ja-JP" b="0" dirty="0" smtClean="0"/>
            </a:br>
            <a:r>
              <a:rPr lang="ja-JP" altLang="en-US" b="0" dirty="0" smtClean="0"/>
              <a:t>災害</a:t>
            </a:r>
            <a:r>
              <a:rPr lang="ja-JP" altLang="en-US" b="0" dirty="0"/>
              <a:t>のおそれがある。</a:t>
            </a:r>
            <a:endParaRPr kumimoji="1" lang="ja-JP" altLang="en-US" b="0" dirty="0"/>
          </a:p>
        </p:txBody>
      </p:sp>
      <p:sp>
        <p:nvSpPr>
          <p:cNvPr id="10242" name="タイトル 1">
            <a:extLst>
              <a:ext uri="{FF2B5EF4-FFF2-40B4-BE49-F238E27FC236}">
                <a16:creationId xmlns:a16="http://schemas.microsoft.com/office/drawing/2014/main" id="{1494DB13-1612-4CE2-A2BC-7E973682AD7A}"/>
              </a:ext>
            </a:extLst>
          </p:cNvPr>
          <p:cNvSpPr>
            <a:spLocks noGrp="1"/>
          </p:cNvSpPr>
          <p:nvPr>
            <p:ph type="title"/>
          </p:nvPr>
        </p:nvSpPr>
        <p:spPr/>
        <p:txBody>
          <a:bodyPr/>
          <a:lstStyle/>
          <a:p>
            <a:r>
              <a:rPr lang="en-US" altLang="ja-JP" b="0" dirty="0"/>
              <a:t>A </a:t>
            </a:r>
            <a:r>
              <a:rPr lang="ja-JP" altLang="en-US" b="0" dirty="0" smtClean="0"/>
              <a:t>県 </a:t>
            </a:r>
            <a:r>
              <a:rPr lang="en-US" altLang="ja-JP" dirty="0" smtClean="0"/>
              <a:t>B </a:t>
            </a:r>
            <a:r>
              <a:rPr lang="ja-JP" altLang="en-US" dirty="0"/>
              <a:t>市の概況</a:t>
            </a:r>
          </a:p>
        </p:txBody>
      </p:sp>
      <p:sp>
        <p:nvSpPr>
          <p:cNvPr id="5" name="スライド番号プレースホルダー 4">
            <a:extLst>
              <a:ext uri="{FF2B5EF4-FFF2-40B4-BE49-F238E27FC236}">
                <a16:creationId xmlns:a16="http://schemas.microsoft.com/office/drawing/2014/main" id="{1F4C2A7D-D784-4CAA-8E54-971FD8ECE6CD}"/>
              </a:ext>
            </a:extLst>
          </p:cNvPr>
          <p:cNvSpPr>
            <a:spLocks noGrp="1"/>
          </p:cNvSpPr>
          <p:nvPr>
            <p:ph type="sldNum" sz="quarter" idx="12"/>
          </p:nvPr>
        </p:nvSpPr>
        <p:spPr>
          <a:xfrm>
            <a:off x="7133628" y="6538007"/>
            <a:ext cx="2057400" cy="365125"/>
          </a:xfrm>
        </p:spPr>
        <p:txBody>
          <a:bodyPr/>
          <a:lstStyle/>
          <a:p>
            <a:fld id="{090AECCA-A504-4483-9A84-66AB2E940DB8}" type="slidenum">
              <a:rPr lang="ja-JP" altLang="en-US" smtClean="0"/>
              <a:pPr/>
              <a:t>12</a:t>
            </a:fld>
            <a:endParaRPr lang="ja-JP" altLang="en-US" dirty="0"/>
          </a:p>
        </p:txBody>
      </p:sp>
      <p:sp>
        <p:nvSpPr>
          <p:cNvPr id="7" name="コンテンツ プレースホルダー 3">
            <a:extLst>
              <a:ext uri="{FF2B5EF4-FFF2-40B4-BE49-F238E27FC236}">
                <a16:creationId xmlns:a16="http://schemas.microsoft.com/office/drawing/2014/main" id="{EFED17AD-7545-4EEA-95A3-CA51545924C0}"/>
              </a:ext>
            </a:extLst>
          </p:cNvPr>
          <p:cNvSpPr>
            <a:spLocks noGrp="1"/>
          </p:cNvSpPr>
          <p:nvPr>
            <p:ph idx="4294967295"/>
          </p:nvPr>
        </p:nvSpPr>
        <p:spPr>
          <a:xfrm>
            <a:off x="0" y="86609"/>
            <a:ext cx="9144000" cy="277566"/>
          </a:xfrm>
        </p:spPr>
        <p:txBody>
          <a:bodyPr>
            <a:normAutofit fontScale="55000" lnSpcReduction="20000"/>
          </a:bodyPr>
          <a:lstStyle/>
          <a:p>
            <a:pPr marL="0" indent="0">
              <a:buNone/>
            </a:pPr>
            <a:r>
              <a:rPr lang="ja-JP" altLang="en-US" b="0" dirty="0">
                <a:solidFill>
                  <a:schemeClr val="tx1"/>
                </a:solidFill>
              </a:rPr>
              <a:t>　前提状況</a:t>
            </a:r>
          </a:p>
        </p:txBody>
      </p:sp>
    </p:spTree>
    <p:extLst>
      <p:ext uri="{BB962C8B-B14F-4D97-AF65-F5344CB8AC3E}">
        <p14:creationId xmlns:p14="http://schemas.microsoft.com/office/powerpoint/2010/main" val="40682324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タイトル 1">
            <a:extLst>
              <a:ext uri="{FF2B5EF4-FFF2-40B4-BE49-F238E27FC236}">
                <a16:creationId xmlns:a16="http://schemas.microsoft.com/office/drawing/2014/main" id="{1494DB13-1612-4CE2-A2BC-7E973682AD7A}"/>
              </a:ext>
            </a:extLst>
          </p:cNvPr>
          <p:cNvSpPr>
            <a:spLocks noGrp="1"/>
          </p:cNvSpPr>
          <p:nvPr>
            <p:ph type="title"/>
          </p:nvPr>
        </p:nvSpPr>
        <p:spPr/>
        <p:txBody>
          <a:bodyPr/>
          <a:lstStyle/>
          <a:p>
            <a:pPr eaLnBrk="1" hangingPunct="1"/>
            <a:r>
              <a:rPr lang="ja-JP" altLang="en-US" dirty="0" smtClean="0"/>
              <a:t>地図</a:t>
            </a:r>
            <a:r>
              <a:rPr lang="ja-JP" altLang="en-US" dirty="0"/>
              <a:t>、ハザードマップ</a:t>
            </a:r>
          </a:p>
        </p:txBody>
      </p:sp>
      <p:sp>
        <p:nvSpPr>
          <p:cNvPr id="33" name="Rectangle 28">
            <a:extLst>
              <a:ext uri="{FF2B5EF4-FFF2-40B4-BE49-F238E27FC236}">
                <a16:creationId xmlns:a16="http://schemas.microsoft.com/office/drawing/2014/main" id="{B0DCF795-1ECA-4969-8B91-066C20F3E1F8}"/>
              </a:ext>
            </a:extLst>
          </p:cNvPr>
          <p:cNvSpPr>
            <a:spLocks noChangeArrowheads="1"/>
          </p:cNvSpPr>
          <p:nvPr/>
        </p:nvSpPr>
        <p:spPr bwMode="auto">
          <a:xfrm>
            <a:off x="4981994" y="1437152"/>
            <a:ext cx="352051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3200" dirty="0">
                <a:latin typeface="ＭＳ Ｐゴシック" panose="020B0600070205080204" pitchFamily="50" charset="-128"/>
              </a:rPr>
              <a:t>B </a:t>
            </a:r>
            <a:r>
              <a:rPr lang="ja-JP" altLang="en-US" sz="3200">
                <a:latin typeface="ＭＳ Ｐゴシック" panose="020B0600070205080204" pitchFamily="50" charset="-128"/>
              </a:rPr>
              <a:t>市ハザードマップ</a:t>
            </a:r>
            <a:endParaRPr lang="en-US" altLang="ja-JP" sz="3200" dirty="0">
              <a:latin typeface="ＭＳ Ｐゴシック" panose="020B0600070205080204" pitchFamily="50" charset="-128"/>
            </a:endParaRPr>
          </a:p>
          <a:p>
            <a:pPr eaLnBrk="1" hangingPunct="1"/>
            <a:r>
              <a:rPr lang="en-US" altLang="ja-JP" sz="1600">
                <a:latin typeface="ＭＳ Ｐゴシック" panose="020B0600070205080204" pitchFamily="50" charset="-128"/>
              </a:rPr>
              <a:t>※</a:t>
            </a:r>
            <a:r>
              <a:rPr lang="ja-JP" altLang="ja-JP" sz="1600">
                <a:latin typeface="ＭＳ Ｐゴシック" panose="020B0600070205080204" pitchFamily="50" charset="-128"/>
              </a:rPr>
              <a:t>土砂災害警戒区域等</a:t>
            </a:r>
            <a:endParaRPr lang="en-US" altLang="ja-JP" sz="1600" dirty="0">
              <a:latin typeface="ＭＳ Ｐゴシック" panose="020B0600070205080204" pitchFamily="50" charset="-128"/>
            </a:endParaRPr>
          </a:p>
          <a:p>
            <a:pPr eaLnBrk="1" hangingPunct="1"/>
            <a:r>
              <a:rPr lang="en-US" altLang="ja-JP" sz="1600" dirty="0">
                <a:latin typeface="ＭＳ Ｐゴシック" panose="020B0600070205080204" pitchFamily="50" charset="-128"/>
              </a:rPr>
              <a:t>※</a:t>
            </a:r>
            <a:r>
              <a:rPr lang="ja-JP" altLang="en-US" sz="1600" dirty="0">
                <a:latin typeface="ＭＳ Ｐゴシック" panose="020B0600070205080204" pitchFamily="50" charset="-128"/>
              </a:rPr>
              <a:t>緊急指定避難場所（土砂災害）</a:t>
            </a:r>
            <a:endParaRPr lang="ja-JP" altLang="ja-JP" sz="1600" dirty="0">
              <a:latin typeface="ＭＳ Ｐゴシック" panose="020B0600070205080204" pitchFamily="50" charset="-128"/>
            </a:endParaRPr>
          </a:p>
        </p:txBody>
      </p:sp>
      <p:sp>
        <p:nvSpPr>
          <p:cNvPr id="27" name="Rectangle 28">
            <a:extLst>
              <a:ext uri="{FF2B5EF4-FFF2-40B4-BE49-F238E27FC236}">
                <a16:creationId xmlns:a16="http://schemas.microsoft.com/office/drawing/2014/main" id="{46BE7B1F-CBD9-4F92-91F2-C6A74244828F}"/>
              </a:ext>
            </a:extLst>
          </p:cNvPr>
          <p:cNvSpPr>
            <a:spLocks noChangeArrowheads="1"/>
          </p:cNvSpPr>
          <p:nvPr/>
        </p:nvSpPr>
        <p:spPr bwMode="auto">
          <a:xfrm>
            <a:off x="1433661" y="1437152"/>
            <a:ext cx="180209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3200" dirty="0">
                <a:latin typeface="ＭＳ Ｐゴシック" panose="020B0600070205080204" pitchFamily="50" charset="-128"/>
              </a:rPr>
              <a:t>B </a:t>
            </a:r>
            <a:r>
              <a:rPr lang="ja-JP" altLang="en-US" sz="3200" dirty="0">
                <a:latin typeface="ＭＳ Ｐゴシック" panose="020B0600070205080204" pitchFamily="50" charset="-128"/>
              </a:rPr>
              <a:t>市地図</a:t>
            </a:r>
            <a:endParaRPr lang="ja-JP" altLang="ja-JP" sz="3200" dirty="0">
              <a:latin typeface="ＭＳ Ｐゴシック" panose="020B0600070205080204" pitchFamily="50" charset="-128"/>
            </a:endParaRPr>
          </a:p>
        </p:txBody>
      </p:sp>
      <p:sp>
        <p:nvSpPr>
          <p:cNvPr id="7" name="スライド番号プレースホルダー 4">
            <a:extLst>
              <a:ext uri="{FF2B5EF4-FFF2-40B4-BE49-F238E27FC236}">
                <a16:creationId xmlns:a16="http://schemas.microsoft.com/office/drawing/2014/main" id="{1F4C2A7D-D784-4CAA-8E54-971FD8ECE6CD}"/>
              </a:ext>
            </a:extLst>
          </p:cNvPr>
          <p:cNvSpPr>
            <a:spLocks noGrp="1"/>
          </p:cNvSpPr>
          <p:nvPr>
            <p:ph type="sldNum" sz="quarter" idx="12"/>
          </p:nvPr>
        </p:nvSpPr>
        <p:spPr>
          <a:xfrm>
            <a:off x="7133628" y="6538007"/>
            <a:ext cx="2057400" cy="365125"/>
          </a:xfrm>
        </p:spPr>
        <p:txBody>
          <a:bodyPr/>
          <a:lstStyle/>
          <a:p>
            <a:fld id="{090AECCA-A504-4483-9A84-66AB2E940DB8}" type="slidenum">
              <a:rPr lang="ja-JP" altLang="en-US" smtClean="0"/>
              <a:pPr/>
              <a:t>13</a:t>
            </a:fld>
            <a:endParaRPr lang="ja-JP" altLang="en-US" dirty="0"/>
          </a:p>
        </p:txBody>
      </p:sp>
      <p:pic>
        <p:nvPicPr>
          <p:cNvPr id="1027" name="Picture 3"/>
          <p:cNvPicPr>
            <a:picLocks noChangeAspect="1" noChangeArrowheads="1"/>
          </p:cNvPicPr>
          <p:nvPr/>
        </p:nvPicPr>
        <p:blipFill>
          <a:blip r:embed="rId3" cstate="print"/>
          <a:srcRect/>
          <a:stretch>
            <a:fillRect/>
          </a:stretch>
        </p:blipFill>
        <p:spPr bwMode="auto">
          <a:xfrm>
            <a:off x="4479204" y="2576656"/>
            <a:ext cx="4397375" cy="3116263"/>
          </a:xfrm>
          <a:prstGeom prst="rect">
            <a:avLst/>
          </a:prstGeom>
          <a:noFill/>
          <a:ln w="9525">
            <a:noFill/>
            <a:miter lim="800000"/>
            <a:headEnd/>
            <a:tailEnd/>
          </a:ln>
          <a:effectLst/>
        </p:spPr>
      </p:pic>
      <p:pic>
        <p:nvPicPr>
          <p:cNvPr id="1028" name="Picture 4"/>
          <p:cNvPicPr>
            <a:picLocks noGrp="1" noChangeAspect="1" noChangeArrowheads="1"/>
          </p:cNvPicPr>
          <p:nvPr>
            <p:ph idx="13"/>
          </p:nvPr>
        </p:nvPicPr>
        <p:blipFill>
          <a:blip r:embed="rId4" cstate="print"/>
          <a:srcRect/>
          <a:stretch>
            <a:fillRect/>
          </a:stretch>
        </p:blipFill>
        <p:spPr bwMode="auto">
          <a:xfrm>
            <a:off x="330579" y="2567132"/>
            <a:ext cx="4104375" cy="3097213"/>
          </a:xfrm>
          <a:prstGeom prst="rect">
            <a:avLst/>
          </a:prstGeom>
          <a:noFill/>
          <a:ln w="9525">
            <a:noFill/>
            <a:miter lim="800000"/>
            <a:headEnd/>
            <a:tailEnd/>
          </a:ln>
          <a:effectLst/>
        </p:spPr>
      </p:pic>
      <p:sp>
        <p:nvSpPr>
          <p:cNvPr id="8" name="テキスト ボックス 7"/>
          <p:cNvSpPr txBox="1"/>
          <p:nvPr/>
        </p:nvSpPr>
        <p:spPr>
          <a:xfrm>
            <a:off x="3886200" y="5429250"/>
            <a:ext cx="399766" cy="123111"/>
          </a:xfrm>
          <a:prstGeom prst="rect">
            <a:avLst/>
          </a:prstGeom>
          <a:solidFill>
            <a:schemeClr val="bg1"/>
          </a:solidFill>
        </p:spPr>
        <p:txBody>
          <a:bodyPr wrap="none" lIns="108000" tIns="0" rIns="72000" bIns="0" rtlCol="0">
            <a:spAutoFit/>
          </a:bodyPr>
          <a:lstStyle/>
          <a:p>
            <a:pPr fontAlgn="t"/>
            <a:r>
              <a:rPr kumimoji="1" lang="en-US" altLang="ja-JP" sz="800">
                <a:latin typeface="メイリオ" pitchFamily="50" charset="-128"/>
                <a:ea typeface="メイリオ" pitchFamily="50" charset="-128"/>
              </a:rPr>
              <a:t>1km</a:t>
            </a:r>
          </a:p>
        </p:txBody>
      </p:sp>
      <p:sp>
        <p:nvSpPr>
          <p:cNvPr id="9" name="コンテンツ プレースホルダー 3">
            <a:extLst>
              <a:ext uri="{FF2B5EF4-FFF2-40B4-BE49-F238E27FC236}">
                <a16:creationId xmlns:a16="http://schemas.microsoft.com/office/drawing/2014/main" id="{EFED17AD-7545-4EEA-95A3-CA51545924C0}"/>
              </a:ext>
            </a:extLst>
          </p:cNvPr>
          <p:cNvSpPr>
            <a:spLocks noGrp="1"/>
          </p:cNvSpPr>
          <p:nvPr>
            <p:ph idx="4294967295"/>
          </p:nvPr>
        </p:nvSpPr>
        <p:spPr>
          <a:xfrm>
            <a:off x="0" y="86609"/>
            <a:ext cx="9144000" cy="277566"/>
          </a:xfrm>
        </p:spPr>
        <p:txBody>
          <a:bodyPr>
            <a:normAutofit fontScale="55000" lnSpcReduction="20000"/>
          </a:bodyPr>
          <a:lstStyle/>
          <a:p>
            <a:pPr marL="0" indent="0">
              <a:buNone/>
            </a:pPr>
            <a:r>
              <a:rPr lang="ja-JP" altLang="en-US" b="0" dirty="0">
                <a:solidFill>
                  <a:schemeClr val="tx1"/>
                </a:solidFill>
              </a:rPr>
              <a:t>　前提状況</a:t>
            </a:r>
          </a:p>
        </p:txBody>
      </p:sp>
    </p:spTree>
    <p:extLst>
      <p:ext uri="{BB962C8B-B14F-4D97-AF65-F5344CB8AC3E}">
        <p14:creationId xmlns:p14="http://schemas.microsoft.com/office/powerpoint/2010/main" val="2774575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コンテンツ プレースホルダー 6">
            <a:extLst>
              <a:ext uri="{FF2B5EF4-FFF2-40B4-BE49-F238E27FC236}">
                <a16:creationId xmlns:a16="http://schemas.microsoft.com/office/drawing/2014/main" id="{24F6A3FE-9FBE-457F-9355-8C32F49C4AF1}"/>
              </a:ext>
            </a:extLst>
          </p:cNvPr>
          <p:cNvSpPr>
            <a:spLocks noGrp="1"/>
          </p:cNvSpPr>
          <p:nvPr>
            <p:ph idx="1"/>
          </p:nvPr>
        </p:nvSpPr>
        <p:spPr>
          <a:xfrm>
            <a:off x="252000" y="1262987"/>
            <a:ext cx="7886700" cy="686499"/>
          </a:xfrm>
        </p:spPr>
        <p:txBody>
          <a:bodyPr>
            <a:normAutofit/>
          </a:bodyPr>
          <a:lstStyle/>
          <a:p>
            <a:pPr marL="0" indent="0" algn="just">
              <a:lnSpc>
                <a:spcPct val="100000"/>
              </a:lnSpc>
              <a:spcBef>
                <a:spcPts val="0"/>
              </a:spcBef>
              <a:spcAft>
                <a:spcPts val="1200"/>
              </a:spcAft>
              <a:buNone/>
            </a:pPr>
            <a:r>
              <a:rPr lang="en-US" altLang="ja-JP" sz="2400" dirty="0">
                <a:solidFill>
                  <a:schemeClr val="accent6">
                    <a:lumMod val="75000"/>
                  </a:schemeClr>
                </a:solidFill>
                <a:cs typeface="メイリオ" panose="020B0604030504040204" pitchFamily="50" charset="-128"/>
              </a:rPr>
              <a:t>【</a:t>
            </a:r>
            <a:r>
              <a:rPr lang="ja-JP" altLang="en-US" sz="2400" dirty="0">
                <a:solidFill>
                  <a:schemeClr val="accent6">
                    <a:lumMod val="75000"/>
                  </a:schemeClr>
                </a:solidFill>
                <a:cs typeface="メイリオ" panose="020B0604030504040204" pitchFamily="50" charset="-128"/>
              </a:rPr>
              <a:t>配備体制</a:t>
            </a:r>
            <a:r>
              <a:rPr lang="en-US" altLang="ja-JP" sz="2400" dirty="0">
                <a:solidFill>
                  <a:schemeClr val="accent6">
                    <a:lumMod val="75000"/>
                  </a:schemeClr>
                </a:solidFill>
                <a:cs typeface="メイリオ" panose="020B0604030504040204" pitchFamily="50" charset="-128"/>
              </a:rPr>
              <a:t>】</a:t>
            </a:r>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lstStyle/>
          <a:p>
            <a:r>
              <a:rPr lang="en-US" altLang="ja-JP" dirty="0" smtClean="0"/>
              <a:t>B</a:t>
            </a:r>
            <a:r>
              <a:rPr kumimoji="1" lang="en-US" altLang="ja-JP" dirty="0" smtClean="0"/>
              <a:t> </a:t>
            </a:r>
            <a:r>
              <a:rPr lang="ja-JP" altLang="en-US" dirty="0"/>
              <a:t>市の</a:t>
            </a:r>
            <a:r>
              <a:rPr kumimoji="1" lang="ja-JP" altLang="en-US" dirty="0"/>
              <a:t>防災体制</a:t>
            </a:r>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14</a:t>
            </a:fld>
            <a:endParaRPr lang="ja-JP" altLang="en-US"/>
          </a:p>
        </p:txBody>
      </p:sp>
      <p:sp>
        <p:nvSpPr>
          <p:cNvPr id="11" name="コンテンツ プレースホルダー 2">
            <a:extLst>
              <a:ext uri="{FF2B5EF4-FFF2-40B4-BE49-F238E27FC236}">
                <a16:creationId xmlns:a16="http://schemas.microsoft.com/office/drawing/2014/main" id="{E2D27E24-AD75-45E8-9BA8-86174104B737}"/>
              </a:ext>
            </a:extLst>
          </p:cNvPr>
          <p:cNvSpPr txBox="1">
            <a:spLocks/>
          </p:cNvSpPr>
          <p:nvPr/>
        </p:nvSpPr>
        <p:spPr bwMode="auto">
          <a:xfrm>
            <a:off x="107504" y="6588006"/>
            <a:ext cx="9289032" cy="3929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endParaRPr lang="ja-JP" altLang="en-US" sz="1100" b="1" dirty="0">
              <a:latin typeface="游ゴシック" panose="020B0400000000000000" pitchFamily="50" charset="-128"/>
              <a:ea typeface="游ゴシック" panose="020B0400000000000000" pitchFamily="50" charset="-128"/>
            </a:endParaRPr>
          </a:p>
        </p:txBody>
      </p:sp>
      <p:graphicFrame>
        <p:nvGraphicFramePr>
          <p:cNvPr id="2" name="表 1">
            <a:extLst>
              <a:ext uri="{FF2B5EF4-FFF2-40B4-BE49-F238E27FC236}">
                <a16:creationId xmlns:a16="http://schemas.microsoft.com/office/drawing/2014/main" id="{E9B05BFA-A449-49A6-9551-83F14C003803}"/>
              </a:ext>
            </a:extLst>
          </p:cNvPr>
          <p:cNvGraphicFramePr>
            <a:graphicFrameLocks noGrp="1"/>
          </p:cNvGraphicFramePr>
          <p:nvPr>
            <p:extLst>
              <p:ext uri="{D42A27DB-BD31-4B8C-83A1-F6EECF244321}">
                <p14:modId xmlns:p14="http://schemas.microsoft.com/office/powerpoint/2010/main" val="1531184733"/>
              </p:ext>
            </p:extLst>
          </p:nvPr>
        </p:nvGraphicFramePr>
        <p:xfrm>
          <a:off x="482139" y="1745670"/>
          <a:ext cx="8267700" cy="4730046"/>
        </p:xfrm>
        <a:graphic>
          <a:graphicData uri="http://schemas.openxmlformats.org/drawingml/2006/table">
            <a:tbl>
              <a:tblPr firstRow="1" bandRow="1">
                <a:tableStyleId>{7DF18680-E054-41AD-8BC1-D1AEF772440D}</a:tableStyleId>
              </a:tblPr>
              <a:tblGrid>
                <a:gridCol w="2418623">
                  <a:extLst>
                    <a:ext uri="{9D8B030D-6E8A-4147-A177-3AD203B41FA5}">
                      <a16:colId xmlns:a16="http://schemas.microsoft.com/office/drawing/2014/main" val="1857405293"/>
                    </a:ext>
                  </a:extLst>
                </a:gridCol>
                <a:gridCol w="5849077">
                  <a:extLst>
                    <a:ext uri="{9D8B030D-6E8A-4147-A177-3AD203B41FA5}">
                      <a16:colId xmlns:a16="http://schemas.microsoft.com/office/drawing/2014/main" val="1288959710"/>
                    </a:ext>
                  </a:extLst>
                </a:gridCol>
              </a:tblGrid>
              <a:tr h="237067">
                <a:tc>
                  <a:txBody>
                    <a:bodyPr/>
                    <a:lstStyle/>
                    <a:p>
                      <a:pPr algn="ctr"/>
                      <a:r>
                        <a:rPr kumimoji="1" lang="ja-JP" altLang="en-US" sz="2000" b="0" dirty="0">
                          <a:latin typeface="ＭＳ Ｐゴシック" panose="020B0600070205080204" pitchFamily="50" charset="-128"/>
                          <a:ea typeface="ＭＳ Ｐゴシック" panose="020B0600070205080204" pitchFamily="50" charset="-128"/>
                        </a:rPr>
                        <a:t>区分</a:t>
                      </a:r>
                    </a:p>
                  </a:txBody>
                  <a:tcPr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accent6"/>
                    </a:solidFill>
                  </a:tcPr>
                </a:tc>
                <a:tc>
                  <a:txBody>
                    <a:bodyPr/>
                    <a:lstStyle/>
                    <a:p>
                      <a:pPr algn="ctr"/>
                      <a:r>
                        <a:rPr kumimoji="1" lang="ja-JP" altLang="en-US" sz="2000" b="0" dirty="0">
                          <a:latin typeface="ＭＳ Ｐゴシック" panose="020B0600070205080204" pitchFamily="50" charset="-128"/>
                          <a:ea typeface="ＭＳ Ｐゴシック" panose="020B0600070205080204" pitchFamily="50" charset="-128"/>
                        </a:rPr>
                        <a:t>配備の内容</a:t>
                      </a:r>
                    </a:p>
                  </a:txBody>
                  <a:tcPr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2055500042"/>
                  </a:ext>
                </a:extLst>
              </a:tr>
              <a:tr h="1109322">
                <a:tc>
                  <a:txBody>
                    <a:bodyPr/>
                    <a:lstStyle/>
                    <a:p>
                      <a:pPr algn="ctr"/>
                      <a:r>
                        <a:rPr kumimoji="1" lang="ja-JP" altLang="en-US" sz="2000" b="0" i="0" u="none" strike="noStrike" kern="1200" baseline="0" dirty="0">
                          <a:solidFill>
                            <a:schemeClr val="accent6">
                              <a:lumMod val="75000"/>
                            </a:schemeClr>
                          </a:solidFill>
                          <a:latin typeface="ＭＳ Ｐゴシック" panose="020B0600070205080204" pitchFamily="50" charset="-128"/>
                          <a:ea typeface="ＭＳ Ｐゴシック" panose="020B0600070205080204" pitchFamily="50" charset="-128"/>
                          <a:cs typeface="+mn-cs"/>
                        </a:rPr>
                        <a:t>第</a:t>
                      </a:r>
                      <a:r>
                        <a:rPr kumimoji="1" lang="en-US" altLang="ja-JP" sz="2000" b="0" i="0" u="none" strike="noStrike" kern="1200" baseline="0" dirty="0">
                          <a:solidFill>
                            <a:schemeClr val="accent6">
                              <a:lumMod val="75000"/>
                            </a:schemeClr>
                          </a:solidFill>
                          <a:latin typeface="ＭＳ Ｐゴシック" panose="020B0600070205080204" pitchFamily="50" charset="-128"/>
                          <a:ea typeface="ＭＳ Ｐゴシック" panose="020B0600070205080204" pitchFamily="50" charset="-128"/>
                          <a:cs typeface="+mn-cs"/>
                        </a:rPr>
                        <a:t>1</a:t>
                      </a:r>
                      <a:r>
                        <a:rPr kumimoji="1" lang="ja-JP" altLang="en-US" sz="2000" b="0" i="0" u="none" strike="noStrike" kern="1200" baseline="0" dirty="0">
                          <a:solidFill>
                            <a:schemeClr val="accent6">
                              <a:lumMod val="75000"/>
                            </a:schemeClr>
                          </a:solidFill>
                          <a:latin typeface="ＭＳ Ｐゴシック" panose="020B0600070205080204" pitchFamily="50" charset="-128"/>
                          <a:ea typeface="ＭＳ Ｐゴシック" panose="020B0600070205080204" pitchFamily="50" charset="-128"/>
                          <a:cs typeface="+mn-cs"/>
                        </a:rPr>
                        <a:t>次防災体制</a:t>
                      </a:r>
                      <a:endParaRPr kumimoji="1" lang="en-US" altLang="ja-JP" sz="2000" b="0" i="0" u="none" strike="noStrike" kern="1200" baseline="0" dirty="0">
                        <a:solidFill>
                          <a:schemeClr val="accent6">
                            <a:lumMod val="75000"/>
                          </a:schemeClr>
                        </a:solidFill>
                        <a:latin typeface="ＭＳ Ｐゴシック" panose="020B0600070205080204" pitchFamily="50" charset="-128"/>
                        <a:ea typeface="ＭＳ Ｐゴシック" panose="020B0600070205080204" pitchFamily="50" charset="-128"/>
                        <a:cs typeface="+mn-cs"/>
                      </a:endParaRPr>
                    </a:p>
                    <a:p>
                      <a:pPr algn="ctr"/>
                      <a:r>
                        <a:rPr kumimoji="1" lang="ja-JP" altLang="en-US" sz="2000" b="0" i="0" u="none" strike="noStrike" kern="1200" baseline="0" dirty="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rPr>
                        <a:t>（災害準備体制）</a:t>
                      </a:r>
                      <a:endParaRPr kumimoji="1" lang="ja-JP" altLang="en-US" sz="2000" b="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just"/>
                      <a:r>
                        <a:rPr lang="ja-JP" altLang="en-US" sz="2000" b="0" dirty="0">
                          <a:solidFill>
                            <a:schemeClr val="tx1">
                              <a:lumMod val="75000"/>
                              <a:lumOff val="25000"/>
                            </a:schemeClr>
                          </a:solidFill>
                          <a:latin typeface="ＭＳ Ｐゴシック" panose="020B0600070205080204" pitchFamily="50" charset="-128"/>
                          <a:ea typeface="ＭＳ Ｐゴシック" panose="020B0600070205080204" pitchFamily="50" charset="-128"/>
                        </a:rPr>
                        <a:t>防災気象情報を入手し、気象状況の進展を見守る連絡要員を配置し、防災気象情報の把握に努める</a:t>
                      </a:r>
                      <a:endParaRPr lang="en-US" altLang="ja-JP" sz="2000" b="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a:p>
                      <a:pPr algn="just"/>
                      <a:r>
                        <a:rPr lang="ja-JP" altLang="en-US" sz="2000" b="0" dirty="0">
                          <a:solidFill>
                            <a:srgbClr val="E66914"/>
                          </a:solidFill>
                          <a:latin typeface="ＭＳ Ｐゴシック" panose="020B0600070205080204" pitchFamily="50" charset="-128"/>
                          <a:ea typeface="ＭＳ Ｐゴシック" panose="020B0600070205080204" pitchFamily="50" charset="-128"/>
                        </a:rPr>
                        <a:t>（防災課職員</a:t>
                      </a:r>
                      <a:r>
                        <a:rPr lang="en-US" altLang="ja-JP" sz="2000" b="0" dirty="0">
                          <a:solidFill>
                            <a:srgbClr val="E66914"/>
                          </a:solidFill>
                          <a:latin typeface="ＭＳ Ｐゴシック" panose="020B0600070205080204" pitchFamily="50" charset="-128"/>
                          <a:ea typeface="ＭＳ Ｐゴシック" panose="020B0600070205080204" pitchFamily="50" charset="-128"/>
                        </a:rPr>
                        <a:t>1</a:t>
                      </a:r>
                      <a:r>
                        <a:rPr lang="ja-JP" altLang="en-US" sz="2000" b="0" dirty="0">
                          <a:solidFill>
                            <a:srgbClr val="E66914"/>
                          </a:solidFill>
                          <a:latin typeface="ＭＳ Ｐゴシック" panose="020B0600070205080204" pitchFamily="50" charset="-128"/>
                          <a:ea typeface="ＭＳ Ｐゴシック" panose="020B0600070205080204" pitchFamily="50" charset="-128"/>
                        </a:rPr>
                        <a:t>～</a:t>
                      </a:r>
                      <a:r>
                        <a:rPr lang="en-US" altLang="ja-JP" sz="2000" b="0" dirty="0">
                          <a:solidFill>
                            <a:srgbClr val="E66914"/>
                          </a:solidFill>
                          <a:latin typeface="ＭＳ Ｐゴシック" panose="020B0600070205080204" pitchFamily="50" charset="-128"/>
                          <a:ea typeface="ＭＳ Ｐゴシック" panose="020B0600070205080204" pitchFamily="50" charset="-128"/>
                        </a:rPr>
                        <a:t>3</a:t>
                      </a:r>
                      <a:r>
                        <a:rPr lang="ja-JP" altLang="en-US" sz="2000" b="0" dirty="0">
                          <a:solidFill>
                            <a:srgbClr val="E66914"/>
                          </a:solidFill>
                          <a:latin typeface="ＭＳ Ｐゴシック" panose="020B0600070205080204" pitchFamily="50" charset="-128"/>
                          <a:ea typeface="ＭＳ Ｐゴシック" panose="020B0600070205080204" pitchFamily="50" charset="-128"/>
                        </a:rPr>
                        <a:t>名）</a:t>
                      </a:r>
                      <a:endParaRPr kumimoji="1" lang="ja-JP" altLang="en-US" sz="2000" b="0" dirty="0">
                        <a:solidFill>
                          <a:srgbClr val="E66914"/>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34748974"/>
                  </a:ext>
                </a:extLst>
              </a:tr>
              <a:tr h="110932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baseline="0" dirty="0">
                          <a:solidFill>
                            <a:schemeClr val="accent6">
                              <a:lumMod val="75000"/>
                            </a:schemeClr>
                          </a:solidFill>
                          <a:latin typeface="ＭＳ Ｐゴシック" panose="020B0600070205080204" pitchFamily="50" charset="-128"/>
                          <a:ea typeface="ＭＳ Ｐゴシック" panose="020B0600070205080204" pitchFamily="50" charset="-128"/>
                          <a:cs typeface="+mn-cs"/>
                        </a:rPr>
                        <a:t>第</a:t>
                      </a:r>
                      <a:r>
                        <a:rPr kumimoji="1" lang="en-US" altLang="ja-JP" sz="2000" b="0" i="0" u="none" strike="noStrike" kern="1200" baseline="0" dirty="0">
                          <a:solidFill>
                            <a:schemeClr val="accent6">
                              <a:lumMod val="75000"/>
                            </a:schemeClr>
                          </a:solidFill>
                          <a:latin typeface="ＭＳ Ｐゴシック" panose="020B0600070205080204" pitchFamily="50" charset="-128"/>
                          <a:ea typeface="ＭＳ Ｐゴシック" panose="020B0600070205080204" pitchFamily="50" charset="-128"/>
                          <a:cs typeface="+mn-cs"/>
                        </a:rPr>
                        <a:t>2</a:t>
                      </a:r>
                      <a:r>
                        <a:rPr kumimoji="1" lang="ja-JP" altLang="en-US" sz="2000" b="0" i="0" u="none" strike="noStrike" kern="1200" baseline="0" dirty="0">
                          <a:solidFill>
                            <a:schemeClr val="accent6">
                              <a:lumMod val="75000"/>
                            </a:schemeClr>
                          </a:solidFill>
                          <a:latin typeface="ＭＳ Ｐゴシック" panose="020B0600070205080204" pitchFamily="50" charset="-128"/>
                          <a:ea typeface="ＭＳ Ｐゴシック" panose="020B0600070205080204" pitchFamily="50" charset="-128"/>
                          <a:cs typeface="+mn-cs"/>
                        </a:rPr>
                        <a:t>次防災体制</a:t>
                      </a:r>
                      <a:endParaRPr kumimoji="1" lang="en-US" altLang="ja-JP" sz="2000" b="0" i="0" u="none" strike="noStrike" kern="1200" baseline="0" dirty="0">
                        <a:solidFill>
                          <a:schemeClr val="accent6">
                            <a:lumMod val="75000"/>
                          </a:schemeClr>
                        </a:solidFill>
                        <a:latin typeface="ＭＳ Ｐゴシック" panose="020B0600070205080204" pitchFamily="50" charset="-128"/>
                        <a:ea typeface="ＭＳ Ｐゴシック" panose="020B0600070205080204" pitchFamily="50" charset="-128"/>
                        <a:cs typeface="+mn-cs"/>
                      </a:endParaRPr>
                    </a:p>
                    <a:p>
                      <a:pPr algn="ctr"/>
                      <a:r>
                        <a:rPr kumimoji="1" lang="ja-JP" altLang="en-US" sz="2000" b="0" dirty="0">
                          <a:solidFill>
                            <a:schemeClr val="tx1">
                              <a:lumMod val="75000"/>
                              <a:lumOff val="25000"/>
                            </a:schemeClr>
                          </a:solidFill>
                          <a:latin typeface="ＭＳ Ｐゴシック" panose="020B0600070205080204" pitchFamily="50" charset="-128"/>
                          <a:ea typeface="ＭＳ Ｐゴシック" panose="020B0600070205080204" pitchFamily="50" charset="-128"/>
                        </a:rPr>
                        <a:t>（災害注意体制）</a:t>
                      </a:r>
                    </a:p>
                  </a:txBody>
                  <a:tcPr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r>
                        <a:rPr kumimoji="1" lang="ja-JP" altLang="en-US" sz="2000" b="0" kern="1200" dirty="0">
                          <a:solidFill>
                            <a:srgbClr val="FF0000"/>
                          </a:solidFill>
                          <a:latin typeface="ＭＳ Ｐゴシック" panose="020B0600070205080204" pitchFamily="50" charset="-128"/>
                          <a:ea typeface="ＭＳ Ｐゴシック" panose="020B0600070205080204" pitchFamily="50" charset="-128"/>
                          <a:cs typeface="+mn-cs"/>
                        </a:rPr>
                        <a:t>警戒レベル</a:t>
                      </a:r>
                      <a:r>
                        <a:rPr kumimoji="1" lang="ja-JP" altLang="en-US" sz="2000" b="0" kern="1200" dirty="0" smtClean="0">
                          <a:solidFill>
                            <a:srgbClr val="FF0000"/>
                          </a:solidFill>
                          <a:latin typeface="ＭＳ Ｐゴシック" panose="020B0600070205080204" pitchFamily="50" charset="-128"/>
                          <a:ea typeface="ＭＳ Ｐゴシック" panose="020B0600070205080204" pitchFamily="50" charset="-128"/>
                          <a:cs typeface="+mn-cs"/>
                        </a:rPr>
                        <a:t>３ 高齢者</a:t>
                      </a:r>
                      <a:r>
                        <a:rPr kumimoji="1" lang="ja-JP" altLang="en-US" sz="2000" b="0" kern="1200" dirty="0">
                          <a:solidFill>
                            <a:srgbClr val="FF0000"/>
                          </a:solidFill>
                          <a:latin typeface="ＭＳ Ｐゴシック" panose="020B0600070205080204" pitchFamily="50" charset="-128"/>
                          <a:ea typeface="ＭＳ Ｐゴシック" panose="020B0600070205080204" pitchFamily="50" charset="-128"/>
                          <a:cs typeface="+mn-cs"/>
                        </a:rPr>
                        <a:t>等避難</a:t>
                      </a:r>
                      <a:r>
                        <a:rPr kumimoji="1" lang="ja-JP" altLang="en-US" sz="2000" b="0" kern="1200" dirty="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rPr>
                        <a:t>の発令</a:t>
                      </a:r>
                      <a:r>
                        <a:rPr kumimoji="1" lang="ja-JP" altLang="en-US" sz="2000" b="0" i="0" u="none" strike="noStrike" kern="1200" baseline="0" dirty="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rPr>
                        <a:t>を検討する段階</a:t>
                      </a:r>
                      <a:r>
                        <a:rPr kumimoji="1" lang="ja-JP" altLang="en-US" sz="2000" b="0" kern="1200" dirty="0">
                          <a:solidFill>
                            <a:srgbClr val="E66914"/>
                          </a:solidFill>
                          <a:latin typeface="ＭＳ Ｐゴシック" panose="020B0600070205080204" pitchFamily="50" charset="-128"/>
                          <a:ea typeface="ＭＳ Ｐゴシック" panose="020B0600070205080204" pitchFamily="50" charset="-128"/>
                          <a:cs typeface="+mn-cs"/>
                        </a:rPr>
                        <a:t>（管理職を配置し、</a:t>
                      </a:r>
                      <a:r>
                        <a:rPr kumimoji="1" lang="ja-JP" altLang="en-US" sz="2000" b="0" kern="1200" dirty="0">
                          <a:solidFill>
                            <a:srgbClr val="FF0000"/>
                          </a:solidFill>
                          <a:latin typeface="ＭＳ Ｐゴシック" panose="020B0600070205080204" pitchFamily="50" charset="-128"/>
                          <a:ea typeface="ＭＳ Ｐゴシック" panose="020B0600070205080204" pitchFamily="50" charset="-128"/>
                          <a:cs typeface="+mn-cs"/>
                        </a:rPr>
                        <a:t>警戒レベル</a:t>
                      </a:r>
                      <a:r>
                        <a:rPr kumimoji="1" lang="ja-JP" altLang="en-US" sz="2000" b="0" kern="1200" dirty="0" smtClean="0">
                          <a:solidFill>
                            <a:srgbClr val="FF0000"/>
                          </a:solidFill>
                          <a:latin typeface="ＭＳ Ｐゴシック" panose="020B0600070205080204" pitchFamily="50" charset="-128"/>
                          <a:ea typeface="ＭＳ Ｐゴシック" panose="020B0600070205080204" pitchFamily="50" charset="-128"/>
                          <a:cs typeface="+mn-cs"/>
                        </a:rPr>
                        <a:t>３ 高齢者</a:t>
                      </a:r>
                      <a:r>
                        <a:rPr kumimoji="1" lang="ja-JP" altLang="en-US" sz="2000" b="0" kern="1200" dirty="0">
                          <a:solidFill>
                            <a:srgbClr val="FF0000"/>
                          </a:solidFill>
                          <a:latin typeface="ＭＳ Ｐゴシック" panose="020B0600070205080204" pitchFamily="50" charset="-128"/>
                          <a:ea typeface="ＭＳ Ｐゴシック" panose="020B0600070205080204" pitchFamily="50" charset="-128"/>
                          <a:cs typeface="+mn-cs"/>
                        </a:rPr>
                        <a:t>等避難</a:t>
                      </a:r>
                      <a:r>
                        <a:rPr kumimoji="1" lang="ja-JP" altLang="en-US" sz="2000" b="0" kern="1200" dirty="0" smtClean="0">
                          <a:solidFill>
                            <a:srgbClr val="E66914"/>
                          </a:solidFill>
                          <a:latin typeface="ＭＳ Ｐゴシック" panose="020B0600070205080204" pitchFamily="50" charset="-128"/>
                          <a:ea typeface="ＭＳ Ｐゴシック" panose="020B0600070205080204" pitchFamily="50" charset="-128"/>
                          <a:cs typeface="+mn-cs"/>
                        </a:rPr>
                        <a:t>の</a:t>
                      </a:r>
                      <a:r>
                        <a:rPr kumimoji="1" lang="en-US" altLang="ja-JP" sz="2000" b="0" kern="1200" dirty="0" smtClean="0">
                          <a:solidFill>
                            <a:srgbClr val="E66914"/>
                          </a:solidFill>
                          <a:latin typeface="ＭＳ Ｐゴシック" panose="020B0600070205080204" pitchFamily="50" charset="-128"/>
                          <a:ea typeface="ＭＳ Ｐゴシック" panose="020B0600070205080204" pitchFamily="50" charset="-128"/>
                          <a:cs typeface="+mn-cs"/>
                        </a:rPr>
                        <a:t/>
                      </a:r>
                      <a:br>
                        <a:rPr kumimoji="1" lang="en-US" altLang="ja-JP" sz="2000" b="0" kern="1200" dirty="0" smtClean="0">
                          <a:solidFill>
                            <a:srgbClr val="E66914"/>
                          </a:solidFill>
                          <a:latin typeface="ＭＳ Ｐゴシック" panose="020B0600070205080204" pitchFamily="50" charset="-128"/>
                          <a:ea typeface="ＭＳ Ｐゴシック" panose="020B0600070205080204" pitchFamily="50" charset="-128"/>
                          <a:cs typeface="+mn-cs"/>
                        </a:rPr>
                      </a:br>
                      <a:r>
                        <a:rPr kumimoji="1" lang="ja-JP" altLang="en-US" sz="2000" b="0" kern="1200" dirty="0" smtClean="0">
                          <a:solidFill>
                            <a:srgbClr val="E66914"/>
                          </a:solidFill>
                          <a:latin typeface="ＭＳ Ｐゴシック" panose="020B0600070205080204" pitchFamily="50" charset="-128"/>
                          <a:ea typeface="ＭＳ Ｐゴシック" panose="020B0600070205080204" pitchFamily="50" charset="-128"/>
                          <a:cs typeface="+mn-cs"/>
                        </a:rPr>
                        <a:t>発令</a:t>
                      </a:r>
                      <a:r>
                        <a:rPr kumimoji="1" lang="ja-JP" altLang="en-US" sz="2000" b="0" kern="1200" dirty="0">
                          <a:solidFill>
                            <a:srgbClr val="E66914"/>
                          </a:solidFill>
                          <a:latin typeface="ＭＳ Ｐゴシック" panose="020B0600070205080204" pitchFamily="50" charset="-128"/>
                          <a:ea typeface="ＭＳ Ｐゴシック" panose="020B0600070205080204" pitchFamily="50" charset="-128"/>
                          <a:cs typeface="+mn-cs"/>
                        </a:rPr>
                        <a:t>を判断できる体制）</a:t>
                      </a:r>
                    </a:p>
                  </a:txBody>
                  <a:tcP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90525508"/>
                  </a:ext>
                </a:extLst>
              </a:tr>
              <a:tr h="77316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baseline="0" dirty="0">
                          <a:solidFill>
                            <a:schemeClr val="accent6">
                              <a:lumMod val="75000"/>
                            </a:schemeClr>
                          </a:solidFill>
                          <a:latin typeface="ＭＳ Ｐゴシック" panose="020B0600070205080204" pitchFamily="50" charset="-128"/>
                          <a:ea typeface="ＭＳ Ｐゴシック" panose="020B0600070205080204" pitchFamily="50" charset="-128"/>
                          <a:cs typeface="+mn-cs"/>
                        </a:rPr>
                        <a:t>第</a:t>
                      </a:r>
                      <a:r>
                        <a:rPr kumimoji="1" lang="en-US" altLang="ja-JP" sz="2000" b="0" i="0" u="none" strike="noStrike" kern="1200" baseline="0" dirty="0">
                          <a:solidFill>
                            <a:schemeClr val="accent6">
                              <a:lumMod val="75000"/>
                            </a:schemeClr>
                          </a:solidFill>
                          <a:latin typeface="ＭＳ Ｐゴシック" panose="020B0600070205080204" pitchFamily="50" charset="-128"/>
                          <a:ea typeface="ＭＳ Ｐゴシック" panose="020B0600070205080204" pitchFamily="50" charset="-128"/>
                          <a:cs typeface="+mn-cs"/>
                        </a:rPr>
                        <a:t>3</a:t>
                      </a:r>
                      <a:r>
                        <a:rPr kumimoji="1" lang="ja-JP" altLang="en-US" sz="2000" b="0" i="0" u="none" strike="noStrike" kern="1200" baseline="0" dirty="0">
                          <a:solidFill>
                            <a:schemeClr val="accent6">
                              <a:lumMod val="75000"/>
                            </a:schemeClr>
                          </a:solidFill>
                          <a:latin typeface="ＭＳ Ｐゴシック" panose="020B0600070205080204" pitchFamily="50" charset="-128"/>
                          <a:ea typeface="ＭＳ Ｐゴシック" panose="020B0600070205080204" pitchFamily="50" charset="-128"/>
                          <a:cs typeface="+mn-cs"/>
                        </a:rPr>
                        <a:t>次防災体制</a:t>
                      </a:r>
                      <a:endParaRPr kumimoji="1" lang="en-US" altLang="ja-JP" sz="2000" b="0" i="0" u="none" strike="noStrike" kern="1200" baseline="0" dirty="0">
                        <a:solidFill>
                          <a:schemeClr val="accent6">
                            <a:lumMod val="75000"/>
                          </a:schemeClr>
                        </a:solidFill>
                        <a:latin typeface="ＭＳ Ｐゴシック" panose="020B0600070205080204" pitchFamily="50" charset="-128"/>
                        <a:ea typeface="ＭＳ Ｐゴシック" panose="020B0600070205080204" pitchFamily="50" charset="-128"/>
                        <a:cs typeface="+mn-cs"/>
                      </a:endParaRPr>
                    </a:p>
                    <a:p>
                      <a:pPr algn="ctr"/>
                      <a:r>
                        <a:rPr kumimoji="1" lang="ja-JP" altLang="en-US" sz="2000" b="0" dirty="0">
                          <a:solidFill>
                            <a:schemeClr val="tx1">
                              <a:lumMod val="75000"/>
                              <a:lumOff val="25000"/>
                            </a:schemeClr>
                          </a:solidFill>
                          <a:latin typeface="ＭＳ Ｐゴシック" panose="020B0600070205080204" pitchFamily="50" charset="-128"/>
                          <a:ea typeface="ＭＳ Ｐゴシック" panose="020B0600070205080204" pitchFamily="50" charset="-128"/>
                        </a:rPr>
                        <a:t>（災害警戒体制）</a:t>
                      </a:r>
                    </a:p>
                  </a:txBody>
                  <a:tcPr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just"/>
                      <a:r>
                        <a:rPr kumimoji="1" lang="ja-JP" altLang="en-US" sz="2000" b="0" kern="1200" dirty="0">
                          <a:solidFill>
                            <a:srgbClr val="FF0000"/>
                          </a:solidFill>
                          <a:latin typeface="ＭＳ Ｐゴシック" panose="020B0600070205080204" pitchFamily="50" charset="-128"/>
                          <a:ea typeface="ＭＳ Ｐゴシック" panose="020B0600070205080204" pitchFamily="50" charset="-128"/>
                          <a:cs typeface="+mn-cs"/>
                        </a:rPr>
                        <a:t>警戒レベル</a:t>
                      </a:r>
                      <a:r>
                        <a:rPr kumimoji="1" lang="ja-JP" altLang="en-US" sz="2000" b="0" kern="1200" dirty="0" smtClean="0">
                          <a:solidFill>
                            <a:srgbClr val="FF0000"/>
                          </a:solidFill>
                          <a:latin typeface="ＭＳ Ｐゴシック" panose="020B0600070205080204" pitchFamily="50" charset="-128"/>
                          <a:ea typeface="ＭＳ Ｐゴシック" panose="020B0600070205080204" pitchFamily="50" charset="-128"/>
                          <a:cs typeface="+mn-cs"/>
                        </a:rPr>
                        <a:t>３ 高齢者</a:t>
                      </a:r>
                      <a:r>
                        <a:rPr kumimoji="1" lang="ja-JP" altLang="en-US" sz="2000" b="0" kern="1200" dirty="0">
                          <a:solidFill>
                            <a:srgbClr val="FF0000"/>
                          </a:solidFill>
                          <a:latin typeface="ＭＳ Ｐゴシック" panose="020B0600070205080204" pitchFamily="50" charset="-128"/>
                          <a:ea typeface="ＭＳ Ｐゴシック" panose="020B0600070205080204" pitchFamily="50" charset="-128"/>
                          <a:cs typeface="+mn-cs"/>
                        </a:rPr>
                        <a:t>等避難</a:t>
                      </a:r>
                      <a:r>
                        <a:rPr kumimoji="1" lang="ja-JP" altLang="en-US" sz="2000" b="0" kern="1200" dirty="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rPr>
                        <a:t>を</a:t>
                      </a:r>
                      <a:r>
                        <a:rPr kumimoji="1" lang="ja-JP" altLang="en-US" sz="2000" b="0" i="0" u="none" strike="noStrike" kern="1200" baseline="0" dirty="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rPr>
                        <a:t>発令した段階</a:t>
                      </a:r>
                      <a:endParaRPr kumimoji="1" lang="en-US" altLang="ja-JP" sz="2000" b="0" i="0" u="none" strike="noStrike" kern="1200" baseline="0" dirty="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endParaRPr>
                    </a:p>
                    <a:p>
                      <a:r>
                        <a:rPr kumimoji="1" lang="ja-JP" altLang="en-US" sz="2000" b="0" kern="1200" dirty="0">
                          <a:solidFill>
                            <a:srgbClr val="E66914"/>
                          </a:solidFill>
                          <a:latin typeface="ＭＳ Ｐゴシック" panose="020B0600070205080204" pitchFamily="50" charset="-128"/>
                          <a:ea typeface="ＭＳ Ｐゴシック" panose="020B0600070205080204" pitchFamily="50" charset="-128"/>
                          <a:cs typeface="+mn-cs"/>
                        </a:rPr>
                        <a:t>（市長あるいは市長の代理が登庁し、</a:t>
                      </a:r>
                      <a:r>
                        <a:rPr kumimoji="1" lang="ja-JP" altLang="en-US" sz="2000" b="0" kern="1200" dirty="0">
                          <a:solidFill>
                            <a:srgbClr val="7030A0"/>
                          </a:solidFill>
                          <a:latin typeface="ＭＳ Ｐゴシック" panose="020B0600070205080204" pitchFamily="50" charset="-128"/>
                          <a:ea typeface="ＭＳ Ｐゴシック" panose="020B0600070205080204" pitchFamily="50" charset="-128"/>
                          <a:cs typeface="+mn-cs"/>
                        </a:rPr>
                        <a:t>警戒レベル</a:t>
                      </a:r>
                      <a:r>
                        <a:rPr kumimoji="1" lang="ja-JP" altLang="en-US" sz="2000" b="0" kern="1200" dirty="0" smtClean="0">
                          <a:solidFill>
                            <a:srgbClr val="7030A0"/>
                          </a:solidFill>
                          <a:latin typeface="ＭＳ Ｐゴシック" panose="020B0600070205080204" pitchFamily="50" charset="-128"/>
                          <a:ea typeface="ＭＳ Ｐゴシック" panose="020B0600070205080204" pitchFamily="50" charset="-128"/>
                          <a:cs typeface="+mn-cs"/>
                        </a:rPr>
                        <a:t>４</a:t>
                      </a:r>
                      <a:r>
                        <a:rPr kumimoji="1" lang="en-US" altLang="ja-JP" sz="2000" b="0" kern="1200" dirty="0" smtClean="0">
                          <a:solidFill>
                            <a:srgbClr val="7030A0"/>
                          </a:solidFill>
                          <a:latin typeface="ＭＳ Ｐゴシック" panose="020B0600070205080204" pitchFamily="50" charset="-128"/>
                          <a:ea typeface="ＭＳ Ｐゴシック" panose="020B0600070205080204" pitchFamily="50" charset="-128"/>
                          <a:cs typeface="+mn-cs"/>
                        </a:rPr>
                        <a:t/>
                      </a:r>
                      <a:br>
                        <a:rPr kumimoji="1" lang="en-US" altLang="ja-JP" sz="2000" b="0" kern="1200" dirty="0" smtClean="0">
                          <a:solidFill>
                            <a:srgbClr val="7030A0"/>
                          </a:solidFill>
                          <a:latin typeface="ＭＳ Ｐゴシック" panose="020B0600070205080204" pitchFamily="50" charset="-128"/>
                          <a:ea typeface="ＭＳ Ｐゴシック" panose="020B0600070205080204" pitchFamily="50" charset="-128"/>
                          <a:cs typeface="+mn-cs"/>
                        </a:rPr>
                      </a:br>
                      <a:r>
                        <a:rPr kumimoji="1" lang="ja-JP" altLang="en-US" sz="2000" b="0" kern="1200" dirty="0" smtClean="0">
                          <a:solidFill>
                            <a:srgbClr val="7030A0"/>
                          </a:solidFill>
                          <a:latin typeface="ＭＳ Ｐゴシック" panose="020B0600070205080204" pitchFamily="50" charset="-128"/>
                          <a:ea typeface="ＭＳ Ｐゴシック" panose="020B0600070205080204" pitchFamily="50" charset="-128"/>
                          <a:cs typeface="+mn-cs"/>
                        </a:rPr>
                        <a:t>避難</a:t>
                      </a:r>
                      <a:r>
                        <a:rPr kumimoji="1" lang="ja-JP" altLang="en-US" sz="2000" b="0" kern="1200" dirty="0">
                          <a:solidFill>
                            <a:srgbClr val="7030A0"/>
                          </a:solidFill>
                          <a:latin typeface="ＭＳ Ｐゴシック" panose="020B0600070205080204" pitchFamily="50" charset="-128"/>
                          <a:ea typeface="ＭＳ Ｐゴシック" panose="020B0600070205080204" pitchFamily="50" charset="-128"/>
                          <a:cs typeface="+mn-cs"/>
                        </a:rPr>
                        <a:t>指示</a:t>
                      </a:r>
                      <a:r>
                        <a:rPr kumimoji="1" lang="ja-JP" altLang="en-US" sz="2000" b="0" kern="1200" dirty="0">
                          <a:solidFill>
                            <a:srgbClr val="E66914"/>
                          </a:solidFill>
                          <a:latin typeface="ＭＳ Ｐゴシック" panose="020B0600070205080204" pitchFamily="50" charset="-128"/>
                          <a:ea typeface="ＭＳ Ｐゴシック" panose="020B0600070205080204" pitchFamily="50" charset="-128"/>
                          <a:cs typeface="+mn-cs"/>
                        </a:rPr>
                        <a:t>の発令を判断できる体制）</a:t>
                      </a:r>
                    </a:p>
                  </a:txBody>
                  <a:tcP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711902364"/>
                  </a:ext>
                </a:extLst>
              </a:tr>
              <a:tr h="110932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baseline="0" dirty="0">
                          <a:solidFill>
                            <a:schemeClr val="accent6">
                              <a:lumMod val="75000"/>
                            </a:schemeClr>
                          </a:solidFill>
                          <a:latin typeface="ＭＳ Ｐゴシック" panose="020B0600070205080204" pitchFamily="50" charset="-128"/>
                          <a:ea typeface="ＭＳ Ｐゴシック" panose="020B0600070205080204" pitchFamily="50" charset="-128"/>
                          <a:cs typeface="+mn-cs"/>
                        </a:rPr>
                        <a:t>第</a:t>
                      </a:r>
                      <a:r>
                        <a:rPr kumimoji="1" lang="en-US" altLang="ja-JP" sz="2000" b="0" i="0" u="none" strike="noStrike" kern="1200" baseline="0" dirty="0">
                          <a:solidFill>
                            <a:schemeClr val="accent6">
                              <a:lumMod val="75000"/>
                            </a:schemeClr>
                          </a:solidFill>
                          <a:latin typeface="ＭＳ Ｐゴシック" panose="020B0600070205080204" pitchFamily="50" charset="-128"/>
                          <a:ea typeface="ＭＳ Ｐゴシック" panose="020B0600070205080204" pitchFamily="50" charset="-128"/>
                          <a:cs typeface="+mn-cs"/>
                        </a:rPr>
                        <a:t>4</a:t>
                      </a:r>
                      <a:r>
                        <a:rPr kumimoji="1" lang="ja-JP" altLang="en-US" sz="2000" b="0" i="0" u="none" strike="noStrike" kern="1200" baseline="0" dirty="0">
                          <a:solidFill>
                            <a:schemeClr val="accent6">
                              <a:lumMod val="75000"/>
                            </a:schemeClr>
                          </a:solidFill>
                          <a:latin typeface="ＭＳ Ｐゴシック" panose="020B0600070205080204" pitchFamily="50" charset="-128"/>
                          <a:ea typeface="ＭＳ Ｐゴシック" panose="020B0600070205080204" pitchFamily="50" charset="-128"/>
                          <a:cs typeface="+mn-cs"/>
                        </a:rPr>
                        <a:t>次防災体制</a:t>
                      </a:r>
                      <a:endParaRPr kumimoji="1" lang="en-US" altLang="ja-JP" sz="2000" b="0" i="0" u="none" strike="noStrike" kern="1200" baseline="0" dirty="0">
                        <a:solidFill>
                          <a:schemeClr val="accent6">
                            <a:lumMod val="75000"/>
                          </a:schemeClr>
                        </a:solidFill>
                        <a:latin typeface="ＭＳ Ｐゴシック" panose="020B0600070205080204" pitchFamily="50" charset="-128"/>
                        <a:ea typeface="ＭＳ Ｐゴシック" panose="020B0600070205080204" pitchFamily="50" charset="-128"/>
                        <a:cs typeface="+mn-cs"/>
                      </a:endParaRPr>
                    </a:p>
                    <a:p>
                      <a:pPr algn="ctr"/>
                      <a:r>
                        <a:rPr kumimoji="1" lang="ja-JP" altLang="en-US" sz="2000" b="0" dirty="0">
                          <a:solidFill>
                            <a:schemeClr val="tx1">
                              <a:lumMod val="75000"/>
                              <a:lumOff val="25000"/>
                            </a:schemeClr>
                          </a:solidFill>
                          <a:latin typeface="ＭＳ Ｐゴシック" panose="020B0600070205080204" pitchFamily="50" charset="-128"/>
                          <a:ea typeface="ＭＳ Ｐゴシック" panose="020B0600070205080204" pitchFamily="50" charset="-128"/>
                        </a:rPr>
                        <a:t>（非常体制）</a:t>
                      </a:r>
                      <a:endParaRPr kumimoji="1" lang="en-US" altLang="ja-JP" sz="2000" b="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a:p>
                      <a:pPr algn="ctr"/>
                      <a:r>
                        <a:rPr kumimoji="1" lang="ja-JP" altLang="en-US" sz="1400" b="0" dirty="0">
                          <a:solidFill>
                            <a:schemeClr val="tx1">
                              <a:lumMod val="75000"/>
                              <a:lumOff val="25000"/>
                            </a:schemeClr>
                          </a:solidFill>
                          <a:latin typeface="ＭＳ Ｐゴシック" panose="020B0600070205080204" pitchFamily="50" charset="-128"/>
                          <a:ea typeface="ＭＳ Ｐゴシック" panose="020B0600070205080204" pitchFamily="50" charset="-128"/>
                        </a:rPr>
                        <a:t>　</a:t>
                      </a:r>
                      <a:r>
                        <a:rPr kumimoji="1" lang="en-US" altLang="ja-JP" sz="1600" b="0" dirty="0">
                          <a:solidFill>
                            <a:schemeClr val="tx1">
                              <a:lumMod val="75000"/>
                              <a:lumOff val="25000"/>
                            </a:schemeClr>
                          </a:solidFill>
                          <a:latin typeface="ＭＳ Ｐゴシック" panose="020B0600070205080204" pitchFamily="50" charset="-128"/>
                          <a:ea typeface="ＭＳ Ｐゴシック" panose="020B0600070205080204" pitchFamily="50" charset="-128"/>
                        </a:rPr>
                        <a:t>※</a:t>
                      </a:r>
                      <a:r>
                        <a:rPr kumimoji="1" lang="ja-JP" altLang="en-US" sz="1600" b="0" dirty="0">
                          <a:solidFill>
                            <a:schemeClr val="tx1">
                              <a:lumMod val="75000"/>
                              <a:lumOff val="25000"/>
                            </a:schemeClr>
                          </a:solidFill>
                          <a:latin typeface="ＭＳ Ｐゴシック" panose="020B0600070205080204" pitchFamily="50" charset="-128"/>
                          <a:ea typeface="ＭＳ Ｐゴシック" panose="020B0600070205080204" pitchFamily="50" charset="-128"/>
                        </a:rPr>
                        <a:t>災害対策本部設置</a:t>
                      </a:r>
                      <a:endParaRPr kumimoji="1" lang="ja-JP" altLang="en-US" sz="2400" b="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just"/>
                      <a:r>
                        <a:rPr kumimoji="1" lang="ja-JP" altLang="en-US" sz="2000" b="0" kern="1200" dirty="0">
                          <a:solidFill>
                            <a:srgbClr val="7030A0"/>
                          </a:solidFill>
                          <a:latin typeface="ＭＳ Ｐゴシック" panose="020B0600070205080204" pitchFamily="50" charset="-128"/>
                          <a:ea typeface="ＭＳ Ｐゴシック" panose="020B0600070205080204" pitchFamily="50" charset="-128"/>
                          <a:cs typeface="+mn-cs"/>
                        </a:rPr>
                        <a:t>警戒レベル</a:t>
                      </a:r>
                      <a:r>
                        <a:rPr kumimoji="1" lang="ja-JP" altLang="en-US" sz="2000" b="0" kern="1200" dirty="0" smtClean="0">
                          <a:solidFill>
                            <a:srgbClr val="7030A0"/>
                          </a:solidFill>
                          <a:latin typeface="ＭＳ Ｐゴシック" panose="020B0600070205080204" pitchFamily="50" charset="-128"/>
                          <a:ea typeface="ＭＳ Ｐゴシック" panose="020B0600070205080204" pitchFamily="50" charset="-128"/>
                          <a:cs typeface="+mn-cs"/>
                        </a:rPr>
                        <a:t>４ 避難</a:t>
                      </a:r>
                      <a:r>
                        <a:rPr kumimoji="1" lang="ja-JP" altLang="en-US" sz="2000" b="0" kern="1200" dirty="0">
                          <a:solidFill>
                            <a:srgbClr val="7030A0"/>
                          </a:solidFill>
                          <a:latin typeface="ＭＳ Ｐゴシック" panose="020B0600070205080204" pitchFamily="50" charset="-128"/>
                          <a:ea typeface="ＭＳ Ｐゴシック" panose="020B0600070205080204" pitchFamily="50" charset="-128"/>
                          <a:cs typeface="+mn-cs"/>
                        </a:rPr>
                        <a:t>指示</a:t>
                      </a:r>
                      <a:r>
                        <a:rPr kumimoji="1" lang="ja-JP" altLang="en-US" sz="2000" b="0" kern="1200" dirty="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rPr>
                        <a:t>を発令した段階</a:t>
                      </a:r>
                      <a:endParaRPr kumimoji="1" lang="en-US" altLang="ja-JP" sz="2000" b="0" kern="1200" dirty="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endParaRPr>
                    </a:p>
                    <a:p>
                      <a:pPr marL="0" algn="l" defTabSz="914400" rtl="0" eaLnBrk="1" latinLnBrk="0" hangingPunct="1"/>
                      <a:r>
                        <a:rPr kumimoji="1" lang="ja-JP" altLang="en-US" sz="2000" b="0" kern="1200" dirty="0">
                          <a:solidFill>
                            <a:srgbClr val="E66914"/>
                          </a:solidFill>
                          <a:latin typeface="ＭＳ Ｐゴシック" panose="020B0600070205080204" pitchFamily="50" charset="-128"/>
                          <a:ea typeface="ＭＳ Ｐゴシック" panose="020B0600070205080204" pitchFamily="50" charset="-128"/>
                          <a:cs typeface="+mn-cs"/>
                        </a:rPr>
                        <a:t>（あらかじめ定めた防災対応の全職員が体制に入る。災害が切迫・発生した段階もこの体制を引き継ぐ）</a:t>
                      </a:r>
                    </a:p>
                  </a:txBody>
                  <a:tcP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90910886"/>
                  </a:ext>
                </a:extLst>
              </a:tr>
            </a:tbl>
          </a:graphicData>
        </a:graphic>
      </p:graphicFrame>
      <p:sp>
        <p:nvSpPr>
          <p:cNvPr id="8" name="コンテンツ プレースホルダー 3">
            <a:extLst>
              <a:ext uri="{FF2B5EF4-FFF2-40B4-BE49-F238E27FC236}">
                <a16:creationId xmlns:a16="http://schemas.microsoft.com/office/drawing/2014/main" id="{EFED17AD-7545-4EEA-95A3-CA51545924C0}"/>
              </a:ext>
            </a:extLst>
          </p:cNvPr>
          <p:cNvSpPr>
            <a:spLocks noGrp="1"/>
          </p:cNvSpPr>
          <p:nvPr>
            <p:ph idx="4294967295"/>
          </p:nvPr>
        </p:nvSpPr>
        <p:spPr>
          <a:xfrm>
            <a:off x="0" y="86609"/>
            <a:ext cx="9144000" cy="277566"/>
          </a:xfrm>
        </p:spPr>
        <p:txBody>
          <a:bodyPr>
            <a:normAutofit fontScale="55000" lnSpcReduction="20000"/>
          </a:bodyPr>
          <a:lstStyle/>
          <a:p>
            <a:pPr marL="0" indent="0">
              <a:buNone/>
            </a:pPr>
            <a:r>
              <a:rPr lang="ja-JP" altLang="en-US" b="0" dirty="0">
                <a:solidFill>
                  <a:schemeClr val="tx1"/>
                </a:solidFill>
              </a:rPr>
              <a:t>　前提状況</a:t>
            </a:r>
          </a:p>
        </p:txBody>
      </p:sp>
    </p:spTree>
    <p:extLst>
      <p:ext uri="{BB962C8B-B14F-4D97-AF65-F5344CB8AC3E}">
        <p14:creationId xmlns:p14="http://schemas.microsoft.com/office/powerpoint/2010/main" val="29855792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lstStyle/>
          <a:p>
            <a:r>
              <a:rPr kumimoji="1" lang="en-US" altLang="ja-JP" dirty="0" smtClean="0"/>
              <a:t>B </a:t>
            </a:r>
            <a:r>
              <a:rPr kumimoji="1" lang="ja-JP" altLang="en-US" dirty="0" smtClean="0"/>
              <a:t>市</a:t>
            </a:r>
            <a:r>
              <a:rPr lang="ja-JP" altLang="en-US" dirty="0" smtClean="0"/>
              <a:t>の</a:t>
            </a:r>
            <a:r>
              <a:rPr kumimoji="1" lang="ja-JP" altLang="en-US" dirty="0"/>
              <a:t>災害対策本部と関係機関</a:t>
            </a:r>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15</a:t>
            </a:fld>
            <a:endParaRPr lang="ja-JP" altLang="en-US"/>
          </a:p>
        </p:txBody>
      </p:sp>
      <p:sp>
        <p:nvSpPr>
          <p:cNvPr id="11" name="コンテンツ プレースホルダー 2">
            <a:extLst>
              <a:ext uri="{FF2B5EF4-FFF2-40B4-BE49-F238E27FC236}">
                <a16:creationId xmlns:a16="http://schemas.microsoft.com/office/drawing/2014/main" id="{E2D27E24-AD75-45E8-9BA8-86174104B737}"/>
              </a:ext>
            </a:extLst>
          </p:cNvPr>
          <p:cNvSpPr txBox="1">
            <a:spLocks/>
          </p:cNvSpPr>
          <p:nvPr/>
        </p:nvSpPr>
        <p:spPr bwMode="auto">
          <a:xfrm>
            <a:off x="107504" y="6588006"/>
            <a:ext cx="9289032" cy="3929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endParaRPr lang="ja-JP" altLang="en-US" sz="1100" b="1" dirty="0">
              <a:latin typeface="游ゴシック" panose="020B0400000000000000" pitchFamily="50" charset="-128"/>
              <a:ea typeface="游ゴシック" panose="020B0400000000000000" pitchFamily="50" charset="-128"/>
            </a:endParaRPr>
          </a:p>
        </p:txBody>
      </p:sp>
      <p:sp>
        <p:nvSpPr>
          <p:cNvPr id="32" name="正方形/長方形 31">
            <a:extLst>
              <a:ext uri="{FF2B5EF4-FFF2-40B4-BE49-F238E27FC236}">
                <a16:creationId xmlns:a16="http://schemas.microsoft.com/office/drawing/2014/main" id="{97CF581F-EBFE-E8F1-DAE6-56DEFEBF7EBD}"/>
              </a:ext>
            </a:extLst>
          </p:cNvPr>
          <p:cNvSpPr/>
          <p:nvPr/>
        </p:nvSpPr>
        <p:spPr>
          <a:xfrm>
            <a:off x="107504" y="1693304"/>
            <a:ext cx="6607061" cy="4800046"/>
          </a:xfrm>
          <a:prstGeom prst="rect">
            <a:avLst/>
          </a:prstGeom>
          <a:solidFill>
            <a:srgbClr val="DAF3E3"/>
          </a:solidFill>
          <a:ln w="28575">
            <a:solidFill>
              <a:srgbClr val="419C7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四角形: 角を丸くする 43">
            <a:extLst>
              <a:ext uri="{FF2B5EF4-FFF2-40B4-BE49-F238E27FC236}">
                <a16:creationId xmlns:a16="http://schemas.microsoft.com/office/drawing/2014/main" id="{E891D609-725B-79C6-4AC0-B2074A87F2A6}"/>
              </a:ext>
            </a:extLst>
          </p:cNvPr>
          <p:cNvSpPr/>
          <p:nvPr/>
        </p:nvSpPr>
        <p:spPr>
          <a:xfrm>
            <a:off x="7011744" y="1693304"/>
            <a:ext cx="1986009" cy="4766922"/>
          </a:xfrm>
          <a:prstGeom prst="roundRect">
            <a:avLst>
              <a:gd name="adj" fmla="val 6736"/>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latin typeface="BIZ UDPゴシック" panose="020B0400000000000000" pitchFamily="50" charset="-128"/>
              <a:ea typeface="BIZ UDPゴシック" panose="020B0400000000000000" pitchFamily="50" charset="-128"/>
            </a:endParaRPr>
          </a:p>
        </p:txBody>
      </p:sp>
      <p:sp>
        <p:nvSpPr>
          <p:cNvPr id="36" name="正方形/長方形 35">
            <a:extLst>
              <a:ext uri="{FF2B5EF4-FFF2-40B4-BE49-F238E27FC236}">
                <a16:creationId xmlns:a16="http://schemas.microsoft.com/office/drawing/2014/main" id="{951C5D74-C84E-4F09-AA15-D5D9AD6174E9}"/>
              </a:ext>
            </a:extLst>
          </p:cNvPr>
          <p:cNvSpPr/>
          <p:nvPr/>
        </p:nvSpPr>
        <p:spPr>
          <a:xfrm>
            <a:off x="476423" y="1771478"/>
            <a:ext cx="5852489" cy="21849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latin typeface="BIZ UDPゴシック" panose="020B0400000000000000" pitchFamily="50" charset="-128"/>
              <a:ea typeface="BIZ UDPゴシック" panose="020B0400000000000000" pitchFamily="50" charset="-128"/>
            </a:endParaRPr>
          </a:p>
        </p:txBody>
      </p:sp>
      <p:sp>
        <p:nvSpPr>
          <p:cNvPr id="38" name="正方形/長方形 37">
            <a:extLst>
              <a:ext uri="{FF2B5EF4-FFF2-40B4-BE49-F238E27FC236}">
                <a16:creationId xmlns:a16="http://schemas.microsoft.com/office/drawing/2014/main" id="{0C9E3483-40B5-4B7B-B6A7-16A663057E19}"/>
              </a:ext>
            </a:extLst>
          </p:cNvPr>
          <p:cNvSpPr/>
          <p:nvPr/>
        </p:nvSpPr>
        <p:spPr>
          <a:xfrm>
            <a:off x="2215948" y="1890204"/>
            <a:ext cx="2069186" cy="352307"/>
          </a:xfrm>
          <a:prstGeom prst="rect">
            <a:avLst/>
          </a:prstGeom>
          <a:solidFill>
            <a:schemeClr val="bg1"/>
          </a:solidFill>
          <a:ln w="19050">
            <a:solidFill>
              <a:schemeClr val="tx1"/>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sz="1600" b="1" dirty="0">
                <a:solidFill>
                  <a:schemeClr val="tx1">
                    <a:lumMod val="95000"/>
                    <a:lumOff val="5000"/>
                  </a:schemeClr>
                </a:solidFill>
                <a:latin typeface="BIZ UDPゴシック" panose="020B0400000000000000" pitchFamily="50" charset="-128"/>
                <a:ea typeface="BIZ UDPゴシック" panose="020B0400000000000000" pitchFamily="50" charset="-128"/>
              </a:rPr>
              <a:t>本部長</a:t>
            </a:r>
          </a:p>
        </p:txBody>
      </p:sp>
      <p:sp>
        <p:nvSpPr>
          <p:cNvPr id="39" name="正方形/長方形 38">
            <a:extLst>
              <a:ext uri="{FF2B5EF4-FFF2-40B4-BE49-F238E27FC236}">
                <a16:creationId xmlns:a16="http://schemas.microsoft.com/office/drawing/2014/main" id="{29FC47B9-4F07-4387-AA06-473810640E58}"/>
              </a:ext>
            </a:extLst>
          </p:cNvPr>
          <p:cNvSpPr/>
          <p:nvPr/>
        </p:nvSpPr>
        <p:spPr>
          <a:xfrm>
            <a:off x="2215947" y="3438120"/>
            <a:ext cx="2069184" cy="352307"/>
          </a:xfrm>
          <a:prstGeom prst="rect">
            <a:avLst/>
          </a:prstGeom>
          <a:solidFill>
            <a:schemeClr val="bg1"/>
          </a:solidFill>
          <a:ln w="19050">
            <a:solidFill>
              <a:schemeClr val="tx1"/>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sz="1600" b="1" dirty="0">
                <a:solidFill>
                  <a:schemeClr val="tx1">
                    <a:lumMod val="95000"/>
                    <a:lumOff val="5000"/>
                  </a:schemeClr>
                </a:solidFill>
                <a:latin typeface="BIZ UDPゴシック" panose="020B0400000000000000" pitchFamily="50" charset="-128"/>
                <a:ea typeface="BIZ UDPゴシック" panose="020B0400000000000000" pitchFamily="50" charset="-128"/>
              </a:rPr>
              <a:t>本部員</a:t>
            </a:r>
          </a:p>
        </p:txBody>
      </p:sp>
      <p:sp>
        <p:nvSpPr>
          <p:cNvPr id="40" name="正方形/長方形 39">
            <a:extLst>
              <a:ext uri="{FF2B5EF4-FFF2-40B4-BE49-F238E27FC236}">
                <a16:creationId xmlns:a16="http://schemas.microsoft.com/office/drawing/2014/main" id="{7AC0ABBB-319B-41E4-957F-F34D694B76B7}"/>
              </a:ext>
            </a:extLst>
          </p:cNvPr>
          <p:cNvSpPr/>
          <p:nvPr/>
        </p:nvSpPr>
        <p:spPr>
          <a:xfrm>
            <a:off x="1570126" y="5305672"/>
            <a:ext cx="507996" cy="1032375"/>
          </a:xfrm>
          <a:prstGeom prst="rect">
            <a:avLst/>
          </a:prstGeom>
          <a:solidFill>
            <a:schemeClr val="bg1"/>
          </a:solidFill>
          <a:ln>
            <a:solidFill>
              <a:schemeClr val="tx1"/>
            </a:solidFill>
          </a:ln>
        </p:spPr>
        <p:style>
          <a:lnRef idx="2">
            <a:schemeClr val="accent5"/>
          </a:lnRef>
          <a:fillRef idx="1">
            <a:schemeClr val="lt1"/>
          </a:fillRef>
          <a:effectRef idx="0">
            <a:schemeClr val="accent5"/>
          </a:effectRef>
          <a:fontRef idx="minor">
            <a:schemeClr val="dk1"/>
          </a:fontRef>
        </p:style>
        <p:txBody>
          <a:bodyPr vert="eaVert" rtlCol="0" anchor="ctr"/>
          <a:lstStyle/>
          <a:p>
            <a:pPr algn="ctr"/>
            <a:r>
              <a:rPr kumimoji="1" lang="ja-JP" altLang="en-US" sz="1400" dirty="0">
                <a:latin typeface="BIZ UDPゴシック" panose="020B0400000000000000" pitchFamily="50" charset="-128"/>
                <a:ea typeface="BIZ UDPゴシック" panose="020B0400000000000000" pitchFamily="50" charset="-128"/>
              </a:rPr>
              <a:t>各部各課</a:t>
            </a:r>
          </a:p>
        </p:txBody>
      </p:sp>
      <p:sp>
        <p:nvSpPr>
          <p:cNvPr id="43" name="正方形/長方形 42">
            <a:extLst>
              <a:ext uri="{FF2B5EF4-FFF2-40B4-BE49-F238E27FC236}">
                <a16:creationId xmlns:a16="http://schemas.microsoft.com/office/drawing/2014/main" id="{A52EEC11-4F67-4832-8961-8F259CDE2D34}"/>
              </a:ext>
            </a:extLst>
          </p:cNvPr>
          <p:cNvSpPr/>
          <p:nvPr/>
        </p:nvSpPr>
        <p:spPr>
          <a:xfrm>
            <a:off x="2209127" y="5305672"/>
            <a:ext cx="507996" cy="1032375"/>
          </a:xfrm>
          <a:prstGeom prst="rect">
            <a:avLst/>
          </a:prstGeom>
          <a:solidFill>
            <a:schemeClr val="bg1"/>
          </a:solidFill>
          <a:ln>
            <a:solidFill>
              <a:schemeClr val="tx1"/>
            </a:solidFill>
          </a:ln>
        </p:spPr>
        <p:style>
          <a:lnRef idx="2">
            <a:schemeClr val="accent5"/>
          </a:lnRef>
          <a:fillRef idx="1">
            <a:schemeClr val="lt1"/>
          </a:fillRef>
          <a:effectRef idx="0">
            <a:schemeClr val="accent5"/>
          </a:effectRef>
          <a:fontRef idx="minor">
            <a:schemeClr val="dk1"/>
          </a:fontRef>
        </p:style>
        <p:txBody>
          <a:bodyPr vert="eaVert" rtlCol="0" anchor="ctr"/>
          <a:lstStyle/>
          <a:p>
            <a:pPr algn="ctr"/>
            <a:r>
              <a:rPr kumimoji="1" lang="ja-JP" altLang="en-US" sz="1400" dirty="0">
                <a:latin typeface="BIZ UDPゴシック" panose="020B0400000000000000" pitchFamily="50" charset="-128"/>
                <a:ea typeface="BIZ UDPゴシック" panose="020B0400000000000000" pitchFamily="50" charset="-128"/>
              </a:rPr>
              <a:t>各部各課</a:t>
            </a:r>
          </a:p>
        </p:txBody>
      </p:sp>
      <p:sp>
        <p:nvSpPr>
          <p:cNvPr id="44" name="正方形/長方形 43">
            <a:extLst>
              <a:ext uri="{FF2B5EF4-FFF2-40B4-BE49-F238E27FC236}">
                <a16:creationId xmlns:a16="http://schemas.microsoft.com/office/drawing/2014/main" id="{2250802C-D2BC-4717-A096-1D8F0F78ADF8}"/>
              </a:ext>
            </a:extLst>
          </p:cNvPr>
          <p:cNvSpPr/>
          <p:nvPr/>
        </p:nvSpPr>
        <p:spPr>
          <a:xfrm>
            <a:off x="2848128" y="5305672"/>
            <a:ext cx="507996" cy="1032375"/>
          </a:xfrm>
          <a:prstGeom prst="rect">
            <a:avLst/>
          </a:prstGeom>
          <a:solidFill>
            <a:schemeClr val="bg1"/>
          </a:solidFill>
          <a:ln>
            <a:solidFill>
              <a:schemeClr val="tx1"/>
            </a:solidFill>
          </a:ln>
        </p:spPr>
        <p:style>
          <a:lnRef idx="2">
            <a:schemeClr val="accent5"/>
          </a:lnRef>
          <a:fillRef idx="1">
            <a:schemeClr val="lt1"/>
          </a:fillRef>
          <a:effectRef idx="0">
            <a:schemeClr val="accent5"/>
          </a:effectRef>
          <a:fontRef idx="minor">
            <a:schemeClr val="dk1"/>
          </a:fontRef>
        </p:style>
        <p:txBody>
          <a:bodyPr vert="eaVert" rtlCol="0" anchor="ctr"/>
          <a:lstStyle/>
          <a:p>
            <a:pPr algn="ctr"/>
            <a:r>
              <a:rPr kumimoji="1" lang="ja-JP" altLang="en-US" sz="1400" dirty="0">
                <a:latin typeface="BIZ UDPゴシック" panose="020B0400000000000000" pitchFamily="50" charset="-128"/>
                <a:ea typeface="BIZ UDPゴシック" panose="020B0400000000000000" pitchFamily="50" charset="-128"/>
              </a:rPr>
              <a:t>各部各課</a:t>
            </a:r>
          </a:p>
        </p:txBody>
      </p:sp>
      <p:sp>
        <p:nvSpPr>
          <p:cNvPr id="45" name="正方形/長方形 44">
            <a:extLst>
              <a:ext uri="{FF2B5EF4-FFF2-40B4-BE49-F238E27FC236}">
                <a16:creationId xmlns:a16="http://schemas.microsoft.com/office/drawing/2014/main" id="{9227F161-0B91-4DC7-8C0E-B01AB0F5B49E}"/>
              </a:ext>
            </a:extLst>
          </p:cNvPr>
          <p:cNvSpPr/>
          <p:nvPr/>
        </p:nvSpPr>
        <p:spPr>
          <a:xfrm>
            <a:off x="3487129" y="5305672"/>
            <a:ext cx="507996" cy="1032375"/>
          </a:xfrm>
          <a:prstGeom prst="rect">
            <a:avLst/>
          </a:prstGeom>
          <a:solidFill>
            <a:schemeClr val="bg1"/>
          </a:solidFill>
          <a:ln>
            <a:solidFill>
              <a:schemeClr val="tx1"/>
            </a:solidFill>
          </a:ln>
        </p:spPr>
        <p:style>
          <a:lnRef idx="2">
            <a:schemeClr val="accent5"/>
          </a:lnRef>
          <a:fillRef idx="1">
            <a:schemeClr val="lt1"/>
          </a:fillRef>
          <a:effectRef idx="0">
            <a:schemeClr val="accent5"/>
          </a:effectRef>
          <a:fontRef idx="minor">
            <a:schemeClr val="dk1"/>
          </a:fontRef>
        </p:style>
        <p:txBody>
          <a:bodyPr vert="eaVert" rtlCol="0" anchor="ctr"/>
          <a:lstStyle/>
          <a:p>
            <a:pPr algn="ctr"/>
            <a:r>
              <a:rPr kumimoji="1" lang="ja-JP" altLang="en-US" sz="1400" dirty="0">
                <a:latin typeface="BIZ UDPゴシック" panose="020B0400000000000000" pitchFamily="50" charset="-128"/>
                <a:ea typeface="BIZ UDPゴシック" panose="020B0400000000000000" pitchFamily="50" charset="-128"/>
              </a:rPr>
              <a:t>各部各課</a:t>
            </a:r>
          </a:p>
        </p:txBody>
      </p:sp>
      <p:sp>
        <p:nvSpPr>
          <p:cNvPr id="46" name="正方形/長方形 45">
            <a:extLst>
              <a:ext uri="{FF2B5EF4-FFF2-40B4-BE49-F238E27FC236}">
                <a16:creationId xmlns:a16="http://schemas.microsoft.com/office/drawing/2014/main" id="{C722BE6A-3111-4983-AE02-53B9A2FB6512}"/>
              </a:ext>
            </a:extLst>
          </p:cNvPr>
          <p:cNvSpPr/>
          <p:nvPr/>
        </p:nvSpPr>
        <p:spPr>
          <a:xfrm>
            <a:off x="4126130" y="5305672"/>
            <a:ext cx="507996" cy="1032375"/>
          </a:xfrm>
          <a:prstGeom prst="rect">
            <a:avLst/>
          </a:prstGeom>
          <a:solidFill>
            <a:schemeClr val="bg1"/>
          </a:solidFill>
          <a:ln>
            <a:solidFill>
              <a:schemeClr val="tx1"/>
            </a:solidFill>
          </a:ln>
        </p:spPr>
        <p:style>
          <a:lnRef idx="2">
            <a:schemeClr val="accent5"/>
          </a:lnRef>
          <a:fillRef idx="1">
            <a:schemeClr val="lt1"/>
          </a:fillRef>
          <a:effectRef idx="0">
            <a:schemeClr val="accent5"/>
          </a:effectRef>
          <a:fontRef idx="minor">
            <a:schemeClr val="dk1"/>
          </a:fontRef>
        </p:style>
        <p:txBody>
          <a:bodyPr vert="eaVert" rtlCol="0" anchor="ctr"/>
          <a:lstStyle/>
          <a:p>
            <a:pPr algn="ctr"/>
            <a:r>
              <a:rPr kumimoji="1" lang="ja-JP" altLang="en-US" sz="1400" dirty="0">
                <a:latin typeface="BIZ UDPゴシック" panose="020B0400000000000000" pitchFamily="50" charset="-128"/>
                <a:ea typeface="BIZ UDPゴシック" panose="020B0400000000000000" pitchFamily="50" charset="-128"/>
              </a:rPr>
              <a:t>各部各課</a:t>
            </a:r>
          </a:p>
        </p:txBody>
      </p:sp>
      <p:sp>
        <p:nvSpPr>
          <p:cNvPr id="47" name="正方形/長方形 46">
            <a:extLst>
              <a:ext uri="{FF2B5EF4-FFF2-40B4-BE49-F238E27FC236}">
                <a16:creationId xmlns:a16="http://schemas.microsoft.com/office/drawing/2014/main" id="{D96C0F04-F3BB-4305-9083-324495191BB9}"/>
              </a:ext>
            </a:extLst>
          </p:cNvPr>
          <p:cNvSpPr/>
          <p:nvPr/>
        </p:nvSpPr>
        <p:spPr>
          <a:xfrm>
            <a:off x="4765131" y="5305672"/>
            <a:ext cx="507996" cy="1032375"/>
          </a:xfrm>
          <a:prstGeom prst="rect">
            <a:avLst/>
          </a:prstGeom>
          <a:solidFill>
            <a:schemeClr val="bg1"/>
          </a:solidFill>
          <a:ln>
            <a:solidFill>
              <a:schemeClr val="tx1"/>
            </a:solidFill>
          </a:ln>
        </p:spPr>
        <p:style>
          <a:lnRef idx="2">
            <a:schemeClr val="accent5"/>
          </a:lnRef>
          <a:fillRef idx="1">
            <a:schemeClr val="lt1"/>
          </a:fillRef>
          <a:effectRef idx="0">
            <a:schemeClr val="accent5"/>
          </a:effectRef>
          <a:fontRef idx="minor">
            <a:schemeClr val="dk1"/>
          </a:fontRef>
        </p:style>
        <p:txBody>
          <a:bodyPr vert="eaVert" rtlCol="0" anchor="ctr"/>
          <a:lstStyle/>
          <a:p>
            <a:pPr algn="ctr"/>
            <a:r>
              <a:rPr kumimoji="1" lang="ja-JP" altLang="en-US" sz="1400" dirty="0">
                <a:latin typeface="BIZ UDPゴシック" panose="020B0400000000000000" pitchFamily="50" charset="-128"/>
                <a:ea typeface="BIZ UDPゴシック" panose="020B0400000000000000" pitchFamily="50" charset="-128"/>
              </a:rPr>
              <a:t>各部各課</a:t>
            </a:r>
          </a:p>
        </p:txBody>
      </p:sp>
      <p:sp>
        <p:nvSpPr>
          <p:cNvPr id="49" name="正方形/長方形 48">
            <a:extLst>
              <a:ext uri="{FF2B5EF4-FFF2-40B4-BE49-F238E27FC236}">
                <a16:creationId xmlns:a16="http://schemas.microsoft.com/office/drawing/2014/main" id="{AD17047F-5CE2-4917-90FF-1C36B73150E4}"/>
              </a:ext>
            </a:extLst>
          </p:cNvPr>
          <p:cNvSpPr/>
          <p:nvPr/>
        </p:nvSpPr>
        <p:spPr>
          <a:xfrm>
            <a:off x="5404132" y="5305672"/>
            <a:ext cx="507996" cy="1032375"/>
          </a:xfrm>
          <a:prstGeom prst="rect">
            <a:avLst/>
          </a:prstGeom>
          <a:solidFill>
            <a:schemeClr val="bg1"/>
          </a:solidFill>
          <a:ln>
            <a:solidFill>
              <a:schemeClr val="tx1"/>
            </a:solidFill>
          </a:ln>
        </p:spPr>
        <p:style>
          <a:lnRef idx="2">
            <a:schemeClr val="accent5"/>
          </a:lnRef>
          <a:fillRef idx="1">
            <a:schemeClr val="lt1"/>
          </a:fillRef>
          <a:effectRef idx="0">
            <a:schemeClr val="accent5"/>
          </a:effectRef>
          <a:fontRef idx="minor">
            <a:schemeClr val="dk1"/>
          </a:fontRef>
        </p:style>
        <p:txBody>
          <a:bodyPr vert="eaVert" rtlCol="0" anchor="ctr"/>
          <a:lstStyle/>
          <a:p>
            <a:pPr algn="ctr"/>
            <a:r>
              <a:rPr kumimoji="1" lang="ja-JP" altLang="en-US" sz="1400" dirty="0">
                <a:latin typeface="BIZ UDPゴシック" panose="020B0400000000000000" pitchFamily="50" charset="-128"/>
                <a:ea typeface="BIZ UDPゴシック" panose="020B0400000000000000" pitchFamily="50" charset="-128"/>
              </a:rPr>
              <a:t>各部各課</a:t>
            </a:r>
          </a:p>
        </p:txBody>
      </p:sp>
      <p:sp>
        <p:nvSpPr>
          <p:cNvPr id="50" name="正方形/長方形 49">
            <a:extLst>
              <a:ext uri="{FF2B5EF4-FFF2-40B4-BE49-F238E27FC236}">
                <a16:creationId xmlns:a16="http://schemas.microsoft.com/office/drawing/2014/main" id="{092A2149-F6D1-408F-8C8E-E7BB8808EF3A}"/>
              </a:ext>
            </a:extLst>
          </p:cNvPr>
          <p:cNvSpPr/>
          <p:nvPr/>
        </p:nvSpPr>
        <p:spPr>
          <a:xfrm>
            <a:off x="6043137" y="5305672"/>
            <a:ext cx="507996" cy="1032375"/>
          </a:xfrm>
          <a:prstGeom prst="rect">
            <a:avLst/>
          </a:prstGeom>
          <a:solidFill>
            <a:schemeClr val="bg1"/>
          </a:solidFill>
          <a:ln>
            <a:solidFill>
              <a:schemeClr val="tx1"/>
            </a:solidFill>
          </a:ln>
        </p:spPr>
        <p:style>
          <a:lnRef idx="2">
            <a:schemeClr val="accent5"/>
          </a:lnRef>
          <a:fillRef idx="1">
            <a:schemeClr val="lt1"/>
          </a:fillRef>
          <a:effectRef idx="0">
            <a:schemeClr val="accent5"/>
          </a:effectRef>
          <a:fontRef idx="minor">
            <a:schemeClr val="dk1"/>
          </a:fontRef>
        </p:style>
        <p:txBody>
          <a:bodyPr vert="eaVert" rtlCol="0" anchor="ctr"/>
          <a:lstStyle/>
          <a:p>
            <a:pPr algn="ctr"/>
            <a:r>
              <a:rPr kumimoji="1" lang="ja-JP" altLang="en-US" sz="1400" dirty="0">
                <a:latin typeface="BIZ UDPゴシック" panose="020B0400000000000000" pitchFamily="50" charset="-128"/>
                <a:ea typeface="BIZ UDPゴシック" panose="020B0400000000000000" pitchFamily="50" charset="-128"/>
              </a:rPr>
              <a:t>各部各課</a:t>
            </a:r>
          </a:p>
        </p:txBody>
      </p:sp>
      <p:sp>
        <p:nvSpPr>
          <p:cNvPr id="52" name="正方形/長方形 51">
            <a:extLst>
              <a:ext uri="{FF2B5EF4-FFF2-40B4-BE49-F238E27FC236}">
                <a16:creationId xmlns:a16="http://schemas.microsoft.com/office/drawing/2014/main" id="{0A1E2C20-4D8B-41BF-A0A7-D29C5CC22D6F}"/>
              </a:ext>
            </a:extLst>
          </p:cNvPr>
          <p:cNvSpPr/>
          <p:nvPr/>
        </p:nvSpPr>
        <p:spPr>
          <a:xfrm>
            <a:off x="292124" y="5305672"/>
            <a:ext cx="507996" cy="1032375"/>
          </a:xfrm>
          <a:prstGeom prst="rect">
            <a:avLst/>
          </a:prstGeom>
          <a:solidFill>
            <a:schemeClr val="bg1"/>
          </a:solidFill>
          <a:ln>
            <a:solidFill>
              <a:schemeClr val="tx1"/>
            </a:solidFill>
          </a:ln>
        </p:spPr>
        <p:style>
          <a:lnRef idx="2">
            <a:schemeClr val="accent5"/>
          </a:lnRef>
          <a:fillRef idx="1">
            <a:schemeClr val="lt1"/>
          </a:fillRef>
          <a:effectRef idx="0">
            <a:schemeClr val="accent5"/>
          </a:effectRef>
          <a:fontRef idx="minor">
            <a:schemeClr val="dk1"/>
          </a:fontRef>
        </p:style>
        <p:txBody>
          <a:bodyPr vert="eaVert" rtlCol="0" anchor="ctr"/>
          <a:lstStyle/>
          <a:p>
            <a:pPr algn="ctr"/>
            <a:r>
              <a:rPr kumimoji="1" lang="ja-JP" altLang="en-US" sz="1400" dirty="0">
                <a:latin typeface="BIZ UDPゴシック" panose="020B0400000000000000" pitchFamily="50" charset="-128"/>
                <a:ea typeface="BIZ UDPゴシック" panose="020B0400000000000000" pitchFamily="50" charset="-128"/>
              </a:rPr>
              <a:t>各部各課</a:t>
            </a:r>
          </a:p>
        </p:txBody>
      </p:sp>
      <p:sp>
        <p:nvSpPr>
          <p:cNvPr id="53" name="正方形/長方形 52">
            <a:extLst>
              <a:ext uri="{FF2B5EF4-FFF2-40B4-BE49-F238E27FC236}">
                <a16:creationId xmlns:a16="http://schemas.microsoft.com/office/drawing/2014/main" id="{1DB8F4BD-8BFB-4B63-A290-3858664FA4C3}"/>
              </a:ext>
            </a:extLst>
          </p:cNvPr>
          <p:cNvSpPr/>
          <p:nvPr/>
        </p:nvSpPr>
        <p:spPr>
          <a:xfrm>
            <a:off x="931125" y="5305672"/>
            <a:ext cx="507996" cy="1032375"/>
          </a:xfrm>
          <a:prstGeom prst="rect">
            <a:avLst/>
          </a:prstGeom>
          <a:solidFill>
            <a:schemeClr val="bg1"/>
          </a:solidFill>
          <a:ln>
            <a:solidFill>
              <a:schemeClr val="tx1"/>
            </a:solidFill>
          </a:ln>
        </p:spPr>
        <p:style>
          <a:lnRef idx="2">
            <a:schemeClr val="accent5"/>
          </a:lnRef>
          <a:fillRef idx="1">
            <a:schemeClr val="lt1"/>
          </a:fillRef>
          <a:effectRef idx="0">
            <a:schemeClr val="accent5"/>
          </a:effectRef>
          <a:fontRef idx="minor">
            <a:schemeClr val="dk1"/>
          </a:fontRef>
        </p:style>
        <p:txBody>
          <a:bodyPr vert="eaVert" rtlCol="0" anchor="ctr"/>
          <a:lstStyle/>
          <a:p>
            <a:pPr algn="ctr"/>
            <a:r>
              <a:rPr kumimoji="1" lang="ja-JP" altLang="en-US" sz="1400" dirty="0">
                <a:latin typeface="BIZ UDPゴシック" panose="020B0400000000000000" pitchFamily="50" charset="-128"/>
                <a:ea typeface="BIZ UDPゴシック" panose="020B0400000000000000" pitchFamily="50" charset="-128"/>
              </a:rPr>
              <a:t>各部各課</a:t>
            </a:r>
          </a:p>
        </p:txBody>
      </p:sp>
      <p:sp>
        <p:nvSpPr>
          <p:cNvPr id="54" name="正方形/長方形 53">
            <a:extLst>
              <a:ext uri="{FF2B5EF4-FFF2-40B4-BE49-F238E27FC236}">
                <a16:creationId xmlns:a16="http://schemas.microsoft.com/office/drawing/2014/main" id="{C9DDC093-F45B-4475-B02C-C8F842062682}"/>
              </a:ext>
            </a:extLst>
          </p:cNvPr>
          <p:cNvSpPr/>
          <p:nvPr/>
        </p:nvSpPr>
        <p:spPr>
          <a:xfrm>
            <a:off x="4612656" y="4114800"/>
            <a:ext cx="1716256" cy="638046"/>
          </a:xfrm>
          <a:prstGeom prst="rect">
            <a:avLst/>
          </a:prstGeom>
          <a:solidFill>
            <a:schemeClr val="accent2">
              <a:lumMod val="20000"/>
              <a:lumOff val="80000"/>
            </a:schemeClr>
          </a:solidFill>
          <a:ln w="28575">
            <a:solidFill>
              <a:srgbClr val="C00000"/>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b="1" dirty="0">
                <a:solidFill>
                  <a:schemeClr val="tx1">
                    <a:lumMod val="95000"/>
                    <a:lumOff val="5000"/>
                  </a:schemeClr>
                </a:solidFill>
                <a:latin typeface="BIZ UDPゴシック" panose="020B0400000000000000" pitchFamily="50" charset="-128"/>
                <a:ea typeface="BIZ UDPゴシック" panose="020B0400000000000000" pitchFamily="50" charset="-128"/>
              </a:rPr>
              <a:t>本部事務局</a:t>
            </a:r>
            <a:endParaRPr kumimoji="1" lang="en-US" altLang="ja-JP" b="1" dirty="0">
              <a:solidFill>
                <a:schemeClr val="tx1">
                  <a:lumMod val="95000"/>
                  <a:lumOff val="5000"/>
                </a:schemeClr>
              </a:solidFill>
              <a:latin typeface="BIZ UDPゴシック" panose="020B0400000000000000" pitchFamily="50" charset="-128"/>
              <a:ea typeface="BIZ UDPゴシック" panose="020B0400000000000000" pitchFamily="50" charset="-128"/>
            </a:endParaRPr>
          </a:p>
          <a:p>
            <a:pPr algn="ctr"/>
            <a:r>
              <a:rPr kumimoji="1" lang="ja-JP" altLang="en-US" sz="1200" b="1" dirty="0">
                <a:solidFill>
                  <a:schemeClr val="tx1">
                    <a:lumMod val="95000"/>
                    <a:lumOff val="5000"/>
                  </a:schemeClr>
                </a:solidFill>
                <a:latin typeface="BIZ UDPゴシック" panose="020B0400000000000000" pitchFamily="50" charset="-128"/>
                <a:ea typeface="BIZ UDPゴシック" panose="020B0400000000000000" pitchFamily="50" charset="-128"/>
              </a:rPr>
              <a:t>（防災課を中心に）</a:t>
            </a:r>
          </a:p>
        </p:txBody>
      </p:sp>
      <p:cxnSp>
        <p:nvCxnSpPr>
          <p:cNvPr id="56" name="直線コネクタ 55">
            <a:extLst>
              <a:ext uri="{FF2B5EF4-FFF2-40B4-BE49-F238E27FC236}">
                <a16:creationId xmlns:a16="http://schemas.microsoft.com/office/drawing/2014/main" id="{463CF940-CBB7-434E-9198-2969B43ABB49}"/>
              </a:ext>
            </a:extLst>
          </p:cNvPr>
          <p:cNvCxnSpPr>
            <a:cxnSpLocks/>
            <a:stCxn id="38" idx="2"/>
            <a:endCxn id="39" idx="0"/>
          </p:cNvCxnSpPr>
          <p:nvPr/>
        </p:nvCxnSpPr>
        <p:spPr>
          <a:xfrm flipH="1">
            <a:off x="3250539" y="2242511"/>
            <a:ext cx="2" cy="119560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正方形/長方形 56">
            <a:extLst>
              <a:ext uri="{FF2B5EF4-FFF2-40B4-BE49-F238E27FC236}">
                <a16:creationId xmlns:a16="http://schemas.microsoft.com/office/drawing/2014/main" id="{2A46CC6D-C9C5-40DF-99A1-93BE29052628}"/>
              </a:ext>
            </a:extLst>
          </p:cNvPr>
          <p:cNvSpPr/>
          <p:nvPr/>
        </p:nvSpPr>
        <p:spPr>
          <a:xfrm>
            <a:off x="2215948" y="2406176"/>
            <a:ext cx="2069186" cy="352307"/>
          </a:xfrm>
          <a:prstGeom prst="rect">
            <a:avLst/>
          </a:prstGeom>
          <a:solidFill>
            <a:schemeClr val="bg1"/>
          </a:solidFill>
          <a:ln w="19050">
            <a:solidFill>
              <a:schemeClr val="tx1"/>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sz="1600" b="1" dirty="0">
                <a:solidFill>
                  <a:schemeClr val="tx1">
                    <a:lumMod val="95000"/>
                    <a:lumOff val="5000"/>
                  </a:schemeClr>
                </a:solidFill>
                <a:latin typeface="BIZ UDPゴシック" panose="020B0400000000000000" pitchFamily="50" charset="-128"/>
                <a:ea typeface="BIZ UDPゴシック" panose="020B0400000000000000" pitchFamily="50" charset="-128"/>
              </a:rPr>
              <a:t>副本部長</a:t>
            </a:r>
          </a:p>
        </p:txBody>
      </p:sp>
      <p:sp>
        <p:nvSpPr>
          <p:cNvPr id="58" name="正方形/長方形 57">
            <a:extLst>
              <a:ext uri="{FF2B5EF4-FFF2-40B4-BE49-F238E27FC236}">
                <a16:creationId xmlns:a16="http://schemas.microsoft.com/office/drawing/2014/main" id="{6796E801-FAE2-4CB3-9CE1-B24EAB145EC9}"/>
              </a:ext>
            </a:extLst>
          </p:cNvPr>
          <p:cNvSpPr/>
          <p:nvPr/>
        </p:nvSpPr>
        <p:spPr>
          <a:xfrm>
            <a:off x="2215947" y="2922148"/>
            <a:ext cx="2069185" cy="352307"/>
          </a:xfrm>
          <a:prstGeom prst="rect">
            <a:avLst/>
          </a:prstGeom>
          <a:solidFill>
            <a:schemeClr val="bg1"/>
          </a:solidFill>
          <a:ln w="19050">
            <a:solidFill>
              <a:schemeClr val="tx1"/>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sz="1600" b="1" dirty="0">
                <a:solidFill>
                  <a:schemeClr val="tx1">
                    <a:lumMod val="95000"/>
                    <a:lumOff val="5000"/>
                  </a:schemeClr>
                </a:solidFill>
                <a:latin typeface="BIZ UDPゴシック" panose="020B0400000000000000" pitchFamily="50" charset="-128"/>
                <a:ea typeface="BIZ UDPゴシック" panose="020B0400000000000000" pitchFamily="50" charset="-128"/>
              </a:rPr>
              <a:t>副本部長代理</a:t>
            </a:r>
          </a:p>
        </p:txBody>
      </p:sp>
      <p:sp>
        <p:nvSpPr>
          <p:cNvPr id="59" name="テキスト ボックス 58">
            <a:extLst>
              <a:ext uri="{FF2B5EF4-FFF2-40B4-BE49-F238E27FC236}">
                <a16:creationId xmlns:a16="http://schemas.microsoft.com/office/drawing/2014/main" id="{62BC33E1-9705-42B7-AAAF-E1FEE7F9D07C}"/>
              </a:ext>
            </a:extLst>
          </p:cNvPr>
          <p:cNvSpPr txBox="1"/>
          <p:nvPr/>
        </p:nvSpPr>
        <p:spPr>
          <a:xfrm>
            <a:off x="4245737" y="1912547"/>
            <a:ext cx="646331" cy="276999"/>
          </a:xfrm>
          <a:prstGeom prst="rect">
            <a:avLst/>
          </a:prstGeom>
          <a:noFill/>
        </p:spPr>
        <p:txBody>
          <a:bodyPr wrap="none" rtlCol="0">
            <a:spAutoFit/>
          </a:bodyPr>
          <a:lstStyle/>
          <a:p>
            <a:r>
              <a:rPr lang="ja-JP" altLang="en-US" sz="1200" b="1" dirty="0">
                <a:latin typeface="BIZ UDPゴシック" panose="020B0400000000000000" pitchFamily="50" charset="-128"/>
                <a:ea typeface="BIZ UDPゴシック" panose="020B0400000000000000" pitchFamily="50" charset="-128"/>
              </a:rPr>
              <a:t>（町長）</a:t>
            </a:r>
            <a:endParaRPr kumimoji="1" lang="ja-JP" altLang="en-US" sz="1200" b="1" dirty="0">
              <a:latin typeface="BIZ UDPゴシック" panose="020B0400000000000000" pitchFamily="50" charset="-128"/>
              <a:ea typeface="BIZ UDPゴシック" panose="020B0400000000000000" pitchFamily="50" charset="-128"/>
            </a:endParaRPr>
          </a:p>
        </p:txBody>
      </p:sp>
      <p:sp>
        <p:nvSpPr>
          <p:cNvPr id="60" name="テキスト ボックス 59">
            <a:extLst>
              <a:ext uri="{FF2B5EF4-FFF2-40B4-BE49-F238E27FC236}">
                <a16:creationId xmlns:a16="http://schemas.microsoft.com/office/drawing/2014/main" id="{EDEA8F60-E293-4C0B-A82F-ED62F905F6F1}"/>
              </a:ext>
            </a:extLst>
          </p:cNvPr>
          <p:cNvSpPr txBox="1"/>
          <p:nvPr/>
        </p:nvSpPr>
        <p:spPr>
          <a:xfrm>
            <a:off x="4245737" y="2419567"/>
            <a:ext cx="1152880" cy="276999"/>
          </a:xfrm>
          <a:prstGeom prst="rect">
            <a:avLst/>
          </a:prstGeom>
          <a:noFill/>
        </p:spPr>
        <p:txBody>
          <a:bodyPr wrap="none" rtlCol="0">
            <a:spAutoFit/>
          </a:bodyPr>
          <a:lstStyle/>
          <a:p>
            <a:r>
              <a:rPr lang="ja-JP" altLang="en-US" sz="1200" b="1" dirty="0">
                <a:latin typeface="BIZ UDPゴシック" panose="020B0400000000000000" pitchFamily="50" charset="-128"/>
                <a:ea typeface="BIZ UDPゴシック" panose="020B0400000000000000" pitchFamily="50" charset="-128"/>
              </a:rPr>
              <a:t>（副町長　１名）</a:t>
            </a:r>
            <a:endParaRPr kumimoji="1" lang="ja-JP" altLang="en-US" sz="1200" b="1" dirty="0">
              <a:latin typeface="BIZ UDPゴシック" panose="020B0400000000000000" pitchFamily="50" charset="-128"/>
              <a:ea typeface="BIZ UDPゴシック" panose="020B0400000000000000" pitchFamily="50" charset="-128"/>
            </a:endParaRPr>
          </a:p>
        </p:txBody>
      </p:sp>
      <p:sp>
        <p:nvSpPr>
          <p:cNvPr id="61" name="テキスト ボックス 60">
            <a:extLst>
              <a:ext uri="{FF2B5EF4-FFF2-40B4-BE49-F238E27FC236}">
                <a16:creationId xmlns:a16="http://schemas.microsoft.com/office/drawing/2014/main" id="{7FC63833-2472-4CB2-AFFA-93ABE4EDC638}"/>
              </a:ext>
            </a:extLst>
          </p:cNvPr>
          <p:cNvSpPr txBox="1"/>
          <p:nvPr/>
        </p:nvSpPr>
        <p:spPr>
          <a:xfrm>
            <a:off x="4245737" y="2945641"/>
            <a:ext cx="954107" cy="276999"/>
          </a:xfrm>
          <a:prstGeom prst="rect">
            <a:avLst/>
          </a:prstGeom>
          <a:noFill/>
        </p:spPr>
        <p:txBody>
          <a:bodyPr wrap="none" rtlCol="0">
            <a:spAutoFit/>
          </a:bodyPr>
          <a:lstStyle/>
          <a:p>
            <a:r>
              <a:rPr lang="ja-JP" altLang="en-US" sz="1200" b="1" dirty="0">
                <a:latin typeface="BIZ UDPゴシック" panose="020B0400000000000000" pitchFamily="50" charset="-128"/>
                <a:ea typeface="BIZ UDPゴシック" panose="020B0400000000000000" pitchFamily="50" charset="-128"/>
              </a:rPr>
              <a:t>（総務部長）</a:t>
            </a:r>
            <a:endParaRPr kumimoji="1" lang="ja-JP" altLang="en-US" sz="1200" b="1" dirty="0">
              <a:latin typeface="BIZ UDPゴシック" panose="020B0400000000000000" pitchFamily="50" charset="-128"/>
              <a:ea typeface="BIZ UDPゴシック" panose="020B0400000000000000" pitchFamily="50" charset="-128"/>
            </a:endParaRPr>
          </a:p>
        </p:txBody>
      </p:sp>
      <p:sp>
        <p:nvSpPr>
          <p:cNvPr id="62" name="テキスト ボックス 61">
            <a:extLst>
              <a:ext uri="{FF2B5EF4-FFF2-40B4-BE49-F238E27FC236}">
                <a16:creationId xmlns:a16="http://schemas.microsoft.com/office/drawing/2014/main" id="{30D2BAC5-BA0B-494B-966C-A7554E53D587}"/>
              </a:ext>
            </a:extLst>
          </p:cNvPr>
          <p:cNvSpPr txBox="1"/>
          <p:nvPr/>
        </p:nvSpPr>
        <p:spPr>
          <a:xfrm>
            <a:off x="4245737" y="3477568"/>
            <a:ext cx="1909497" cy="276999"/>
          </a:xfrm>
          <a:prstGeom prst="rect">
            <a:avLst/>
          </a:prstGeom>
          <a:noFill/>
        </p:spPr>
        <p:txBody>
          <a:bodyPr wrap="none" rtlCol="0">
            <a:spAutoFit/>
          </a:bodyPr>
          <a:lstStyle/>
          <a:p>
            <a:r>
              <a:rPr lang="ja-JP" altLang="en-US" sz="1200" b="1" dirty="0">
                <a:latin typeface="BIZ UDPゴシック" panose="020B0400000000000000" pitchFamily="50" charset="-128"/>
                <a:ea typeface="BIZ UDPゴシック" panose="020B0400000000000000" pitchFamily="50" charset="-128"/>
              </a:rPr>
              <a:t>（各部長、消防長、教育長）</a:t>
            </a:r>
            <a:endParaRPr kumimoji="1" lang="ja-JP" altLang="en-US" sz="1200" b="1" dirty="0">
              <a:latin typeface="BIZ UDPゴシック" panose="020B0400000000000000" pitchFamily="50" charset="-128"/>
              <a:ea typeface="BIZ UDPゴシック" panose="020B0400000000000000" pitchFamily="50" charset="-128"/>
            </a:endParaRPr>
          </a:p>
        </p:txBody>
      </p:sp>
      <p:cxnSp>
        <p:nvCxnSpPr>
          <p:cNvPr id="63" name="コネクタ: カギ線 33">
            <a:extLst>
              <a:ext uri="{FF2B5EF4-FFF2-40B4-BE49-F238E27FC236}">
                <a16:creationId xmlns:a16="http://schemas.microsoft.com/office/drawing/2014/main" id="{C5EA79F7-1954-40DE-B5EF-454F2596F0D2}"/>
              </a:ext>
            </a:extLst>
          </p:cNvPr>
          <p:cNvCxnSpPr>
            <a:cxnSpLocks/>
            <a:stCxn id="39" idx="2"/>
            <a:endCxn id="54" idx="1"/>
          </p:cNvCxnSpPr>
          <p:nvPr/>
        </p:nvCxnSpPr>
        <p:spPr>
          <a:xfrm rot="16200000" flipH="1">
            <a:off x="3609899" y="3431066"/>
            <a:ext cx="643396" cy="1362117"/>
          </a:xfrm>
          <a:prstGeom prst="bentConnector2">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コネクタ: カギ線 38">
            <a:extLst>
              <a:ext uri="{FF2B5EF4-FFF2-40B4-BE49-F238E27FC236}">
                <a16:creationId xmlns:a16="http://schemas.microsoft.com/office/drawing/2014/main" id="{90D9AA07-7F85-4656-8A33-CB63443E16C6}"/>
              </a:ext>
            </a:extLst>
          </p:cNvPr>
          <p:cNvCxnSpPr>
            <a:cxnSpLocks/>
            <a:stCxn id="52" idx="0"/>
            <a:endCxn id="50" idx="0"/>
          </p:cNvCxnSpPr>
          <p:nvPr/>
        </p:nvCxnSpPr>
        <p:spPr>
          <a:xfrm rot="5400000" flipH="1" flipV="1">
            <a:off x="3421628" y="2430166"/>
            <a:ext cx="12700" cy="5751013"/>
          </a:xfrm>
          <a:prstGeom prst="bentConnector3">
            <a:avLst>
              <a:gd name="adj1" fmla="val 180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コネクタ: カギ線 46">
            <a:extLst>
              <a:ext uri="{FF2B5EF4-FFF2-40B4-BE49-F238E27FC236}">
                <a16:creationId xmlns:a16="http://schemas.microsoft.com/office/drawing/2014/main" id="{DBB73886-5970-4A49-BC11-43739775106C}"/>
              </a:ext>
            </a:extLst>
          </p:cNvPr>
          <p:cNvCxnSpPr>
            <a:cxnSpLocks/>
            <a:stCxn id="53" idx="0"/>
            <a:endCxn id="49" idx="0"/>
          </p:cNvCxnSpPr>
          <p:nvPr/>
        </p:nvCxnSpPr>
        <p:spPr>
          <a:xfrm rot="5400000" flipH="1" flipV="1">
            <a:off x="3421626" y="3069169"/>
            <a:ext cx="12700" cy="4473007"/>
          </a:xfrm>
          <a:prstGeom prst="bentConnector3">
            <a:avLst>
              <a:gd name="adj1" fmla="val 180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コネクタ: カギ線 50">
            <a:extLst>
              <a:ext uri="{FF2B5EF4-FFF2-40B4-BE49-F238E27FC236}">
                <a16:creationId xmlns:a16="http://schemas.microsoft.com/office/drawing/2014/main" id="{58AD2D41-C796-49F2-B608-1CD85596F813}"/>
              </a:ext>
            </a:extLst>
          </p:cNvPr>
          <p:cNvCxnSpPr>
            <a:cxnSpLocks/>
            <a:stCxn id="40" idx="0"/>
            <a:endCxn id="47" idx="0"/>
          </p:cNvCxnSpPr>
          <p:nvPr/>
        </p:nvCxnSpPr>
        <p:spPr>
          <a:xfrm rot="5400000" flipH="1" flipV="1">
            <a:off x="3421626" y="3708170"/>
            <a:ext cx="12700" cy="3195005"/>
          </a:xfrm>
          <a:prstGeom prst="bentConnector3">
            <a:avLst>
              <a:gd name="adj1" fmla="val 180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コネクタ: カギ線 54">
            <a:extLst>
              <a:ext uri="{FF2B5EF4-FFF2-40B4-BE49-F238E27FC236}">
                <a16:creationId xmlns:a16="http://schemas.microsoft.com/office/drawing/2014/main" id="{237655FE-38DA-462A-BE4F-B2202E6424CB}"/>
              </a:ext>
            </a:extLst>
          </p:cNvPr>
          <p:cNvCxnSpPr>
            <a:cxnSpLocks/>
            <a:stCxn id="43" idx="0"/>
            <a:endCxn id="46" idx="0"/>
          </p:cNvCxnSpPr>
          <p:nvPr/>
        </p:nvCxnSpPr>
        <p:spPr>
          <a:xfrm rot="5400000" flipH="1" flipV="1">
            <a:off x="3421626" y="4347171"/>
            <a:ext cx="12700" cy="1917003"/>
          </a:xfrm>
          <a:prstGeom prst="bentConnector3">
            <a:avLst>
              <a:gd name="adj1" fmla="val 180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コネクタ: カギ線 58">
            <a:extLst>
              <a:ext uri="{FF2B5EF4-FFF2-40B4-BE49-F238E27FC236}">
                <a16:creationId xmlns:a16="http://schemas.microsoft.com/office/drawing/2014/main" id="{B2FF76A5-67B6-4470-A5AB-B9DE5486B2B6}"/>
              </a:ext>
            </a:extLst>
          </p:cNvPr>
          <p:cNvCxnSpPr>
            <a:cxnSpLocks/>
            <a:stCxn id="44" idx="0"/>
            <a:endCxn id="45" idx="0"/>
          </p:cNvCxnSpPr>
          <p:nvPr/>
        </p:nvCxnSpPr>
        <p:spPr>
          <a:xfrm rot="5400000" flipH="1" flipV="1">
            <a:off x="3421626" y="4986172"/>
            <a:ext cx="12700" cy="639001"/>
          </a:xfrm>
          <a:prstGeom prst="bentConnector3">
            <a:avLst>
              <a:gd name="adj1" fmla="val 180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直線コネクタ 70">
            <a:extLst>
              <a:ext uri="{FF2B5EF4-FFF2-40B4-BE49-F238E27FC236}">
                <a16:creationId xmlns:a16="http://schemas.microsoft.com/office/drawing/2014/main" id="{584DFFED-81C2-4D80-BE28-C3B593AA2D4F}"/>
              </a:ext>
            </a:extLst>
          </p:cNvPr>
          <p:cNvCxnSpPr>
            <a:cxnSpLocks/>
            <a:stCxn id="39" idx="2"/>
          </p:cNvCxnSpPr>
          <p:nvPr/>
        </p:nvCxnSpPr>
        <p:spPr>
          <a:xfrm flipH="1">
            <a:off x="3250538" y="3790427"/>
            <a:ext cx="1" cy="130301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コンテンツ プレースホルダー 6">
            <a:extLst>
              <a:ext uri="{FF2B5EF4-FFF2-40B4-BE49-F238E27FC236}">
                <a16:creationId xmlns:a16="http://schemas.microsoft.com/office/drawing/2014/main" id="{3619C3AF-9312-49C0-CF71-41B71B2ECD98}"/>
              </a:ext>
            </a:extLst>
          </p:cNvPr>
          <p:cNvSpPr txBox="1">
            <a:spLocks/>
          </p:cNvSpPr>
          <p:nvPr/>
        </p:nvSpPr>
        <p:spPr>
          <a:xfrm>
            <a:off x="7133629" y="1391705"/>
            <a:ext cx="1758372" cy="449708"/>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b="1" kern="1200">
                <a:solidFill>
                  <a:schemeClr val="tx1">
                    <a:lumMod val="95000"/>
                    <a:lumOff val="5000"/>
                  </a:schemeClr>
                </a:solidFill>
                <a:latin typeface="BIZ UDPゴシック" panose="020B0400000000000000" pitchFamily="50" charset="-128"/>
                <a:ea typeface="BIZ UDPゴシック" panose="020B04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lumMod val="95000"/>
                    <a:lumOff val="5000"/>
                  </a:schemeClr>
                </a:solidFill>
                <a:latin typeface="BIZ UDPゴシック" panose="020B0400000000000000" pitchFamily="50" charset="-128"/>
                <a:ea typeface="BIZ UDP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lumMod val="95000"/>
                    <a:lumOff val="5000"/>
                  </a:schemeClr>
                </a:solidFill>
                <a:latin typeface="BIZ UDPゴシック" panose="020B0400000000000000" pitchFamily="50" charset="-128"/>
                <a:ea typeface="BIZ UDP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95000"/>
                    <a:lumOff val="5000"/>
                  </a:schemeClr>
                </a:solidFill>
                <a:latin typeface="BIZ UDPゴシック" panose="020B0400000000000000" pitchFamily="50" charset="-128"/>
                <a:ea typeface="BIZ UDP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95000"/>
                    <a:lumOff val="5000"/>
                  </a:schemeClr>
                </a:solidFill>
                <a:latin typeface="BIZ UDPゴシック" panose="020B0400000000000000" pitchFamily="50" charset="-128"/>
                <a:ea typeface="BIZ UDP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lnSpc>
                <a:spcPct val="100000"/>
              </a:lnSpc>
              <a:spcBef>
                <a:spcPts val="0"/>
              </a:spcBef>
              <a:spcAft>
                <a:spcPts val="1200"/>
              </a:spcAft>
              <a:buFont typeface="Arial" panose="020B0604020202020204" pitchFamily="34" charset="0"/>
              <a:buNone/>
            </a:pPr>
            <a:r>
              <a:rPr lang="ja-JP" altLang="en-US" sz="2000" dirty="0">
                <a:solidFill>
                  <a:schemeClr val="tx1"/>
                </a:solidFill>
                <a:cs typeface="メイリオ" panose="020B0604030504040204" pitchFamily="50" charset="-128"/>
              </a:rPr>
              <a:t>＜主な関係機関＞</a:t>
            </a:r>
            <a:endParaRPr lang="en-US" altLang="ja-JP" sz="2000" dirty="0">
              <a:solidFill>
                <a:schemeClr val="tx1"/>
              </a:solidFill>
              <a:cs typeface="メイリオ" panose="020B0604030504040204" pitchFamily="50" charset="-128"/>
            </a:endParaRPr>
          </a:p>
        </p:txBody>
      </p:sp>
      <p:sp>
        <p:nvSpPr>
          <p:cNvPr id="76" name="テキスト ボックス 75">
            <a:extLst>
              <a:ext uri="{FF2B5EF4-FFF2-40B4-BE49-F238E27FC236}">
                <a16:creationId xmlns:a16="http://schemas.microsoft.com/office/drawing/2014/main" id="{37CE9C5E-71DC-BB97-2821-FA58B356174F}"/>
              </a:ext>
            </a:extLst>
          </p:cNvPr>
          <p:cNvSpPr txBox="1"/>
          <p:nvPr/>
        </p:nvSpPr>
        <p:spPr>
          <a:xfrm>
            <a:off x="6663100" y="4570827"/>
            <a:ext cx="400110" cy="451406"/>
          </a:xfrm>
          <a:prstGeom prst="rect">
            <a:avLst/>
          </a:prstGeom>
          <a:noFill/>
        </p:spPr>
        <p:txBody>
          <a:bodyPr vert="eaVert" wrap="none" rtlCol="0">
            <a:spAutoFit/>
          </a:bodyPr>
          <a:lstStyle/>
          <a:p>
            <a:r>
              <a:rPr lang="ja-JP" altLang="en-US" sz="1400" b="1" dirty="0">
                <a:solidFill>
                  <a:schemeClr val="accent6">
                    <a:lumMod val="50000"/>
                  </a:schemeClr>
                </a:solidFill>
                <a:effectLst>
                  <a:outerShdw blurRad="38100" dist="38100" dir="2700000" algn="tl">
                    <a:srgbClr val="000000">
                      <a:alpha val="43137"/>
                    </a:srgbClr>
                  </a:outerShdw>
                </a:effectLst>
                <a:latin typeface="BIZ UDPゴシック" panose="020B0400000000000000" pitchFamily="50" charset="-128"/>
                <a:ea typeface="BIZ UDPゴシック" panose="020B0400000000000000" pitchFamily="50" charset="-128"/>
              </a:rPr>
              <a:t>助言</a:t>
            </a:r>
            <a:endParaRPr kumimoji="1" lang="ja-JP" altLang="en-US" sz="1400" b="1" dirty="0">
              <a:solidFill>
                <a:schemeClr val="accent6">
                  <a:lumMod val="50000"/>
                </a:schemeClr>
              </a:solidFill>
              <a:effectLst>
                <a:outerShdw blurRad="38100" dist="38100" dir="2700000" algn="tl">
                  <a:srgbClr val="000000">
                    <a:alpha val="43137"/>
                  </a:srgbClr>
                </a:outerShdw>
              </a:effectLst>
              <a:latin typeface="BIZ UDPゴシック" panose="020B0400000000000000" pitchFamily="50" charset="-128"/>
              <a:ea typeface="BIZ UDPゴシック" panose="020B0400000000000000" pitchFamily="50" charset="-128"/>
            </a:endParaRPr>
          </a:p>
        </p:txBody>
      </p:sp>
      <p:sp>
        <p:nvSpPr>
          <p:cNvPr id="48" name="コンテンツ プレースホルダー 3">
            <a:extLst>
              <a:ext uri="{FF2B5EF4-FFF2-40B4-BE49-F238E27FC236}">
                <a16:creationId xmlns:a16="http://schemas.microsoft.com/office/drawing/2014/main" id="{EFED17AD-7545-4EEA-95A3-CA51545924C0}"/>
              </a:ext>
            </a:extLst>
          </p:cNvPr>
          <p:cNvSpPr txBox="1">
            <a:spLocks/>
          </p:cNvSpPr>
          <p:nvPr/>
        </p:nvSpPr>
        <p:spPr>
          <a:xfrm>
            <a:off x="0" y="86609"/>
            <a:ext cx="9144000" cy="277566"/>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t>　前提状況</a:t>
            </a:r>
          </a:p>
        </p:txBody>
      </p:sp>
      <p:sp>
        <p:nvSpPr>
          <p:cNvPr id="55" name="コンテンツ プレースホルダー 6">
            <a:extLst>
              <a:ext uri="{FF2B5EF4-FFF2-40B4-BE49-F238E27FC236}">
                <a16:creationId xmlns:a16="http://schemas.microsoft.com/office/drawing/2014/main" id="{24F6A3FE-9FBE-457F-9355-8C32F49C4AF1}"/>
              </a:ext>
            </a:extLst>
          </p:cNvPr>
          <p:cNvSpPr>
            <a:spLocks noGrp="1"/>
          </p:cNvSpPr>
          <p:nvPr>
            <p:ph idx="4294967295"/>
          </p:nvPr>
        </p:nvSpPr>
        <p:spPr>
          <a:xfrm>
            <a:off x="252000" y="1196441"/>
            <a:ext cx="7886700" cy="449708"/>
          </a:xfrm>
        </p:spPr>
        <p:txBody>
          <a:bodyPr>
            <a:normAutofit lnSpcReduction="10000"/>
          </a:bodyPr>
          <a:lstStyle/>
          <a:p>
            <a:pPr marL="0" indent="0" algn="just">
              <a:lnSpc>
                <a:spcPct val="100000"/>
              </a:lnSpc>
              <a:spcBef>
                <a:spcPts val="0"/>
              </a:spcBef>
              <a:spcAft>
                <a:spcPts val="1200"/>
              </a:spcAft>
              <a:buNone/>
            </a:pPr>
            <a:r>
              <a:rPr lang="en-US" altLang="ja-JP" sz="2400" b="1" dirty="0">
                <a:solidFill>
                  <a:srgbClr val="419C7B"/>
                </a:solidFill>
                <a:cs typeface="メイリオ" panose="020B0604030504040204" pitchFamily="50" charset="-128"/>
              </a:rPr>
              <a:t>【</a:t>
            </a:r>
            <a:r>
              <a:rPr lang="ja-JP" altLang="en-US" sz="2400" b="1" dirty="0">
                <a:solidFill>
                  <a:srgbClr val="419C7B"/>
                </a:solidFill>
                <a:cs typeface="メイリオ" panose="020B0604030504040204" pitchFamily="50" charset="-128"/>
              </a:rPr>
              <a:t>災害対策本部の組織図</a:t>
            </a:r>
            <a:r>
              <a:rPr lang="en-US" altLang="ja-JP" sz="2400" b="1" dirty="0">
                <a:solidFill>
                  <a:srgbClr val="419C7B"/>
                </a:solidFill>
                <a:cs typeface="メイリオ" panose="020B0604030504040204" pitchFamily="50" charset="-128"/>
              </a:rPr>
              <a:t>】</a:t>
            </a:r>
          </a:p>
        </p:txBody>
      </p:sp>
      <p:sp>
        <p:nvSpPr>
          <p:cNvPr id="33" name="矢印: 左 69">
            <a:extLst>
              <a:ext uri="{FF2B5EF4-FFF2-40B4-BE49-F238E27FC236}">
                <a16:creationId xmlns:a16="http://schemas.microsoft.com/office/drawing/2014/main" id="{6326D8D9-6C42-5A39-6F83-ED7A53CD078F}"/>
              </a:ext>
            </a:extLst>
          </p:cNvPr>
          <p:cNvSpPr/>
          <p:nvPr/>
        </p:nvSpPr>
        <p:spPr>
          <a:xfrm>
            <a:off x="6362813" y="4258933"/>
            <a:ext cx="641082" cy="348075"/>
          </a:xfrm>
          <a:prstGeom prst="leftArrow">
            <a:avLst/>
          </a:prstGeom>
          <a:gradFill flip="none" rotWithShape="1">
            <a:gsLst>
              <a:gs pos="0">
                <a:srgbClr val="0070C0"/>
              </a:gs>
              <a:gs pos="100000">
                <a:srgbClr val="00B050"/>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51" name="正方形/長方形 50">
            <a:extLst>
              <a:ext uri="{FF2B5EF4-FFF2-40B4-BE49-F238E27FC236}">
                <a16:creationId xmlns:a16="http://schemas.microsoft.com/office/drawing/2014/main" id="{5BCEEAA1-8289-D469-6023-BED458246C57}"/>
              </a:ext>
            </a:extLst>
          </p:cNvPr>
          <p:cNvSpPr/>
          <p:nvPr/>
        </p:nvSpPr>
        <p:spPr>
          <a:xfrm>
            <a:off x="7192215" y="2041182"/>
            <a:ext cx="1654075" cy="481263"/>
          </a:xfrm>
          <a:prstGeom prst="rect">
            <a:avLst/>
          </a:prstGeom>
          <a:solidFill>
            <a:schemeClr val="bg1"/>
          </a:solidFill>
          <a:ln w="12700">
            <a:solidFill>
              <a:schemeClr val="tx1"/>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sz="1200" b="1" dirty="0">
                <a:solidFill>
                  <a:schemeClr val="tx1"/>
                </a:solidFill>
                <a:latin typeface="BIZ UDPゴシック" panose="020B0400000000000000" pitchFamily="50" charset="-128"/>
                <a:ea typeface="BIZ UDPゴシック" panose="020B0400000000000000" pitchFamily="50" charset="-128"/>
              </a:rPr>
              <a:t>＜国交省＞</a:t>
            </a:r>
            <a:endParaRPr kumimoji="1" lang="en-US" altLang="ja-JP" sz="1200" b="1" dirty="0">
              <a:solidFill>
                <a:schemeClr val="tx1"/>
              </a:solidFill>
              <a:latin typeface="BIZ UDPゴシック" panose="020B0400000000000000" pitchFamily="50" charset="-128"/>
              <a:ea typeface="BIZ UDPゴシック" panose="020B0400000000000000" pitchFamily="50" charset="-128"/>
            </a:endParaRPr>
          </a:p>
          <a:p>
            <a:pPr algn="ctr"/>
            <a:r>
              <a:rPr kumimoji="1" lang="ja-JP" altLang="en-US" sz="1200" b="1" dirty="0" smtClean="0">
                <a:solidFill>
                  <a:schemeClr val="tx1"/>
                </a:solidFill>
                <a:latin typeface="BIZ UDPゴシック" panose="020B0400000000000000" pitchFamily="50" charset="-128"/>
                <a:ea typeface="BIZ UDPゴシック" panose="020B0400000000000000" pitchFamily="50" charset="-128"/>
              </a:rPr>
              <a:t>河川</a:t>
            </a:r>
            <a:r>
              <a:rPr kumimoji="1" lang="ja-JP" altLang="en-US" sz="1200" b="1" dirty="0">
                <a:solidFill>
                  <a:schemeClr val="tx1"/>
                </a:solidFill>
                <a:latin typeface="BIZ UDPゴシック" panose="020B0400000000000000" pitchFamily="50" charset="-128"/>
                <a:ea typeface="BIZ UDPゴシック" panose="020B0400000000000000" pitchFamily="50" charset="-128"/>
              </a:rPr>
              <a:t>国道事務所</a:t>
            </a:r>
          </a:p>
        </p:txBody>
      </p:sp>
      <p:sp>
        <p:nvSpPr>
          <p:cNvPr id="65" name="正方形/長方形 64">
            <a:extLst>
              <a:ext uri="{FF2B5EF4-FFF2-40B4-BE49-F238E27FC236}">
                <a16:creationId xmlns:a16="http://schemas.microsoft.com/office/drawing/2014/main" id="{E6673998-1097-D9EC-5D8D-E4610CDA6ADE}"/>
              </a:ext>
            </a:extLst>
          </p:cNvPr>
          <p:cNvSpPr/>
          <p:nvPr/>
        </p:nvSpPr>
        <p:spPr>
          <a:xfrm>
            <a:off x="7192215" y="3100861"/>
            <a:ext cx="1654075" cy="1263612"/>
          </a:xfrm>
          <a:prstGeom prst="rect">
            <a:avLst/>
          </a:prstGeom>
          <a:solidFill>
            <a:schemeClr val="bg1"/>
          </a:solidFill>
          <a:ln w="12700">
            <a:solidFill>
              <a:schemeClr val="tx1"/>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1200" b="1" dirty="0">
                <a:solidFill>
                  <a:schemeClr val="tx1"/>
                </a:solidFill>
                <a:latin typeface="BIZ UDPゴシック" panose="020B0400000000000000" pitchFamily="50" charset="-128"/>
                <a:ea typeface="BIZ UDPゴシック" panose="020B0400000000000000" pitchFamily="50" charset="-128"/>
              </a:rPr>
              <a:t>&lt;A</a:t>
            </a:r>
            <a:r>
              <a:rPr lang="ja-JP" altLang="en-US" sz="1200" b="1" dirty="0">
                <a:solidFill>
                  <a:schemeClr val="tx1"/>
                </a:solidFill>
                <a:latin typeface="BIZ UDPゴシック" panose="020B0400000000000000" pitchFamily="50" charset="-128"/>
                <a:ea typeface="BIZ UDPゴシック" panose="020B0400000000000000" pitchFamily="50" charset="-128"/>
              </a:rPr>
              <a:t>県</a:t>
            </a:r>
            <a:r>
              <a:rPr lang="en-US" altLang="ja-JP" sz="1200" b="1" dirty="0">
                <a:solidFill>
                  <a:schemeClr val="tx1"/>
                </a:solidFill>
                <a:latin typeface="BIZ UDPゴシック" panose="020B0400000000000000" pitchFamily="50" charset="-128"/>
                <a:ea typeface="BIZ UDPゴシック" panose="020B0400000000000000" pitchFamily="50" charset="-128"/>
              </a:rPr>
              <a:t>&gt;</a:t>
            </a:r>
            <a:endParaRPr lang="en-US" altLang="ja-JP" sz="700" b="1" dirty="0">
              <a:solidFill>
                <a:schemeClr val="tx1"/>
              </a:solidFill>
              <a:latin typeface="BIZ UDPゴシック" panose="020B0400000000000000" pitchFamily="50" charset="-128"/>
              <a:ea typeface="BIZ UDPゴシック" panose="020B0400000000000000" pitchFamily="50" charset="-128"/>
            </a:endParaRPr>
          </a:p>
          <a:p>
            <a:pPr algn="ctr"/>
            <a:r>
              <a:rPr lang="ja-JP" altLang="en-US" sz="700" b="1" dirty="0">
                <a:solidFill>
                  <a:schemeClr val="tx1"/>
                </a:solidFill>
                <a:latin typeface="BIZ UDPゴシック" panose="020B0400000000000000" pitchFamily="50" charset="-128"/>
                <a:ea typeface="BIZ UDPゴシック" panose="020B0400000000000000" pitchFamily="50" charset="-128"/>
              </a:rPr>
              <a:t>　</a:t>
            </a:r>
            <a:endParaRPr lang="en-US" altLang="ja-JP" sz="700" b="1" dirty="0">
              <a:solidFill>
                <a:schemeClr val="tx1"/>
              </a:solidFill>
              <a:latin typeface="BIZ UDPゴシック" panose="020B0400000000000000" pitchFamily="50" charset="-128"/>
              <a:ea typeface="BIZ UDPゴシック" panose="020B0400000000000000" pitchFamily="50" charset="-128"/>
            </a:endParaRPr>
          </a:p>
          <a:p>
            <a:pPr algn="ctr">
              <a:spcAft>
                <a:spcPts val="300"/>
              </a:spcAft>
            </a:pPr>
            <a:r>
              <a:rPr lang="ja-JP" altLang="en-US" sz="1200" b="1" dirty="0" smtClean="0">
                <a:solidFill>
                  <a:schemeClr val="tx1"/>
                </a:solidFill>
                <a:latin typeface="BIZ UDPゴシック" panose="020B0400000000000000" pitchFamily="50" charset="-128"/>
                <a:ea typeface="BIZ UDPゴシック" panose="020B0400000000000000" pitchFamily="50" charset="-128"/>
              </a:rPr>
              <a:t>河川課</a:t>
            </a:r>
            <a:endParaRPr lang="en-US" altLang="ja-JP" sz="1200" b="1" dirty="0" smtClean="0">
              <a:solidFill>
                <a:schemeClr val="tx1"/>
              </a:solidFill>
              <a:latin typeface="BIZ UDPゴシック" panose="020B0400000000000000" pitchFamily="50" charset="-128"/>
              <a:ea typeface="BIZ UDPゴシック" panose="020B0400000000000000" pitchFamily="50" charset="-128"/>
            </a:endParaRPr>
          </a:p>
          <a:p>
            <a:pPr algn="ctr">
              <a:spcAft>
                <a:spcPts val="300"/>
              </a:spcAft>
            </a:pPr>
            <a:r>
              <a:rPr lang="ja-JP" altLang="en-US" sz="1200" b="1" dirty="0" smtClean="0">
                <a:solidFill>
                  <a:schemeClr val="tx1"/>
                </a:solidFill>
                <a:latin typeface="BIZ UDPゴシック" panose="020B0400000000000000" pitchFamily="50" charset="-128"/>
                <a:ea typeface="BIZ UDPゴシック" panose="020B0400000000000000" pitchFamily="50" charset="-128"/>
              </a:rPr>
              <a:t>砂防課</a:t>
            </a:r>
            <a:endParaRPr lang="en-US" altLang="ja-JP" sz="1200" b="1" dirty="0">
              <a:solidFill>
                <a:schemeClr val="tx1"/>
              </a:solidFill>
              <a:latin typeface="BIZ UDPゴシック" panose="020B0400000000000000" pitchFamily="50" charset="-128"/>
              <a:ea typeface="BIZ UDPゴシック" panose="020B0400000000000000" pitchFamily="50" charset="-128"/>
            </a:endParaRPr>
          </a:p>
          <a:p>
            <a:pPr algn="ctr">
              <a:spcAft>
                <a:spcPts val="300"/>
              </a:spcAft>
            </a:pPr>
            <a:r>
              <a:rPr lang="en-US" altLang="ja-JP" sz="1200" b="1" dirty="0">
                <a:solidFill>
                  <a:schemeClr val="tx1"/>
                </a:solidFill>
                <a:latin typeface="BIZ UDPゴシック" panose="020B0400000000000000" pitchFamily="50" charset="-128"/>
                <a:ea typeface="BIZ UDPゴシック" panose="020B0400000000000000" pitchFamily="50" charset="-128"/>
              </a:rPr>
              <a:t>A</a:t>
            </a:r>
            <a:r>
              <a:rPr lang="ja-JP" altLang="en-US" sz="1200" b="1" dirty="0">
                <a:solidFill>
                  <a:schemeClr val="tx1"/>
                </a:solidFill>
                <a:latin typeface="BIZ UDPゴシック" panose="020B0400000000000000" pitchFamily="50" charset="-128"/>
                <a:ea typeface="BIZ UDPゴシック" panose="020B0400000000000000" pitchFamily="50" charset="-128"/>
              </a:rPr>
              <a:t>県土木事務所</a:t>
            </a:r>
            <a:endParaRPr lang="en-US" altLang="ja-JP" sz="1200" b="1" dirty="0">
              <a:solidFill>
                <a:schemeClr val="tx1"/>
              </a:solidFill>
              <a:latin typeface="BIZ UDPゴシック" panose="020B0400000000000000" pitchFamily="50" charset="-128"/>
              <a:ea typeface="BIZ UDPゴシック" panose="020B0400000000000000" pitchFamily="50" charset="-128"/>
            </a:endParaRPr>
          </a:p>
          <a:p>
            <a:pPr algn="ctr">
              <a:spcAft>
                <a:spcPts val="300"/>
              </a:spcAft>
            </a:pPr>
            <a:r>
              <a:rPr lang="ja-JP" altLang="en-US" sz="1200" b="1" dirty="0">
                <a:solidFill>
                  <a:schemeClr val="tx1"/>
                </a:solidFill>
                <a:latin typeface="BIZ UDPゴシック" panose="020B0400000000000000" pitchFamily="50" charset="-128"/>
                <a:ea typeface="BIZ UDPゴシック" panose="020B0400000000000000" pitchFamily="50" charset="-128"/>
              </a:rPr>
              <a:t>危機管理課</a:t>
            </a:r>
            <a:endParaRPr lang="en-US" altLang="ja-JP" sz="1200" b="1" dirty="0">
              <a:solidFill>
                <a:schemeClr val="tx1"/>
              </a:solidFill>
              <a:latin typeface="BIZ UDPゴシック" panose="020B0400000000000000" pitchFamily="50" charset="-128"/>
              <a:ea typeface="BIZ UDPゴシック" panose="020B0400000000000000" pitchFamily="50" charset="-128"/>
            </a:endParaRPr>
          </a:p>
        </p:txBody>
      </p:sp>
      <p:sp>
        <p:nvSpPr>
          <p:cNvPr id="66" name="正方形/長方形 65">
            <a:extLst>
              <a:ext uri="{FF2B5EF4-FFF2-40B4-BE49-F238E27FC236}">
                <a16:creationId xmlns:a16="http://schemas.microsoft.com/office/drawing/2014/main" id="{F622EC16-EEE8-1639-4B0D-84AF9B156640}"/>
              </a:ext>
            </a:extLst>
          </p:cNvPr>
          <p:cNvSpPr/>
          <p:nvPr/>
        </p:nvSpPr>
        <p:spPr>
          <a:xfrm>
            <a:off x="7192215" y="5132040"/>
            <a:ext cx="1654075" cy="481263"/>
          </a:xfrm>
          <a:prstGeom prst="rect">
            <a:avLst/>
          </a:prstGeom>
          <a:solidFill>
            <a:schemeClr val="bg1"/>
          </a:solidFill>
          <a:ln w="12700">
            <a:solidFill>
              <a:schemeClr val="tx1"/>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1200" b="1" dirty="0">
                <a:solidFill>
                  <a:schemeClr val="tx1"/>
                </a:solidFill>
                <a:latin typeface="BIZ UDPゴシック" panose="020B0400000000000000" pitchFamily="50" charset="-128"/>
                <a:ea typeface="BIZ UDPゴシック" panose="020B0400000000000000" pitchFamily="50" charset="-128"/>
              </a:rPr>
              <a:t>A</a:t>
            </a:r>
            <a:r>
              <a:rPr kumimoji="1" lang="ja-JP" altLang="en-US" sz="1200" b="1" dirty="0">
                <a:solidFill>
                  <a:schemeClr val="tx1"/>
                </a:solidFill>
                <a:latin typeface="BIZ UDPゴシック" panose="020B0400000000000000" pitchFamily="50" charset="-128"/>
                <a:ea typeface="BIZ UDPゴシック" panose="020B0400000000000000" pitchFamily="50" charset="-128"/>
              </a:rPr>
              <a:t>地方気象台</a:t>
            </a:r>
          </a:p>
        </p:txBody>
      </p:sp>
      <p:sp>
        <p:nvSpPr>
          <p:cNvPr id="80" name="テキスト ボックス 79">
            <a:extLst>
              <a:ext uri="{FF2B5EF4-FFF2-40B4-BE49-F238E27FC236}">
                <a16:creationId xmlns:a16="http://schemas.microsoft.com/office/drawing/2014/main" id="{6B69F4C9-B22D-14F2-3BD0-7409EE840957}"/>
              </a:ext>
            </a:extLst>
          </p:cNvPr>
          <p:cNvSpPr txBox="1"/>
          <p:nvPr/>
        </p:nvSpPr>
        <p:spPr>
          <a:xfrm>
            <a:off x="7192215" y="5633096"/>
            <a:ext cx="1758372" cy="430887"/>
          </a:xfrm>
          <a:prstGeom prst="rect">
            <a:avLst/>
          </a:prstGeom>
          <a:noFill/>
        </p:spPr>
        <p:txBody>
          <a:bodyPr wrap="square">
            <a:spAutoFit/>
          </a:bodyPr>
          <a:lstStyle/>
          <a:p>
            <a:r>
              <a:rPr kumimoji="1" lang="ja-JP" altLang="en-US" sz="1050" dirty="0">
                <a:latin typeface="BIZ UDゴシック" panose="020B0400000000000000" pitchFamily="49" charset="-128"/>
                <a:ea typeface="BIZ UDゴシック" panose="020B0400000000000000" pitchFamily="49" charset="-128"/>
              </a:rPr>
              <a:t>気象、高潮、地震・津波の警報等に関すること</a:t>
            </a:r>
          </a:p>
        </p:txBody>
      </p:sp>
      <p:sp>
        <p:nvSpPr>
          <p:cNvPr id="81" name="テキスト ボックス 80">
            <a:extLst>
              <a:ext uri="{FF2B5EF4-FFF2-40B4-BE49-F238E27FC236}">
                <a16:creationId xmlns:a16="http://schemas.microsoft.com/office/drawing/2014/main" id="{94C4FBCF-5C88-48B6-B144-2F8BDE806C08}"/>
              </a:ext>
            </a:extLst>
          </p:cNvPr>
          <p:cNvSpPr txBox="1"/>
          <p:nvPr/>
        </p:nvSpPr>
        <p:spPr>
          <a:xfrm>
            <a:off x="7192215" y="2522445"/>
            <a:ext cx="1758372" cy="415498"/>
          </a:xfrm>
          <a:prstGeom prst="rect">
            <a:avLst/>
          </a:prstGeom>
          <a:noFill/>
        </p:spPr>
        <p:txBody>
          <a:bodyPr wrap="square">
            <a:spAutoFit/>
          </a:bodyPr>
          <a:lstStyle/>
          <a:p>
            <a:r>
              <a:rPr kumimoji="1" lang="ja-JP" altLang="en-US" sz="1050" dirty="0">
                <a:latin typeface="BIZ UDゴシック" panose="020B0400000000000000" pitchFamily="49" charset="-128"/>
                <a:ea typeface="BIZ UDゴシック" panose="020B0400000000000000" pitchFamily="49" charset="-128"/>
              </a:rPr>
              <a:t>所管</a:t>
            </a:r>
            <a:r>
              <a:rPr kumimoji="1" lang="ja-JP" altLang="en-US" sz="1050" dirty="0" smtClean="0">
                <a:latin typeface="BIZ UDゴシック" panose="020B0400000000000000" pitchFamily="49" charset="-128"/>
                <a:ea typeface="BIZ UDゴシック" panose="020B0400000000000000" pitchFamily="49" charset="-128"/>
              </a:rPr>
              <a:t>する河川</a:t>
            </a:r>
            <a:r>
              <a:rPr kumimoji="1" lang="ja-JP" altLang="en-US" sz="1050" dirty="0">
                <a:latin typeface="BIZ UDゴシック" panose="020B0400000000000000" pitchFamily="49" charset="-128"/>
                <a:ea typeface="BIZ UDゴシック" panose="020B0400000000000000" pitchFamily="49" charset="-128"/>
              </a:rPr>
              <a:t>の洪水</a:t>
            </a:r>
            <a:r>
              <a:rPr kumimoji="1" lang="ja-JP" altLang="en-US" sz="1050" dirty="0" smtClean="0">
                <a:latin typeface="BIZ UDゴシック" panose="020B0400000000000000" pitchFamily="49" charset="-128"/>
                <a:ea typeface="BIZ UDゴシック" panose="020B0400000000000000" pitchFamily="49" charset="-128"/>
              </a:rPr>
              <a:t>に</a:t>
            </a:r>
            <a:r>
              <a:rPr kumimoji="1" lang="en-US" altLang="ja-JP" sz="1050" dirty="0" smtClean="0">
                <a:latin typeface="BIZ UDゴシック" panose="020B0400000000000000" pitchFamily="49" charset="-128"/>
                <a:ea typeface="BIZ UDゴシック" panose="020B0400000000000000" pitchFamily="49" charset="-128"/>
              </a:rPr>
              <a:t/>
            </a:r>
            <a:br>
              <a:rPr kumimoji="1" lang="en-US" altLang="ja-JP" sz="1050" dirty="0" smtClean="0">
                <a:latin typeface="BIZ UDゴシック" panose="020B0400000000000000" pitchFamily="49" charset="-128"/>
                <a:ea typeface="BIZ UDゴシック" panose="020B0400000000000000" pitchFamily="49" charset="-128"/>
              </a:rPr>
            </a:br>
            <a:r>
              <a:rPr kumimoji="1" lang="ja-JP" altLang="en-US" sz="1050" dirty="0" smtClean="0">
                <a:latin typeface="BIZ UDゴシック" panose="020B0400000000000000" pitchFamily="49" charset="-128"/>
                <a:ea typeface="BIZ UDゴシック" panose="020B0400000000000000" pitchFamily="49" charset="-128"/>
              </a:rPr>
              <a:t>関する</a:t>
            </a:r>
            <a:r>
              <a:rPr kumimoji="1" lang="ja-JP" altLang="en-US" sz="1050" dirty="0">
                <a:latin typeface="BIZ UDゴシック" panose="020B0400000000000000" pitchFamily="49" charset="-128"/>
                <a:ea typeface="BIZ UDゴシック" panose="020B0400000000000000" pitchFamily="49" charset="-128"/>
              </a:rPr>
              <a:t>こと</a:t>
            </a:r>
          </a:p>
        </p:txBody>
      </p:sp>
      <p:sp>
        <p:nvSpPr>
          <p:cNvPr id="82" name="テキスト ボックス 81">
            <a:extLst>
              <a:ext uri="{FF2B5EF4-FFF2-40B4-BE49-F238E27FC236}">
                <a16:creationId xmlns:a16="http://schemas.microsoft.com/office/drawing/2014/main" id="{1CD55F2B-C954-58B8-713E-0FB5ED631005}"/>
              </a:ext>
            </a:extLst>
          </p:cNvPr>
          <p:cNvSpPr txBox="1"/>
          <p:nvPr/>
        </p:nvSpPr>
        <p:spPr>
          <a:xfrm>
            <a:off x="7192215" y="4376042"/>
            <a:ext cx="1758372" cy="577081"/>
          </a:xfrm>
          <a:prstGeom prst="rect">
            <a:avLst/>
          </a:prstGeom>
          <a:noFill/>
        </p:spPr>
        <p:txBody>
          <a:bodyPr wrap="square">
            <a:spAutoFit/>
          </a:bodyPr>
          <a:lstStyle/>
          <a:p>
            <a:r>
              <a:rPr kumimoji="1" lang="ja-JP" altLang="en-US" sz="1050" dirty="0" smtClean="0">
                <a:latin typeface="BIZ UDゴシック" panose="020B0400000000000000" pitchFamily="49" charset="-128"/>
                <a:ea typeface="BIZ UDゴシック" panose="020B0400000000000000" pitchFamily="49" charset="-128"/>
              </a:rPr>
              <a:t>所管する中小河川の洪水、</a:t>
            </a:r>
            <a:r>
              <a:rPr kumimoji="1" lang="en-US" altLang="ja-JP" sz="1050" dirty="0" smtClean="0">
                <a:latin typeface="BIZ UDゴシック" panose="020B0400000000000000" pitchFamily="49" charset="-128"/>
                <a:ea typeface="BIZ UDゴシック" panose="020B0400000000000000" pitchFamily="49" charset="-128"/>
              </a:rPr>
              <a:t/>
            </a:r>
            <a:br>
              <a:rPr kumimoji="1" lang="en-US" altLang="ja-JP" sz="1050" dirty="0" smtClean="0">
                <a:latin typeface="BIZ UDゴシック" panose="020B0400000000000000" pitchFamily="49" charset="-128"/>
                <a:ea typeface="BIZ UDゴシック" panose="020B0400000000000000" pitchFamily="49" charset="-128"/>
              </a:rPr>
            </a:br>
            <a:r>
              <a:rPr kumimoji="1" lang="ja-JP" altLang="en-US" sz="1050" dirty="0" smtClean="0">
                <a:latin typeface="BIZ UDゴシック" panose="020B0400000000000000" pitchFamily="49" charset="-128"/>
                <a:ea typeface="BIZ UDゴシック" panose="020B0400000000000000" pitchFamily="49" charset="-128"/>
              </a:rPr>
              <a:t>土砂</a:t>
            </a:r>
            <a:r>
              <a:rPr kumimoji="1" lang="ja-JP" altLang="en-US" sz="1050" dirty="0">
                <a:latin typeface="BIZ UDゴシック" panose="020B0400000000000000" pitchFamily="49" charset="-128"/>
                <a:ea typeface="BIZ UDゴシック" panose="020B0400000000000000" pitchFamily="49" charset="-128"/>
              </a:rPr>
              <a:t>災害、高潮、地震</a:t>
            </a:r>
            <a:r>
              <a:rPr kumimoji="1" lang="ja-JP" altLang="en-US" sz="1050" dirty="0" smtClean="0">
                <a:latin typeface="BIZ UDゴシック" panose="020B0400000000000000" pitchFamily="49" charset="-128"/>
                <a:ea typeface="BIZ UDゴシック" panose="020B0400000000000000" pitchFamily="49" charset="-128"/>
              </a:rPr>
              <a:t>・</a:t>
            </a:r>
            <a:r>
              <a:rPr kumimoji="1" lang="en-US" altLang="ja-JP" sz="1050" dirty="0" smtClean="0">
                <a:latin typeface="BIZ UDゴシック" panose="020B0400000000000000" pitchFamily="49" charset="-128"/>
                <a:ea typeface="BIZ UDゴシック" panose="020B0400000000000000" pitchFamily="49" charset="-128"/>
              </a:rPr>
              <a:t/>
            </a:r>
            <a:br>
              <a:rPr kumimoji="1" lang="en-US" altLang="ja-JP" sz="1050" dirty="0" smtClean="0">
                <a:latin typeface="BIZ UDゴシック" panose="020B0400000000000000" pitchFamily="49" charset="-128"/>
                <a:ea typeface="BIZ UDゴシック" panose="020B0400000000000000" pitchFamily="49" charset="-128"/>
              </a:rPr>
            </a:br>
            <a:r>
              <a:rPr kumimoji="1" lang="ja-JP" altLang="en-US" sz="1050" dirty="0" smtClean="0">
                <a:latin typeface="BIZ UDゴシック" panose="020B0400000000000000" pitchFamily="49" charset="-128"/>
                <a:ea typeface="BIZ UDゴシック" panose="020B0400000000000000" pitchFamily="49" charset="-128"/>
              </a:rPr>
              <a:t>津波</a:t>
            </a:r>
            <a:r>
              <a:rPr kumimoji="1" lang="ja-JP" altLang="en-US" sz="1050" dirty="0">
                <a:latin typeface="BIZ UDゴシック" panose="020B0400000000000000" pitchFamily="49" charset="-128"/>
                <a:ea typeface="BIZ UDゴシック" panose="020B0400000000000000" pitchFamily="49" charset="-128"/>
              </a:rPr>
              <a:t>に関すること</a:t>
            </a:r>
            <a:endParaRPr kumimoji="1" lang="en-US" altLang="ja-JP" sz="1050" dirty="0">
              <a:latin typeface="BIZ UDゴシック" panose="020B0400000000000000" pitchFamily="49" charset="-128"/>
              <a:ea typeface="BIZ UDゴシック" panose="020B0400000000000000" pitchFamily="49" charset="-128"/>
            </a:endParaRPr>
          </a:p>
        </p:txBody>
      </p:sp>
    </p:spTree>
    <p:extLst>
      <p:ext uri="{BB962C8B-B14F-4D97-AF65-F5344CB8AC3E}">
        <p14:creationId xmlns:p14="http://schemas.microsoft.com/office/powerpoint/2010/main" val="40301801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latin typeface="+mn-ea"/>
                <a:ea typeface="+mn-ea"/>
              </a:rPr>
              <a:t>B </a:t>
            </a:r>
            <a:r>
              <a:rPr lang="ja-JP" altLang="en-US" dirty="0" smtClean="0">
                <a:latin typeface="+mn-ea"/>
                <a:ea typeface="+mn-ea"/>
              </a:rPr>
              <a:t>市の</a:t>
            </a:r>
            <a:r>
              <a:rPr lang="ja-JP" altLang="en-US" dirty="0">
                <a:latin typeface="+mn-ea"/>
                <a:ea typeface="+mn-ea"/>
              </a:rPr>
              <a:t>地域防災計画</a:t>
            </a:r>
            <a:endParaRPr kumimoji="1" lang="ja-JP" altLang="en-US" dirty="0">
              <a:latin typeface="+mn-ea"/>
              <a:ea typeface="+mn-ea"/>
            </a:endParaRPr>
          </a:p>
        </p:txBody>
      </p:sp>
      <p:sp>
        <p:nvSpPr>
          <p:cNvPr id="3" name="スライド番号プレースホルダー 2"/>
          <p:cNvSpPr>
            <a:spLocks noGrp="1"/>
          </p:cNvSpPr>
          <p:nvPr>
            <p:ph type="sldNum" sz="quarter" idx="12"/>
          </p:nvPr>
        </p:nvSpPr>
        <p:spPr/>
        <p:txBody>
          <a:bodyPr/>
          <a:lstStyle/>
          <a:p>
            <a:fld id="{090AECCA-A504-4483-9A84-66AB2E940DB8}" type="slidenum">
              <a:rPr lang="ja-JP" altLang="en-US" smtClean="0">
                <a:latin typeface="+mn-ea"/>
              </a:rPr>
              <a:pPr/>
              <a:t>16</a:t>
            </a:fld>
            <a:endParaRPr lang="ja-JP" altLang="en-US" dirty="0">
              <a:latin typeface="+mn-ea"/>
            </a:endParaRPr>
          </a:p>
        </p:txBody>
      </p:sp>
      <p:sp>
        <p:nvSpPr>
          <p:cNvPr id="5" name="正方形/長方形 4">
            <a:extLst>
              <a:ext uri="{FF2B5EF4-FFF2-40B4-BE49-F238E27FC236}">
                <a16:creationId xmlns:a16="http://schemas.microsoft.com/office/drawing/2014/main" id="{5D1350F6-C3C2-F31A-462C-81CB81D74742}"/>
              </a:ext>
            </a:extLst>
          </p:cNvPr>
          <p:cNvSpPr/>
          <p:nvPr/>
        </p:nvSpPr>
        <p:spPr>
          <a:xfrm>
            <a:off x="234000" y="1260001"/>
            <a:ext cx="8640000" cy="25183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80000" bIns="180000" rtlCol="0" anchor="t">
            <a:noAutofit/>
          </a:bodyPr>
          <a:lstStyle/>
          <a:p>
            <a:pPr marL="0" marR="0" lvl="0" indent="0" algn="just" defTabSz="685800" rtl="0" eaLnBrk="1" fontAlgn="auto" latinLnBrk="0" hangingPunct="1">
              <a:lnSpc>
                <a:spcPct val="130000"/>
              </a:lnSpc>
              <a:spcBef>
                <a:spcPts val="600"/>
              </a:spcBef>
              <a:spcAft>
                <a:spcPts val="0"/>
              </a:spcAft>
              <a:buClr>
                <a:srgbClr val="D15A3E"/>
              </a:buClr>
              <a:buSzPct val="100000"/>
              <a:buFontTx/>
              <a:buNone/>
              <a:tabLst/>
              <a:defRPr/>
            </a:pPr>
            <a:r>
              <a:rPr lang="ja-JP" altLang="en-US" sz="2400" spc="-150" dirty="0" smtClean="0">
                <a:solidFill>
                  <a:prstClr val="black"/>
                </a:solidFill>
                <a:uFill>
                  <a:solidFill>
                    <a:srgbClr val="FF0000"/>
                  </a:solidFill>
                </a:uFill>
                <a:latin typeface="+mn-ea"/>
              </a:rPr>
              <a:t>避難</a:t>
            </a:r>
            <a:r>
              <a:rPr lang="ja-JP" altLang="en-US" sz="2400" spc="-150" dirty="0">
                <a:solidFill>
                  <a:prstClr val="black"/>
                </a:solidFill>
                <a:uFill>
                  <a:solidFill>
                    <a:srgbClr val="FF0000"/>
                  </a:solidFill>
                </a:uFill>
                <a:latin typeface="+mn-ea"/>
              </a:rPr>
              <a:t>情報の発令対象区域（土砂災害）</a:t>
            </a:r>
          </a:p>
          <a:p>
            <a:pPr lvl="0" defTabSz="685800">
              <a:lnSpc>
                <a:spcPct val="130000"/>
              </a:lnSpc>
              <a:spcBef>
                <a:spcPts val="600"/>
              </a:spcBef>
              <a:buClr>
                <a:srgbClr val="D15A3E"/>
              </a:buClr>
              <a:buSzPct val="100000"/>
              <a:defRPr/>
            </a:pPr>
            <a:r>
              <a:rPr lang="ja-JP" altLang="en-US" sz="1600" dirty="0" smtClean="0">
                <a:solidFill>
                  <a:prstClr val="black"/>
                </a:solidFill>
                <a:uFill>
                  <a:solidFill>
                    <a:srgbClr val="FF0000"/>
                  </a:solidFill>
                </a:uFill>
                <a:latin typeface="+mn-ea"/>
              </a:rPr>
              <a:t>避難</a:t>
            </a:r>
            <a:r>
              <a:rPr lang="ja-JP" altLang="en-US" sz="1600" dirty="0">
                <a:solidFill>
                  <a:prstClr val="black"/>
                </a:solidFill>
                <a:uFill>
                  <a:solidFill>
                    <a:srgbClr val="FF0000"/>
                  </a:solidFill>
                </a:uFill>
                <a:latin typeface="+mn-ea"/>
              </a:rPr>
              <a:t>情報の発令は、土砂災害の危険度分布（土砂キキクル）で危険度が高まって</a:t>
            </a:r>
            <a:r>
              <a:rPr lang="ja-JP" altLang="en-US" sz="1600" dirty="0" smtClean="0">
                <a:solidFill>
                  <a:prstClr val="black"/>
                </a:solidFill>
                <a:uFill>
                  <a:solidFill>
                    <a:srgbClr val="FF0000"/>
                  </a:solidFill>
                </a:uFill>
                <a:latin typeface="+mn-ea"/>
              </a:rPr>
              <a:t>いる地域の</a:t>
            </a:r>
            <a:r>
              <a:rPr lang="en-US" altLang="ja-JP" sz="1600" dirty="0">
                <a:solidFill>
                  <a:prstClr val="black"/>
                </a:solidFill>
                <a:uFill>
                  <a:solidFill>
                    <a:srgbClr val="FF0000"/>
                  </a:solidFill>
                </a:uFill>
                <a:latin typeface="+mn-ea"/>
              </a:rPr>
              <a:t/>
            </a:r>
            <a:br>
              <a:rPr lang="en-US" altLang="ja-JP" sz="1600" dirty="0">
                <a:solidFill>
                  <a:prstClr val="black"/>
                </a:solidFill>
                <a:uFill>
                  <a:solidFill>
                    <a:srgbClr val="FF0000"/>
                  </a:solidFill>
                </a:uFill>
                <a:latin typeface="+mn-ea"/>
              </a:rPr>
            </a:br>
            <a:r>
              <a:rPr lang="ja-JP" altLang="en-US" sz="1600" u="heavy" dirty="0" smtClean="0">
                <a:solidFill>
                  <a:prstClr val="black"/>
                </a:solidFill>
                <a:uFill>
                  <a:solidFill>
                    <a:srgbClr val="FF0000"/>
                  </a:solidFill>
                </a:uFill>
                <a:latin typeface="+mn-ea"/>
              </a:rPr>
              <a:t>土砂</a:t>
            </a:r>
            <a:r>
              <a:rPr lang="ja-JP" altLang="en-US" sz="1600" u="heavy" dirty="0">
                <a:solidFill>
                  <a:prstClr val="black"/>
                </a:solidFill>
                <a:uFill>
                  <a:solidFill>
                    <a:srgbClr val="FF0000"/>
                  </a:solidFill>
                </a:uFill>
                <a:latin typeface="+mn-ea"/>
              </a:rPr>
              <a:t>災害警戒区域</a:t>
            </a:r>
            <a:r>
              <a:rPr lang="ja-JP" altLang="en-US" sz="1600" dirty="0">
                <a:solidFill>
                  <a:prstClr val="black"/>
                </a:solidFill>
                <a:uFill>
                  <a:solidFill>
                    <a:srgbClr val="FF0000"/>
                  </a:solidFill>
                </a:uFill>
                <a:latin typeface="+mn-ea"/>
              </a:rPr>
              <a:t>を対象とする。</a:t>
            </a:r>
          </a:p>
          <a:p>
            <a:pPr marL="266700" lvl="0" indent="-266700" algn="just" defTabSz="685800">
              <a:lnSpc>
                <a:spcPct val="130000"/>
              </a:lnSpc>
              <a:spcBef>
                <a:spcPts val="600"/>
              </a:spcBef>
              <a:buClr>
                <a:srgbClr val="D15A3E"/>
              </a:buClr>
              <a:buSzPct val="100000"/>
              <a:defRPr/>
            </a:pPr>
            <a:r>
              <a:rPr lang="en-US" altLang="ja-JP" sz="1600" spc="-150" dirty="0" smtClean="0">
                <a:solidFill>
                  <a:prstClr val="black"/>
                </a:solidFill>
                <a:uFill>
                  <a:solidFill>
                    <a:srgbClr val="FF0000"/>
                  </a:solidFill>
                </a:uFill>
                <a:latin typeface="+mn-ea"/>
              </a:rPr>
              <a:t>※  </a:t>
            </a:r>
            <a:r>
              <a:rPr lang="ja-JP" altLang="en-US" sz="1600" spc="-150" dirty="0">
                <a:solidFill>
                  <a:prstClr val="black"/>
                </a:solidFill>
                <a:uFill>
                  <a:solidFill>
                    <a:srgbClr val="FF0000"/>
                  </a:solidFill>
                </a:uFill>
                <a:latin typeface="+mn-ea"/>
              </a:rPr>
              <a:t>ただし、土砂災害の危険度が高まるような強い降雨を伴う前線や台風等が、夜間から明け方</a:t>
            </a:r>
            <a:r>
              <a:rPr lang="ja-JP" altLang="en-US" sz="1600" spc="-150" dirty="0" smtClean="0">
                <a:solidFill>
                  <a:prstClr val="black"/>
                </a:solidFill>
                <a:uFill>
                  <a:solidFill>
                    <a:srgbClr val="FF0000"/>
                  </a:solidFill>
                </a:uFill>
                <a:latin typeface="+mn-ea"/>
              </a:rPr>
              <a:t>に接近</a:t>
            </a:r>
            <a:r>
              <a:rPr lang="ja-JP" altLang="en-US" sz="1600" spc="-150" dirty="0">
                <a:solidFill>
                  <a:prstClr val="black"/>
                </a:solidFill>
                <a:uFill>
                  <a:solidFill>
                    <a:srgbClr val="FF0000"/>
                  </a:solidFill>
                </a:uFill>
                <a:latin typeface="+mn-ea"/>
              </a:rPr>
              <a:t>・</a:t>
            </a:r>
            <a:r>
              <a:rPr lang="ja-JP" altLang="en-US" sz="1600" spc="-150" dirty="0" smtClean="0">
                <a:solidFill>
                  <a:prstClr val="black"/>
                </a:solidFill>
                <a:uFill>
                  <a:solidFill>
                    <a:srgbClr val="FF0000"/>
                  </a:solidFill>
                </a:uFill>
                <a:latin typeface="+mn-ea"/>
              </a:rPr>
              <a:t>通過</a:t>
            </a:r>
            <a:r>
              <a:rPr lang="en-US" altLang="ja-JP" sz="1600" spc="-150" dirty="0" smtClean="0">
                <a:solidFill>
                  <a:prstClr val="black"/>
                </a:solidFill>
                <a:uFill>
                  <a:solidFill>
                    <a:srgbClr val="FF0000"/>
                  </a:solidFill>
                </a:uFill>
                <a:latin typeface="+mn-ea"/>
              </a:rPr>
              <a:t/>
            </a:r>
            <a:br>
              <a:rPr lang="en-US" altLang="ja-JP" sz="1600" spc="-150" dirty="0" smtClean="0">
                <a:solidFill>
                  <a:prstClr val="black"/>
                </a:solidFill>
                <a:uFill>
                  <a:solidFill>
                    <a:srgbClr val="FF0000"/>
                  </a:solidFill>
                </a:uFill>
                <a:latin typeface="+mn-ea"/>
              </a:rPr>
            </a:br>
            <a:r>
              <a:rPr lang="ja-JP" altLang="en-US" sz="1600" spc="-150" dirty="0" smtClean="0">
                <a:solidFill>
                  <a:prstClr val="black"/>
                </a:solidFill>
                <a:uFill>
                  <a:solidFill>
                    <a:srgbClr val="FF0000"/>
                  </a:solidFill>
                </a:uFill>
                <a:latin typeface="+mn-ea"/>
              </a:rPr>
              <a:t>する</a:t>
            </a:r>
            <a:r>
              <a:rPr lang="ja-JP" altLang="en-US" sz="1600" spc="-150" dirty="0">
                <a:solidFill>
                  <a:prstClr val="black"/>
                </a:solidFill>
                <a:uFill>
                  <a:solidFill>
                    <a:srgbClr val="FF0000"/>
                  </a:solidFill>
                </a:uFill>
                <a:latin typeface="+mn-ea"/>
              </a:rPr>
              <a:t>ことが予想される場合又は立退き避難が困難となる暴風を伴い接近・通過</a:t>
            </a:r>
            <a:r>
              <a:rPr lang="ja-JP" altLang="en-US" sz="1600" spc="-150" dirty="0" smtClean="0">
                <a:solidFill>
                  <a:prstClr val="black"/>
                </a:solidFill>
                <a:uFill>
                  <a:solidFill>
                    <a:srgbClr val="FF0000"/>
                  </a:solidFill>
                </a:uFill>
                <a:latin typeface="+mn-ea"/>
              </a:rPr>
              <a:t>すること</a:t>
            </a:r>
            <a:r>
              <a:rPr lang="ja-JP" altLang="en-US" sz="1600" spc="-150" dirty="0">
                <a:solidFill>
                  <a:prstClr val="black"/>
                </a:solidFill>
                <a:uFill>
                  <a:solidFill>
                    <a:srgbClr val="FF0000"/>
                  </a:solidFill>
                </a:uFill>
                <a:latin typeface="+mn-ea"/>
              </a:rPr>
              <a:t>が予想される</a:t>
            </a:r>
            <a:r>
              <a:rPr lang="ja-JP" altLang="en-US" sz="1600" spc="-150" dirty="0" smtClean="0">
                <a:solidFill>
                  <a:prstClr val="black"/>
                </a:solidFill>
                <a:uFill>
                  <a:solidFill>
                    <a:srgbClr val="FF0000"/>
                  </a:solidFill>
                </a:uFill>
                <a:latin typeface="+mn-ea"/>
              </a:rPr>
              <a:t>場合</a:t>
            </a:r>
            <a:r>
              <a:rPr lang="en-US" altLang="ja-JP" sz="1600" spc="-150" dirty="0" smtClean="0">
                <a:solidFill>
                  <a:prstClr val="black"/>
                </a:solidFill>
                <a:uFill>
                  <a:solidFill>
                    <a:srgbClr val="FF0000"/>
                  </a:solidFill>
                </a:uFill>
                <a:latin typeface="+mn-ea"/>
              </a:rPr>
              <a:t/>
            </a:r>
            <a:br>
              <a:rPr lang="en-US" altLang="ja-JP" sz="1600" spc="-150" dirty="0" smtClean="0">
                <a:solidFill>
                  <a:prstClr val="black"/>
                </a:solidFill>
                <a:uFill>
                  <a:solidFill>
                    <a:srgbClr val="FF0000"/>
                  </a:solidFill>
                </a:uFill>
                <a:latin typeface="+mn-ea"/>
              </a:rPr>
            </a:br>
            <a:r>
              <a:rPr lang="ja-JP" altLang="en-US" sz="1600" spc="-150" dirty="0" smtClean="0">
                <a:solidFill>
                  <a:prstClr val="black"/>
                </a:solidFill>
                <a:uFill>
                  <a:solidFill>
                    <a:srgbClr val="FF0000"/>
                  </a:solidFill>
                </a:uFill>
                <a:latin typeface="+mn-ea"/>
              </a:rPr>
              <a:t>など</a:t>
            </a:r>
            <a:r>
              <a:rPr lang="ja-JP" altLang="en-US" sz="1600" spc="-150" dirty="0">
                <a:solidFill>
                  <a:prstClr val="black"/>
                </a:solidFill>
                <a:uFill>
                  <a:solidFill>
                    <a:srgbClr val="FF0000"/>
                  </a:solidFill>
                </a:uFill>
                <a:latin typeface="+mn-ea"/>
              </a:rPr>
              <a:t>、危険度が高まる前の早い段階で発令する場合は、</a:t>
            </a:r>
            <a:r>
              <a:rPr lang="ja-JP" altLang="en-US" sz="1600" u="heavy" spc="-150" dirty="0">
                <a:solidFill>
                  <a:prstClr val="black"/>
                </a:solidFill>
                <a:uFill>
                  <a:solidFill>
                    <a:srgbClr val="FF0000"/>
                  </a:solidFill>
                </a:uFill>
                <a:latin typeface="+mn-ea"/>
              </a:rPr>
              <a:t>市内全域</a:t>
            </a:r>
            <a:r>
              <a:rPr lang="ja-JP" altLang="en-US" sz="1600" u="heavy" spc="-150" dirty="0" smtClean="0">
                <a:solidFill>
                  <a:prstClr val="black"/>
                </a:solidFill>
                <a:uFill>
                  <a:solidFill>
                    <a:srgbClr val="FF0000"/>
                  </a:solidFill>
                </a:uFill>
                <a:latin typeface="+mn-ea"/>
              </a:rPr>
              <a:t>の土砂</a:t>
            </a:r>
            <a:r>
              <a:rPr lang="ja-JP" altLang="en-US" sz="1600" u="heavy" spc="-150" dirty="0">
                <a:solidFill>
                  <a:prstClr val="black"/>
                </a:solidFill>
                <a:uFill>
                  <a:solidFill>
                    <a:srgbClr val="FF0000"/>
                  </a:solidFill>
                </a:uFill>
                <a:latin typeface="+mn-ea"/>
              </a:rPr>
              <a:t>災害警戒区域</a:t>
            </a:r>
            <a:r>
              <a:rPr lang="ja-JP" altLang="en-US" sz="1600" spc="-150" dirty="0">
                <a:solidFill>
                  <a:prstClr val="black"/>
                </a:solidFill>
                <a:uFill>
                  <a:solidFill>
                    <a:srgbClr val="FF0000"/>
                  </a:solidFill>
                </a:uFill>
                <a:latin typeface="+mn-ea"/>
              </a:rPr>
              <a:t>を対象とする</a:t>
            </a:r>
            <a:r>
              <a:rPr lang="ja-JP" altLang="en-US" sz="1600" spc="-150" dirty="0" smtClean="0">
                <a:solidFill>
                  <a:prstClr val="black"/>
                </a:solidFill>
                <a:uFill>
                  <a:solidFill>
                    <a:srgbClr val="FF0000"/>
                  </a:solidFill>
                </a:uFill>
                <a:latin typeface="+mn-ea"/>
              </a:rPr>
              <a:t>。</a:t>
            </a:r>
            <a:endParaRPr kumimoji="1" lang="en-US" altLang="ja-JP" sz="1600" b="0" i="0" u="none" strike="noStrike" kern="1200" cap="none" spc="-100" normalizeH="0" baseline="0" noProof="0" dirty="0">
              <a:ln>
                <a:noFill/>
              </a:ln>
              <a:solidFill>
                <a:prstClr val="black"/>
              </a:solidFill>
              <a:effectLst/>
              <a:uLnTx/>
              <a:uFillTx/>
              <a:latin typeface="+mn-ea"/>
              <a:cs typeface="Meiryo UI" panose="020B0604030504040204" pitchFamily="50" charset="-128"/>
            </a:endParaRPr>
          </a:p>
        </p:txBody>
      </p:sp>
      <p:sp>
        <p:nvSpPr>
          <p:cNvPr id="8" name="コンテンツ プレースホルダー 3">
            <a:extLst>
              <a:ext uri="{FF2B5EF4-FFF2-40B4-BE49-F238E27FC236}">
                <a16:creationId xmlns:a16="http://schemas.microsoft.com/office/drawing/2014/main" id="{EFED17AD-7545-4EEA-95A3-CA51545924C0}"/>
              </a:ext>
            </a:extLst>
          </p:cNvPr>
          <p:cNvSpPr txBox="1">
            <a:spLocks/>
          </p:cNvSpPr>
          <p:nvPr/>
        </p:nvSpPr>
        <p:spPr>
          <a:xfrm>
            <a:off x="0" y="86609"/>
            <a:ext cx="9144000" cy="277566"/>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latin typeface="+mn-ea"/>
              </a:rPr>
              <a:t>　前提状況</a:t>
            </a:r>
          </a:p>
        </p:txBody>
      </p:sp>
      <p:sp>
        <p:nvSpPr>
          <p:cNvPr id="7" name="テキスト ボックス 6">
            <a:extLst>
              <a:ext uri="{FF2B5EF4-FFF2-40B4-BE49-F238E27FC236}">
                <a16:creationId xmlns:a16="http://schemas.microsoft.com/office/drawing/2014/main" id="{96A42E3A-E123-485A-BE6F-E8A9D1AFB609}"/>
              </a:ext>
            </a:extLst>
          </p:cNvPr>
          <p:cNvSpPr txBox="1"/>
          <p:nvPr/>
        </p:nvSpPr>
        <p:spPr>
          <a:xfrm>
            <a:off x="3518194" y="6588006"/>
            <a:ext cx="5238934" cy="276999"/>
          </a:xfrm>
          <a:prstGeom prst="rect">
            <a:avLst/>
          </a:prstGeom>
          <a:noFill/>
        </p:spPr>
        <p:txBody>
          <a:bodyPr wrap="none" rtlCol="0">
            <a:spAutoFit/>
          </a:bodyPr>
          <a:lstStyle/>
          <a:p>
            <a:pPr algn="r"/>
            <a:r>
              <a:rPr lang="ja-JP" altLang="en-US" sz="1200" dirty="0">
                <a:solidFill>
                  <a:schemeClr val="bg1"/>
                </a:solidFill>
                <a:latin typeface="ＭＳ Ｐゴシック" panose="020B0600070205080204" pitchFamily="50" charset="-128"/>
                <a:ea typeface="ＭＳ Ｐゴシック" panose="020B0600070205080204" pitchFamily="50" charset="-128"/>
              </a:rPr>
              <a:t>参考：</a:t>
            </a:r>
            <a:r>
              <a:rPr lang="ja-JP" altLang="ja-JP" sz="1200" dirty="0">
                <a:solidFill>
                  <a:schemeClr val="bg1"/>
                </a:solidFill>
                <a:latin typeface="ＭＳ Ｐゴシック" panose="020B0600070205080204" pitchFamily="50" charset="-128"/>
                <a:ea typeface="ＭＳ Ｐゴシック" panose="020B0600070205080204" pitchFamily="50" charset="-128"/>
              </a:rPr>
              <a:t>「避難</a:t>
            </a:r>
            <a:r>
              <a:rPr lang="ja-JP" altLang="en-US" sz="1200" dirty="0">
                <a:solidFill>
                  <a:schemeClr val="bg1"/>
                </a:solidFill>
                <a:latin typeface="ＭＳ Ｐゴシック" panose="020B0600070205080204" pitchFamily="50" charset="-128"/>
                <a:ea typeface="ＭＳ Ｐゴシック" panose="020B0600070205080204" pitchFamily="50" charset="-128"/>
              </a:rPr>
              <a:t>情報</a:t>
            </a:r>
            <a:r>
              <a:rPr lang="ja-JP" altLang="ja-JP" sz="1200" dirty="0">
                <a:solidFill>
                  <a:schemeClr val="bg1"/>
                </a:solidFill>
                <a:latin typeface="ＭＳ Ｐゴシック" panose="020B0600070205080204" pitchFamily="50" charset="-128"/>
                <a:ea typeface="ＭＳ Ｐゴシック" panose="020B0600070205080204" pitchFamily="50" charset="-128"/>
              </a:rPr>
              <a:t>に関するガイドライン」（</a:t>
            </a:r>
            <a:r>
              <a:rPr lang="en-US" altLang="ja-JP" sz="1200" dirty="0">
                <a:solidFill>
                  <a:schemeClr val="bg1"/>
                </a:solidFill>
                <a:latin typeface="ＭＳ Ｐゴシック" panose="020B0600070205080204" pitchFamily="50" charset="-128"/>
                <a:ea typeface="ＭＳ Ｐゴシック" panose="020B0600070205080204" pitchFamily="50" charset="-128"/>
              </a:rPr>
              <a:t>R03</a:t>
            </a:r>
            <a:r>
              <a:rPr lang="ja-JP" altLang="ja-JP" sz="1200" dirty="0">
                <a:solidFill>
                  <a:schemeClr val="bg1"/>
                </a:solidFill>
                <a:latin typeface="ＭＳ Ｐゴシック" panose="020B0600070205080204" pitchFamily="50" charset="-128"/>
                <a:ea typeface="ＭＳ Ｐゴシック" panose="020B0600070205080204" pitchFamily="50" charset="-128"/>
              </a:rPr>
              <a:t>）（内閣府（防災担当））</a:t>
            </a:r>
            <a:r>
              <a:rPr lang="ja-JP" altLang="en-US" sz="1200" dirty="0">
                <a:solidFill>
                  <a:schemeClr val="bg1"/>
                </a:solidFill>
                <a:latin typeface="ＭＳ Ｐゴシック" panose="020B0600070205080204" pitchFamily="50" charset="-128"/>
                <a:ea typeface="ＭＳ Ｐゴシック" panose="020B0600070205080204" pitchFamily="50" charset="-128"/>
              </a:rPr>
              <a:t>（一部改変）</a:t>
            </a:r>
            <a:endParaRPr kumimoji="1" lang="ja-JP" altLang="en-US" sz="1200" dirty="0">
              <a:solidFill>
                <a:schemeClr val="bg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1892618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latin typeface="+mn-ea"/>
                <a:ea typeface="+mn-ea"/>
              </a:rPr>
              <a:t>B </a:t>
            </a:r>
            <a:r>
              <a:rPr lang="ja-JP" altLang="en-US" dirty="0" smtClean="0">
                <a:latin typeface="+mn-ea"/>
                <a:ea typeface="+mn-ea"/>
              </a:rPr>
              <a:t>市の</a:t>
            </a:r>
            <a:r>
              <a:rPr lang="ja-JP" altLang="en-US" dirty="0">
                <a:latin typeface="+mn-ea"/>
                <a:ea typeface="+mn-ea"/>
              </a:rPr>
              <a:t>地域防災計画</a:t>
            </a:r>
            <a:endParaRPr kumimoji="1" lang="ja-JP" altLang="en-US" dirty="0">
              <a:latin typeface="+mn-ea"/>
              <a:ea typeface="+mn-ea"/>
            </a:endParaRPr>
          </a:p>
        </p:txBody>
      </p:sp>
      <p:sp>
        <p:nvSpPr>
          <p:cNvPr id="3" name="スライド番号プレースホルダー 2"/>
          <p:cNvSpPr>
            <a:spLocks noGrp="1"/>
          </p:cNvSpPr>
          <p:nvPr>
            <p:ph type="sldNum" sz="quarter" idx="12"/>
          </p:nvPr>
        </p:nvSpPr>
        <p:spPr/>
        <p:txBody>
          <a:bodyPr/>
          <a:lstStyle/>
          <a:p>
            <a:fld id="{090AECCA-A504-4483-9A84-66AB2E940DB8}" type="slidenum">
              <a:rPr lang="ja-JP" altLang="en-US" smtClean="0">
                <a:latin typeface="+mn-ea"/>
              </a:rPr>
              <a:pPr/>
              <a:t>17</a:t>
            </a:fld>
            <a:endParaRPr lang="ja-JP" altLang="en-US" dirty="0">
              <a:latin typeface="+mn-ea"/>
            </a:endParaRPr>
          </a:p>
        </p:txBody>
      </p:sp>
      <p:sp>
        <p:nvSpPr>
          <p:cNvPr id="4" name="正方形/長方形 3"/>
          <p:cNvSpPr/>
          <p:nvPr/>
        </p:nvSpPr>
        <p:spPr>
          <a:xfrm>
            <a:off x="284676" y="1476902"/>
            <a:ext cx="3674850" cy="42091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mn-ea"/>
              <a:cs typeface="+mn-cs"/>
            </a:endParaRPr>
          </a:p>
        </p:txBody>
      </p:sp>
      <p:sp>
        <p:nvSpPr>
          <p:cNvPr id="5" name="正方形/長方形 4">
            <a:extLst>
              <a:ext uri="{FF2B5EF4-FFF2-40B4-BE49-F238E27FC236}">
                <a16:creationId xmlns:a16="http://schemas.microsoft.com/office/drawing/2014/main" id="{5D1350F6-C3C2-F31A-462C-81CB81D74742}"/>
              </a:ext>
            </a:extLst>
          </p:cNvPr>
          <p:cNvSpPr/>
          <p:nvPr/>
        </p:nvSpPr>
        <p:spPr>
          <a:xfrm>
            <a:off x="234000" y="1260000"/>
            <a:ext cx="8640000" cy="355208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80000" bIns="180000" rtlCol="0" anchor="t">
            <a:noAutofit/>
          </a:bodyPr>
          <a:lstStyle/>
          <a:p>
            <a:pPr marL="0" marR="0" lvl="0" indent="0" algn="just"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2400" b="0" i="0" u="none" strike="noStrike" kern="1200" cap="none" spc="-100" normalizeH="0" baseline="0" noProof="0" dirty="0">
                <a:ln>
                  <a:noFill/>
                </a:ln>
                <a:solidFill>
                  <a:prstClr val="white"/>
                </a:solidFill>
                <a:effectLst/>
                <a:uLnTx/>
                <a:uFill>
                  <a:solidFill>
                    <a:srgbClr val="FF0000"/>
                  </a:solidFill>
                </a:uFill>
                <a:latin typeface="+mn-ea"/>
              </a:rPr>
              <a:t>警戒レベル３　高齢者等避難</a:t>
            </a:r>
            <a:r>
              <a:rPr kumimoji="1" lang="ja-JP" altLang="en-US" sz="2400" b="0" i="0" u="none" strike="noStrike" kern="1200" cap="none" spc="-100" normalizeH="0" baseline="0" noProof="0" dirty="0">
                <a:ln>
                  <a:noFill/>
                </a:ln>
                <a:solidFill>
                  <a:prstClr val="white"/>
                </a:solidFill>
                <a:effectLst/>
                <a:uLnTx/>
                <a:uFill>
                  <a:solidFill>
                    <a:srgbClr val="7030A0"/>
                  </a:solidFill>
                </a:uFill>
                <a:latin typeface="+mn-ea"/>
              </a:rPr>
              <a:t>  </a:t>
            </a:r>
            <a:r>
              <a:rPr kumimoji="1" lang="ja-JP" altLang="en-US" sz="2400" b="0" i="0" u="none" strike="noStrike" kern="1200" cap="none" spc="-100" normalizeH="0" baseline="0" noProof="0" dirty="0">
                <a:ln>
                  <a:noFill/>
                </a:ln>
                <a:solidFill>
                  <a:prstClr val="black"/>
                </a:solidFill>
                <a:effectLst/>
                <a:uLnTx/>
                <a:uFill>
                  <a:solidFill>
                    <a:srgbClr val="FF0000"/>
                  </a:solidFill>
                </a:uFill>
                <a:latin typeface="+mn-ea"/>
              </a:rPr>
              <a:t>の発令基準（土砂災害）</a:t>
            </a:r>
            <a:endParaRPr kumimoji="1" lang="en-US" altLang="ja-JP" sz="2400" b="0" i="0" u="none" strike="noStrike" kern="1200" cap="none" spc="-100" normalizeH="0" baseline="0" noProof="0" dirty="0">
              <a:ln>
                <a:noFill/>
              </a:ln>
              <a:solidFill>
                <a:prstClr val="black"/>
              </a:solidFill>
              <a:effectLst/>
              <a:uLnTx/>
              <a:uFill>
                <a:solidFill>
                  <a:srgbClr val="FF0000"/>
                </a:solidFill>
              </a:uFill>
              <a:latin typeface="+mn-ea"/>
            </a:endParaRPr>
          </a:p>
          <a:p>
            <a:pPr marL="165100" marR="0" lvl="0" indent="-238125" algn="just"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１～３のいずれかに該当する場合に、</a:t>
            </a:r>
            <a:r>
              <a:rPr kumimoji="1" lang="ja-JP" altLang="en-US" sz="1600" b="0" i="0" u="none" strike="noStrike" kern="1200" cap="none" spc="-150" normalizeH="0" baseline="0" noProof="0" dirty="0">
                <a:ln>
                  <a:noFill/>
                </a:ln>
                <a:solidFill>
                  <a:srgbClr val="FF0000"/>
                </a:solidFill>
                <a:effectLst/>
                <a:uLnTx/>
                <a:uFill>
                  <a:solidFill>
                    <a:srgbClr val="FF0000"/>
                  </a:solidFill>
                </a:uFill>
                <a:latin typeface="+mn-ea"/>
              </a:rPr>
              <a:t>警戒レベル３高齢者等避難</a:t>
            </a: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を発令することとする。</a:t>
            </a:r>
          </a:p>
          <a:p>
            <a:pPr marL="254000" marR="0" lvl="0" indent="-327025" algn="l"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１： </a:t>
            </a:r>
            <a:r>
              <a:rPr kumimoji="1" lang="ja-JP" altLang="en-US" sz="1600" b="0" i="0" u="heavy" strike="noStrike" kern="1200" cap="none" spc="-150" normalizeH="0" baseline="0" noProof="0" dirty="0">
                <a:ln>
                  <a:noFill/>
                </a:ln>
                <a:solidFill>
                  <a:prstClr val="black"/>
                </a:solidFill>
                <a:effectLst/>
                <a:uLnTx/>
                <a:uFill>
                  <a:solidFill>
                    <a:srgbClr val="FF0000"/>
                  </a:solidFill>
                </a:uFill>
                <a:latin typeface="+mn-ea"/>
              </a:rPr>
              <a:t>大雨警報（土砂災害）（警戒レベル３相当）が発表され、かつ、土砂キキクルが「赤」（警戒レベル３相当</a:t>
            </a:r>
            <a:r>
              <a:rPr kumimoji="1" lang="ja-JP" altLang="en-US" sz="1600" b="0" i="0" u="heavy" strike="noStrike" kern="1200" cap="none" spc="-150" normalizeH="0" baseline="0" noProof="0" dirty="0" smtClean="0">
                <a:ln>
                  <a:noFill/>
                </a:ln>
                <a:solidFill>
                  <a:prstClr val="black"/>
                </a:solidFill>
                <a:effectLst/>
                <a:uLnTx/>
                <a:uFill>
                  <a:solidFill>
                    <a:srgbClr val="FF0000"/>
                  </a:solidFill>
                </a:uFill>
                <a:latin typeface="+mn-ea"/>
              </a:rPr>
              <a:t>）</a:t>
            </a:r>
            <a:r>
              <a:rPr kumimoji="1" lang="en-US" altLang="ja-JP" sz="1600" b="0" i="0" u="heavy" strike="noStrike" kern="1200" cap="none" spc="-150" normalizeH="0" baseline="0" noProof="0" dirty="0" smtClean="0">
                <a:ln>
                  <a:noFill/>
                </a:ln>
                <a:solidFill>
                  <a:prstClr val="black"/>
                </a:solidFill>
                <a:effectLst/>
                <a:uLnTx/>
                <a:uFill>
                  <a:solidFill>
                    <a:srgbClr val="FF0000"/>
                  </a:solidFill>
                </a:uFill>
                <a:latin typeface="+mn-ea"/>
              </a:rPr>
              <a:t/>
            </a:r>
            <a:br>
              <a:rPr kumimoji="1" lang="en-US" altLang="ja-JP" sz="1600" b="0" i="0" u="heavy" strike="noStrike" kern="1200" cap="none" spc="-150" normalizeH="0" baseline="0" noProof="0" dirty="0" smtClean="0">
                <a:ln>
                  <a:noFill/>
                </a:ln>
                <a:solidFill>
                  <a:prstClr val="black"/>
                </a:solidFill>
                <a:effectLst/>
                <a:uLnTx/>
                <a:uFill>
                  <a:solidFill>
                    <a:srgbClr val="FF0000"/>
                  </a:solidFill>
                </a:uFill>
                <a:latin typeface="+mn-ea"/>
              </a:rPr>
            </a:br>
            <a:r>
              <a:rPr kumimoji="1" lang="ja-JP" altLang="en-US" sz="1600" b="0" i="0" u="heavy" strike="noStrike" kern="1200" cap="none" spc="-150" normalizeH="0" baseline="0" noProof="0" dirty="0" smtClean="0">
                <a:ln>
                  <a:noFill/>
                </a:ln>
                <a:solidFill>
                  <a:prstClr val="black"/>
                </a:solidFill>
                <a:effectLst/>
                <a:uLnTx/>
                <a:uFill>
                  <a:solidFill>
                    <a:srgbClr val="FF0000"/>
                  </a:solidFill>
                </a:uFill>
                <a:latin typeface="+mn-ea"/>
              </a:rPr>
              <a:t>と</a:t>
            </a:r>
            <a:r>
              <a:rPr kumimoji="1" lang="ja-JP" altLang="en-US" sz="1600" b="0" i="0" u="heavy" strike="noStrike" kern="1200" cap="none" spc="-150" normalizeH="0" baseline="0" noProof="0" dirty="0">
                <a:ln>
                  <a:noFill/>
                </a:ln>
                <a:solidFill>
                  <a:prstClr val="black"/>
                </a:solidFill>
                <a:effectLst/>
                <a:uLnTx/>
                <a:uFill>
                  <a:solidFill>
                    <a:srgbClr val="FF0000"/>
                  </a:solidFill>
                </a:uFill>
                <a:latin typeface="+mn-ea"/>
              </a:rPr>
              <a:t>なった場合</a:t>
            </a:r>
          </a:p>
          <a:p>
            <a:pPr marL="165100" marR="0" lvl="0" indent="-238125" algn="l"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２： 数時間後に避難経路等の事前通行規制等の基準値に達することが想定される場合</a:t>
            </a:r>
          </a:p>
          <a:p>
            <a:pPr marL="254000" marR="0" lvl="0" indent="-327025" algn="l"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３： </a:t>
            </a:r>
            <a:r>
              <a:rPr kumimoji="1" lang="ja-JP" altLang="en-US" sz="1600" b="0" i="0" u="none" strike="noStrike" kern="1200" cap="none" spc="-150" normalizeH="0" baseline="0" noProof="0" dirty="0">
                <a:ln>
                  <a:noFill/>
                </a:ln>
                <a:solidFill>
                  <a:schemeClr val="tx1"/>
                </a:solidFill>
                <a:effectLst/>
                <a:uLnTx/>
                <a:uFill>
                  <a:solidFill>
                    <a:srgbClr val="FF0000"/>
                  </a:solidFill>
                </a:uFill>
                <a:latin typeface="+mn-ea"/>
              </a:rPr>
              <a:t>警戒レベル３高齢者等避難</a:t>
            </a: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の発令が必要となるような強い降雨を伴う前線や台風等が、</a:t>
            </a:r>
            <a:r>
              <a:rPr kumimoji="1" lang="ja-JP" altLang="en-US" sz="1600" b="0" i="0" u="heavy" strike="noStrike" kern="1200" cap="none" spc="-150" normalizeH="0" baseline="0" noProof="0" dirty="0">
                <a:ln>
                  <a:noFill/>
                </a:ln>
                <a:solidFill>
                  <a:prstClr val="black"/>
                </a:solidFill>
                <a:effectLst/>
                <a:uLnTx/>
                <a:uFill>
                  <a:solidFill>
                    <a:srgbClr val="FF0000"/>
                  </a:solidFill>
                </a:uFill>
                <a:latin typeface="+mn-ea"/>
              </a:rPr>
              <a:t>夜間から明け方に</a:t>
            </a:r>
            <a:r>
              <a:rPr kumimoji="1" lang="en-US" altLang="ja-JP" sz="1600" b="0" i="0" u="heavy" strike="noStrike" kern="1200" cap="none" spc="-150" normalizeH="0" baseline="0" noProof="0" dirty="0">
                <a:ln>
                  <a:noFill/>
                </a:ln>
                <a:solidFill>
                  <a:prstClr val="black"/>
                </a:solidFill>
                <a:effectLst/>
                <a:uLnTx/>
                <a:uFill>
                  <a:solidFill>
                    <a:srgbClr val="FF0000"/>
                  </a:solidFill>
                </a:uFill>
                <a:latin typeface="+mn-ea"/>
              </a:rPr>
              <a:t/>
            </a:r>
            <a:br>
              <a:rPr kumimoji="1" lang="en-US" altLang="ja-JP" sz="1600" b="0" i="0" u="heavy" strike="noStrike" kern="1200" cap="none" spc="-150" normalizeH="0" baseline="0" noProof="0" dirty="0">
                <a:ln>
                  <a:noFill/>
                </a:ln>
                <a:solidFill>
                  <a:prstClr val="black"/>
                </a:solidFill>
                <a:effectLst/>
                <a:uLnTx/>
                <a:uFill>
                  <a:solidFill>
                    <a:srgbClr val="FF0000"/>
                  </a:solidFill>
                </a:uFill>
                <a:latin typeface="+mn-ea"/>
              </a:rPr>
            </a:b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接近・通過することが予想される場合（大雨注意報が発表され、当該注意報の中で、夜間～翌日早朝に</a:t>
            </a:r>
            <a:r>
              <a:rPr kumimoji="1" lang="en-US" altLang="ja-JP" sz="1600" b="0" i="0" u="none" strike="noStrike" kern="1200" cap="none" spc="-150" normalizeH="0" baseline="0" noProof="0" dirty="0">
                <a:ln>
                  <a:noFill/>
                </a:ln>
                <a:solidFill>
                  <a:prstClr val="black"/>
                </a:solidFill>
                <a:effectLst/>
                <a:uLnTx/>
                <a:uFill>
                  <a:solidFill>
                    <a:srgbClr val="FF0000"/>
                  </a:solidFill>
                </a:uFill>
                <a:latin typeface="+mn-ea"/>
              </a:rPr>
              <a:t/>
            </a:r>
            <a:br>
              <a:rPr kumimoji="1" lang="en-US" altLang="ja-JP" sz="1600" b="0" i="0" u="none" strike="noStrike" kern="1200" cap="none" spc="-150" normalizeH="0" baseline="0" noProof="0" dirty="0">
                <a:ln>
                  <a:noFill/>
                </a:ln>
                <a:solidFill>
                  <a:prstClr val="black"/>
                </a:solidFill>
                <a:effectLst/>
                <a:uLnTx/>
                <a:uFill>
                  <a:solidFill>
                    <a:srgbClr val="FF0000"/>
                  </a:solidFill>
                </a:uFill>
                <a:latin typeface="+mn-ea"/>
              </a:rPr>
            </a:b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大雨警報（土砂災害）（警戒レベル３相当）に切り替える可能性が高い旨に言及されている場合など）</a:t>
            </a:r>
            <a:r>
              <a:rPr kumimoji="1" lang="en-US" altLang="ja-JP" sz="1600" b="0" i="0" u="none" strike="noStrike" kern="1200" cap="none" spc="-150" normalizeH="0" baseline="0" noProof="0" dirty="0">
                <a:ln>
                  <a:noFill/>
                </a:ln>
                <a:solidFill>
                  <a:prstClr val="black"/>
                </a:solidFill>
                <a:effectLst/>
                <a:uLnTx/>
                <a:uFill>
                  <a:solidFill>
                    <a:srgbClr val="FF0000"/>
                  </a:solidFill>
                </a:uFill>
                <a:latin typeface="+mn-ea"/>
              </a:rPr>
              <a:t/>
            </a:r>
            <a:br>
              <a:rPr kumimoji="1" lang="en-US" altLang="ja-JP" sz="1600" b="0" i="0" u="none" strike="noStrike" kern="1200" cap="none" spc="-150" normalizeH="0" baseline="0" noProof="0" dirty="0">
                <a:ln>
                  <a:noFill/>
                </a:ln>
                <a:solidFill>
                  <a:prstClr val="black"/>
                </a:solidFill>
                <a:effectLst/>
                <a:uLnTx/>
                <a:uFill>
                  <a:solidFill>
                    <a:srgbClr val="FF0000"/>
                  </a:solidFill>
                </a:uFill>
                <a:latin typeface="+mn-ea"/>
              </a:rPr>
            </a:b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（夕刻時点で発令）</a:t>
            </a:r>
            <a:endParaRPr kumimoji="1" lang="en-US" altLang="ja-JP" sz="1600" b="0" i="0" u="none" strike="noStrike" kern="1200" cap="none" spc="-100" normalizeH="0" baseline="0" noProof="0" dirty="0">
              <a:ln>
                <a:noFill/>
              </a:ln>
              <a:solidFill>
                <a:prstClr val="black"/>
              </a:solidFill>
              <a:effectLst/>
              <a:uLnTx/>
              <a:uFillTx/>
              <a:latin typeface="+mn-ea"/>
              <a:cs typeface="Meiryo UI" panose="020B0604030504040204" pitchFamily="50" charset="-128"/>
            </a:endParaRPr>
          </a:p>
        </p:txBody>
      </p:sp>
      <p:sp>
        <p:nvSpPr>
          <p:cNvPr id="8" name="コンテンツ プレースホルダー 3">
            <a:extLst>
              <a:ext uri="{FF2B5EF4-FFF2-40B4-BE49-F238E27FC236}">
                <a16:creationId xmlns:a16="http://schemas.microsoft.com/office/drawing/2014/main" id="{EFED17AD-7545-4EEA-95A3-CA51545924C0}"/>
              </a:ext>
            </a:extLst>
          </p:cNvPr>
          <p:cNvSpPr txBox="1">
            <a:spLocks/>
          </p:cNvSpPr>
          <p:nvPr/>
        </p:nvSpPr>
        <p:spPr>
          <a:xfrm>
            <a:off x="0" y="86609"/>
            <a:ext cx="9144000" cy="277566"/>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latin typeface="+mn-ea"/>
              </a:rPr>
              <a:t>　前提状況</a:t>
            </a:r>
          </a:p>
        </p:txBody>
      </p:sp>
      <p:sp>
        <p:nvSpPr>
          <p:cNvPr id="7" name="テキスト ボックス 6">
            <a:extLst>
              <a:ext uri="{FF2B5EF4-FFF2-40B4-BE49-F238E27FC236}">
                <a16:creationId xmlns:a16="http://schemas.microsoft.com/office/drawing/2014/main" id="{96A42E3A-E123-485A-BE6F-E8A9D1AFB609}"/>
              </a:ext>
            </a:extLst>
          </p:cNvPr>
          <p:cNvSpPr txBox="1"/>
          <p:nvPr/>
        </p:nvSpPr>
        <p:spPr>
          <a:xfrm>
            <a:off x="3518194" y="6588006"/>
            <a:ext cx="5238934" cy="276999"/>
          </a:xfrm>
          <a:prstGeom prst="rect">
            <a:avLst/>
          </a:prstGeom>
          <a:noFill/>
        </p:spPr>
        <p:txBody>
          <a:bodyPr wrap="none" rtlCol="0">
            <a:spAutoFit/>
          </a:bodyPr>
          <a:lstStyle/>
          <a:p>
            <a:pPr algn="r"/>
            <a:r>
              <a:rPr lang="ja-JP" altLang="en-US" sz="1200" dirty="0">
                <a:solidFill>
                  <a:schemeClr val="bg1"/>
                </a:solidFill>
                <a:latin typeface="ＭＳ Ｐゴシック" panose="020B0600070205080204" pitchFamily="50" charset="-128"/>
                <a:ea typeface="ＭＳ Ｐゴシック" panose="020B0600070205080204" pitchFamily="50" charset="-128"/>
              </a:rPr>
              <a:t>参考：</a:t>
            </a:r>
            <a:r>
              <a:rPr lang="ja-JP" altLang="ja-JP" sz="1200" dirty="0">
                <a:solidFill>
                  <a:schemeClr val="bg1"/>
                </a:solidFill>
                <a:latin typeface="ＭＳ Ｐゴシック" panose="020B0600070205080204" pitchFamily="50" charset="-128"/>
                <a:ea typeface="ＭＳ Ｐゴシック" panose="020B0600070205080204" pitchFamily="50" charset="-128"/>
              </a:rPr>
              <a:t>「避難</a:t>
            </a:r>
            <a:r>
              <a:rPr lang="ja-JP" altLang="en-US" sz="1200" dirty="0">
                <a:solidFill>
                  <a:schemeClr val="bg1"/>
                </a:solidFill>
                <a:latin typeface="ＭＳ Ｐゴシック" panose="020B0600070205080204" pitchFamily="50" charset="-128"/>
                <a:ea typeface="ＭＳ Ｐゴシック" panose="020B0600070205080204" pitchFamily="50" charset="-128"/>
              </a:rPr>
              <a:t>情報</a:t>
            </a:r>
            <a:r>
              <a:rPr lang="ja-JP" altLang="ja-JP" sz="1200" dirty="0">
                <a:solidFill>
                  <a:schemeClr val="bg1"/>
                </a:solidFill>
                <a:latin typeface="ＭＳ Ｐゴシック" panose="020B0600070205080204" pitchFamily="50" charset="-128"/>
                <a:ea typeface="ＭＳ Ｐゴシック" panose="020B0600070205080204" pitchFamily="50" charset="-128"/>
              </a:rPr>
              <a:t>に関するガイドライン」（</a:t>
            </a:r>
            <a:r>
              <a:rPr lang="en-US" altLang="ja-JP" sz="1200" dirty="0">
                <a:solidFill>
                  <a:schemeClr val="bg1"/>
                </a:solidFill>
                <a:latin typeface="ＭＳ Ｐゴシック" panose="020B0600070205080204" pitchFamily="50" charset="-128"/>
                <a:ea typeface="ＭＳ Ｐゴシック" panose="020B0600070205080204" pitchFamily="50" charset="-128"/>
              </a:rPr>
              <a:t>R03</a:t>
            </a:r>
            <a:r>
              <a:rPr lang="ja-JP" altLang="ja-JP" sz="1200" dirty="0">
                <a:solidFill>
                  <a:schemeClr val="bg1"/>
                </a:solidFill>
                <a:latin typeface="ＭＳ Ｐゴシック" panose="020B0600070205080204" pitchFamily="50" charset="-128"/>
                <a:ea typeface="ＭＳ Ｐゴシック" panose="020B0600070205080204" pitchFamily="50" charset="-128"/>
              </a:rPr>
              <a:t>）（内閣府（防災担当））</a:t>
            </a:r>
            <a:r>
              <a:rPr lang="ja-JP" altLang="en-US" sz="1200" dirty="0">
                <a:solidFill>
                  <a:schemeClr val="bg1"/>
                </a:solidFill>
                <a:latin typeface="ＭＳ Ｐゴシック" panose="020B0600070205080204" pitchFamily="50" charset="-128"/>
                <a:ea typeface="ＭＳ Ｐゴシック" panose="020B0600070205080204" pitchFamily="50" charset="-128"/>
              </a:rPr>
              <a:t>（一部改変）</a:t>
            </a:r>
            <a:endParaRPr kumimoji="1" lang="ja-JP" altLang="en-US" sz="1200" dirty="0">
              <a:solidFill>
                <a:schemeClr val="bg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2580886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altLang="ja-JP" dirty="0">
                <a:latin typeface="+mn-ea"/>
                <a:ea typeface="+mn-ea"/>
              </a:rPr>
              <a:t>B </a:t>
            </a:r>
            <a:r>
              <a:rPr lang="ja-JP" altLang="en-US" dirty="0">
                <a:latin typeface="+mn-ea"/>
                <a:ea typeface="+mn-ea"/>
              </a:rPr>
              <a:t>市の地域防災計画</a:t>
            </a:r>
            <a:endParaRPr kumimoji="1" lang="ja-JP" altLang="en-US" dirty="0">
              <a:latin typeface="+mn-ea"/>
              <a:ea typeface="+mn-ea"/>
            </a:endParaRPr>
          </a:p>
        </p:txBody>
      </p:sp>
      <p:sp>
        <p:nvSpPr>
          <p:cNvPr id="3" name="スライド番号プレースホルダー 2"/>
          <p:cNvSpPr>
            <a:spLocks noGrp="1"/>
          </p:cNvSpPr>
          <p:nvPr>
            <p:ph type="sldNum" sz="quarter" idx="12"/>
          </p:nvPr>
        </p:nvSpPr>
        <p:spPr/>
        <p:txBody>
          <a:bodyPr/>
          <a:lstStyle/>
          <a:p>
            <a:fld id="{090AECCA-A504-4483-9A84-66AB2E940DB8}" type="slidenum">
              <a:rPr lang="ja-JP" altLang="en-US" smtClean="0">
                <a:latin typeface="+mn-ea"/>
              </a:rPr>
              <a:pPr/>
              <a:t>18</a:t>
            </a:fld>
            <a:endParaRPr lang="ja-JP" altLang="en-US" dirty="0">
              <a:latin typeface="+mn-ea"/>
            </a:endParaRPr>
          </a:p>
        </p:txBody>
      </p:sp>
      <p:sp>
        <p:nvSpPr>
          <p:cNvPr id="4" name="正方形/長方形 3"/>
          <p:cNvSpPr/>
          <p:nvPr/>
        </p:nvSpPr>
        <p:spPr>
          <a:xfrm>
            <a:off x="284677" y="1476902"/>
            <a:ext cx="3040414" cy="420911"/>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mn-ea"/>
              <a:cs typeface="+mn-cs"/>
            </a:endParaRPr>
          </a:p>
        </p:txBody>
      </p:sp>
      <p:sp>
        <p:nvSpPr>
          <p:cNvPr id="5" name="正方形/長方形 4">
            <a:extLst>
              <a:ext uri="{FF2B5EF4-FFF2-40B4-BE49-F238E27FC236}">
                <a16:creationId xmlns:a16="http://schemas.microsoft.com/office/drawing/2014/main" id="{5D1350F6-C3C2-F31A-462C-81CB81D74742}"/>
              </a:ext>
            </a:extLst>
          </p:cNvPr>
          <p:cNvSpPr/>
          <p:nvPr/>
        </p:nvSpPr>
        <p:spPr>
          <a:xfrm>
            <a:off x="234000" y="1260000"/>
            <a:ext cx="8640000" cy="5056527"/>
          </a:xfrm>
          <a:prstGeom prst="rect">
            <a:avLst/>
          </a:prstGeom>
          <a:noFill/>
          <a:ln w="25400" cap="flat" cmpd="sng" algn="ctr">
            <a:solidFill>
              <a:sysClr val="windowText" lastClr="000000"/>
            </a:solidFill>
            <a:prstDash val="solid"/>
            <a:miter lim="800000"/>
          </a:ln>
          <a:effectLst/>
        </p:spPr>
        <p:txBody>
          <a:bodyPr tIns="180000" bIns="180000" rtlCol="0" anchor="t">
            <a:noAutofit/>
          </a:bodyPr>
          <a:lstStyle/>
          <a:p>
            <a:pPr marL="0" marR="0" lvl="0" indent="0" algn="just" defTabSz="685800" rtl="0" eaLnBrk="1" fontAlgn="auto" latinLnBrk="0" hangingPunct="1">
              <a:lnSpc>
                <a:spcPct val="130000"/>
              </a:lnSpc>
              <a:spcBef>
                <a:spcPts val="600"/>
              </a:spcBef>
              <a:spcAft>
                <a:spcPts val="0"/>
              </a:spcAft>
              <a:buClr>
                <a:srgbClr val="D15A3E"/>
              </a:buClr>
              <a:buSzPct val="100000"/>
              <a:buFontTx/>
              <a:buNone/>
              <a:tabLst/>
              <a:defRPr/>
            </a:pPr>
            <a:r>
              <a:rPr kumimoji="0" lang="ja-JP" altLang="en-US" sz="2400" b="0" i="0" u="none" strike="noStrike" kern="0" cap="none" spc="-100" normalizeH="0" baseline="0" noProof="0" dirty="0">
                <a:ln>
                  <a:noFill/>
                </a:ln>
                <a:solidFill>
                  <a:prstClr val="white"/>
                </a:solidFill>
                <a:effectLst/>
                <a:uLnTx/>
                <a:uFill>
                  <a:solidFill>
                    <a:srgbClr val="FF0000"/>
                  </a:solidFill>
                </a:uFill>
                <a:latin typeface="+mn-ea"/>
              </a:rPr>
              <a:t>警戒レベル４　</a:t>
            </a:r>
            <a:r>
              <a:rPr kumimoji="0" lang="ja-JP" altLang="en-US" sz="2400" b="0" i="0" u="none" strike="noStrike" kern="0" cap="none" spc="-100" normalizeH="0" baseline="0" noProof="0" dirty="0">
                <a:ln>
                  <a:noFill/>
                </a:ln>
                <a:solidFill>
                  <a:prstClr val="white"/>
                </a:solidFill>
                <a:effectLst/>
                <a:uLnTx/>
                <a:uFill>
                  <a:solidFill>
                    <a:srgbClr val="7030A0"/>
                  </a:solidFill>
                </a:uFill>
                <a:latin typeface="+mn-ea"/>
              </a:rPr>
              <a:t>避難指示  </a:t>
            </a:r>
            <a:r>
              <a:rPr kumimoji="0" lang="ja-JP" altLang="en-US" sz="2400" b="0" i="0" u="none" strike="noStrike" kern="0" cap="none" spc="-100" normalizeH="0" baseline="0" noProof="0" dirty="0">
                <a:ln>
                  <a:noFill/>
                </a:ln>
                <a:solidFill>
                  <a:prstClr val="black"/>
                </a:solidFill>
                <a:effectLst/>
                <a:uLnTx/>
                <a:uFill>
                  <a:solidFill>
                    <a:srgbClr val="FF0000"/>
                  </a:solidFill>
                </a:uFill>
                <a:latin typeface="+mn-ea"/>
              </a:rPr>
              <a:t>の発令基準（土砂災害）</a:t>
            </a:r>
            <a:endParaRPr kumimoji="0" lang="en-US" altLang="ja-JP" sz="2400" b="0" i="0" u="none" strike="noStrike" kern="0" cap="none" spc="-100" normalizeH="0" baseline="0" noProof="0" dirty="0">
              <a:ln>
                <a:noFill/>
              </a:ln>
              <a:solidFill>
                <a:prstClr val="black"/>
              </a:solidFill>
              <a:effectLst/>
              <a:uLnTx/>
              <a:uFill>
                <a:solidFill>
                  <a:srgbClr val="FF0000"/>
                </a:solidFill>
              </a:uFill>
              <a:latin typeface="+mn-ea"/>
            </a:endParaRPr>
          </a:p>
          <a:p>
            <a:pPr marL="165100" marR="0" lvl="0" indent="-238125" algn="just" defTabSz="685800" rtl="0" eaLnBrk="1" fontAlgn="auto" latinLnBrk="0" hangingPunct="1">
              <a:lnSpc>
                <a:spcPct val="130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１～５のいずれかに該当する場合に、</a:t>
            </a:r>
            <a:r>
              <a:rPr kumimoji="0" lang="ja-JP" altLang="en-US" sz="1600" b="0" i="0" u="none" strike="noStrike" kern="0" cap="none" spc="-150" normalizeH="0" baseline="0" noProof="0" dirty="0">
                <a:ln>
                  <a:noFill/>
                </a:ln>
                <a:solidFill>
                  <a:srgbClr val="AA00AA"/>
                </a:solidFill>
                <a:effectLst/>
                <a:uLnTx/>
                <a:uFill>
                  <a:solidFill>
                    <a:srgbClr val="FF0000"/>
                  </a:solidFill>
                </a:uFill>
                <a:latin typeface="+mn-ea"/>
              </a:rPr>
              <a:t>警戒レベル４避難指示</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を発令することとする</a:t>
            </a:r>
            <a:r>
              <a:rPr kumimoji="0" lang="ja-JP" altLang="en-US" sz="1600" b="0" i="0" u="none" strike="noStrike" kern="0" cap="none" spc="-150" normalizeH="0" baseline="0" noProof="0" dirty="0" err="1">
                <a:ln>
                  <a:noFill/>
                </a:ln>
                <a:solidFill>
                  <a:prstClr val="black"/>
                </a:solidFill>
                <a:effectLst/>
                <a:uLnTx/>
                <a:uFill>
                  <a:solidFill>
                    <a:srgbClr val="FF0000"/>
                  </a:solidFill>
                </a:uFill>
                <a:latin typeface="+mn-ea"/>
              </a:rPr>
              <a:t>。</a:t>
            </a:r>
            <a:endParaRPr kumimoji="0" lang="ja-JP" altLang="en-US" sz="1600" b="0" i="0" u="none" strike="noStrike" kern="0" cap="none" spc="-150" normalizeH="0" baseline="0" noProof="0" dirty="0">
              <a:ln>
                <a:noFill/>
              </a:ln>
              <a:solidFill>
                <a:prstClr val="black"/>
              </a:solidFill>
              <a:effectLst/>
              <a:uLnTx/>
              <a:uFill>
                <a:solidFill>
                  <a:srgbClr val="FF0000"/>
                </a:solidFill>
              </a:uFill>
              <a:latin typeface="+mn-ea"/>
            </a:endParaRPr>
          </a:p>
          <a:p>
            <a:pPr marL="254000" marR="0" lvl="0" indent="-327025" algn="l" defTabSz="685800" rtl="0" eaLnBrk="1" fontAlgn="auto" latinLnBrk="0" hangingPunct="1">
              <a:lnSpc>
                <a:spcPct val="130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１： </a:t>
            </a:r>
            <a:r>
              <a:rPr kumimoji="0" lang="ja-JP" altLang="en-US" sz="1600" b="0" i="0" u="heavy" strike="noStrike" kern="0" cap="none" spc="-150" normalizeH="0" noProof="0" dirty="0">
                <a:ln>
                  <a:noFill/>
                </a:ln>
                <a:solidFill>
                  <a:prstClr val="black"/>
                </a:solidFill>
                <a:effectLst/>
                <a:uLnTx/>
                <a:uFill>
                  <a:solidFill>
                    <a:srgbClr val="FF0000"/>
                  </a:solidFill>
                </a:uFill>
                <a:latin typeface="+mn-ea"/>
              </a:rPr>
              <a:t>土砂災害警戒情報（警戒レベル４相当）が発表された</a:t>
            </a:r>
            <a:r>
              <a:rPr kumimoji="0" lang="ja-JP" altLang="en-US" sz="1600" b="0" i="0" u="heavy" strike="noStrike" kern="0" cap="none" spc="-150" normalizeH="0" noProof="0" dirty="0" smtClean="0">
                <a:ln>
                  <a:noFill/>
                </a:ln>
                <a:solidFill>
                  <a:prstClr val="black"/>
                </a:solidFill>
                <a:effectLst/>
                <a:uLnTx/>
                <a:uFill>
                  <a:solidFill>
                    <a:srgbClr val="FF0000"/>
                  </a:solidFill>
                </a:uFill>
                <a:latin typeface="+mn-ea"/>
              </a:rPr>
              <a:t>場合</a:t>
            </a:r>
            <a:r>
              <a:rPr kumimoji="0" lang="en-US" altLang="ja-JP" sz="1600" b="0" i="0" u="heavy" strike="noStrike" kern="0" cap="none" spc="-150" normalizeH="0" noProof="0" dirty="0" smtClean="0">
                <a:ln>
                  <a:noFill/>
                </a:ln>
                <a:solidFill>
                  <a:prstClr val="black"/>
                </a:solidFill>
                <a:effectLst/>
                <a:uLnTx/>
                <a:uFill>
                  <a:solidFill>
                    <a:srgbClr val="FF0000"/>
                  </a:solidFill>
                </a:uFill>
                <a:latin typeface="+mn-ea"/>
              </a:rPr>
              <a:t/>
            </a:r>
            <a:br>
              <a:rPr kumimoji="0" lang="en-US" altLang="ja-JP" sz="1600" b="0" i="0" u="heavy" strike="noStrike" kern="0" cap="none" spc="-150" normalizeH="0" noProof="0" dirty="0" smtClean="0">
                <a:ln>
                  <a:noFill/>
                </a:ln>
                <a:solidFill>
                  <a:prstClr val="black"/>
                </a:solidFill>
                <a:effectLst/>
                <a:uLnTx/>
                <a:uFill>
                  <a:solidFill>
                    <a:srgbClr val="FF0000"/>
                  </a:solidFill>
                </a:uFill>
                <a:latin typeface="+mn-ea"/>
              </a:rPr>
            </a:b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a:t>
            </a:r>
            <a: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t>※</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土砂災害警戒情報は市町村単位</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を基本</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として発表されるが</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a:t>
            </a:r>
            <a: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t/>
            </a:r>
            <a:b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b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警戒</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レベル４ 避難指示の発令対象区域は適切に絞り込む。）</a:t>
            </a:r>
            <a:endParaRPr kumimoji="0" lang="en-US" altLang="ja-JP" sz="1600" b="0" i="0" u="none" strike="noStrike" kern="0" cap="none" spc="-150" normalizeH="0" baseline="0" noProof="0" dirty="0">
              <a:ln>
                <a:noFill/>
              </a:ln>
              <a:solidFill>
                <a:prstClr val="black"/>
              </a:solidFill>
              <a:effectLst/>
              <a:uLnTx/>
              <a:uFill>
                <a:solidFill>
                  <a:srgbClr val="FF0000"/>
                </a:solidFill>
              </a:uFill>
              <a:latin typeface="+mn-ea"/>
            </a:endParaRPr>
          </a:p>
          <a:p>
            <a:pPr marL="165100" marR="0" lvl="0" indent="-238125" algn="l" defTabSz="685800" rtl="0" eaLnBrk="1" fontAlgn="auto" latinLnBrk="0" hangingPunct="1">
              <a:lnSpc>
                <a:spcPct val="130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２： 土砂キキクルで</a:t>
            </a:r>
            <a:r>
              <a:rPr kumimoji="0" lang="ja-JP" altLang="en-US" sz="1600" b="0" i="0" u="heavy" strike="noStrike" kern="0" cap="none" spc="-150" normalizeH="0" baseline="0" noProof="0" dirty="0">
                <a:ln>
                  <a:noFill/>
                </a:ln>
                <a:solidFill>
                  <a:prstClr val="black"/>
                </a:solidFill>
                <a:effectLst/>
                <a:uLnTx/>
                <a:uFill>
                  <a:solidFill>
                    <a:srgbClr val="FF0000"/>
                  </a:solidFill>
                </a:uFill>
                <a:latin typeface="+mn-ea"/>
              </a:rPr>
              <a:t>「紫」（警戒レベル４相当）</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となった場合</a:t>
            </a:r>
          </a:p>
          <a:p>
            <a:pPr marL="254000" marR="0" lvl="0" indent="-327025" algn="l" defTabSz="685800" rtl="0" eaLnBrk="1" fontAlgn="auto" latinLnBrk="0" hangingPunct="1">
              <a:lnSpc>
                <a:spcPct val="130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３： 警戒レベル４避難指示の発令が必要となるような強い降雨を伴う前線や台風等が、</a:t>
            </a:r>
            <a:r>
              <a:rPr kumimoji="0" lang="en-US" altLang="ja-JP" sz="1600" b="0" i="0" u="none" strike="noStrike" kern="0" cap="none" spc="-150" normalizeH="0" baseline="0" noProof="0" dirty="0">
                <a:ln>
                  <a:noFill/>
                </a:ln>
                <a:solidFill>
                  <a:prstClr val="black"/>
                </a:solidFill>
                <a:effectLst/>
                <a:uLnTx/>
                <a:uFill>
                  <a:solidFill>
                    <a:srgbClr val="FF0000"/>
                  </a:solidFill>
                </a:uFill>
                <a:latin typeface="+mn-ea"/>
              </a:rPr>
              <a:t/>
            </a:r>
            <a:br>
              <a:rPr kumimoji="0" lang="en-US" altLang="ja-JP" sz="1600" b="0" i="0" u="none" strike="noStrike" kern="0" cap="none" spc="-150" normalizeH="0" baseline="0" noProof="0" dirty="0">
                <a:ln>
                  <a:noFill/>
                </a:ln>
                <a:solidFill>
                  <a:prstClr val="black"/>
                </a:solidFill>
                <a:effectLst/>
                <a:uLnTx/>
                <a:uFill>
                  <a:solidFill>
                    <a:srgbClr val="FF0000"/>
                  </a:solidFill>
                </a:uFill>
                <a:latin typeface="+mn-ea"/>
              </a:rPr>
            </a:br>
            <a:r>
              <a:rPr kumimoji="0" lang="ja-JP" altLang="en-US" sz="1600" b="0" i="0" u="heavy" strike="noStrike" kern="0" cap="none" spc="-150" normalizeH="0" baseline="0" noProof="0" dirty="0">
                <a:ln>
                  <a:noFill/>
                </a:ln>
                <a:solidFill>
                  <a:prstClr val="black"/>
                </a:solidFill>
                <a:effectLst/>
                <a:uLnTx/>
                <a:uFill>
                  <a:solidFill>
                    <a:srgbClr val="FF0000"/>
                  </a:solidFill>
                </a:uFill>
                <a:latin typeface="+mn-ea"/>
              </a:rPr>
              <a:t>夜間から明け方に</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接近・通過することが予想される場合（夕刻時点で発令）</a:t>
            </a:r>
          </a:p>
          <a:p>
            <a:pPr marL="254000" marR="0" lvl="0" indent="-327025" algn="l" defTabSz="685800" rtl="0" eaLnBrk="1" fontAlgn="auto" latinLnBrk="0" hangingPunct="1">
              <a:lnSpc>
                <a:spcPct val="130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４： 警戒レベル４避難指示の発令が必要となるような強い降雨を伴う台風等が</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a:t>
            </a:r>
            <a: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t/>
            </a:r>
            <a:b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b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立退き</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避難が困難</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となる</a:t>
            </a:r>
            <a:r>
              <a:rPr kumimoji="0" lang="ja-JP" altLang="en-US" sz="1600" b="0" i="0" strike="noStrike" kern="0" cap="none" spc="-150" normalizeH="0" baseline="0" noProof="0" dirty="0">
                <a:ln>
                  <a:noFill/>
                </a:ln>
                <a:solidFill>
                  <a:prstClr val="black"/>
                </a:solidFill>
                <a:effectLst/>
                <a:uLnTx/>
                <a:uFill>
                  <a:solidFill>
                    <a:srgbClr val="FF0000"/>
                  </a:solidFill>
                </a:uFill>
                <a:latin typeface="+mn-ea"/>
              </a:rPr>
              <a:t>暴風を伴い</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接近・通過することが予想される</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場合</a:t>
            </a:r>
            <a: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t/>
            </a:r>
            <a:b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b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立退き避難中に暴風が吹き始めること</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がない</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よう暴風警報の発表後速やかに発令）</a:t>
            </a:r>
          </a:p>
          <a:p>
            <a:pPr marL="165100" marR="0" lvl="0" indent="-238125" algn="l" defTabSz="685800" rtl="0" eaLnBrk="1" fontAlgn="auto" latinLnBrk="0" hangingPunct="1">
              <a:lnSpc>
                <a:spcPct val="130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５： 土砂災害の</a:t>
            </a:r>
            <a:r>
              <a:rPr kumimoji="0" lang="ja-JP" altLang="en-US" sz="1600" b="0" i="0" u="heavy" strike="noStrike" kern="0" cap="none" spc="-150" normalizeH="0" baseline="0" noProof="0" dirty="0">
                <a:ln>
                  <a:noFill/>
                </a:ln>
                <a:solidFill>
                  <a:prstClr val="black"/>
                </a:solidFill>
                <a:effectLst/>
                <a:uLnTx/>
                <a:uFill>
                  <a:solidFill>
                    <a:srgbClr val="FF0000"/>
                  </a:solidFill>
                </a:uFill>
                <a:latin typeface="+mn-ea"/>
              </a:rPr>
              <a:t>前兆現象</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（山鳴り、湧き水・地下水の濁り、渓流の水量の変化等）が発見された場合</a:t>
            </a:r>
          </a:p>
          <a:p>
            <a:pPr marL="165100" marR="0" lvl="0" indent="-238125" algn="just" defTabSz="685800" rtl="0" eaLnBrk="1" fontAlgn="auto" latinLnBrk="0" hangingPunct="1">
              <a:lnSpc>
                <a:spcPct val="130000"/>
              </a:lnSpc>
              <a:spcBef>
                <a:spcPts val="600"/>
              </a:spcBef>
              <a:spcAft>
                <a:spcPts val="0"/>
              </a:spcAft>
              <a:buClr>
                <a:srgbClr val="D15A3E"/>
              </a:buClr>
              <a:buSzPct val="100000"/>
              <a:buFontTx/>
              <a:buNone/>
              <a:tabLst/>
              <a:defRPr/>
            </a:pPr>
            <a:r>
              <a:rPr kumimoji="0" lang="en-US" altLang="ja-JP" sz="1600" b="0" i="0" u="none" strike="noStrike" kern="0" cap="none" spc="-150" normalizeH="0" baseline="0" noProof="0" dirty="0">
                <a:ln>
                  <a:noFill/>
                </a:ln>
                <a:solidFill>
                  <a:prstClr val="black"/>
                </a:solidFill>
                <a:effectLst/>
                <a:uLnTx/>
                <a:uFill>
                  <a:solidFill>
                    <a:srgbClr val="FF0000"/>
                  </a:solidFill>
                </a:uFill>
                <a:latin typeface="+mn-ea"/>
              </a:rPr>
              <a:t>※</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 夜間・未明であっても、１～２又は５に該当する場合は、躊躇なく警戒レベル４避難指示を発令する。</a:t>
            </a:r>
            <a:endParaRPr kumimoji="0" lang="en-US" altLang="ja-JP" sz="1600" b="0" i="0" u="none" strike="noStrike" kern="0" cap="none" spc="-100" normalizeH="0" baseline="0" noProof="0" dirty="0">
              <a:ln>
                <a:noFill/>
              </a:ln>
              <a:solidFill>
                <a:prstClr val="black"/>
              </a:solidFill>
              <a:effectLst/>
              <a:uLnTx/>
              <a:uFillTx/>
              <a:latin typeface="+mn-ea"/>
              <a:cs typeface="Meiryo UI" panose="020B0604030504040204" pitchFamily="50" charset="-128"/>
            </a:endParaRPr>
          </a:p>
        </p:txBody>
      </p:sp>
      <p:sp>
        <p:nvSpPr>
          <p:cNvPr id="9" name="コンテンツ プレースホルダー 3">
            <a:extLst>
              <a:ext uri="{FF2B5EF4-FFF2-40B4-BE49-F238E27FC236}">
                <a16:creationId xmlns:a16="http://schemas.microsoft.com/office/drawing/2014/main" id="{EFED17AD-7545-4EEA-95A3-CA51545924C0}"/>
              </a:ext>
            </a:extLst>
          </p:cNvPr>
          <p:cNvSpPr txBox="1">
            <a:spLocks/>
          </p:cNvSpPr>
          <p:nvPr/>
        </p:nvSpPr>
        <p:spPr>
          <a:xfrm>
            <a:off x="0" y="86609"/>
            <a:ext cx="9144000" cy="277566"/>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latin typeface="+mn-ea"/>
              </a:rPr>
              <a:t>　前提状況</a:t>
            </a:r>
          </a:p>
        </p:txBody>
      </p:sp>
      <p:sp>
        <p:nvSpPr>
          <p:cNvPr id="7" name="テキスト ボックス 6">
            <a:extLst>
              <a:ext uri="{FF2B5EF4-FFF2-40B4-BE49-F238E27FC236}">
                <a16:creationId xmlns:a16="http://schemas.microsoft.com/office/drawing/2014/main" id="{96A42E3A-E123-485A-BE6F-E8A9D1AFB609}"/>
              </a:ext>
            </a:extLst>
          </p:cNvPr>
          <p:cNvSpPr txBox="1"/>
          <p:nvPr/>
        </p:nvSpPr>
        <p:spPr>
          <a:xfrm>
            <a:off x="3518194" y="6588006"/>
            <a:ext cx="5238934" cy="276999"/>
          </a:xfrm>
          <a:prstGeom prst="rect">
            <a:avLst/>
          </a:prstGeom>
          <a:noFill/>
        </p:spPr>
        <p:txBody>
          <a:bodyPr wrap="none" rtlCol="0">
            <a:spAutoFit/>
          </a:bodyPr>
          <a:lstStyle/>
          <a:p>
            <a:pPr algn="r"/>
            <a:r>
              <a:rPr lang="ja-JP" altLang="en-US" sz="1200" dirty="0">
                <a:solidFill>
                  <a:schemeClr val="bg1"/>
                </a:solidFill>
                <a:latin typeface="ＭＳ Ｐゴシック" panose="020B0600070205080204" pitchFamily="50" charset="-128"/>
                <a:ea typeface="ＭＳ Ｐゴシック" panose="020B0600070205080204" pitchFamily="50" charset="-128"/>
              </a:rPr>
              <a:t>参考：</a:t>
            </a:r>
            <a:r>
              <a:rPr lang="ja-JP" altLang="ja-JP" sz="1200" dirty="0">
                <a:solidFill>
                  <a:schemeClr val="bg1"/>
                </a:solidFill>
                <a:latin typeface="ＭＳ Ｐゴシック" panose="020B0600070205080204" pitchFamily="50" charset="-128"/>
                <a:ea typeface="ＭＳ Ｐゴシック" panose="020B0600070205080204" pitchFamily="50" charset="-128"/>
              </a:rPr>
              <a:t>「避難</a:t>
            </a:r>
            <a:r>
              <a:rPr lang="ja-JP" altLang="en-US" sz="1200" dirty="0">
                <a:solidFill>
                  <a:schemeClr val="bg1"/>
                </a:solidFill>
                <a:latin typeface="ＭＳ Ｐゴシック" panose="020B0600070205080204" pitchFamily="50" charset="-128"/>
                <a:ea typeface="ＭＳ Ｐゴシック" panose="020B0600070205080204" pitchFamily="50" charset="-128"/>
              </a:rPr>
              <a:t>情報</a:t>
            </a:r>
            <a:r>
              <a:rPr lang="ja-JP" altLang="ja-JP" sz="1200" dirty="0">
                <a:solidFill>
                  <a:schemeClr val="bg1"/>
                </a:solidFill>
                <a:latin typeface="ＭＳ Ｐゴシック" panose="020B0600070205080204" pitchFamily="50" charset="-128"/>
                <a:ea typeface="ＭＳ Ｐゴシック" panose="020B0600070205080204" pitchFamily="50" charset="-128"/>
              </a:rPr>
              <a:t>に関するガイドライン」（</a:t>
            </a:r>
            <a:r>
              <a:rPr lang="en-US" altLang="ja-JP" sz="1200" dirty="0">
                <a:solidFill>
                  <a:schemeClr val="bg1"/>
                </a:solidFill>
                <a:latin typeface="ＭＳ Ｐゴシック" panose="020B0600070205080204" pitchFamily="50" charset="-128"/>
                <a:ea typeface="ＭＳ Ｐゴシック" panose="020B0600070205080204" pitchFamily="50" charset="-128"/>
              </a:rPr>
              <a:t>R03</a:t>
            </a:r>
            <a:r>
              <a:rPr lang="ja-JP" altLang="ja-JP" sz="1200" dirty="0">
                <a:solidFill>
                  <a:schemeClr val="bg1"/>
                </a:solidFill>
                <a:latin typeface="ＭＳ Ｐゴシック" panose="020B0600070205080204" pitchFamily="50" charset="-128"/>
                <a:ea typeface="ＭＳ Ｐゴシック" panose="020B0600070205080204" pitchFamily="50" charset="-128"/>
              </a:rPr>
              <a:t>）（内閣府（防災担当））</a:t>
            </a:r>
            <a:r>
              <a:rPr lang="ja-JP" altLang="en-US" sz="1200" dirty="0">
                <a:solidFill>
                  <a:schemeClr val="bg1"/>
                </a:solidFill>
                <a:latin typeface="ＭＳ Ｐゴシック" panose="020B0600070205080204" pitchFamily="50" charset="-128"/>
                <a:ea typeface="ＭＳ Ｐゴシック" panose="020B0600070205080204" pitchFamily="50" charset="-128"/>
              </a:rPr>
              <a:t>（一部改変）</a:t>
            </a:r>
            <a:endParaRPr kumimoji="1" lang="ja-JP" altLang="en-US" sz="1200" dirty="0">
              <a:solidFill>
                <a:schemeClr val="bg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9364038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altLang="ja-JP" dirty="0">
                <a:latin typeface="+mn-ea"/>
                <a:ea typeface="+mn-ea"/>
              </a:rPr>
              <a:t>B </a:t>
            </a:r>
            <a:r>
              <a:rPr lang="ja-JP" altLang="en-US" dirty="0">
                <a:latin typeface="+mn-ea"/>
                <a:ea typeface="+mn-ea"/>
              </a:rPr>
              <a:t>市の地域防災計画</a:t>
            </a:r>
            <a:endParaRPr kumimoji="1" lang="ja-JP" altLang="en-US" dirty="0">
              <a:latin typeface="+mn-ea"/>
              <a:ea typeface="+mn-ea"/>
            </a:endParaRPr>
          </a:p>
        </p:txBody>
      </p:sp>
      <p:sp>
        <p:nvSpPr>
          <p:cNvPr id="3" name="スライド番号プレースホルダー 2"/>
          <p:cNvSpPr>
            <a:spLocks noGrp="1"/>
          </p:cNvSpPr>
          <p:nvPr>
            <p:ph type="sldNum" sz="quarter" idx="12"/>
          </p:nvPr>
        </p:nvSpPr>
        <p:spPr/>
        <p:txBody>
          <a:bodyPr/>
          <a:lstStyle/>
          <a:p>
            <a:fld id="{090AECCA-A504-4483-9A84-66AB2E940DB8}" type="slidenum">
              <a:rPr lang="ja-JP" altLang="en-US" smtClean="0">
                <a:latin typeface="+mn-ea"/>
              </a:rPr>
              <a:pPr/>
              <a:t>19</a:t>
            </a:fld>
            <a:endParaRPr lang="ja-JP" altLang="en-US" dirty="0">
              <a:latin typeface="+mn-ea"/>
            </a:endParaRPr>
          </a:p>
        </p:txBody>
      </p:sp>
      <p:sp>
        <p:nvSpPr>
          <p:cNvPr id="4" name="正方形/長方形 3"/>
          <p:cNvSpPr/>
          <p:nvPr/>
        </p:nvSpPr>
        <p:spPr>
          <a:xfrm>
            <a:off x="284677" y="1476902"/>
            <a:ext cx="3622305" cy="420911"/>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mn-ea"/>
              <a:cs typeface="+mn-cs"/>
            </a:endParaRPr>
          </a:p>
        </p:txBody>
      </p:sp>
      <p:sp>
        <p:nvSpPr>
          <p:cNvPr id="5" name="正方形/長方形 4">
            <a:extLst>
              <a:ext uri="{FF2B5EF4-FFF2-40B4-BE49-F238E27FC236}">
                <a16:creationId xmlns:a16="http://schemas.microsoft.com/office/drawing/2014/main" id="{5D1350F6-C3C2-F31A-462C-81CB81D74742}"/>
              </a:ext>
            </a:extLst>
          </p:cNvPr>
          <p:cNvSpPr/>
          <p:nvPr/>
        </p:nvSpPr>
        <p:spPr>
          <a:xfrm>
            <a:off x="234000" y="1260000"/>
            <a:ext cx="8640000" cy="40107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80000" bIns="180000" rtlCol="0" anchor="t">
            <a:noAutofit/>
          </a:bodyPr>
          <a:lstStyle/>
          <a:p>
            <a:pPr marL="0" marR="0" lvl="0" indent="0" algn="just"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2400" b="0" i="0" u="none" strike="noStrike" kern="1200" cap="none" spc="-100" normalizeH="0" baseline="0" noProof="0" dirty="0">
                <a:ln>
                  <a:noFill/>
                </a:ln>
                <a:solidFill>
                  <a:prstClr val="white"/>
                </a:solidFill>
                <a:effectLst/>
                <a:uLnTx/>
                <a:uFill>
                  <a:solidFill>
                    <a:srgbClr val="FF0000"/>
                  </a:solidFill>
                </a:uFill>
                <a:latin typeface="+mn-ea"/>
              </a:rPr>
              <a:t>警戒レベル５　</a:t>
            </a:r>
            <a:r>
              <a:rPr kumimoji="1" lang="ja-JP" altLang="en-US" sz="2400" b="0" i="0" u="none" strike="noStrike" kern="1200" cap="none" spc="-100" normalizeH="0" baseline="0" noProof="0" dirty="0">
                <a:ln>
                  <a:noFill/>
                </a:ln>
                <a:solidFill>
                  <a:prstClr val="white"/>
                </a:solidFill>
                <a:effectLst/>
                <a:uLnTx/>
                <a:uFillTx/>
                <a:latin typeface="+mn-ea"/>
              </a:rPr>
              <a:t>緊急安全確保 </a:t>
            </a:r>
            <a:r>
              <a:rPr kumimoji="1" lang="ja-JP" altLang="en-US" sz="2400" b="0" i="0" u="none" strike="noStrike" kern="1200" cap="none" spc="-100" normalizeH="0" baseline="0" noProof="0" dirty="0">
                <a:ln>
                  <a:noFill/>
                </a:ln>
                <a:solidFill>
                  <a:prstClr val="black"/>
                </a:solidFill>
                <a:effectLst/>
                <a:uLnTx/>
                <a:uFill>
                  <a:solidFill>
                    <a:srgbClr val="FF0000"/>
                  </a:solidFill>
                </a:uFill>
                <a:latin typeface="+mn-ea"/>
              </a:rPr>
              <a:t>の発令基準（土砂災害）</a:t>
            </a:r>
            <a:endParaRPr kumimoji="1" lang="en-US" altLang="ja-JP" sz="2400" b="0" i="0" u="none" strike="noStrike" kern="1200" cap="none" spc="-100" normalizeH="0" baseline="0" noProof="0" dirty="0">
              <a:ln>
                <a:noFill/>
              </a:ln>
              <a:solidFill>
                <a:prstClr val="black"/>
              </a:solidFill>
              <a:effectLst/>
              <a:uLnTx/>
              <a:uFill>
                <a:solidFill>
                  <a:srgbClr val="FF0000"/>
                </a:solidFill>
              </a:uFill>
              <a:latin typeface="+mn-ea"/>
            </a:endParaRPr>
          </a:p>
          <a:p>
            <a:pPr marL="165100" marR="0" lvl="0" indent="-238125" algn="just"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smtClean="0">
                <a:ln>
                  <a:noFill/>
                </a:ln>
                <a:solidFill>
                  <a:prstClr val="black"/>
                </a:solidFill>
                <a:effectLst/>
                <a:uLnTx/>
                <a:uFill>
                  <a:solidFill>
                    <a:srgbClr val="FF0000"/>
                  </a:solidFill>
                </a:uFill>
                <a:latin typeface="+mn-ea"/>
              </a:rPr>
              <a:t>１～３の</a:t>
            </a: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いずれかに該当する場合に、警戒レベル５緊急安全確保を発令することとする。</a:t>
            </a:r>
          </a:p>
          <a:p>
            <a:pPr marL="165100" marR="0" lvl="0" indent="-238125" algn="just"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（災害が切迫）</a:t>
            </a:r>
          </a:p>
          <a:p>
            <a:pPr marL="158750" lvl="0" indent="-231775" defTabSz="685800">
              <a:lnSpc>
                <a:spcPct val="130000"/>
              </a:lnSpc>
              <a:spcBef>
                <a:spcPts val="600"/>
              </a:spcBef>
              <a:buClr>
                <a:srgbClr val="D15A3E"/>
              </a:buClr>
              <a:buSzPct val="100000"/>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１</a:t>
            </a:r>
            <a:r>
              <a:rPr kumimoji="1" lang="ja-JP" altLang="en-US" sz="1600" b="0" i="0" u="none" strike="noStrike" kern="1200" cap="none" spc="-150" normalizeH="0" baseline="0" noProof="0" dirty="0" smtClean="0">
                <a:ln>
                  <a:noFill/>
                </a:ln>
                <a:solidFill>
                  <a:prstClr val="black"/>
                </a:solidFill>
                <a:effectLst/>
                <a:uLnTx/>
                <a:uFill>
                  <a:solidFill>
                    <a:srgbClr val="FF0000"/>
                  </a:solidFill>
                </a:uFill>
                <a:latin typeface="+mn-ea"/>
              </a:rPr>
              <a:t>：</a:t>
            </a:r>
            <a:r>
              <a:rPr kumimoji="1" lang="ja-JP" altLang="en-US" sz="1600" b="0" i="0" u="heavy" strike="noStrike" kern="1200" cap="none" spc="-150" normalizeH="0" baseline="0" noProof="0" dirty="0" smtClean="0">
                <a:ln>
                  <a:noFill/>
                </a:ln>
                <a:solidFill>
                  <a:prstClr val="black"/>
                </a:solidFill>
                <a:effectLst/>
                <a:uLnTx/>
                <a:uFill>
                  <a:solidFill>
                    <a:srgbClr val="FF0000"/>
                  </a:solidFill>
                </a:uFill>
                <a:latin typeface="+mn-ea"/>
              </a:rPr>
              <a:t>大雨特別警報（</a:t>
            </a:r>
            <a:r>
              <a:rPr kumimoji="0" lang="ja-JP" altLang="en-US" sz="1600" u="heavy" kern="0" spc="-150" dirty="0" smtClean="0">
                <a:solidFill>
                  <a:prstClr val="black"/>
                </a:solidFill>
                <a:uFill>
                  <a:solidFill>
                    <a:srgbClr val="FF0000"/>
                  </a:solidFill>
                </a:uFill>
                <a:latin typeface="+mn-ea"/>
              </a:rPr>
              <a:t>土砂災害）（</a:t>
            </a:r>
            <a:r>
              <a:rPr kumimoji="0" lang="ja-JP" altLang="en-US" sz="1600" u="heavy" kern="0" spc="-150" dirty="0">
                <a:solidFill>
                  <a:prstClr val="black"/>
                </a:solidFill>
                <a:uFill>
                  <a:solidFill>
                    <a:srgbClr val="FF0000"/>
                  </a:solidFill>
                </a:uFill>
                <a:latin typeface="+mn-ea"/>
              </a:rPr>
              <a:t>警戒</a:t>
            </a:r>
            <a:r>
              <a:rPr kumimoji="0" lang="ja-JP" altLang="en-US" sz="1600" u="heavy" kern="0" spc="-150" dirty="0" smtClean="0">
                <a:solidFill>
                  <a:prstClr val="black"/>
                </a:solidFill>
                <a:uFill>
                  <a:solidFill>
                    <a:srgbClr val="FF0000"/>
                  </a:solidFill>
                </a:uFill>
                <a:latin typeface="+mn-ea"/>
              </a:rPr>
              <a:t>レベル５相当</a:t>
            </a:r>
            <a:r>
              <a:rPr kumimoji="0" lang="ja-JP" altLang="en-US" sz="1600" u="heavy" kern="0" spc="-150" dirty="0">
                <a:solidFill>
                  <a:prstClr val="black"/>
                </a:solidFill>
                <a:uFill>
                  <a:solidFill>
                    <a:srgbClr val="FF0000"/>
                  </a:solidFill>
                </a:uFill>
                <a:latin typeface="+mn-ea"/>
              </a:rPr>
              <a:t>）が発表された場合</a:t>
            </a:r>
            <a:r>
              <a:rPr kumimoji="0" lang="en-US" altLang="ja-JP" sz="1600" u="heavy" kern="0" spc="-150" dirty="0">
                <a:solidFill>
                  <a:prstClr val="black"/>
                </a:solidFill>
                <a:uFill>
                  <a:solidFill>
                    <a:srgbClr val="FF0000"/>
                  </a:solidFill>
                </a:uFill>
                <a:latin typeface="+mn-ea"/>
              </a:rPr>
              <a:t/>
            </a:r>
            <a:br>
              <a:rPr kumimoji="0" lang="en-US" altLang="ja-JP" sz="1600" u="heavy" kern="0" spc="-150" dirty="0">
                <a:solidFill>
                  <a:prstClr val="black"/>
                </a:solidFill>
                <a:uFill>
                  <a:solidFill>
                    <a:srgbClr val="FF0000"/>
                  </a:solidFill>
                </a:uFill>
                <a:latin typeface="+mn-ea"/>
              </a:rPr>
            </a:br>
            <a:r>
              <a:rPr kumimoji="0" lang="ja-JP" altLang="en-US" sz="1600" kern="0" spc="-150" dirty="0">
                <a:solidFill>
                  <a:prstClr val="black"/>
                </a:solidFill>
                <a:uFill>
                  <a:solidFill>
                    <a:srgbClr val="FF0000"/>
                  </a:solidFill>
                </a:uFill>
                <a:latin typeface="+mn-ea"/>
              </a:rPr>
              <a:t>（</a:t>
            </a:r>
            <a:r>
              <a:rPr kumimoji="0" lang="en-US" altLang="ja-JP" sz="1600" kern="0" spc="-150" dirty="0" smtClean="0">
                <a:solidFill>
                  <a:prstClr val="black"/>
                </a:solidFill>
                <a:uFill>
                  <a:solidFill>
                    <a:srgbClr val="FF0000"/>
                  </a:solidFill>
                </a:uFill>
                <a:latin typeface="+mn-ea"/>
              </a:rPr>
              <a:t>※</a:t>
            </a:r>
            <a:r>
              <a:rPr kumimoji="0" lang="zh-TW" altLang="en-US" sz="1600" kern="0" spc="-150" dirty="0">
                <a:solidFill>
                  <a:prstClr val="black"/>
                </a:solidFill>
                <a:uFill>
                  <a:solidFill>
                    <a:srgbClr val="FF0000"/>
                  </a:solidFill>
                </a:uFill>
                <a:latin typeface="+mn-ea"/>
              </a:rPr>
              <a:t>大雨特別警報（土砂災害）</a:t>
            </a:r>
            <a:r>
              <a:rPr kumimoji="0" lang="ja-JP" altLang="en-US" sz="1600" kern="0" spc="-150" dirty="0" smtClean="0">
                <a:solidFill>
                  <a:prstClr val="black"/>
                </a:solidFill>
                <a:uFill>
                  <a:solidFill>
                    <a:srgbClr val="FF0000"/>
                  </a:solidFill>
                </a:uFill>
                <a:latin typeface="+mn-ea"/>
              </a:rPr>
              <a:t>は</a:t>
            </a:r>
            <a:r>
              <a:rPr kumimoji="0" lang="ja-JP" altLang="en-US" sz="1600" kern="0" spc="-150" dirty="0">
                <a:solidFill>
                  <a:prstClr val="black"/>
                </a:solidFill>
                <a:uFill>
                  <a:solidFill>
                    <a:srgbClr val="FF0000"/>
                  </a:solidFill>
                </a:uFill>
                <a:latin typeface="+mn-ea"/>
              </a:rPr>
              <a:t>市町村単位を基本として発表されるが、</a:t>
            </a:r>
            <a:r>
              <a:rPr kumimoji="0" lang="en-US" altLang="ja-JP" sz="1600" kern="0" spc="-150" dirty="0">
                <a:solidFill>
                  <a:prstClr val="black"/>
                </a:solidFill>
                <a:uFill>
                  <a:solidFill>
                    <a:srgbClr val="FF0000"/>
                  </a:solidFill>
                </a:uFill>
                <a:latin typeface="+mn-ea"/>
              </a:rPr>
              <a:t/>
            </a:r>
            <a:br>
              <a:rPr kumimoji="0" lang="en-US" altLang="ja-JP" sz="1600" kern="0" spc="-150" dirty="0">
                <a:solidFill>
                  <a:prstClr val="black"/>
                </a:solidFill>
                <a:uFill>
                  <a:solidFill>
                    <a:srgbClr val="FF0000"/>
                  </a:solidFill>
                </a:uFill>
                <a:latin typeface="+mn-ea"/>
              </a:rPr>
            </a:br>
            <a:r>
              <a:rPr kumimoji="0" lang="ja-JP" altLang="en-US" sz="1600" kern="0" spc="-150" dirty="0">
                <a:solidFill>
                  <a:prstClr val="black"/>
                </a:solidFill>
                <a:uFill>
                  <a:solidFill>
                    <a:srgbClr val="FF0000"/>
                  </a:solidFill>
                </a:uFill>
                <a:latin typeface="+mn-ea"/>
              </a:rPr>
              <a:t>警戒</a:t>
            </a:r>
            <a:r>
              <a:rPr kumimoji="0" lang="ja-JP" altLang="en-US" sz="1600" kern="0" spc="-150" dirty="0" smtClean="0">
                <a:solidFill>
                  <a:prstClr val="black"/>
                </a:solidFill>
                <a:uFill>
                  <a:solidFill>
                    <a:srgbClr val="FF0000"/>
                  </a:solidFill>
                </a:uFill>
                <a:latin typeface="+mn-ea"/>
              </a:rPr>
              <a:t>レベル５ 緊急安全確保の</a:t>
            </a:r>
            <a:r>
              <a:rPr kumimoji="0" lang="ja-JP" altLang="en-US" sz="1600" kern="0" spc="-150" dirty="0">
                <a:solidFill>
                  <a:prstClr val="black"/>
                </a:solidFill>
                <a:uFill>
                  <a:solidFill>
                    <a:srgbClr val="FF0000"/>
                  </a:solidFill>
                </a:uFill>
                <a:latin typeface="+mn-ea"/>
              </a:rPr>
              <a:t>発令対象区域は適切に絞り込む。）</a:t>
            </a:r>
            <a:endParaRPr kumimoji="1" lang="en-US" altLang="ja-JP" sz="1600" b="0" i="0" u="none" strike="noStrike" kern="1200" cap="none" spc="-150" normalizeH="0" baseline="0" noProof="0" dirty="0" smtClean="0">
              <a:ln>
                <a:noFill/>
              </a:ln>
              <a:solidFill>
                <a:prstClr val="black"/>
              </a:solidFill>
              <a:effectLst/>
              <a:uLnTx/>
              <a:uFill>
                <a:solidFill>
                  <a:srgbClr val="FF0000"/>
                </a:solidFill>
              </a:uFill>
              <a:latin typeface="+mn-ea"/>
            </a:endParaRPr>
          </a:p>
          <a:p>
            <a:pPr marL="165100" marR="0" lvl="0" indent="-238125" algn="l"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smtClean="0">
                <a:ln>
                  <a:noFill/>
                </a:ln>
                <a:solidFill>
                  <a:prstClr val="black"/>
                </a:solidFill>
                <a:effectLst/>
                <a:uLnTx/>
                <a:uFill>
                  <a:solidFill>
                    <a:srgbClr val="FF0000"/>
                  </a:solidFill>
                </a:uFill>
                <a:latin typeface="+mn-ea"/>
              </a:rPr>
              <a:t>２：土砂</a:t>
            </a: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キキクルで</a:t>
            </a:r>
            <a:r>
              <a:rPr kumimoji="1" lang="ja-JP" altLang="en-US" sz="1600" b="0" i="0" u="heavy" strike="noStrike" kern="1200" cap="none" spc="-150" normalizeH="0" baseline="0" noProof="0" dirty="0">
                <a:ln>
                  <a:noFill/>
                </a:ln>
                <a:solidFill>
                  <a:prstClr val="black"/>
                </a:solidFill>
                <a:effectLst/>
                <a:uLnTx/>
                <a:uFill>
                  <a:solidFill>
                    <a:srgbClr val="FF0000"/>
                  </a:solidFill>
                </a:uFill>
                <a:latin typeface="+mn-ea"/>
              </a:rPr>
              <a:t>「黒」（警戒レベル５相当）</a:t>
            </a: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となった</a:t>
            </a:r>
            <a:r>
              <a:rPr kumimoji="1" lang="ja-JP" altLang="en-US" sz="1600" b="0" i="0" u="none" strike="noStrike" kern="1200" cap="none" spc="-150" normalizeH="0" baseline="0" noProof="0" dirty="0" smtClean="0">
                <a:ln>
                  <a:noFill/>
                </a:ln>
                <a:solidFill>
                  <a:prstClr val="black"/>
                </a:solidFill>
                <a:effectLst/>
                <a:uLnTx/>
                <a:uFill>
                  <a:solidFill>
                    <a:srgbClr val="FF0000"/>
                  </a:solidFill>
                </a:uFill>
                <a:latin typeface="+mn-ea"/>
              </a:rPr>
              <a:t>場合</a:t>
            </a:r>
            <a:endPar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endParaRPr>
          </a:p>
          <a:p>
            <a:pPr marL="165100" marR="0" lvl="0" indent="-238125" algn="l" defTabSz="685800" rtl="0" eaLnBrk="1" fontAlgn="auto" latinLnBrk="0" hangingPunct="1">
              <a:lnSpc>
                <a:spcPct val="130000"/>
              </a:lnSpc>
              <a:spcBef>
                <a:spcPts val="1200"/>
              </a:spcBef>
              <a:spcAft>
                <a:spcPts val="0"/>
              </a:spcAft>
              <a:buClr>
                <a:srgbClr val="D15A3E"/>
              </a:buClr>
              <a:buSzPct val="100000"/>
              <a:buFontTx/>
              <a:buNone/>
              <a:tabLst/>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（災害発生を確認）</a:t>
            </a:r>
          </a:p>
          <a:p>
            <a:pPr marL="165100" marR="0" lvl="0" indent="-238125" algn="l" defTabSz="685800" rtl="0" eaLnBrk="1" fontAlgn="auto" latinLnBrk="0" hangingPunct="1">
              <a:lnSpc>
                <a:spcPct val="130000"/>
              </a:lnSpc>
              <a:spcBef>
                <a:spcPts val="600"/>
              </a:spcBef>
              <a:spcAft>
                <a:spcPts val="0"/>
              </a:spcAft>
              <a:buClr>
                <a:srgbClr val="D15A3E"/>
              </a:buClr>
              <a:buSzPct val="100000"/>
              <a:buFontTx/>
              <a:buNone/>
              <a:tabLst/>
              <a:defRPr/>
            </a:pPr>
            <a:r>
              <a:rPr lang="ja-JP" altLang="en-US" sz="1600" spc="-150" dirty="0">
                <a:solidFill>
                  <a:prstClr val="black"/>
                </a:solidFill>
                <a:uFill>
                  <a:solidFill>
                    <a:srgbClr val="FF0000"/>
                  </a:solidFill>
                </a:uFill>
                <a:latin typeface="+mn-ea"/>
              </a:rPr>
              <a:t>３</a:t>
            </a:r>
            <a:r>
              <a:rPr kumimoji="1" lang="ja-JP" altLang="en-US" sz="1600" b="0" i="0" u="none" strike="noStrike" kern="1200" cap="none" spc="-150" normalizeH="0" baseline="0" noProof="0" dirty="0" smtClean="0">
                <a:ln>
                  <a:noFill/>
                </a:ln>
                <a:solidFill>
                  <a:prstClr val="black"/>
                </a:solidFill>
                <a:effectLst/>
                <a:uLnTx/>
                <a:uFill>
                  <a:solidFill>
                    <a:srgbClr val="FF0000"/>
                  </a:solidFill>
                </a:uFill>
                <a:latin typeface="+mn-ea"/>
              </a:rPr>
              <a:t>： </a:t>
            </a: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土砂災害の</a:t>
            </a:r>
            <a:r>
              <a:rPr kumimoji="1" lang="ja-JP" altLang="en-US" sz="1600" b="0" i="0" u="heavy" strike="noStrike" kern="1200" cap="none" spc="-150" normalizeH="0" baseline="0" noProof="0" dirty="0">
                <a:ln>
                  <a:noFill/>
                </a:ln>
                <a:solidFill>
                  <a:prstClr val="black"/>
                </a:solidFill>
                <a:effectLst/>
                <a:uLnTx/>
                <a:uFill>
                  <a:solidFill>
                    <a:srgbClr val="FF0000"/>
                  </a:solidFill>
                </a:uFill>
                <a:latin typeface="+mn-ea"/>
              </a:rPr>
              <a:t>発生</a:t>
            </a: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が確認された場合</a:t>
            </a:r>
          </a:p>
        </p:txBody>
      </p:sp>
      <p:sp>
        <p:nvSpPr>
          <p:cNvPr id="9" name="コンテンツ プレースホルダー 3">
            <a:extLst>
              <a:ext uri="{FF2B5EF4-FFF2-40B4-BE49-F238E27FC236}">
                <a16:creationId xmlns:a16="http://schemas.microsoft.com/office/drawing/2014/main" id="{EFED17AD-7545-4EEA-95A3-CA51545924C0}"/>
              </a:ext>
            </a:extLst>
          </p:cNvPr>
          <p:cNvSpPr txBox="1">
            <a:spLocks/>
          </p:cNvSpPr>
          <p:nvPr/>
        </p:nvSpPr>
        <p:spPr>
          <a:xfrm>
            <a:off x="0" y="86609"/>
            <a:ext cx="9144000" cy="277566"/>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latin typeface="+mn-ea"/>
              </a:rPr>
              <a:t>　前提状況</a:t>
            </a:r>
          </a:p>
        </p:txBody>
      </p:sp>
      <p:sp>
        <p:nvSpPr>
          <p:cNvPr id="7" name="テキスト ボックス 6">
            <a:extLst>
              <a:ext uri="{FF2B5EF4-FFF2-40B4-BE49-F238E27FC236}">
                <a16:creationId xmlns:a16="http://schemas.microsoft.com/office/drawing/2014/main" id="{96A42E3A-E123-485A-BE6F-E8A9D1AFB609}"/>
              </a:ext>
            </a:extLst>
          </p:cNvPr>
          <p:cNvSpPr txBox="1"/>
          <p:nvPr/>
        </p:nvSpPr>
        <p:spPr>
          <a:xfrm>
            <a:off x="3518194" y="6588006"/>
            <a:ext cx="5238934" cy="276999"/>
          </a:xfrm>
          <a:prstGeom prst="rect">
            <a:avLst/>
          </a:prstGeom>
          <a:noFill/>
        </p:spPr>
        <p:txBody>
          <a:bodyPr wrap="none" rtlCol="0">
            <a:spAutoFit/>
          </a:bodyPr>
          <a:lstStyle/>
          <a:p>
            <a:pPr algn="r"/>
            <a:r>
              <a:rPr lang="ja-JP" altLang="en-US" sz="1200" dirty="0">
                <a:solidFill>
                  <a:schemeClr val="bg1"/>
                </a:solidFill>
                <a:latin typeface="ＭＳ Ｐゴシック" panose="020B0600070205080204" pitchFamily="50" charset="-128"/>
                <a:ea typeface="ＭＳ Ｐゴシック" panose="020B0600070205080204" pitchFamily="50" charset="-128"/>
              </a:rPr>
              <a:t>参考：</a:t>
            </a:r>
            <a:r>
              <a:rPr lang="ja-JP" altLang="ja-JP" sz="1200" dirty="0">
                <a:solidFill>
                  <a:schemeClr val="bg1"/>
                </a:solidFill>
                <a:latin typeface="ＭＳ Ｐゴシック" panose="020B0600070205080204" pitchFamily="50" charset="-128"/>
                <a:ea typeface="ＭＳ Ｐゴシック" panose="020B0600070205080204" pitchFamily="50" charset="-128"/>
              </a:rPr>
              <a:t>「避難</a:t>
            </a:r>
            <a:r>
              <a:rPr lang="ja-JP" altLang="en-US" sz="1200" dirty="0">
                <a:solidFill>
                  <a:schemeClr val="bg1"/>
                </a:solidFill>
                <a:latin typeface="ＭＳ Ｐゴシック" panose="020B0600070205080204" pitchFamily="50" charset="-128"/>
                <a:ea typeface="ＭＳ Ｐゴシック" panose="020B0600070205080204" pitchFamily="50" charset="-128"/>
              </a:rPr>
              <a:t>情報</a:t>
            </a:r>
            <a:r>
              <a:rPr lang="ja-JP" altLang="ja-JP" sz="1200" dirty="0">
                <a:solidFill>
                  <a:schemeClr val="bg1"/>
                </a:solidFill>
                <a:latin typeface="ＭＳ Ｐゴシック" panose="020B0600070205080204" pitchFamily="50" charset="-128"/>
                <a:ea typeface="ＭＳ Ｐゴシック" panose="020B0600070205080204" pitchFamily="50" charset="-128"/>
              </a:rPr>
              <a:t>に関するガイドライン」（</a:t>
            </a:r>
            <a:r>
              <a:rPr lang="en-US" altLang="ja-JP" sz="1200" dirty="0">
                <a:solidFill>
                  <a:schemeClr val="bg1"/>
                </a:solidFill>
                <a:latin typeface="ＭＳ Ｐゴシック" panose="020B0600070205080204" pitchFamily="50" charset="-128"/>
                <a:ea typeface="ＭＳ Ｐゴシック" panose="020B0600070205080204" pitchFamily="50" charset="-128"/>
              </a:rPr>
              <a:t>R03</a:t>
            </a:r>
            <a:r>
              <a:rPr lang="ja-JP" altLang="ja-JP" sz="1200" dirty="0">
                <a:solidFill>
                  <a:schemeClr val="bg1"/>
                </a:solidFill>
                <a:latin typeface="ＭＳ Ｐゴシック" panose="020B0600070205080204" pitchFamily="50" charset="-128"/>
                <a:ea typeface="ＭＳ Ｐゴシック" panose="020B0600070205080204" pitchFamily="50" charset="-128"/>
              </a:rPr>
              <a:t>）（内閣府（防災担当））</a:t>
            </a:r>
            <a:r>
              <a:rPr lang="ja-JP" altLang="en-US" sz="1200" dirty="0">
                <a:solidFill>
                  <a:schemeClr val="bg1"/>
                </a:solidFill>
                <a:latin typeface="ＭＳ Ｐゴシック" panose="020B0600070205080204" pitchFamily="50" charset="-128"/>
                <a:ea typeface="ＭＳ Ｐゴシック" panose="020B0600070205080204" pitchFamily="50" charset="-128"/>
              </a:rPr>
              <a:t>（一部改変）</a:t>
            </a:r>
            <a:endParaRPr kumimoji="1" lang="ja-JP" altLang="en-US" sz="1200" dirty="0">
              <a:solidFill>
                <a:schemeClr val="bg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611885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flipH="1">
            <a:off x="-18000" y="6606000"/>
            <a:ext cx="9180000" cy="252000"/>
          </a:xfrm>
          <a:prstGeom prst="rect">
            <a:avLst/>
          </a:prstGeom>
          <a:gradFill flip="none" rotWithShape="1">
            <a:gsLst>
              <a:gs pos="0">
                <a:schemeClr val="tx1">
                  <a:lumMod val="95000"/>
                  <a:lumOff val="5000"/>
                </a:schemeClr>
              </a:gs>
              <a:gs pos="100000">
                <a:schemeClr val="tx1">
                  <a:lumMod val="50000"/>
                  <a:lumOff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タイトル 1">
            <a:extLst>
              <a:ext uri="{FF2B5EF4-FFF2-40B4-BE49-F238E27FC236}">
                <a16:creationId xmlns:a16="http://schemas.microsoft.com/office/drawing/2014/main" id="{7BA4E3BE-B147-46ED-AA73-688DDB40C732}"/>
              </a:ext>
            </a:extLst>
          </p:cNvPr>
          <p:cNvSpPr>
            <a:spLocks noGrp="1"/>
          </p:cNvSpPr>
          <p:nvPr>
            <p:ph type="title"/>
          </p:nvPr>
        </p:nvSpPr>
        <p:spPr/>
        <p:txBody>
          <a:bodyPr>
            <a:normAutofit/>
          </a:bodyPr>
          <a:lstStyle/>
          <a:p>
            <a:r>
              <a:rPr kumimoji="1" lang="ja-JP" altLang="en-US"/>
              <a:t>事前アンケート</a:t>
            </a:r>
            <a:endParaRPr kumimoji="1" lang="ja-JP" altLang="en-US" dirty="0"/>
          </a:p>
        </p:txBody>
      </p:sp>
      <p:sp>
        <p:nvSpPr>
          <p:cNvPr id="6" name="コンテンツ プレースホルダー 5">
            <a:extLst>
              <a:ext uri="{FF2B5EF4-FFF2-40B4-BE49-F238E27FC236}">
                <a16:creationId xmlns:a16="http://schemas.microsoft.com/office/drawing/2014/main" id="{6529A57D-C251-41FE-B49E-684EC252D902}"/>
              </a:ext>
            </a:extLst>
          </p:cNvPr>
          <p:cNvSpPr>
            <a:spLocks noGrp="1"/>
          </p:cNvSpPr>
          <p:nvPr>
            <p:ph idx="13"/>
          </p:nvPr>
        </p:nvSpPr>
        <p:spPr/>
        <p:txBody>
          <a:bodyPr/>
          <a:lstStyle/>
          <a:p>
            <a:endParaRPr kumimoji="1" lang="ja-JP" altLang="en-US" dirty="0"/>
          </a:p>
        </p:txBody>
      </p:sp>
      <p:sp>
        <p:nvSpPr>
          <p:cNvPr id="8" name="スライド番号プレースホルダー 7">
            <a:extLst>
              <a:ext uri="{FF2B5EF4-FFF2-40B4-BE49-F238E27FC236}">
                <a16:creationId xmlns:a16="http://schemas.microsoft.com/office/drawing/2014/main" id="{F6B62107-37E6-457A-AB22-C94FC34B8E26}"/>
              </a:ext>
            </a:extLst>
          </p:cNvPr>
          <p:cNvSpPr>
            <a:spLocks noGrp="1"/>
          </p:cNvSpPr>
          <p:nvPr>
            <p:ph type="sldNum" sz="quarter" idx="12"/>
          </p:nvPr>
        </p:nvSpPr>
        <p:spPr/>
        <p:txBody>
          <a:bodyPr/>
          <a:lstStyle/>
          <a:p>
            <a:fld id="{090AECCA-A504-4483-9A84-66AB2E940DB8}" type="slidenum">
              <a:rPr lang="ja-JP" altLang="en-US" smtClean="0"/>
              <a:pPr/>
              <a:t>2</a:t>
            </a:fld>
            <a:endParaRPr lang="ja-JP" altLang="en-US"/>
          </a:p>
        </p:txBody>
      </p:sp>
      <p:sp>
        <p:nvSpPr>
          <p:cNvPr id="5" name="四角形: 角を丸くする 4">
            <a:extLst>
              <a:ext uri="{FF2B5EF4-FFF2-40B4-BE49-F238E27FC236}">
                <a16:creationId xmlns:a16="http://schemas.microsoft.com/office/drawing/2014/main" id="{B9E332C4-6BEE-4486-9587-74CAB2C75001}"/>
              </a:ext>
            </a:extLst>
          </p:cNvPr>
          <p:cNvSpPr/>
          <p:nvPr/>
        </p:nvSpPr>
        <p:spPr>
          <a:xfrm>
            <a:off x="423333" y="1447800"/>
            <a:ext cx="8246534" cy="4738991"/>
          </a:xfrm>
          <a:prstGeom prst="roundRect">
            <a:avLst>
              <a:gd name="adj" fmla="val 7673"/>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コンテンツ プレースホルダー 3">
            <a:extLst>
              <a:ext uri="{FF2B5EF4-FFF2-40B4-BE49-F238E27FC236}">
                <a16:creationId xmlns:a16="http://schemas.microsoft.com/office/drawing/2014/main" id="{322A618C-3EBB-452C-8565-F5459A54437A}"/>
              </a:ext>
            </a:extLst>
          </p:cNvPr>
          <p:cNvSpPr>
            <a:spLocks noGrp="1"/>
          </p:cNvSpPr>
          <p:nvPr>
            <p:ph idx="1"/>
          </p:nvPr>
        </p:nvSpPr>
        <p:spPr>
          <a:xfrm>
            <a:off x="1109867" y="2549977"/>
            <a:ext cx="7560000" cy="3028891"/>
          </a:xfrm>
        </p:spPr>
        <p:txBody>
          <a:bodyPr>
            <a:normAutofit/>
          </a:bodyPr>
          <a:lstStyle/>
          <a:p>
            <a:pPr marL="0" lvl="1" indent="0" algn="just">
              <a:lnSpc>
                <a:spcPct val="110000"/>
              </a:lnSpc>
              <a:spcBef>
                <a:spcPts val="0"/>
              </a:spcBef>
              <a:spcAft>
                <a:spcPts val="300"/>
              </a:spcAft>
              <a:buNone/>
            </a:pPr>
            <a:r>
              <a:rPr lang="ja-JP" altLang="en-US" sz="4000" b="0">
                <a:solidFill>
                  <a:schemeClr val="tx1">
                    <a:lumMod val="85000"/>
                    <a:lumOff val="15000"/>
                  </a:schemeClr>
                </a:solidFill>
              </a:rPr>
              <a:t>事前アンケートにご協力ください</a:t>
            </a:r>
            <a:endParaRPr lang="en-US" altLang="ja-JP" sz="4000" b="0">
              <a:solidFill>
                <a:schemeClr val="tx1">
                  <a:lumMod val="85000"/>
                  <a:lumOff val="15000"/>
                </a:schemeClr>
              </a:solidFill>
            </a:endParaRPr>
          </a:p>
          <a:p>
            <a:pPr marL="457200" lvl="2" indent="0" algn="just">
              <a:lnSpc>
                <a:spcPct val="110000"/>
              </a:lnSpc>
              <a:spcBef>
                <a:spcPts val="0"/>
              </a:spcBef>
              <a:spcAft>
                <a:spcPts val="300"/>
              </a:spcAft>
              <a:buNone/>
            </a:pPr>
            <a:endParaRPr lang="en-US" altLang="ja-JP" sz="2800" b="0">
              <a:solidFill>
                <a:schemeClr val="tx1">
                  <a:lumMod val="85000"/>
                  <a:lumOff val="15000"/>
                </a:schemeClr>
              </a:solidFill>
            </a:endParaRPr>
          </a:p>
          <a:p>
            <a:pPr marL="457200" lvl="2" indent="0" algn="just">
              <a:lnSpc>
                <a:spcPct val="110000"/>
              </a:lnSpc>
              <a:spcBef>
                <a:spcPts val="0"/>
              </a:spcBef>
              <a:spcAft>
                <a:spcPts val="300"/>
              </a:spcAft>
              <a:buNone/>
            </a:pPr>
            <a:endParaRPr lang="en-US" altLang="ja-JP" sz="3200" b="0">
              <a:solidFill>
                <a:schemeClr val="tx1">
                  <a:lumMod val="85000"/>
                  <a:lumOff val="15000"/>
                </a:schemeClr>
              </a:solidFill>
            </a:endParaRPr>
          </a:p>
          <a:p>
            <a:pPr marL="457200" lvl="2" indent="0" algn="just">
              <a:lnSpc>
                <a:spcPct val="110000"/>
              </a:lnSpc>
              <a:spcBef>
                <a:spcPts val="0"/>
              </a:spcBef>
              <a:spcAft>
                <a:spcPts val="300"/>
              </a:spcAft>
              <a:buNone/>
            </a:pPr>
            <a:r>
              <a:rPr lang="en-US" altLang="ja-JP" sz="3200" b="0">
                <a:solidFill>
                  <a:schemeClr val="tx1">
                    <a:lumMod val="85000"/>
                    <a:lumOff val="15000"/>
                  </a:schemeClr>
                </a:solidFill>
              </a:rPr>
              <a:t>5</a:t>
            </a:r>
            <a:r>
              <a:rPr lang="ja-JP" altLang="en-US" sz="3200" b="0">
                <a:solidFill>
                  <a:schemeClr val="tx1">
                    <a:lumMod val="85000"/>
                    <a:lumOff val="15000"/>
                  </a:schemeClr>
                </a:solidFill>
              </a:rPr>
              <a:t> 分程度でご記入ください。</a:t>
            </a:r>
            <a:endParaRPr lang="en-US" altLang="ja-JP" sz="3200" b="0">
              <a:solidFill>
                <a:schemeClr val="tx1">
                  <a:lumMod val="85000"/>
                  <a:lumOff val="15000"/>
                </a:schemeClr>
              </a:solidFill>
            </a:endParaRPr>
          </a:p>
          <a:p>
            <a:pPr marL="457200" lvl="2" indent="0" algn="just">
              <a:lnSpc>
                <a:spcPct val="110000"/>
              </a:lnSpc>
              <a:spcBef>
                <a:spcPts val="0"/>
              </a:spcBef>
              <a:spcAft>
                <a:spcPts val="300"/>
              </a:spcAft>
              <a:buNone/>
            </a:pPr>
            <a:r>
              <a:rPr lang="ja-JP" altLang="en-US" sz="3200" b="0">
                <a:solidFill>
                  <a:schemeClr val="tx1">
                    <a:lumMod val="85000"/>
                    <a:lumOff val="15000"/>
                  </a:schemeClr>
                </a:solidFill>
              </a:rPr>
              <a:t>ワークショップ終了後に回収します。</a:t>
            </a:r>
            <a:endParaRPr lang="en-US" altLang="ja-JP" sz="3200" b="0">
              <a:solidFill>
                <a:schemeClr val="tx1">
                  <a:lumMod val="85000"/>
                  <a:lumOff val="15000"/>
                </a:schemeClr>
              </a:solidFill>
            </a:endParaRPr>
          </a:p>
        </p:txBody>
      </p:sp>
    </p:spTree>
    <p:extLst>
      <p:ext uri="{BB962C8B-B14F-4D97-AF65-F5344CB8AC3E}">
        <p14:creationId xmlns:p14="http://schemas.microsoft.com/office/powerpoint/2010/main" val="6903133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252000" y="364650"/>
            <a:ext cx="7999296" cy="686499"/>
          </a:xfrm>
        </p:spPr>
        <p:txBody>
          <a:bodyPr/>
          <a:lstStyle/>
          <a:p>
            <a:r>
              <a:rPr lang="ja-JP" altLang="en-US" dirty="0" smtClean="0">
                <a:latin typeface="+mn-ea"/>
                <a:ea typeface="+mn-ea"/>
              </a:rPr>
              <a:t>避難</a:t>
            </a:r>
            <a:r>
              <a:rPr lang="ja-JP" altLang="en-US" dirty="0">
                <a:latin typeface="+mn-ea"/>
                <a:ea typeface="+mn-ea"/>
              </a:rPr>
              <a:t>情報に関するガイドライン</a:t>
            </a:r>
            <a:endParaRPr kumimoji="1" lang="ja-JP" altLang="en-US" dirty="0">
              <a:latin typeface="+mn-ea"/>
              <a:ea typeface="+mn-ea"/>
            </a:endParaRPr>
          </a:p>
        </p:txBody>
      </p:sp>
      <p:sp>
        <p:nvSpPr>
          <p:cNvPr id="3" name="スライド番号プレースホルダー 2"/>
          <p:cNvSpPr>
            <a:spLocks noGrp="1"/>
          </p:cNvSpPr>
          <p:nvPr>
            <p:ph type="sldNum" sz="quarter" idx="12"/>
          </p:nvPr>
        </p:nvSpPr>
        <p:spPr>
          <a:xfrm>
            <a:off x="7133627" y="6538007"/>
            <a:ext cx="2086773" cy="365125"/>
          </a:xfrm>
        </p:spPr>
        <p:txBody>
          <a:bodyPr/>
          <a:lstStyle/>
          <a:p>
            <a:fld id="{090AECCA-A504-4483-9A84-66AB2E940DB8}" type="slidenum">
              <a:rPr lang="ja-JP" altLang="en-US" smtClean="0">
                <a:latin typeface="+mn-ea"/>
              </a:rPr>
              <a:pPr/>
              <a:t>20</a:t>
            </a:fld>
            <a:endParaRPr lang="ja-JP" altLang="en-US" dirty="0">
              <a:latin typeface="+mn-ea"/>
            </a:endParaRPr>
          </a:p>
        </p:txBody>
      </p:sp>
      <p:sp>
        <p:nvSpPr>
          <p:cNvPr id="4" name="正方形/長方形 3">
            <a:extLst>
              <a:ext uri="{FF2B5EF4-FFF2-40B4-BE49-F238E27FC236}">
                <a16:creationId xmlns:a16="http://schemas.microsoft.com/office/drawing/2014/main" id="{5D1350F6-C3C2-F31A-462C-81CB81D74742}"/>
              </a:ext>
            </a:extLst>
          </p:cNvPr>
          <p:cNvSpPr/>
          <p:nvPr/>
        </p:nvSpPr>
        <p:spPr>
          <a:xfrm>
            <a:off x="233999" y="1260001"/>
            <a:ext cx="8763351" cy="520480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80000" bIns="180000" rtlCol="0" anchor="t">
            <a:noAutofit/>
          </a:bodyPr>
          <a:lstStyle/>
          <a:p>
            <a:pPr marL="165100" marR="0" lvl="0" indent="-238125" algn="just" defTabSz="685800" rtl="0" eaLnBrk="1" fontAlgn="auto" latinLnBrk="0" hangingPunct="1">
              <a:lnSpc>
                <a:spcPct val="120000"/>
              </a:lnSpc>
              <a:spcBef>
                <a:spcPts val="400"/>
              </a:spcBef>
              <a:spcAft>
                <a:spcPts val="0"/>
              </a:spcAft>
              <a:buClr>
                <a:srgbClr val="D15A3E"/>
              </a:buClr>
              <a:buSzPct val="100000"/>
              <a:buFontTx/>
              <a:buNone/>
              <a:tabLst/>
              <a:defRPr/>
            </a:pPr>
            <a:r>
              <a:rPr kumimoji="1" lang="ja-JP" altLang="en-US" sz="1600" b="0" i="0" u="none" strike="noStrike" kern="1200" cap="none" spc="-140" normalizeH="0" baseline="0" noProof="0" dirty="0">
                <a:ln>
                  <a:noFill/>
                </a:ln>
                <a:solidFill>
                  <a:prstClr val="black"/>
                </a:solidFill>
                <a:effectLst/>
                <a:uLnTx/>
                <a:uFill>
                  <a:solidFill>
                    <a:srgbClr val="FF0000"/>
                  </a:solidFill>
                </a:uFill>
                <a:latin typeface="+mn-ea"/>
              </a:rPr>
              <a:t>４．１</a:t>
            </a:r>
            <a:r>
              <a:rPr kumimoji="1" lang="en-US" altLang="ja-JP" sz="1600" b="0" i="0" u="none" strike="noStrike" kern="1200" cap="none" spc="-140" normalizeH="0" baseline="0" noProof="0" dirty="0">
                <a:ln>
                  <a:noFill/>
                </a:ln>
                <a:solidFill>
                  <a:prstClr val="black"/>
                </a:solidFill>
                <a:effectLst/>
                <a:uLnTx/>
                <a:uFill>
                  <a:solidFill>
                    <a:srgbClr val="FF0000"/>
                  </a:solidFill>
                </a:uFill>
                <a:latin typeface="+mn-ea"/>
              </a:rPr>
              <a:t>.</a:t>
            </a:r>
            <a:r>
              <a:rPr kumimoji="1" lang="ja-JP" altLang="en-US" sz="1600" b="0" i="0" u="none" strike="noStrike" kern="1200" cap="none" spc="-140" normalizeH="0" baseline="0" noProof="0" dirty="0">
                <a:ln>
                  <a:noFill/>
                </a:ln>
                <a:solidFill>
                  <a:prstClr val="black"/>
                </a:solidFill>
                <a:effectLst/>
                <a:uLnTx/>
                <a:uFill>
                  <a:solidFill>
                    <a:srgbClr val="FF0000"/>
                  </a:solidFill>
                </a:uFill>
                <a:latin typeface="+mn-ea"/>
              </a:rPr>
              <a:t>　２　手順２：「避難情報の発令対象区域の設定（絞り込み）」の基本的な考え方</a:t>
            </a:r>
          </a:p>
          <a:p>
            <a:pPr marL="449263" marR="0" lvl="0" indent="-238125" algn="l" defTabSz="685800" rtl="0" eaLnBrk="1" fontAlgn="auto" latinLnBrk="0" hangingPunct="1">
              <a:lnSpc>
                <a:spcPct val="120000"/>
              </a:lnSpc>
              <a:spcBef>
                <a:spcPts val="400"/>
              </a:spcBef>
              <a:spcAft>
                <a:spcPts val="0"/>
              </a:spcAft>
              <a:buClr>
                <a:srgbClr val="D15A3E"/>
              </a:buClr>
              <a:buSzPct val="100000"/>
              <a:buFontTx/>
              <a:buNone/>
              <a:tabLst/>
              <a:defRPr/>
            </a:pPr>
            <a:r>
              <a:rPr kumimoji="1" lang="ja-JP" altLang="en-US" sz="1600" b="0" i="0" u="none" strike="noStrike" kern="1200" cap="none" spc="-140" normalizeH="0" baseline="0" noProof="0" dirty="0">
                <a:ln>
                  <a:noFill/>
                </a:ln>
                <a:solidFill>
                  <a:prstClr val="black"/>
                </a:solidFill>
                <a:effectLst/>
                <a:uLnTx/>
                <a:uFill>
                  <a:solidFill>
                    <a:srgbClr val="FF0000"/>
                  </a:solidFill>
                </a:uFill>
                <a:latin typeface="+mn-ea"/>
              </a:rPr>
              <a:t>（１）　</a:t>
            </a:r>
            <a:r>
              <a:rPr kumimoji="1" lang="ja-JP" altLang="en-US" sz="1600" b="0" i="0" u="heavy" strike="noStrike" kern="1200" cap="none" spc="-140" normalizeH="0" baseline="0" noProof="0" dirty="0">
                <a:ln>
                  <a:noFill/>
                </a:ln>
                <a:solidFill>
                  <a:prstClr val="black"/>
                </a:solidFill>
                <a:effectLst/>
                <a:uLnTx/>
                <a:uFill>
                  <a:solidFill>
                    <a:srgbClr val="FF0000"/>
                  </a:solidFill>
                </a:uFill>
                <a:latin typeface="+mn-ea"/>
              </a:rPr>
              <a:t>絞り込みの必要性</a:t>
            </a:r>
            <a:endParaRPr kumimoji="1" lang="en-US" altLang="ja-JP" sz="1600" b="0" i="0" u="heavy" strike="noStrike" kern="1200" cap="none" spc="-140" normalizeH="0" baseline="0" noProof="0" dirty="0">
              <a:ln>
                <a:noFill/>
              </a:ln>
              <a:solidFill>
                <a:prstClr val="black"/>
              </a:solidFill>
              <a:effectLst/>
              <a:uLnTx/>
              <a:uFill>
                <a:solidFill>
                  <a:srgbClr val="FF0000"/>
                </a:solidFill>
              </a:uFill>
              <a:latin typeface="+mn-ea"/>
            </a:endParaRPr>
          </a:p>
          <a:p>
            <a:pPr marL="715963" marR="0" lvl="0" indent="-238125" algn="l" defTabSz="685800" rtl="0" eaLnBrk="1" fontAlgn="auto" latinLnBrk="0" hangingPunct="1">
              <a:lnSpc>
                <a:spcPct val="120000"/>
              </a:lnSpc>
              <a:spcBef>
                <a:spcPts val="400"/>
              </a:spcBef>
              <a:spcAft>
                <a:spcPts val="0"/>
              </a:spcAft>
              <a:buClr>
                <a:srgbClr val="D15A3E"/>
              </a:buClr>
              <a:buSzPct val="100000"/>
              <a:buFontTx/>
              <a:buNone/>
              <a:tabLst/>
              <a:defRPr/>
            </a:pPr>
            <a:r>
              <a:rPr kumimoji="1" lang="ja-JP" altLang="en-US" sz="1600" b="0" i="0" u="none" strike="noStrike" kern="1200" cap="none" spc="-140" normalizeH="0" baseline="0" noProof="0" dirty="0">
                <a:ln>
                  <a:noFill/>
                </a:ln>
                <a:solidFill>
                  <a:prstClr val="black"/>
                </a:solidFill>
                <a:effectLst/>
                <a:uLnTx/>
                <a:uFill>
                  <a:solidFill>
                    <a:srgbClr val="FF0000"/>
                  </a:solidFill>
                </a:uFill>
                <a:latin typeface="+mn-ea"/>
              </a:rPr>
              <a:t>以下の理由から避難情報の</a:t>
            </a:r>
            <a:r>
              <a:rPr kumimoji="1" lang="ja-JP" altLang="en-US" sz="1600" b="0" i="0" u="heavy" strike="noStrike" kern="1200" cap="none" spc="-140" normalizeH="0" baseline="0" noProof="0" dirty="0">
                <a:ln>
                  <a:noFill/>
                </a:ln>
                <a:solidFill>
                  <a:prstClr val="black"/>
                </a:solidFill>
                <a:effectLst/>
                <a:uLnTx/>
                <a:uFill>
                  <a:solidFill>
                    <a:srgbClr val="FF0000"/>
                  </a:solidFill>
                </a:uFill>
                <a:latin typeface="+mn-ea"/>
              </a:rPr>
              <a:t>発令対象区域は可能な限り絞り込むことが重要</a:t>
            </a:r>
            <a:r>
              <a:rPr kumimoji="1" lang="ja-JP" altLang="en-US" sz="1600" b="0" i="0" u="none" strike="noStrike" kern="1200" cap="none" spc="-140" normalizeH="0" baseline="0" noProof="0" dirty="0">
                <a:ln>
                  <a:noFill/>
                </a:ln>
                <a:solidFill>
                  <a:prstClr val="black"/>
                </a:solidFill>
                <a:effectLst/>
                <a:uLnTx/>
                <a:uFill>
                  <a:solidFill>
                    <a:srgbClr val="FF0000"/>
                  </a:solidFill>
                </a:uFill>
                <a:latin typeface="+mn-ea"/>
              </a:rPr>
              <a:t>である。</a:t>
            </a:r>
            <a:endParaRPr kumimoji="1" lang="en-US" altLang="ja-JP" sz="1600" b="0" i="0" u="none" strike="noStrike" kern="1200" cap="none" spc="-140" normalizeH="0" baseline="0" noProof="0" dirty="0">
              <a:ln>
                <a:noFill/>
              </a:ln>
              <a:solidFill>
                <a:prstClr val="black"/>
              </a:solidFill>
              <a:effectLst/>
              <a:uLnTx/>
              <a:uFill>
                <a:solidFill>
                  <a:srgbClr val="FF0000"/>
                </a:solidFill>
              </a:uFill>
              <a:latin typeface="+mn-ea"/>
            </a:endParaRPr>
          </a:p>
          <a:p>
            <a:pPr marL="895350" marR="0" lvl="0" indent="-238125" algn="l" defTabSz="685800" rtl="0" eaLnBrk="1" fontAlgn="auto" latinLnBrk="0" hangingPunct="1">
              <a:lnSpc>
                <a:spcPct val="120000"/>
              </a:lnSpc>
              <a:spcBef>
                <a:spcPts val="400"/>
              </a:spcBef>
              <a:spcAft>
                <a:spcPts val="0"/>
              </a:spcAft>
              <a:buClr>
                <a:srgbClr val="D15A3E"/>
              </a:buClr>
              <a:buSzPct val="100000"/>
              <a:buFontTx/>
              <a:buNone/>
              <a:tabLst/>
              <a:defRPr/>
            </a:pPr>
            <a:r>
              <a:rPr kumimoji="1" lang="ja-JP" altLang="en-US" sz="1400" b="0" i="0" u="none" strike="noStrike" kern="1200" cap="none" spc="-140" normalizeH="0" baseline="0" noProof="0" dirty="0">
                <a:ln>
                  <a:noFill/>
                </a:ln>
                <a:solidFill>
                  <a:prstClr val="black"/>
                </a:solidFill>
                <a:effectLst/>
                <a:uLnTx/>
                <a:uFill>
                  <a:solidFill>
                    <a:srgbClr val="FF0000"/>
                  </a:solidFill>
                </a:uFill>
                <a:latin typeface="+mn-ea"/>
              </a:rPr>
              <a:t>●　対象区域を絞らず、洪水等、土砂災害、高潮のいずれの災害リスクも想定されていない安全な地域の居住者等</a:t>
            </a:r>
            <a:r>
              <a:rPr kumimoji="1" lang="en-US" altLang="ja-JP" sz="1400" b="0" i="0" u="none" strike="noStrike" kern="1200" cap="none" spc="-140" normalizeH="0" baseline="0" noProof="0" dirty="0">
                <a:ln>
                  <a:noFill/>
                </a:ln>
                <a:solidFill>
                  <a:prstClr val="black"/>
                </a:solidFill>
                <a:effectLst/>
                <a:uLnTx/>
                <a:uFill>
                  <a:solidFill>
                    <a:srgbClr val="FF0000"/>
                  </a:solidFill>
                </a:uFill>
                <a:latin typeface="+mn-ea"/>
              </a:rPr>
              <a:t/>
            </a:r>
            <a:br>
              <a:rPr kumimoji="1" lang="en-US" altLang="ja-JP" sz="1400" b="0" i="0" u="none" strike="noStrike" kern="1200" cap="none" spc="-140" normalizeH="0" baseline="0" noProof="0" dirty="0">
                <a:ln>
                  <a:noFill/>
                </a:ln>
                <a:solidFill>
                  <a:prstClr val="black"/>
                </a:solidFill>
                <a:effectLst/>
                <a:uLnTx/>
                <a:uFill>
                  <a:solidFill>
                    <a:srgbClr val="FF0000"/>
                  </a:solidFill>
                </a:uFill>
                <a:latin typeface="+mn-ea"/>
              </a:rPr>
            </a:br>
            <a:r>
              <a:rPr kumimoji="1" lang="ja-JP" altLang="en-US" sz="1400" b="0" i="0" u="none" strike="noStrike" kern="1200" cap="none" spc="-140" normalizeH="0" baseline="0" noProof="0" dirty="0" err="1">
                <a:ln>
                  <a:noFill/>
                </a:ln>
                <a:solidFill>
                  <a:prstClr val="black"/>
                </a:solidFill>
                <a:effectLst/>
                <a:uLnTx/>
                <a:uFill>
                  <a:solidFill>
                    <a:srgbClr val="FF0000"/>
                  </a:solidFill>
                </a:uFill>
                <a:latin typeface="+mn-ea"/>
              </a:rPr>
              <a:t>にまで</a:t>
            </a:r>
            <a:r>
              <a:rPr kumimoji="1" lang="ja-JP" altLang="en-US" sz="1400" b="0" i="0" u="none" strike="noStrike" kern="1200" cap="none" spc="-140" normalizeH="0" baseline="0" noProof="0" dirty="0">
                <a:ln>
                  <a:noFill/>
                </a:ln>
                <a:solidFill>
                  <a:prstClr val="black"/>
                </a:solidFill>
                <a:effectLst/>
                <a:uLnTx/>
                <a:uFill>
                  <a:solidFill>
                    <a:srgbClr val="FF0000"/>
                  </a:solidFill>
                </a:uFill>
                <a:latin typeface="+mn-ea"/>
              </a:rPr>
              <a:t>避難情報を発令することにより、</a:t>
            </a:r>
          </a:p>
          <a:p>
            <a:pPr marL="1116000" marR="0" lvl="0" indent="-172800" algn="l" defTabSz="685800" rtl="0" eaLnBrk="1" fontAlgn="auto" latinLnBrk="0" hangingPunct="1">
              <a:lnSpc>
                <a:spcPct val="120000"/>
              </a:lnSpc>
              <a:spcBef>
                <a:spcPts val="400"/>
              </a:spcBef>
              <a:spcAft>
                <a:spcPts val="0"/>
              </a:spcAft>
              <a:buClr>
                <a:srgbClr val="D15A3E"/>
              </a:buClr>
              <a:buSzPct val="100000"/>
              <a:buFontTx/>
              <a:buNone/>
              <a:tabLst/>
              <a:defRPr/>
            </a:pPr>
            <a:r>
              <a:rPr kumimoji="1" lang="ja-JP" altLang="en-US" sz="1400" b="0" i="0" u="none" strike="noStrike" kern="1200" cap="none" spc="-140" normalizeH="0" baseline="0" noProof="0" dirty="0">
                <a:ln>
                  <a:noFill/>
                </a:ln>
                <a:solidFill>
                  <a:prstClr val="black"/>
                </a:solidFill>
                <a:effectLst/>
                <a:uLnTx/>
                <a:uFill>
                  <a:solidFill>
                    <a:srgbClr val="FF0000"/>
                  </a:solidFill>
                </a:uFill>
                <a:latin typeface="+mn-ea"/>
              </a:rPr>
              <a:t>・　安全な地域の居住者等までもが指定緊急避難場所に避難した場合、混雑や交通渋滞が発生したり、</a:t>
            </a:r>
            <a:r>
              <a:rPr kumimoji="1" lang="en-US" altLang="ja-JP" sz="1400" b="0" i="0" u="none" strike="noStrike" kern="1200" cap="none" spc="-140" normalizeH="0" baseline="0" noProof="0" dirty="0">
                <a:ln>
                  <a:noFill/>
                </a:ln>
                <a:solidFill>
                  <a:prstClr val="black"/>
                </a:solidFill>
                <a:effectLst/>
                <a:uLnTx/>
                <a:uFill>
                  <a:solidFill>
                    <a:srgbClr val="FF0000"/>
                  </a:solidFill>
                </a:uFill>
                <a:latin typeface="+mn-ea"/>
              </a:rPr>
              <a:t/>
            </a:r>
            <a:br>
              <a:rPr kumimoji="1" lang="en-US" altLang="ja-JP" sz="1400" b="0" i="0" u="none" strike="noStrike" kern="1200" cap="none" spc="-140" normalizeH="0" baseline="0" noProof="0" dirty="0">
                <a:ln>
                  <a:noFill/>
                </a:ln>
                <a:solidFill>
                  <a:prstClr val="black"/>
                </a:solidFill>
                <a:effectLst/>
                <a:uLnTx/>
                <a:uFill>
                  <a:solidFill>
                    <a:srgbClr val="FF0000"/>
                  </a:solidFill>
                </a:uFill>
                <a:latin typeface="+mn-ea"/>
              </a:rPr>
            </a:br>
            <a:r>
              <a:rPr kumimoji="1" lang="ja-JP" altLang="en-US" sz="1400" b="0" i="0" u="none" strike="noStrike" kern="1200" cap="none" spc="-140" normalizeH="0" baseline="0" noProof="0" dirty="0">
                <a:ln>
                  <a:noFill/>
                </a:ln>
                <a:solidFill>
                  <a:prstClr val="black"/>
                </a:solidFill>
                <a:effectLst/>
                <a:uLnTx/>
                <a:uFill>
                  <a:solidFill>
                    <a:srgbClr val="FF0000"/>
                  </a:solidFill>
                </a:uFill>
                <a:latin typeface="+mn-ea"/>
              </a:rPr>
              <a:t>避難のための移動中に災害に見舞われるおそれ</a:t>
            </a:r>
          </a:p>
          <a:p>
            <a:pPr marL="1116000" marR="0" lvl="0" indent="-172800" algn="l" defTabSz="685800" rtl="0" eaLnBrk="1" fontAlgn="auto" latinLnBrk="0" hangingPunct="1">
              <a:lnSpc>
                <a:spcPct val="120000"/>
              </a:lnSpc>
              <a:spcBef>
                <a:spcPts val="400"/>
              </a:spcBef>
              <a:spcAft>
                <a:spcPts val="0"/>
              </a:spcAft>
              <a:buClr>
                <a:srgbClr val="D15A3E"/>
              </a:buClr>
              <a:buSzPct val="100000"/>
              <a:buFontTx/>
              <a:buNone/>
              <a:tabLst/>
              <a:defRPr/>
            </a:pPr>
            <a:r>
              <a:rPr kumimoji="1" lang="ja-JP" altLang="en-US" sz="1400" b="0" i="0" u="none" strike="noStrike" kern="1200" cap="none" spc="-140" normalizeH="0" baseline="0" noProof="0" dirty="0">
                <a:ln>
                  <a:noFill/>
                </a:ln>
                <a:solidFill>
                  <a:prstClr val="black"/>
                </a:solidFill>
                <a:effectLst/>
                <a:uLnTx/>
                <a:uFill>
                  <a:solidFill>
                    <a:srgbClr val="FF0000"/>
                  </a:solidFill>
                </a:uFill>
                <a:latin typeface="+mn-ea"/>
              </a:rPr>
              <a:t>・　立退き避難自体が身体的な負担になる高齢者等が不必要に避難した場合、身体的な負担となって</a:t>
            </a:r>
            <a:r>
              <a:rPr kumimoji="1" lang="ja-JP" altLang="en-US" sz="1400" b="0" i="0" u="none" strike="noStrike" kern="1200" cap="none" spc="-140" normalizeH="0" baseline="0" noProof="0" dirty="0" smtClean="0">
                <a:ln>
                  <a:noFill/>
                </a:ln>
                <a:solidFill>
                  <a:prstClr val="black"/>
                </a:solidFill>
                <a:effectLst/>
                <a:uLnTx/>
                <a:uFill>
                  <a:solidFill>
                    <a:srgbClr val="FF0000"/>
                  </a:solidFill>
                </a:uFill>
                <a:latin typeface="+mn-ea"/>
              </a:rPr>
              <a:t>しまうおそれ</a:t>
            </a:r>
            <a:endParaRPr kumimoji="1" lang="ja-JP" altLang="en-US" sz="1400" b="0" i="0" u="none" strike="noStrike" kern="1200" cap="none" spc="-140" normalizeH="0" baseline="0" noProof="0" dirty="0">
              <a:ln>
                <a:noFill/>
              </a:ln>
              <a:solidFill>
                <a:prstClr val="black"/>
              </a:solidFill>
              <a:effectLst/>
              <a:uLnTx/>
              <a:uFill>
                <a:solidFill>
                  <a:srgbClr val="FF0000"/>
                </a:solidFill>
              </a:uFill>
              <a:latin typeface="+mn-ea"/>
            </a:endParaRPr>
          </a:p>
          <a:p>
            <a:pPr marL="1116000" marR="0" lvl="0" indent="-172800" algn="l" defTabSz="685800" rtl="0" eaLnBrk="1" fontAlgn="auto" latinLnBrk="0" hangingPunct="1">
              <a:lnSpc>
                <a:spcPct val="120000"/>
              </a:lnSpc>
              <a:spcBef>
                <a:spcPts val="400"/>
              </a:spcBef>
              <a:spcAft>
                <a:spcPts val="0"/>
              </a:spcAft>
              <a:buClr>
                <a:srgbClr val="D15A3E"/>
              </a:buClr>
              <a:buSzPct val="100000"/>
              <a:buFontTx/>
              <a:buNone/>
              <a:tabLst/>
              <a:defRPr/>
            </a:pPr>
            <a:r>
              <a:rPr kumimoji="1" lang="ja-JP" altLang="en-US" sz="1400" b="0" i="0" u="none" strike="noStrike" kern="1200" cap="none" spc="-140" normalizeH="0" baseline="0" noProof="0" dirty="0">
                <a:ln>
                  <a:noFill/>
                </a:ln>
                <a:solidFill>
                  <a:prstClr val="black"/>
                </a:solidFill>
                <a:effectLst/>
                <a:uLnTx/>
                <a:uFill>
                  <a:solidFill>
                    <a:srgbClr val="FF0000"/>
                  </a:solidFill>
                </a:uFill>
                <a:latin typeface="+mn-ea"/>
              </a:rPr>
              <a:t>・　安全な地域の居住者等から避難の必要性に関する問合せが市町村に相次ぐおそれ</a:t>
            </a:r>
          </a:p>
          <a:p>
            <a:pPr marL="1116000" marR="0" lvl="0" indent="-172800" algn="l" defTabSz="685800" rtl="0" eaLnBrk="1" fontAlgn="auto" latinLnBrk="0" hangingPunct="1">
              <a:lnSpc>
                <a:spcPct val="120000"/>
              </a:lnSpc>
              <a:spcBef>
                <a:spcPts val="400"/>
              </a:spcBef>
              <a:spcAft>
                <a:spcPts val="0"/>
              </a:spcAft>
              <a:buClr>
                <a:srgbClr val="D15A3E"/>
              </a:buClr>
              <a:buSzPct val="100000"/>
              <a:buFontTx/>
              <a:buNone/>
              <a:tabLst/>
              <a:defRPr/>
            </a:pPr>
            <a:r>
              <a:rPr kumimoji="1" lang="ja-JP" altLang="en-US" sz="1400" b="0" i="0" u="none" strike="noStrike" kern="1200" cap="none" spc="-140" normalizeH="0" baseline="0" noProof="0" dirty="0">
                <a:ln>
                  <a:noFill/>
                </a:ln>
                <a:solidFill>
                  <a:prstClr val="black"/>
                </a:solidFill>
                <a:effectLst/>
                <a:uLnTx/>
                <a:uFill>
                  <a:solidFill>
                    <a:srgbClr val="FF0000"/>
                  </a:solidFill>
                </a:uFill>
                <a:latin typeface="+mn-ea"/>
              </a:rPr>
              <a:t>・　</a:t>
            </a:r>
            <a:r>
              <a:rPr kumimoji="1" lang="ja-JP" altLang="en-US" sz="1400" b="0" i="0" u="heavy" strike="noStrike" kern="1200" cap="none" spc="-140" normalizeH="0" baseline="0" noProof="0" dirty="0">
                <a:ln>
                  <a:noFill/>
                </a:ln>
                <a:solidFill>
                  <a:prstClr val="black"/>
                </a:solidFill>
                <a:effectLst/>
                <a:uLnTx/>
                <a:uFill>
                  <a:solidFill>
                    <a:srgbClr val="FF0000"/>
                  </a:solidFill>
                </a:uFill>
                <a:latin typeface="+mn-ea"/>
              </a:rPr>
              <a:t>「市内全域」といった漠然とした発令がなされた場合、危険性が低いところまで対象地域としている</a:t>
            </a:r>
            <a:r>
              <a:rPr kumimoji="1" lang="ja-JP" altLang="en-US" sz="1400" b="0" i="0" u="heavy" strike="noStrike" kern="1200" cap="none" spc="-140" normalizeH="0" baseline="0" noProof="0" dirty="0" smtClean="0">
                <a:ln>
                  <a:noFill/>
                </a:ln>
                <a:solidFill>
                  <a:prstClr val="black"/>
                </a:solidFill>
                <a:effectLst/>
                <a:uLnTx/>
                <a:uFill>
                  <a:solidFill>
                    <a:srgbClr val="FF0000"/>
                  </a:solidFill>
                </a:uFill>
                <a:latin typeface="+mn-ea"/>
              </a:rPr>
              <a:t>と受け止められ、</a:t>
            </a:r>
            <a:r>
              <a:rPr kumimoji="1" lang="en-US" altLang="ja-JP" sz="1400" b="0" i="0" u="heavy" strike="noStrike" kern="1200" cap="none" spc="-140" normalizeH="0" baseline="0" noProof="0" dirty="0" smtClean="0">
                <a:ln>
                  <a:noFill/>
                </a:ln>
                <a:solidFill>
                  <a:prstClr val="black"/>
                </a:solidFill>
                <a:effectLst/>
                <a:uLnTx/>
                <a:uFill>
                  <a:solidFill>
                    <a:srgbClr val="FF0000"/>
                  </a:solidFill>
                </a:uFill>
                <a:latin typeface="+mn-ea"/>
              </a:rPr>
              <a:t/>
            </a:r>
            <a:br>
              <a:rPr kumimoji="1" lang="en-US" altLang="ja-JP" sz="1400" b="0" i="0" u="heavy" strike="noStrike" kern="1200" cap="none" spc="-140" normalizeH="0" baseline="0" noProof="0" dirty="0" smtClean="0">
                <a:ln>
                  <a:noFill/>
                </a:ln>
                <a:solidFill>
                  <a:prstClr val="black"/>
                </a:solidFill>
                <a:effectLst/>
                <a:uLnTx/>
                <a:uFill>
                  <a:solidFill>
                    <a:srgbClr val="FF0000"/>
                  </a:solidFill>
                </a:uFill>
                <a:latin typeface="+mn-ea"/>
              </a:rPr>
            </a:br>
            <a:r>
              <a:rPr kumimoji="1" lang="ja-JP" altLang="en-US" sz="1400" b="0" i="0" u="heavy" strike="noStrike" kern="1200" cap="none" spc="-140" normalizeH="0" baseline="0" noProof="0" dirty="0" smtClean="0">
                <a:ln>
                  <a:noFill/>
                </a:ln>
                <a:solidFill>
                  <a:prstClr val="black"/>
                </a:solidFill>
                <a:effectLst/>
                <a:uLnTx/>
                <a:uFill>
                  <a:solidFill>
                    <a:srgbClr val="FF0000"/>
                  </a:solidFill>
                </a:uFill>
                <a:latin typeface="+mn-ea"/>
              </a:rPr>
              <a:t>避難</a:t>
            </a:r>
            <a:r>
              <a:rPr kumimoji="1" lang="ja-JP" altLang="en-US" sz="1400" b="0" i="0" u="heavy" strike="noStrike" kern="1200" cap="none" spc="-140" normalizeH="0" baseline="0" noProof="0" dirty="0">
                <a:ln>
                  <a:noFill/>
                </a:ln>
                <a:solidFill>
                  <a:prstClr val="black"/>
                </a:solidFill>
                <a:effectLst/>
                <a:uLnTx/>
                <a:uFill>
                  <a:solidFill>
                    <a:srgbClr val="FF0000"/>
                  </a:solidFill>
                </a:uFill>
                <a:latin typeface="+mn-ea"/>
              </a:rPr>
              <a:t>情報に対する信頼性を損ねるおそれ</a:t>
            </a:r>
          </a:p>
          <a:p>
            <a:pPr marL="895350" marR="0" lvl="0" indent="0" algn="l" defTabSz="685800" rtl="0" eaLnBrk="1" fontAlgn="auto" latinLnBrk="0" hangingPunct="1">
              <a:lnSpc>
                <a:spcPct val="120000"/>
              </a:lnSpc>
              <a:spcBef>
                <a:spcPts val="400"/>
              </a:spcBef>
              <a:spcAft>
                <a:spcPts val="0"/>
              </a:spcAft>
              <a:buClr>
                <a:srgbClr val="D15A3E"/>
              </a:buClr>
              <a:buSzPct val="100000"/>
              <a:buFontTx/>
              <a:buNone/>
              <a:tabLst/>
              <a:defRPr/>
            </a:pPr>
            <a:r>
              <a:rPr kumimoji="1" lang="ja-JP" altLang="en-US" sz="1400" b="0" i="0" u="none" strike="noStrike" kern="1200" cap="none" spc="-140" normalizeH="0" baseline="0" noProof="0" dirty="0">
                <a:ln>
                  <a:noFill/>
                </a:ln>
                <a:solidFill>
                  <a:prstClr val="black"/>
                </a:solidFill>
                <a:effectLst/>
                <a:uLnTx/>
                <a:uFill>
                  <a:solidFill>
                    <a:srgbClr val="FF0000"/>
                  </a:solidFill>
                </a:uFill>
                <a:latin typeface="+mn-ea"/>
              </a:rPr>
              <a:t>等、様々な支障が生じると考えられるため。</a:t>
            </a:r>
            <a:endParaRPr kumimoji="1" lang="en-US" altLang="ja-JP" sz="1400" b="0" i="0" u="none" strike="noStrike" kern="1200" cap="none" spc="-140" normalizeH="0" baseline="0" noProof="0" dirty="0">
              <a:ln>
                <a:noFill/>
              </a:ln>
              <a:solidFill>
                <a:prstClr val="black"/>
              </a:solidFill>
              <a:effectLst/>
              <a:uLnTx/>
              <a:uFill>
                <a:solidFill>
                  <a:srgbClr val="FF0000"/>
                </a:solidFill>
              </a:uFill>
              <a:latin typeface="+mn-ea"/>
            </a:endParaRPr>
          </a:p>
          <a:p>
            <a:pPr marL="895350" marR="0" lvl="0" indent="-238125" algn="l" defTabSz="685800" rtl="0" eaLnBrk="1" fontAlgn="auto" latinLnBrk="0" hangingPunct="1">
              <a:lnSpc>
                <a:spcPct val="120000"/>
              </a:lnSpc>
              <a:spcBef>
                <a:spcPts val="400"/>
              </a:spcBef>
              <a:spcAft>
                <a:spcPts val="0"/>
              </a:spcAft>
              <a:buClr>
                <a:srgbClr val="D15A3E"/>
              </a:buClr>
              <a:buSzPct val="100000"/>
              <a:buFontTx/>
              <a:buNone/>
              <a:tabLst/>
              <a:defRPr/>
            </a:pPr>
            <a:r>
              <a:rPr kumimoji="1" lang="ja-JP" altLang="en-US" sz="1400" b="0" i="0" u="none" strike="noStrike" kern="1200" cap="none" spc="-140" normalizeH="0" baseline="0" noProof="0" dirty="0">
                <a:ln>
                  <a:noFill/>
                </a:ln>
                <a:solidFill>
                  <a:prstClr val="black"/>
                </a:solidFill>
                <a:effectLst/>
                <a:uLnTx/>
                <a:uFill>
                  <a:solidFill>
                    <a:srgbClr val="FF0000"/>
                  </a:solidFill>
                </a:uFill>
                <a:latin typeface="+mn-ea"/>
              </a:rPr>
              <a:t>●　災害リスクのある区域等に発令対象区域を絞り込むことにより、</a:t>
            </a:r>
          </a:p>
          <a:p>
            <a:pPr marL="1116000" marR="0" lvl="0" indent="-172800" algn="just" defTabSz="685800" rtl="0" eaLnBrk="1" fontAlgn="auto" latinLnBrk="0" hangingPunct="1">
              <a:lnSpc>
                <a:spcPct val="120000"/>
              </a:lnSpc>
              <a:spcBef>
                <a:spcPts val="400"/>
              </a:spcBef>
              <a:spcAft>
                <a:spcPts val="0"/>
              </a:spcAft>
              <a:buClr>
                <a:srgbClr val="D15A3E"/>
              </a:buClr>
              <a:buSzPct val="100000"/>
              <a:buFontTx/>
              <a:buNone/>
              <a:tabLst/>
              <a:defRPr/>
            </a:pPr>
            <a:r>
              <a:rPr kumimoji="1" lang="ja-JP" altLang="en-US" sz="1400" b="0" i="0" u="none" strike="noStrike" kern="1200" cap="none" spc="-140" normalizeH="0" baseline="0" noProof="0" dirty="0">
                <a:ln>
                  <a:noFill/>
                </a:ln>
                <a:solidFill>
                  <a:prstClr val="black"/>
                </a:solidFill>
                <a:effectLst/>
                <a:uLnTx/>
                <a:uFill>
                  <a:solidFill>
                    <a:srgbClr val="FF0000"/>
                  </a:solidFill>
                </a:uFill>
                <a:latin typeface="+mn-ea"/>
              </a:rPr>
              <a:t>・ </a:t>
            </a:r>
            <a:r>
              <a:rPr kumimoji="1" lang="ja-JP" altLang="en-US" sz="1400" b="0" i="0" u="none" strike="noStrike" kern="1200" cap="none" spc="-180" normalizeH="0" baseline="0" noProof="0" dirty="0">
                <a:ln>
                  <a:noFill/>
                </a:ln>
                <a:solidFill>
                  <a:prstClr val="black"/>
                </a:solidFill>
                <a:effectLst/>
                <a:uLnTx/>
                <a:uFill>
                  <a:solidFill>
                    <a:srgbClr val="FF0000"/>
                  </a:solidFill>
                </a:uFill>
                <a:latin typeface="+mn-ea"/>
              </a:rPr>
              <a:t>自らの居住地が避難情報の対象となっていることを知ることで、災害の危険が自らに迫っていると</a:t>
            </a:r>
            <a:r>
              <a:rPr kumimoji="1" lang="ja-JP" altLang="en-US" sz="1400" b="0" i="0" u="none" strike="noStrike" kern="1200" cap="none" spc="-180" normalizeH="0" baseline="0" noProof="0" dirty="0" smtClean="0">
                <a:ln>
                  <a:noFill/>
                </a:ln>
                <a:solidFill>
                  <a:prstClr val="black"/>
                </a:solidFill>
                <a:effectLst/>
                <a:uLnTx/>
                <a:uFill>
                  <a:solidFill>
                    <a:srgbClr val="FF0000"/>
                  </a:solidFill>
                </a:uFill>
                <a:latin typeface="+mn-ea"/>
              </a:rPr>
              <a:t>の危機感を持ち、</a:t>
            </a:r>
            <a:r>
              <a:rPr kumimoji="1" lang="en-US" altLang="ja-JP" sz="1400" b="0" i="0" u="none" strike="noStrike" kern="1200" cap="none" spc="-180" normalizeH="0" baseline="0" noProof="0" dirty="0" smtClean="0">
                <a:ln>
                  <a:noFill/>
                </a:ln>
                <a:solidFill>
                  <a:prstClr val="black"/>
                </a:solidFill>
                <a:effectLst/>
                <a:uLnTx/>
                <a:uFill>
                  <a:solidFill>
                    <a:srgbClr val="FF0000"/>
                  </a:solidFill>
                </a:uFill>
                <a:latin typeface="+mn-ea"/>
              </a:rPr>
              <a:t/>
            </a:r>
            <a:br>
              <a:rPr kumimoji="1" lang="en-US" altLang="ja-JP" sz="1400" b="0" i="0" u="none" strike="noStrike" kern="1200" cap="none" spc="-180" normalizeH="0" baseline="0" noProof="0" dirty="0" smtClean="0">
                <a:ln>
                  <a:noFill/>
                </a:ln>
                <a:solidFill>
                  <a:prstClr val="black"/>
                </a:solidFill>
                <a:effectLst/>
                <a:uLnTx/>
                <a:uFill>
                  <a:solidFill>
                    <a:srgbClr val="FF0000"/>
                  </a:solidFill>
                </a:uFill>
                <a:latin typeface="+mn-ea"/>
              </a:rPr>
            </a:br>
            <a:r>
              <a:rPr kumimoji="1" lang="ja-JP" altLang="en-US" sz="1400" b="0" i="0" u="none" strike="noStrike" kern="1200" cap="none" spc="-180" normalizeH="0" baseline="0" noProof="0" dirty="0" smtClean="0">
                <a:ln>
                  <a:noFill/>
                </a:ln>
                <a:solidFill>
                  <a:prstClr val="black"/>
                </a:solidFill>
                <a:effectLst/>
                <a:uLnTx/>
                <a:uFill>
                  <a:solidFill>
                    <a:srgbClr val="FF0000"/>
                  </a:solidFill>
                </a:uFill>
                <a:latin typeface="+mn-ea"/>
              </a:rPr>
              <a:t>自分</a:t>
            </a:r>
            <a:r>
              <a:rPr kumimoji="1" lang="ja-JP" altLang="en-US" sz="1400" b="0" i="0" u="none" strike="noStrike" kern="1200" cap="none" spc="-180" normalizeH="0" baseline="0" noProof="0" dirty="0">
                <a:ln>
                  <a:noFill/>
                </a:ln>
                <a:solidFill>
                  <a:prstClr val="black"/>
                </a:solidFill>
                <a:effectLst/>
                <a:uLnTx/>
                <a:uFill>
                  <a:solidFill>
                    <a:srgbClr val="FF0000"/>
                  </a:solidFill>
                </a:uFill>
                <a:latin typeface="+mn-ea"/>
              </a:rPr>
              <a:t>は災害に遭わないという思い込み（正常性バイアス）が少なからず取り除かれることが期待されるため。</a:t>
            </a:r>
            <a:endParaRPr kumimoji="1" lang="en-US" altLang="ja-JP" sz="1100" b="0" i="0" u="none" strike="sngStrike" kern="1200" cap="none" spc="-180" normalizeH="0" baseline="0" noProof="0" dirty="0">
              <a:ln>
                <a:noFill/>
              </a:ln>
              <a:solidFill>
                <a:prstClr val="black"/>
              </a:solidFill>
              <a:effectLst/>
              <a:uLnTx/>
              <a:uFill>
                <a:solidFill>
                  <a:srgbClr val="FF0000"/>
                </a:solidFill>
              </a:uFill>
              <a:latin typeface="+mn-ea"/>
              <a:cs typeface="Meiryo UI" panose="020B0604030504040204" pitchFamily="50" charset="-128"/>
            </a:endParaRPr>
          </a:p>
        </p:txBody>
      </p:sp>
      <p:sp>
        <p:nvSpPr>
          <p:cNvPr id="8" name="コンテンツ プレースホルダー 3">
            <a:extLst>
              <a:ext uri="{FF2B5EF4-FFF2-40B4-BE49-F238E27FC236}">
                <a16:creationId xmlns:a16="http://schemas.microsoft.com/office/drawing/2014/main" id="{EFED17AD-7545-4EEA-95A3-CA51545924C0}"/>
              </a:ext>
            </a:extLst>
          </p:cNvPr>
          <p:cNvSpPr txBox="1">
            <a:spLocks/>
          </p:cNvSpPr>
          <p:nvPr/>
        </p:nvSpPr>
        <p:spPr>
          <a:xfrm>
            <a:off x="0" y="86609"/>
            <a:ext cx="9274546" cy="277566"/>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latin typeface="+mn-ea"/>
              </a:rPr>
              <a:t>　前提状況</a:t>
            </a:r>
          </a:p>
        </p:txBody>
      </p:sp>
      <p:sp>
        <p:nvSpPr>
          <p:cNvPr id="9" name="テキスト ボックス 8">
            <a:extLst>
              <a:ext uri="{FF2B5EF4-FFF2-40B4-BE49-F238E27FC236}">
                <a16:creationId xmlns:a16="http://schemas.microsoft.com/office/drawing/2014/main" id="{96A42E3A-E123-485A-BE6F-E8A9D1AFB609}"/>
              </a:ext>
            </a:extLst>
          </p:cNvPr>
          <p:cNvSpPr txBox="1"/>
          <p:nvPr/>
        </p:nvSpPr>
        <p:spPr>
          <a:xfrm>
            <a:off x="4287635" y="6588006"/>
            <a:ext cx="4533303" cy="276999"/>
          </a:xfrm>
          <a:prstGeom prst="rect">
            <a:avLst/>
          </a:prstGeom>
          <a:noFill/>
        </p:spPr>
        <p:txBody>
          <a:bodyPr wrap="square" rtlCol="0">
            <a:spAutoFit/>
          </a:bodyPr>
          <a:lstStyle/>
          <a:p>
            <a:pPr algn="r"/>
            <a:r>
              <a:rPr lang="ja-JP" altLang="en-US" sz="1200" dirty="0">
                <a:solidFill>
                  <a:schemeClr val="bg1"/>
                </a:solidFill>
                <a:latin typeface="+mn-ea"/>
              </a:rPr>
              <a:t>参考：</a:t>
            </a:r>
            <a:r>
              <a:rPr lang="ja-JP" altLang="ja-JP" sz="1200" dirty="0">
                <a:solidFill>
                  <a:schemeClr val="bg1"/>
                </a:solidFill>
                <a:latin typeface="+mn-ea"/>
              </a:rPr>
              <a:t>「避難</a:t>
            </a:r>
            <a:r>
              <a:rPr lang="ja-JP" altLang="en-US" sz="1200" dirty="0">
                <a:solidFill>
                  <a:schemeClr val="bg1"/>
                </a:solidFill>
                <a:latin typeface="+mn-ea"/>
              </a:rPr>
              <a:t>情報</a:t>
            </a:r>
            <a:r>
              <a:rPr lang="ja-JP" altLang="ja-JP" sz="1200" dirty="0">
                <a:solidFill>
                  <a:schemeClr val="bg1"/>
                </a:solidFill>
                <a:latin typeface="+mn-ea"/>
              </a:rPr>
              <a:t>に関するガイドライン」（</a:t>
            </a:r>
            <a:r>
              <a:rPr lang="en-US" altLang="ja-JP" sz="1200" dirty="0">
                <a:solidFill>
                  <a:schemeClr val="bg1"/>
                </a:solidFill>
                <a:latin typeface="+mn-ea"/>
              </a:rPr>
              <a:t>R03</a:t>
            </a:r>
            <a:r>
              <a:rPr lang="ja-JP" altLang="ja-JP" sz="1200" dirty="0">
                <a:solidFill>
                  <a:schemeClr val="bg1"/>
                </a:solidFill>
                <a:latin typeface="+mn-ea"/>
              </a:rPr>
              <a:t>）（内閣府（防災担当））</a:t>
            </a:r>
            <a:endParaRPr kumimoji="1" lang="ja-JP" altLang="en-US" sz="1200" dirty="0">
              <a:solidFill>
                <a:schemeClr val="bg1"/>
              </a:solidFill>
              <a:latin typeface="+mn-ea"/>
            </a:endParaRPr>
          </a:p>
        </p:txBody>
      </p:sp>
    </p:spTree>
    <p:extLst>
      <p:ext uri="{BB962C8B-B14F-4D97-AF65-F5344CB8AC3E}">
        <p14:creationId xmlns:p14="http://schemas.microsoft.com/office/powerpoint/2010/main" val="9657534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00DD7FD-6285-4028-A19C-04B31D3CC55C}"/>
              </a:ext>
            </a:extLst>
          </p:cNvPr>
          <p:cNvSpPr>
            <a:spLocks noGrp="1"/>
          </p:cNvSpPr>
          <p:nvPr>
            <p:ph type="ctrTitle"/>
          </p:nvPr>
        </p:nvSpPr>
        <p:spPr/>
        <p:txBody>
          <a:bodyPr>
            <a:normAutofit fontScale="90000"/>
          </a:bodyPr>
          <a:lstStyle/>
          <a:p>
            <a:pPr>
              <a:lnSpc>
                <a:spcPct val="140000"/>
              </a:lnSpc>
              <a:spcAft>
                <a:spcPts val="3600"/>
              </a:spcAft>
            </a:pPr>
            <a:r>
              <a:rPr kumimoji="1" lang="en-US" altLang="ja-JP" dirty="0">
                <a:solidFill>
                  <a:srgbClr val="E66914"/>
                </a:solidFill>
              </a:rPr>
              <a:t>【</a:t>
            </a:r>
            <a:r>
              <a:rPr kumimoji="1" lang="ja-JP" altLang="en-US" dirty="0">
                <a:solidFill>
                  <a:srgbClr val="E66914"/>
                </a:solidFill>
              </a:rPr>
              <a:t>場面</a:t>
            </a:r>
            <a:r>
              <a:rPr kumimoji="1" lang="en-US" altLang="ja-JP" dirty="0">
                <a:solidFill>
                  <a:srgbClr val="E66914"/>
                </a:solidFill>
              </a:rPr>
              <a:t>1】</a:t>
            </a:r>
            <a:r>
              <a:rPr kumimoji="1" lang="ja-JP" altLang="en-US" dirty="0">
                <a:solidFill>
                  <a:srgbClr val="E66914"/>
                </a:solidFill>
              </a:rPr>
              <a:t>　</a:t>
            </a:r>
            <a:r>
              <a:rPr kumimoji="1" lang="en-US" altLang="ja-JP" dirty="0"/>
              <a:t/>
            </a:r>
            <a:br>
              <a:rPr kumimoji="1" lang="en-US" altLang="ja-JP" dirty="0"/>
            </a:br>
            <a:r>
              <a:rPr kumimoji="1" lang="ja-JP" altLang="en-US" dirty="0"/>
              <a:t>　</a:t>
            </a:r>
            <a:r>
              <a:rPr kumimoji="1" lang="en-US" altLang="ja-JP" sz="4000" dirty="0"/>
              <a:t>8</a:t>
            </a:r>
            <a:r>
              <a:rPr kumimoji="1" lang="ja-JP" altLang="en-US" sz="4000" dirty="0"/>
              <a:t>月</a:t>
            </a:r>
            <a:r>
              <a:rPr kumimoji="1" lang="en-US" altLang="ja-JP" sz="4000" dirty="0"/>
              <a:t>1</a:t>
            </a:r>
            <a:r>
              <a:rPr lang="en-US" altLang="ja-JP" sz="4000" dirty="0"/>
              <a:t>9</a:t>
            </a:r>
            <a:r>
              <a:rPr lang="ja-JP" altLang="en-US" sz="4000" dirty="0"/>
              <a:t>日</a:t>
            </a:r>
            <a:r>
              <a:rPr lang="en-US" altLang="ja-JP" sz="4000" dirty="0"/>
              <a:t>(</a:t>
            </a:r>
            <a:r>
              <a:rPr lang="ja-JP" altLang="en-US" sz="4000" dirty="0"/>
              <a:t>火</a:t>
            </a:r>
            <a:r>
              <a:rPr lang="en-US" altLang="ja-JP" sz="4000" dirty="0"/>
              <a:t>)</a:t>
            </a:r>
            <a:r>
              <a:rPr lang="ja-JP" altLang="en-US" sz="4000" dirty="0"/>
              <a:t>　</a:t>
            </a:r>
            <a:r>
              <a:rPr lang="en-US" altLang="ja-JP" sz="4000" dirty="0"/>
              <a:t>12</a:t>
            </a:r>
            <a:r>
              <a:rPr lang="ja-JP" altLang="en-US" sz="4000" dirty="0"/>
              <a:t>：</a:t>
            </a:r>
            <a:r>
              <a:rPr lang="en-US" altLang="ja-JP" sz="4000" dirty="0"/>
              <a:t>55</a:t>
            </a:r>
            <a:endParaRPr kumimoji="1" lang="ja-JP" altLang="en-US" dirty="0"/>
          </a:p>
        </p:txBody>
      </p:sp>
      <p:sp>
        <p:nvSpPr>
          <p:cNvPr id="5" name="スライド番号プレースホルダー 4">
            <a:extLst>
              <a:ext uri="{FF2B5EF4-FFF2-40B4-BE49-F238E27FC236}">
                <a16:creationId xmlns:a16="http://schemas.microsoft.com/office/drawing/2014/main" id="{1F4C2A7D-D784-4CAA-8E54-971FD8ECE6CD}"/>
              </a:ext>
            </a:extLst>
          </p:cNvPr>
          <p:cNvSpPr>
            <a:spLocks noGrp="1"/>
          </p:cNvSpPr>
          <p:nvPr>
            <p:ph type="sldNum" sz="quarter" idx="12"/>
          </p:nvPr>
        </p:nvSpPr>
        <p:spPr/>
        <p:txBody>
          <a:bodyPr/>
          <a:lstStyle/>
          <a:p>
            <a:fld id="{090AECCA-A504-4483-9A84-66AB2E940DB8}" type="slidenum">
              <a:rPr lang="ja-JP" altLang="en-US" smtClean="0"/>
              <a:pPr/>
              <a:t>21</a:t>
            </a:fld>
            <a:endParaRPr lang="ja-JP" altLang="en-US" dirty="0"/>
          </a:p>
        </p:txBody>
      </p:sp>
    </p:spTree>
    <p:extLst>
      <p:ext uri="{BB962C8B-B14F-4D97-AF65-F5344CB8AC3E}">
        <p14:creationId xmlns:p14="http://schemas.microsoft.com/office/powerpoint/2010/main" val="35282245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コンテンツ プレースホルダー 6">
            <a:extLst>
              <a:ext uri="{FF2B5EF4-FFF2-40B4-BE49-F238E27FC236}">
                <a16:creationId xmlns:a16="http://schemas.microsoft.com/office/drawing/2014/main" id="{24F6A3FE-9FBE-457F-9355-8C32F49C4AF1}"/>
              </a:ext>
            </a:extLst>
          </p:cNvPr>
          <p:cNvSpPr>
            <a:spLocks noGrp="1"/>
          </p:cNvSpPr>
          <p:nvPr>
            <p:ph idx="1"/>
          </p:nvPr>
        </p:nvSpPr>
        <p:spPr>
          <a:xfrm>
            <a:off x="558165" y="1330302"/>
            <a:ext cx="8027670" cy="5045098"/>
          </a:xfrm>
        </p:spPr>
        <p:txBody>
          <a:bodyPr>
            <a:normAutofit/>
          </a:bodyPr>
          <a:lstStyle/>
          <a:p>
            <a:pPr algn="just">
              <a:lnSpc>
                <a:spcPct val="100000"/>
              </a:lnSpc>
              <a:spcBef>
                <a:spcPts val="0"/>
              </a:spcBef>
              <a:spcAft>
                <a:spcPts val="1200"/>
              </a:spcAft>
            </a:pPr>
            <a:r>
              <a:rPr lang="en-US" altLang="ja-JP" sz="2400" dirty="0">
                <a:cs typeface="メイリオ" panose="020B0604030504040204" pitchFamily="50" charset="-128"/>
              </a:rPr>
              <a:t>7</a:t>
            </a:r>
            <a:r>
              <a:rPr lang="ja-JP" altLang="en-US" sz="2400" dirty="0">
                <a:cs typeface="メイリオ" panose="020B0604030504040204" pitchFamily="50" charset="-128"/>
              </a:rPr>
              <a:t>月</a:t>
            </a:r>
            <a:r>
              <a:rPr lang="en-US" altLang="ja-JP" sz="2400" dirty="0">
                <a:cs typeface="メイリオ" panose="020B0604030504040204" pitchFamily="50" charset="-128"/>
              </a:rPr>
              <a:t>31</a:t>
            </a:r>
            <a:r>
              <a:rPr lang="ja-JP" altLang="en-US" sz="2400" dirty="0">
                <a:cs typeface="メイリオ" panose="020B0604030504040204" pitchFamily="50" charset="-128"/>
              </a:rPr>
              <a:t>日から</a:t>
            </a:r>
            <a:r>
              <a:rPr lang="en-US" altLang="ja-JP" sz="2400" dirty="0">
                <a:cs typeface="メイリオ" panose="020B0604030504040204" pitchFamily="50" charset="-128"/>
              </a:rPr>
              <a:t>8</a:t>
            </a:r>
            <a:r>
              <a:rPr lang="ja-JP" altLang="en-US" sz="2400" dirty="0">
                <a:cs typeface="メイリオ" panose="020B0604030504040204" pitchFamily="50" charset="-128"/>
              </a:rPr>
              <a:t>月</a:t>
            </a:r>
            <a:r>
              <a:rPr lang="en-US" altLang="ja-JP" sz="2400" dirty="0">
                <a:cs typeface="メイリオ" panose="020B0604030504040204" pitchFamily="50" charset="-128"/>
              </a:rPr>
              <a:t>11</a:t>
            </a:r>
            <a:r>
              <a:rPr lang="ja-JP" altLang="en-US" sz="2400" dirty="0">
                <a:cs typeface="メイリオ" panose="020B0604030504040204" pitchFamily="50" charset="-128"/>
              </a:rPr>
              <a:t>日にかけて、台風第</a:t>
            </a:r>
            <a:r>
              <a:rPr lang="en-US" altLang="ja-JP" sz="2400" dirty="0">
                <a:cs typeface="メイリオ" panose="020B0604030504040204" pitchFamily="50" charset="-128"/>
              </a:rPr>
              <a:t>12</a:t>
            </a:r>
            <a:r>
              <a:rPr lang="ja-JP" altLang="en-US" sz="2400" dirty="0">
                <a:cs typeface="メイリオ" panose="020B0604030504040204" pitchFamily="50" charset="-128"/>
              </a:rPr>
              <a:t>号</a:t>
            </a:r>
            <a:r>
              <a:rPr lang="ja-JP" altLang="en-US" sz="2400" dirty="0" smtClean="0">
                <a:cs typeface="メイリオ" panose="020B0604030504040204" pitchFamily="50" charset="-128"/>
              </a:rPr>
              <a:t>及び第</a:t>
            </a:r>
            <a:r>
              <a:rPr lang="en-US" altLang="ja-JP" sz="2400" dirty="0" smtClean="0">
                <a:cs typeface="メイリオ" panose="020B0604030504040204" pitchFamily="50" charset="-128"/>
              </a:rPr>
              <a:t>11</a:t>
            </a:r>
            <a:r>
              <a:rPr lang="ja-JP" altLang="en-US" sz="2400" dirty="0">
                <a:cs typeface="メイリオ" panose="020B0604030504040204" pitchFamily="50" charset="-128"/>
              </a:rPr>
              <a:t>号</a:t>
            </a:r>
            <a:r>
              <a:rPr lang="ja-JP" altLang="en-US" sz="2400" dirty="0" smtClean="0">
                <a:cs typeface="メイリオ" panose="020B0604030504040204" pitchFamily="50" charset="-128"/>
              </a:rPr>
              <a:t>が</a:t>
            </a:r>
            <a:r>
              <a:rPr lang="en-US" altLang="ja-JP" sz="2400" dirty="0" smtClean="0">
                <a:cs typeface="メイリオ" panose="020B0604030504040204" pitchFamily="50" charset="-128"/>
              </a:rPr>
              <a:t/>
            </a:r>
            <a:br>
              <a:rPr lang="en-US" altLang="ja-JP" sz="2400" dirty="0" smtClean="0">
                <a:cs typeface="メイリオ" panose="020B0604030504040204" pitchFamily="50" charset="-128"/>
              </a:rPr>
            </a:br>
            <a:r>
              <a:rPr lang="ja-JP" altLang="en-US" sz="2400" dirty="0" smtClean="0">
                <a:cs typeface="メイリオ" panose="020B0604030504040204" pitchFamily="50" charset="-128"/>
              </a:rPr>
              <a:t>相次いで</a:t>
            </a:r>
            <a:r>
              <a:rPr lang="ja-JP" altLang="en-US" sz="2400" dirty="0">
                <a:cs typeface="メイリオ" panose="020B0604030504040204" pitchFamily="50" charset="-128"/>
              </a:rPr>
              <a:t>日本列島に接近し、</a:t>
            </a:r>
            <a:r>
              <a:rPr lang="en-US" altLang="ja-JP" sz="2400" dirty="0">
                <a:cs typeface="メイリオ" panose="020B0604030504040204" pitchFamily="50" charset="-128"/>
              </a:rPr>
              <a:t>8</a:t>
            </a:r>
            <a:r>
              <a:rPr lang="ja-JP" altLang="en-US" sz="2400" dirty="0">
                <a:cs typeface="メイリオ" panose="020B0604030504040204" pitchFamily="50" charset="-128"/>
              </a:rPr>
              <a:t>月</a:t>
            </a:r>
            <a:r>
              <a:rPr lang="en-US" altLang="ja-JP" sz="2400" dirty="0">
                <a:cs typeface="メイリオ" panose="020B0604030504040204" pitchFamily="50" charset="-128"/>
              </a:rPr>
              <a:t>5</a:t>
            </a:r>
            <a:r>
              <a:rPr lang="ja-JP" altLang="en-US" sz="2400" dirty="0">
                <a:cs typeface="メイリオ" panose="020B0604030504040204" pitchFamily="50" charset="-128"/>
              </a:rPr>
              <a:t>日から現在にかけて</a:t>
            </a:r>
            <a:r>
              <a:rPr lang="ja-JP" altLang="en-US" sz="2400" dirty="0" smtClean="0">
                <a:cs typeface="メイリオ" panose="020B0604030504040204" pitchFamily="50" charset="-128"/>
              </a:rPr>
              <a:t>、</a:t>
            </a:r>
            <a:r>
              <a:rPr lang="en-US" altLang="ja-JP" sz="2400" dirty="0" smtClean="0">
                <a:cs typeface="メイリオ" panose="020B0604030504040204" pitchFamily="50" charset="-128"/>
              </a:rPr>
              <a:t/>
            </a:r>
            <a:br>
              <a:rPr lang="en-US" altLang="ja-JP" sz="2400" dirty="0" smtClean="0">
                <a:cs typeface="メイリオ" panose="020B0604030504040204" pitchFamily="50" charset="-128"/>
              </a:rPr>
            </a:br>
            <a:r>
              <a:rPr lang="ja-JP" altLang="en-US" sz="2400" dirty="0" smtClean="0">
                <a:cs typeface="メイリオ" panose="020B0604030504040204" pitchFamily="50" charset="-128"/>
              </a:rPr>
              <a:t>前線</a:t>
            </a:r>
            <a:r>
              <a:rPr lang="ja-JP" altLang="en-US" sz="2400" dirty="0">
                <a:cs typeface="メイリオ" panose="020B0604030504040204" pitchFamily="50" charset="-128"/>
              </a:rPr>
              <a:t>が日本付近に停滞。</a:t>
            </a:r>
            <a:endParaRPr lang="en-US" altLang="ja-JP" sz="2400" dirty="0">
              <a:cs typeface="メイリオ" panose="020B0604030504040204" pitchFamily="50" charset="-128"/>
            </a:endParaRPr>
          </a:p>
          <a:p>
            <a:pPr algn="just">
              <a:lnSpc>
                <a:spcPct val="100000"/>
              </a:lnSpc>
              <a:spcBef>
                <a:spcPts val="0"/>
              </a:spcBef>
              <a:spcAft>
                <a:spcPts val="1200"/>
              </a:spcAft>
            </a:pPr>
            <a:r>
              <a:rPr lang="en-US" altLang="ja-JP" sz="2400" dirty="0" smtClean="0">
                <a:cs typeface="メイリオ" panose="020B0604030504040204" pitchFamily="50" charset="-128"/>
              </a:rPr>
              <a:t>7</a:t>
            </a:r>
            <a:r>
              <a:rPr lang="ja-JP" altLang="en-US" sz="2400" dirty="0">
                <a:cs typeface="メイリオ" panose="020B0604030504040204" pitchFamily="50" charset="-128"/>
              </a:rPr>
              <a:t>月</a:t>
            </a:r>
            <a:r>
              <a:rPr lang="en-US" altLang="ja-JP" sz="2400" dirty="0">
                <a:cs typeface="メイリオ" panose="020B0604030504040204" pitchFamily="50" charset="-128"/>
              </a:rPr>
              <a:t>30</a:t>
            </a:r>
            <a:r>
              <a:rPr lang="ja-JP" altLang="en-US" sz="2400" dirty="0">
                <a:cs typeface="メイリオ" panose="020B0604030504040204" pitchFamily="50" charset="-128"/>
              </a:rPr>
              <a:t>日から本日</a:t>
            </a:r>
            <a:r>
              <a:rPr lang="en-US" altLang="ja-JP" sz="2400" dirty="0">
                <a:cs typeface="メイリオ" panose="020B0604030504040204" pitchFamily="50" charset="-128"/>
              </a:rPr>
              <a:t>8</a:t>
            </a:r>
            <a:r>
              <a:rPr lang="ja-JP" altLang="en-US" sz="2400" dirty="0">
                <a:cs typeface="メイリオ" panose="020B0604030504040204" pitchFamily="50" charset="-128"/>
              </a:rPr>
              <a:t>月</a:t>
            </a:r>
            <a:r>
              <a:rPr lang="en-US" altLang="ja-JP" sz="2400" dirty="0">
                <a:cs typeface="メイリオ" panose="020B0604030504040204" pitchFamily="50" charset="-128"/>
              </a:rPr>
              <a:t>19</a:t>
            </a:r>
            <a:r>
              <a:rPr lang="ja-JP" altLang="en-US" sz="2400" dirty="0">
                <a:cs typeface="メイリオ" panose="020B0604030504040204" pitchFamily="50" charset="-128"/>
              </a:rPr>
              <a:t>日の期間を通じて、日本付近へ</a:t>
            </a:r>
            <a:r>
              <a:rPr lang="ja-JP" altLang="en-US" sz="2400" dirty="0" smtClean="0">
                <a:cs typeface="メイリオ" panose="020B0604030504040204" pitchFamily="50" charset="-128"/>
              </a:rPr>
              <a:t>の</a:t>
            </a:r>
            <a:r>
              <a:rPr lang="en-US" altLang="ja-JP" sz="2400" dirty="0" smtClean="0">
                <a:cs typeface="メイリオ" panose="020B0604030504040204" pitchFamily="50" charset="-128"/>
              </a:rPr>
              <a:t/>
            </a:r>
            <a:br>
              <a:rPr lang="en-US" altLang="ja-JP" sz="2400" dirty="0" smtClean="0">
                <a:cs typeface="メイリオ" panose="020B0604030504040204" pitchFamily="50" charset="-128"/>
              </a:rPr>
            </a:br>
            <a:r>
              <a:rPr lang="ja-JP" altLang="en-US" sz="2400" dirty="0" smtClean="0">
                <a:cs typeface="メイリオ" panose="020B0604030504040204" pitchFamily="50" charset="-128"/>
              </a:rPr>
              <a:t>暖かく非常</a:t>
            </a:r>
            <a:r>
              <a:rPr lang="ja-JP" altLang="en-US" sz="2400" dirty="0">
                <a:cs typeface="メイリオ" panose="020B0604030504040204" pitchFamily="50" charset="-128"/>
              </a:rPr>
              <a:t>に湿った空気</a:t>
            </a:r>
            <a:r>
              <a:rPr lang="ja-JP" altLang="en-US" sz="2400" dirty="0" smtClean="0">
                <a:cs typeface="メイリオ" panose="020B0604030504040204" pitchFamily="50" charset="-128"/>
              </a:rPr>
              <a:t>の流れ込み</a:t>
            </a:r>
            <a:r>
              <a:rPr lang="ja-JP" altLang="en-US" sz="2400" dirty="0">
                <a:cs typeface="メイリオ" panose="020B0604030504040204" pitchFamily="50" charset="-128"/>
              </a:rPr>
              <a:t>が継続している。</a:t>
            </a:r>
          </a:p>
          <a:p>
            <a:pPr algn="just">
              <a:lnSpc>
                <a:spcPct val="100000"/>
              </a:lnSpc>
              <a:spcBef>
                <a:spcPts val="0"/>
              </a:spcBef>
              <a:spcAft>
                <a:spcPts val="1200"/>
              </a:spcAft>
            </a:pPr>
            <a:r>
              <a:rPr lang="ja-JP" altLang="en-US" sz="2400" dirty="0">
                <a:cs typeface="メイリオ" panose="020B0604030504040204" pitchFamily="50" charset="-128"/>
              </a:rPr>
              <a:t>これら</a:t>
            </a:r>
            <a:r>
              <a:rPr lang="ja-JP" altLang="en-US" sz="2400" b="1" u="sng" dirty="0">
                <a:cs typeface="メイリオ" panose="020B0604030504040204" pitchFamily="50" charset="-128"/>
              </a:rPr>
              <a:t>台風や前線等の影響で全国各地で大雨</a:t>
            </a:r>
            <a:r>
              <a:rPr lang="ja-JP" altLang="en-US" sz="2400" dirty="0">
                <a:cs typeface="メイリオ" panose="020B0604030504040204" pitchFamily="50" charset="-128"/>
              </a:rPr>
              <a:t>となっている。</a:t>
            </a:r>
            <a:endParaRPr lang="en-US" altLang="ja-JP" sz="2400" dirty="0">
              <a:cs typeface="メイリオ" panose="020B0604030504040204" pitchFamily="50" charset="-128"/>
            </a:endParaRPr>
          </a:p>
          <a:p>
            <a:pPr algn="just">
              <a:lnSpc>
                <a:spcPct val="100000"/>
              </a:lnSpc>
              <a:spcBef>
                <a:spcPts val="0"/>
              </a:spcBef>
              <a:spcAft>
                <a:spcPts val="1200"/>
              </a:spcAft>
            </a:pPr>
            <a:r>
              <a:rPr lang="ja-JP" altLang="en-US" sz="2400" b="1" u="sng" dirty="0">
                <a:cs typeface="メイリオ" panose="020B0604030504040204" pitchFamily="50" charset="-128"/>
              </a:rPr>
              <a:t>現在、</a:t>
            </a:r>
            <a:r>
              <a:rPr lang="en-US" altLang="ja-JP" sz="2400" b="1" u="sng" dirty="0">
                <a:cs typeface="メイリオ" panose="020B0604030504040204" pitchFamily="50" charset="-128"/>
              </a:rPr>
              <a:t>B</a:t>
            </a:r>
            <a:r>
              <a:rPr lang="ja-JP" altLang="en-US" sz="2400" b="1" u="sng" dirty="0">
                <a:cs typeface="メイリオ" panose="020B0604030504040204" pitchFamily="50" charset="-128"/>
              </a:rPr>
              <a:t>市に注意報・警報は発表されていない</a:t>
            </a:r>
            <a:r>
              <a:rPr lang="ja-JP" altLang="en-US" sz="2400" dirty="0">
                <a:cs typeface="メイリオ" panose="020B0604030504040204" pitchFamily="50" charset="-128"/>
              </a:rPr>
              <a:t>。</a:t>
            </a:r>
            <a:endParaRPr lang="en-US" altLang="ja-JP" sz="2400" dirty="0">
              <a:cs typeface="メイリオ" panose="020B0604030504040204" pitchFamily="50" charset="-128"/>
            </a:endParaRPr>
          </a:p>
          <a:p>
            <a:endParaRPr kumimoji="1" lang="ja-JP" altLang="en-US" dirty="0"/>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normAutofit/>
          </a:bodyPr>
          <a:lstStyle/>
          <a:p>
            <a:r>
              <a:rPr kumimoji="1" lang="ja-JP" altLang="en-US" dirty="0" smtClean="0"/>
              <a:t>これ</a:t>
            </a:r>
            <a:r>
              <a:rPr kumimoji="1" lang="ja-JP" altLang="en-US" dirty="0"/>
              <a:t>までの気象状況</a:t>
            </a:r>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22</a:t>
            </a:fld>
            <a:endParaRPr lang="ja-JP" altLang="en-US"/>
          </a:p>
        </p:txBody>
      </p:sp>
      <p:sp>
        <p:nvSpPr>
          <p:cNvPr id="3" name="コンテンツ プレースホルダー 2">
            <a:extLst>
              <a:ext uri="{FF2B5EF4-FFF2-40B4-BE49-F238E27FC236}">
                <a16:creationId xmlns:a16="http://schemas.microsoft.com/office/drawing/2014/main" id="{7853784F-BD00-491C-8369-E2CD745DE143}"/>
              </a:ext>
            </a:extLst>
          </p:cNvPr>
          <p:cNvSpPr>
            <a:spLocks noGrp="1"/>
          </p:cNvSpPr>
          <p:nvPr>
            <p:ph idx="13"/>
          </p:nvPr>
        </p:nvSpPr>
        <p:spPr/>
        <p:txBody>
          <a:bodyPr/>
          <a:lstStyle/>
          <a:p>
            <a:r>
              <a:rPr lang="en-US" altLang="ja-JP" b="0" dirty="0">
                <a:solidFill>
                  <a:srgbClr val="E66914"/>
                </a:solidFill>
              </a:rPr>
              <a:t>【</a:t>
            </a:r>
            <a:r>
              <a:rPr lang="ja-JP" altLang="en-US" b="0" dirty="0">
                <a:solidFill>
                  <a:srgbClr val="E66914"/>
                </a:solidFill>
              </a:rPr>
              <a:t>場面 </a:t>
            </a:r>
            <a:r>
              <a:rPr lang="en-US" altLang="ja-JP" b="0" dirty="0" smtClean="0">
                <a:solidFill>
                  <a:srgbClr val="E66914"/>
                </a:solidFill>
              </a:rPr>
              <a:t>1】 </a:t>
            </a:r>
            <a:r>
              <a:rPr lang="ja-JP" altLang="en-US" b="0" dirty="0" smtClean="0">
                <a:solidFill>
                  <a:srgbClr val="E66914"/>
                </a:solidFill>
              </a:rPr>
              <a:t>状況付与</a:t>
            </a:r>
            <a:endParaRPr lang="ja-JP" altLang="en-US" b="0" dirty="0"/>
          </a:p>
        </p:txBody>
      </p:sp>
      <p:sp>
        <p:nvSpPr>
          <p:cNvPr id="2" name="テキスト ボックス 1">
            <a:extLst>
              <a:ext uri="{FF2B5EF4-FFF2-40B4-BE49-F238E27FC236}">
                <a16:creationId xmlns:a16="http://schemas.microsoft.com/office/drawing/2014/main" id="{0BC5A8BD-C919-4EBD-B36B-454556E7B723}"/>
              </a:ext>
            </a:extLst>
          </p:cNvPr>
          <p:cNvSpPr txBox="1"/>
          <p:nvPr/>
        </p:nvSpPr>
        <p:spPr>
          <a:xfrm>
            <a:off x="558165" y="5210208"/>
            <a:ext cx="5960910" cy="830997"/>
          </a:xfrm>
          <a:prstGeom prst="rect">
            <a:avLst/>
          </a:prstGeom>
          <a:noFill/>
        </p:spPr>
        <p:txBody>
          <a:bodyPr wrap="square" rtlCol="0">
            <a:spAutoFit/>
          </a:bodyPr>
          <a:lstStyle/>
          <a:p>
            <a:r>
              <a:rPr lang="en-US" altLang="ja-JP" sz="2400" dirty="0">
                <a:solidFill>
                  <a:schemeClr val="accent6">
                    <a:lumMod val="75000"/>
                  </a:schemeClr>
                </a:solidFill>
                <a:latin typeface="+mn-ea"/>
              </a:rPr>
              <a:t>【</a:t>
            </a:r>
            <a:r>
              <a:rPr lang="ja-JP" altLang="en-US" sz="2400" dirty="0">
                <a:solidFill>
                  <a:schemeClr val="accent6">
                    <a:lumMod val="75000"/>
                  </a:schemeClr>
                </a:solidFill>
                <a:latin typeface="+mn-ea"/>
              </a:rPr>
              <a:t>参考</a:t>
            </a:r>
            <a:r>
              <a:rPr lang="en-US" altLang="ja-JP" sz="2400" dirty="0">
                <a:solidFill>
                  <a:schemeClr val="accent6">
                    <a:lumMod val="75000"/>
                  </a:schemeClr>
                </a:solidFill>
                <a:latin typeface="+mn-ea"/>
              </a:rPr>
              <a:t>】</a:t>
            </a:r>
          </a:p>
          <a:p>
            <a:r>
              <a:rPr lang="ja-JP" altLang="en-US" sz="2400" dirty="0">
                <a:solidFill>
                  <a:srgbClr val="404040"/>
                </a:solidFill>
                <a:latin typeface="+mn-ea"/>
              </a:rPr>
              <a:t>  本日の日の出 </a:t>
            </a:r>
            <a:r>
              <a:rPr lang="en-US" altLang="ja-JP" sz="2400" dirty="0">
                <a:solidFill>
                  <a:srgbClr val="404040"/>
                </a:solidFill>
                <a:latin typeface="+mn-ea"/>
              </a:rPr>
              <a:t> </a:t>
            </a:r>
            <a:r>
              <a:rPr lang="en-US" altLang="ja-JP" sz="2400" dirty="0" smtClean="0">
                <a:solidFill>
                  <a:srgbClr val="404040"/>
                </a:solidFill>
                <a:latin typeface="+mn-ea"/>
              </a:rPr>
              <a:t>05</a:t>
            </a:r>
            <a:r>
              <a:rPr lang="ja-JP" altLang="en-US" sz="2400" dirty="0">
                <a:solidFill>
                  <a:srgbClr val="404040"/>
                </a:solidFill>
                <a:latin typeface="+mn-ea"/>
              </a:rPr>
              <a:t>：</a:t>
            </a:r>
            <a:r>
              <a:rPr lang="en-US" altLang="ja-JP" sz="2400" dirty="0" smtClean="0">
                <a:solidFill>
                  <a:srgbClr val="404040"/>
                </a:solidFill>
                <a:latin typeface="+mn-ea"/>
              </a:rPr>
              <a:t>34</a:t>
            </a:r>
            <a:r>
              <a:rPr lang="ja-JP" altLang="en-US" sz="2400" dirty="0" smtClean="0">
                <a:solidFill>
                  <a:srgbClr val="404040"/>
                </a:solidFill>
                <a:latin typeface="+mn-ea"/>
              </a:rPr>
              <a:t>／</a:t>
            </a:r>
            <a:r>
              <a:rPr lang="ja-JP" altLang="en-US" sz="2400" dirty="0">
                <a:solidFill>
                  <a:srgbClr val="404040"/>
                </a:solidFill>
                <a:latin typeface="+mn-ea"/>
              </a:rPr>
              <a:t>日の入 </a:t>
            </a:r>
            <a:r>
              <a:rPr lang="en-US" altLang="ja-JP" sz="2400" dirty="0">
                <a:solidFill>
                  <a:srgbClr val="404040"/>
                </a:solidFill>
                <a:latin typeface="+mn-ea"/>
              </a:rPr>
              <a:t> 18</a:t>
            </a:r>
            <a:r>
              <a:rPr lang="ja-JP" altLang="en-US" sz="2400" dirty="0">
                <a:solidFill>
                  <a:srgbClr val="404040"/>
                </a:solidFill>
                <a:latin typeface="+mn-ea"/>
              </a:rPr>
              <a:t>：</a:t>
            </a:r>
            <a:r>
              <a:rPr lang="en-US" altLang="ja-JP" sz="2400" dirty="0">
                <a:solidFill>
                  <a:srgbClr val="404040"/>
                </a:solidFill>
                <a:latin typeface="+mn-ea"/>
              </a:rPr>
              <a:t>54</a:t>
            </a:r>
          </a:p>
        </p:txBody>
      </p:sp>
    </p:spTree>
    <p:extLst>
      <p:ext uri="{BB962C8B-B14F-4D97-AF65-F5344CB8AC3E}">
        <p14:creationId xmlns:p14="http://schemas.microsoft.com/office/powerpoint/2010/main" val="8309601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lstStyle/>
          <a:p>
            <a:r>
              <a:rPr kumimoji="1" lang="en-US" altLang="ja-JP" dirty="0" smtClean="0"/>
              <a:t>19</a:t>
            </a:r>
            <a:r>
              <a:rPr kumimoji="1" lang="ja-JP" altLang="en-US" dirty="0"/>
              <a:t>日　</a:t>
            </a:r>
            <a:r>
              <a:rPr kumimoji="1" lang="en-US" altLang="ja-JP" dirty="0"/>
              <a:t>12</a:t>
            </a:r>
            <a:r>
              <a:rPr kumimoji="1" lang="ja-JP" altLang="en-US" dirty="0"/>
              <a:t>：</a:t>
            </a:r>
            <a:r>
              <a:rPr kumimoji="1" lang="en-US" altLang="ja-JP" dirty="0"/>
              <a:t>55</a:t>
            </a:r>
            <a:endParaRPr kumimoji="1" lang="ja-JP" altLang="en-US"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23</a:t>
            </a:fld>
            <a:endParaRPr lang="ja-JP" altLang="en-US" dirty="0"/>
          </a:p>
        </p:txBody>
      </p:sp>
      <p:sp>
        <p:nvSpPr>
          <p:cNvPr id="13" name="コンテンツ プレースホルダー 2">
            <a:extLst>
              <a:ext uri="{FF2B5EF4-FFF2-40B4-BE49-F238E27FC236}">
                <a16:creationId xmlns:a16="http://schemas.microsoft.com/office/drawing/2014/main" id="{7853784F-BD00-491C-8369-E2CD745DE143}"/>
              </a:ext>
            </a:extLst>
          </p:cNvPr>
          <p:cNvSpPr>
            <a:spLocks noGrp="1"/>
          </p:cNvSpPr>
          <p:nvPr>
            <p:ph idx="13"/>
          </p:nvPr>
        </p:nvSpPr>
        <p:spPr>
          <a:xfrm>
            <a:off x="252000" y="86609"/>
            <a:ext cx="7886700" cy="277566"/>
          </a:xfrm>
        </p:spPr>
        <p:txBody>
          <a:bodyPr/>
          <a:lstStyle/>
          <a:p>
            <a:r>
              <a:rPr lang="en-US" altLang="ja-JP" b="0" dirty="0">
                <a:solidFill>
                  <a:srgbClr val="E66914"/>
                </a:solidFill>
              </a:rPr>
              <a:t>【</a:t>
            </a:r>
            <a:r>
              <a:rPr lang="ja-JP" altLang="en-US" b="0" dirty="0">
                <a:solidFill>
                  <a:srgbClr val="E66914"/>
                </a:solidFill>
              </a:rPr>
              <a:t>場面 </a:t>
            </a:r>
            <a:r>
              <a:rPr lang="en-US" altLang="ja-JP" b="0" dirty="0" smtClean="0">
                <a:solidFill>
                  <a:srgbClr val="E66914"/>
                </a:solidFill>
              </a:rPr>
              <a:t>1】 </a:t>
            </a:r>
            <a:r>
              <a:rPr lang="ja-JP" altLang="en-US" b="0" dirty="0" smtClean="0">
                <a:solidFill>
                  <a:srgbClr val="E66914"/>
                </a:solidFill>
              </a:rPr>
              <a:t>状況付与</a:t>
            </a:r>
            <a:endParaRPr lang="ja-JP" altLang="en-US" b="0" dirty="0"/>
          </a:p>
        </p:txBody>
      </p:sp>
      <p:sp>
        <p:nvSpPr>
          <p:cNvPr id="14" name="コンテンツ プレースホルダー 6">
            <a:extLst>
              <a:ext uri="{FF2B5EF4-FFF2-40B4-BE49-F238E27FC236}">
                <a16:creationId xmlns:a16="http://schemas.microsoft.com/office/drawing/2014/main" id="{24F6A3FE-9FBE-457F-9355-8C32F49C4AF1}"/>
              </a:ext>
            </a:extLst>
          </p:cNvPr>
          <p:cNvSpPr txBox="1">
            <a:spLocks/>
          </p:cNvSpPr>
          <p:nvPr/>
        </p:nvSpPr>
        <p:spPr>
          <a:xfrm>
            <a:off x="252000" y="1330302"/>
            <a:ext cx="5128264" cy="50450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nSpc>
                <a:spcPct val="100000"/>
              </a:lnSpc>
              <a:spcBef>
                <a:spcPts val="0"/>
              </a:spcBef>
              <a:spcAft>
                <a:spcPts val="1200"/>
              </a:spcAft>
            </a:pPr>
            <a:r>
              <a:rPr lang="en-US" altLang="ja-JP" sz="2200" spc="-100" dirty="0" smtClean="0"/>
              <a:t>05:45 </a:t>
            </a:r>
            <a:r>
              <a:rPr lang="ja-JP" altLang="en-US" sz="2200" spc="-100" dirty="0"/>
              <a:t>に</a:t>
            </a:r>
            <a:r>
              <a:rPr lang="ja-JP" altLang="en-US" sz="2200" b="1" spc="-100" dirty="0"/>
              <a:t>「府県気象情報」</a:t>
            </a:r>
            <a:r>
              <a:rPr lang="ja-JP" altLang="en-US" sz="2200" spc="-100" dirty="0"/>
              <a:t>が発表されました。</a:t>
            </a:r>
            <a:endParaRPr lang="en-US" altLang="ja-JP" sz="2200" spc="-100" dirty="0"/>
          </a:p>
          <a:p>
            <a:pPr algn="just">
              <a:lnSpc>
                <a:spcPct val="100000"/>
              </a:lnSpc>
              <a:spcBef>
                <a:spcPts val="0"/>
              </a:spcBef>
              <a:spcAft>
                <a:spcPts val="1200"/>
              </a:spcAft>
            </a:pPr>
            <a:r>
              <a:rPr lang="en-US" altLang="ja-JP" sz="2200" spc="-100" dirty="0"/>
              <a:t>B</a:t>
            </a:r>
            <a:r>
              <a:rPr lang="ja-JP" altLang="en-US" sz="2200" spc="-100" dirty="0"/>
              <a:t>市防災課では</a:t>
            </a:r>
            <a:r>
              <a:rPr lang="zh-TW" altLang="en-US" sz="2200" spc="-100" dirty="0"/>
              <a:t>第</a:t>
            </a:r>
            <a:r>
              <a:rPr lang="en-US" altLang="zh-TW" sz="2200" spc="-100" dirty="0"/>
              <a:t>1</a:t>
            </a:r>
            <a:r>
              <a:rPr lang="zh-TW" altLang="en-US" sz="2200" spc="-100" dirty="0"/>
              <a:t>次防災</a:t>
            </a:r>
            <a:r>
              <a:rPr lang="zh-TW" altLang="en-US" sz="2200" spc="-100" dirty="0" smtClean="0"/>
              <a:t>体制</a:t>
            </a:r>
            <a:r>
              <a:rPr lang="ja-JP" altLang="en-US" sz="2200" spc="-100" dirty="0" smtClean="0"/>
              <a:t>（</a:t>
            </a:r>
            <a:r>
              <a:rPr lang="ja-JP" altLang="en-US" sz="2200" spc="-100" dirty="0"/>
              <a:t>気象</a:t>
            </a:r>
            <a:r>
              <a:rPr lang="ja-JP" altLang="en-US" sz="2200" spc="-100" dirty="0" smtClean="0"/>
              <a:t>台</a:t>
            </a:r>
            <a:r>
              <a:rPr lang="en-US" altLang="ja-JP" sz="2200" spc="-100" dirty="0" smtClean="0"/>
              <a:t/>
            </a:r>
            <a:br>
              <a:rPr lang="en-US" altLang="ja-JP" sz="2200" spc="-100" dirty="0" smtClean="0"/>
            </a:br>
            <a:r>
              <a:rPr lang="ja-JP" altLang="en-US" sz="2200" spc="-100" dirty="0" smtClean="0"/>
              <a:t>から</a:t>
            </a:r>
            <a:r>
              <a:rPr lang="ja-JP" altLang="en-US" sz="2200" spc="-100" dirty="0"/>
              <a:t>発表される</a:t>
            </a:r>
            <a:r>
              <a:rPr lang="ja-JP" altLang="en-US" sz="2200" b="1" spc="-100" dirty="0"/>
              <a:t>防災</a:t>
            </a:r>
            <a:r>
              <a:rPr lang="ja-JP" altLang="en-US" sz="2200" b="1" spc="-100" dirty="0" smtClean="0"/>
              <a:t>気象情報</a:t>
            </a:r>
            <a:r>
              <a:rPr lang="ja-JP" altLang="en-US" sz="2200" b="1" spc="-100" dirty="0"/>
              <a:t>に注意</a:t>
            </a:r>
            <a:r>
              <a:rPr lang="ja-JP" altLang="en-US" sz="2200" b="1" spc="-100" dirty="0" smtClean="0"/>
              <a:t>を</a:t>
            </a:r>
            <a:r>
              <a:rPr lang="en-US" altLang="ja-JP" sz="2200" b="1" spc="-100" dirty="0" smtClean="0"/>
              <a:t/>
            </a:r>
            <a:br>
              <a:rPr lang="en-US" altLang="ja-JP" sz="2200" b="1" spc="-100" dirty="0" smtClean="0"/>
            </a:br>
            <a:r>
              <a:rPr lang="ja-JP" altLang="en-US" sz="2200" b="1" spc="-100" dirty="0" smtClean="0"/>
              <a:t>向けて</a:t>
            </a:r>
            <a:r>
              <a:rPr lang="ja-JP" altLang="en-US" sz="2200" b="1" spc="-100" dirty="0"/>
              <a:t>おく体制）</a:t>
            </a:r>
            <a:r>
              <a:rPr lang="ja-JP" altLang="en-US" sz="2200" spc="-100" dirty="0"/>
              <a:t>をとりました。</a:t>
            </a:r>
            <a:endParaRPr lang="en-US" altLang="ja-JP" sz="2200" spc="-100" dirty="0"/>
          </a:p>
          <a:p>
            <a:pPr algn="just">
              <a:lnSpc>
                <a:spcPct val="100000"/>
              </a:lnSpc>
              <a:spcBef>
                <a:spcPts val="0"/>
              </a:spcBef>
              <a:spcAft>
                <a:spcPts val="1200"/>
              </a:spcAft>
            </a:pPr>
            <a:r>
              <a:rPr lang="en-US" altLang="ja-JP" sz="2200" spc="-100" dirty="0"/>
              <a:t>12:55 </a:t>
            </a:r>
            <a:r>
              <a:rPr lang="ja-JP" altLang="en-US" sz="2200" spc="-100" dirty="0"/>
              <a:t>には</a:t>
            </a:r>
            <a:r>
              <a:rPr lang="ja-JP" altLang="en-US" sz="2200" b="1" spc="-100" dirty="0"/>
              <a:t>「大雨注意報（警戒レベル２）</a:t>
            </a:r>
            <a:r>
              <a:rPr lang="ja-JP" altLang="en-US" sz="2200" b="1" spc="-100" dirty="0" smtClean="0"/>
              <a:t>」</a:t>
            </a:r>
            <a:r>
              <a:rPr lang="en-US" altLang="ja-JP" sz="2200" b="1" spc="-100" dirty="0" smtClean="0"/>
              <a:t/>
            </a:r>
            <a:br>
              <a:rPr lang="en-US" altLang="ja-JP" sz="2200" b="1" spc="-100" dirty="0" smtClean="0"/>
            </a:br>
            <a:r>
              <a:rPr lang="ja-JP" altLang="en-US" sz="2200" b="1" spc="-100" dirty="0" smtClean="0"/>
              <a:t>が</a:t>
            </a:r>
            <a:r>
              <a:rPr lang="ja-JP" altLang="en-US" sz="2200" spc="-100" dirty="0"/>
              <a:t>発表されました。</a:t>
            </a:r>
            <a:endParaRPr lang="en-US" altLang="ja-JP" sz="2200" spc="-100" dirty="0"/>
          </a:p>
          <a:p>
            <a:pPr algn="just">
              <a:lnSpc>
                <a:spcPct val="100000"/>
              </a:lnSpc>
              <a:spcBef>
                <a:spcPts val="0"/>
              </a:spcBef>
              <a:spcAft>
                <a:spcPts val="1200"/>
              </a:spcAft>
            </a:pPr>
            <a:r>
              <a:rPr lang="ja-JP" altLang="en-US" sz="2200" spc="-100" dirty="0" smtClean="0"/>
              <a:t>防災課</a:t>
            </a:r>
            <a:r>
              <a:rPr lang="ja-JP" altLang="en-US" sz="2200" spc="-100" dirty="0"/>
              <a:t>では</a:t>
            </a:r>
            <a:r>
              <a:rPr lang="ja-JP" altLang="en-US" sz="2200" spc="-100" dirty="0" smtClean="0"/>
              <a:t>、</a:t>
            </a:r>
            <a:r>
              <a:rPr lang="ja-JP" altLang="en-US" sz="2200" spc="-100" dirty="0"/>
              <a:t>気象庁ホームページなど</a:t>
            </a:r>
            <a:r>
              <a:rPr lang="ja-JP" altLang="en-US" sz="2200" spc="-100" dirty="0" smtClean="0"/>
              <a:t>で</a:t>
            </a:r>
            <a:r>
              <a:rPr lang="en-US" altLang="ja-JP" sz="2200" spc="-100" dirty="0" smtClean="0"/>
              <a:t/>
            </a:r>
            <a:br>
              <a:rPr lang="en-US" altLang="ja-JP" sz="2200" spc="-100" dirty="0" smtClean="0"/>
            </a:br>
            <a:r>
              <a:rPr lang="ja-JP" altLang="en-US" sz="2200" spc="-100" dirty="0" smtClean="0"/>
              <a:t>次</a:t>
            </a:r>
            <a:r>
              <a:rPr lang="ja-JP" altLang="en-US" sz="2200" spc="-100" dirty="0"/>
              <a:t>の情報を確認しました。</a:t>
            </a:r>
            <a:endParaRPr lang="en-US" altLang="ja-JP" sz="2200" spc="-100" dirty="0"/>
          </a:p>
          <a:p>
            <a:pPr marL="800100" lvl="1" indent="-342900" algn="just">
              <a:lnSpc>
                <a:spcPct val="100000"/>
              </a:lnSpc>
              <a:spcBef>
                <a:spcPts val="0"/>
              </a:spcBef>
              <a:spcAft>
                <a:spcPts val="600"/>
              </a:spcAft>
              <a:buFont typeface="+mj-lt"/>
              <a:buAutoNum type="arabicPeriod"/>
            </a:pPr>
            <a:r>
              <a:rPr lang="ja-JP" altLang="en-US" sz="2200" spc="-100" dirty="0"/>
              <a:t>今後の雨（降水短時間予報）</a:t>
            </a:r>
            <a:endParaRPr lang="en-US" altLang="ja-JP" sz="2200" spc="-100" dirty="0"/>
          </a:p>
          <a:p>
            <a:pPr marL="800100" lvl="1" indent="-342900" algn="just">
              <a:lnSpc>
                <a:spcPct val="100000"/>
              </a:lnSpc>
              <a:spcBef>
                <a:spcPts val="0"/>
              </a:spcBef>
              <a:spcAft>
                <a:spcPts val="600"/>
              </a:spcAft>
              <a:buFont typeface="+mj-lt"/>
              <a:buAutoNum type="arabicPeriod"/>
            </a:pPr>
            <a:r>
              <a:rPr lang="ja-JP" altLang="en-US" sz="2200" spc="-100" dirty="0"/>
              <a:t>土砂キキクル（大雨警報（土砂災害）の危険度分布）</a:t>
            </a:r>
            <a:endParaRPr lang="en-US" altLang="ja-JP" sz="2200" spc="-100" dirty="0"/>
          </a:p>
          <a:p>
            <a:endParaRPr lang="ja-JP" altLang="en-US" spc="-100" dirty="0"/>
          </a:p>
        </p:txBody>
      </p:sp>
      <p:grpSp>
        <p:nvGrpSpPr>
          <p:cNvPr id="7" name="グループ化 6"/>
          <p:cNvGrpSpPr/>
          <p:nvPr/>
        </p:nvGrpSpPr>
        <p:grpSpPr>
          <a:xfrm>
            <a:off x="5453396" y="2073075"/>
            <a:ext cx="3632548" cy="4321479"/>
            <a:chOff x="5511452" y="1365337"/>
            <a:chExt cx="3632548" cy="4321479"/>
          </a:xfrm>
        </p:grpSpPr>
        <p:sp>
          <p:nvSpPr>
            <p:cNvPr id="8" name="正方形/長方形 7"/>
            <p:cNvSpPr/>
            <p:nvPr/>
          </p:nvSpPr>
          <p:spPr>
            <a:xfrm>
              <a:off x="5511452" y="1365337"/>
              <a:ext cx="3620019" cy="43214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Picture 4"/>
            <p:cNvPicPr>
              <a:picLocks noChangeAspect="1" noChangeArrowheads="1"/>
            </p:cNvPicPr>
            <p:nvPr/>
          </p:nvPicPr>
          <p:blipFill>
            <a:blip r:embed="rId3" cstate="print"/>
            <a:srcRect/>
            <a:stretch>
              <a:fillRect/>
            </a:stretch>
          </p:blipFill>
          <p:spPr bwMode="auto">
            <a:xfrm>
              <a:off x="5535752" y="1427967"/>
              <a:ext cx="3608248" cy="3930978"/>
            </a:xfrm>
            <a:prstGeom prst="rect">
              <a:avLst/>
            </a:prstGeom>
            <a:noFill/>
            <a:ln w="9525">
              <a:noFill/>
              <a:miter lim="800000"/>
              <a:headEnd/>
              <a:tailEnd/>
            </a:ln>
            <a:effectLst/>
          </p:spPr>
        </p:pic>
        <p:sp>
          <p:nvSpPr>
            <p:cNvPr id="10" name="四角形: メモ 9">
              <a:extLst>
                <a:ext uri="{FF2B5EF4-FFF2-40B4-BE49-F238E27FC236}">
                  <a16:creationId xmlns:a16="http://schemas.microsoft.com/office/drawing/2014/main" id="{49B5C356-48D3-4DDB-810A-2468DBB7F843}"/>
                </a:ext>
              </a:extLst>
            </p:cNvPr>
            <p:cNvSpPr/>
            <p:nvPr/>
          </p:nvSpPr>
          <p:spPr>
            <a:xfrm>
              <a:off x="5511452" y="1388666"/>
              <a:ext cx="3632547" cy="4235521"/>
            </a:xfrm>
            <a:prstGeom prst="foldedCorner">
              <a:avLst>
                <a:gd name="adj" fmla="val 9575"/>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Tree>
    <p:extLst>
      <p:ext uri="{BB962C8B-B14F-4D97-AF65-F5344CB8AC3E}">
        <p14:creationId xmlns:p14="http://schemas.microsoft.com/office/powerpoint/2010/main" val="10095083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1">
            <a:extLst>
              <a:ext uri="{FF2B5EF4-FFF2-40B4-BE49-F238E27FC236}">
                <a16:creationId xmlns:a16="http://schemas.microsoft.com/office/drawing/2014/main" id="{7FCE4E78-E0F0-4762-AD3C-5B4D50284EB8}"/>
              </a:ext>
            </a:extLst>
          </p:cNvPr>
          <p:cNvSpPr/>
          <p:nvPr/>
        </p:nvSpPr>
        <p:spPr>
          <a:xfrm>
            <a:off x="252000" y="1167886"/>
            <a:ext cx="8717339" cy="4937555"/>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477521">
                <a:moveTo>
                  <a:pt x="0" y="0"/>
                </a:moveTo>
                <a:lnTo>
                  <a:pt x="8348133" y="0"/>
                </a:lnTo>
                <a:lnTo>
                  <a:pt x="8348133" y="4248709"/>
                </a:lnTo>
                <a:lnTo>
                  <a:pt x="5156201" y="4248921"/>
                </a:lnTo>
                <a:lnTo>
                  <a:pt x="5257801" y="4477521"/>
                </a:lnTo>
                <a:lnTo>
                  <a:pt x="4572001" y="4248922"/>
                </a:lnTo>
                <a:lnTo>
                  <a:pt x="0" y="4248709"/>
                </a:lnTo>
                <a:lnTo>
                  <a:pt x="0" y="0"/>
                </a:lnTo>
                <a:close/>
              </a:path>
            </a:pathLst>
          </a:custGeom>
          <a:solidFill>
            <a:schemeClr val="accent4">
              <a:lumMod val="20000"/>
              <a:lumOff val="80000"/>
            </a:schemeClr>
          </a:solidFill>
          <a:ln>
            <a:solidFill>
              <a:srgbClr val="E669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コンテンツ プレースホルダー 6">
            <a:extLst>
              <a:ext uri="{FF2B5EF4-FFF2-40B4-BE49-F238E27FC236}">
                <a16:creationId xmlns:a16="http://schemas.microsoft.com/office/drawing/2014/main" id="{24F6A3FE-9FBE-457F-9355-8C32F49C4AF1}"/>
              </a:ext>
            </a:extLst>
          </p:cNvPr>
          <p:cNvSpPr>
            <a:spLocks noGrp="1"/>
          </p:cNvSpPr>
          <p:nvPr>
            <p:ph idx="1"/>
          </p:nvPr>
        </p:nvSpPr>
        <p:spPr>
          <a:xfrm>
            <a:off x="252001" y="1745769"/>
            <a:ext cx="8717338" cy="2791719"/>
          </a:xfrm>
        </p:spPr>
        <p:txBody>
          <a:bodyPr>
            <a:normAutofit/>
          </a:bodyPr>
          <a:lstStyle/>
          <a:p>
            <a:pPr marL="0" indent="0">
              <a:lnSpc>
                <a:spcPct val="110000"/>
              </a:lnSpc>
              <a:spcBef>
                <a:spcPts val="0"/>
              </a:spcBef>
              <a:spcAft>
                <a:spcPts val="600"/>
              </a:spcAft>
              <a:buNone/>
            </a:pPr>
            <a:r>
              <a:rPr lang="ja-JP" altLang="en-US" sz="2000" dirty="0"/>
              <a:t>部長</a:t>
            </a:r>
            <a:r>
              <a:rPr lang="ja-JP" altLang="en-US" sz="2000" dirty="0" smtClean="0"/>
              <a:t>から「</a:t>
            </a:r>
            <a:r>
              <a:rPr lang="ja-JP" altLang="en-US" sz="2000" dirty="0"/>
              <a:t>今後の市の防災体制と避難判断の必要性を検討せよ</a:t>
            </a:r>
            <a:r>
              <a:rPr lang="ja-JP" altLang="en-US" sz="2000" dirty="0" smtClean="0"/>
              <a:t>」</a:t>
            </a:r>
            <a:r>
              <a:rPr lang="en-US" altLang="ja-JP" sz="2000" dirty="0" smtClean="0"/>
              <a:t/>
            </a:r>
            <a:br>
              <a:rPr lang="en-US" altLang="ja-JP" sz="2000" dirty="0" smtClean="0"/>
            </a:br>
            <a:r>
              <a:rPr lang="ja-JP" altLang="en-US" sz="2000" dirty="0" smtClean="0"/>
              <a:t>と</a:t>
            </a:r>
            <a:r>
              <a:rPr lang="ja-JP" altLang="en-US" sz="2000" dirty="0"/>
              <a:t>いう指示がきました</a:t>
            </a:r>
            <a:r>
              <a:rPr lang="ja-JP" altLang="en-US" sz="2000" dirty="0" smtClean="0"/>
              <a:t>。</a:t>
            </a:r>
            <a:endParaRPr lang="en-US" altLang="ja-JP" sz="2000" dirty="0" smtClean="0"/>
          </a:p>
          <a:p>
            <a:pPr marL="0" indent="0">
              <a:lnSpc>
                <a:spcPct val="110000"/>
              </a:lnSpc>
              <a:spcBef>
                <a:spcPts val="0"/>
              </a:spcBef>
              <a:spcAft>
                <a:spcPts val="600"/>
              </a:spcAft>
              <a:buNone/>
            </a:pPr>
            <a:r>
              <a:rPr lang="ja-JP" altLang="en-US" sz="2000" dirty="0" smtClean="0"/>
              <a:t>入手</a:t>
            </a:r>
            <a:r>
              <a:rPr lang="ja-JP" altLang="en-US" sz="2000" dirty="0"/>
              <a:t>した「防災気象情報」の内容を確認し</a:t>
            </a:r>
            <a:r>
              <a:rPr lang="ja-JP" altLang="en-US" sz="2000" dirty="0" smtClean="0"/>
              <a:t>、次</a:t>
            </a:r>
            <a:r>
              <a:rPr lang="ja-JP" altLang="en-US" sz="2000" dirty="0"/>
              <a:t>の点について検討してください</a:t>
            </a:r>
            <a:r>
              <a:rPr lang="ja-JP" altLang="en-US" sz="2000" dirty="0" smtClean="0"/>
              <a:t>。</a:t>
            </a:r>
            <a:endParaRPr lang="en-US" altLang="ja-JP" sz="2000" dirty="0" smtClean="0"/>
          </a:p>
          <a:p>
            <a:pPr marL="635000" indent="-457200">
              <a:lnSpc>
                <a:spcPct val="110000"/>
              </a:lnSpc>
              <a:spcBef>
                <a:spcPts val="0"/>
              </a:spcBef>
              <a:spcAft>
                <a:spcPts val="600"/>
              </a:spcAft>
              <a:buFont typeface="+mj-ea"/>
              <a:buAutoNum type="circleNumDbPlain"/>
              <a:tabLst>
                <a:tab pos="627063" algn="l"/>
              </a:tabLst>
            </a:pPr>
            <a:r>
              <a:rPr lang="ja-JP" altLang="en-US" sz="2200" b="1" u="sng" dirty="0" smtClean="0"/>
              <a:t>「</a:t>
            </a:r>
            <a:r>
              <a:rPr lang="ja-JP" altLang="en-US" sz="2200" b="1" u="sng" dirty="0"/>
              <a:t>市がとるべき体制」は？</a:t>
            </a:r>
            <a:endParaRPr lang="en-US" altLang="ja-JP" sz="2200" b="1" u="sng" dirty="0"/>
          </a:p>
          <a:p>
            <a:pPr marL="635000" indent="-457200">
              <a:lnSpc>
                <a:spcPct val="110000"/>
              </a:lnSpc>
              <a:spcBef>
                <a:spcPts val="0"/>
              </a:spcBef>
              <a:spcAft>
                <a:spcPts val="600"/>
              </a:spcAft>
              <a:buClr>
                <a:schemeClr val="tx1"/>
              </a:buClr>
              <a:buFont typeface="+mj-ea"/>
              <a:buAutoNum type="circleNumDbPlain"/>
              <a:tabLst>
                <a:tab pos="627063" algn="l"/>
              </a:tabLst>
            </a:pPr>
            <a:r>
              <a:rPr lang="ja-JP" altLang="en-US" sz="2200" b="1" u="sng" dirty="0">
                <a:solidFill>
                  <a:srgbClr val="FF0000"/>
                </a:solidFill>
              </a:rPr>
              <a:t>「警戒レベル</a:t>
            </a:r>
            <a:r>
              <a:rPr lang="ja-JP" altLang="en-US" sz="2200" b="1" u="sng" dirty="0" smtClean="0">
                <a:solidFill>
                  <a:srgbClr val="FF0000"/>
                </a:solidFill>
              </a:rPr>
              <a:t>３ 高齢者</a:t>
            </a:r>
            <a:r>
              <a:rPr lang="ja-JP" altLang="en-US" sz="2200" b="1" u="sng" dirty="0">
                <a:solidFill>
                  <a:srgbClr val="FF0000"/>
                </a:solidFill>
              </a:rPr>
              <a:t>等避難」</a:t>
            </a:r>
            <a:r>
              <a:rPr lang="ja-JP" altLang="en-US" sz="2200" b="1" u="sng" dirty="0"/>
              <a:t>の発令の可能性</a:t>
            </a:r>
            <a:r>
              <a:rPr lang="ja-JP" altLang="en-US" sz="2200" b="1" u="sng" dirty="0" smtClean="0"/>
              <a:t>、タイミング</a:t>
            </a:r>
            <a:r>
              <a:rPr lang="ja-JP" altLang="en-US" sz="2200" b="1" u="sng" dirty="0"/>
              <a:t>は</a:t>
            </a:r>
            <a:r>
              <a:rPr lang="ja-JP" altLang="en-US" sz="2200" b="1" u="sng" dirty="0" smtClean="0"/>
              <a:t>？</a:t>
            </a:r>
            <a:endParaRPr lang="en-US" altLang="ja-JP" sz="2200" b="1" u="sng" dirty="0"/>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lstStyle/>
          <a:p>
            <a:r>
              <a:rPr kumimoji="1" lang="en-US" altLang="ja-JP" dirty="0"/>
              <a:t>【</a:t>
            </a:r>
            <a:r>
              <a:rPr kumimoji="1" lang="ja-JP" altLang="en-US" dirty="0"/>
              <a:t>グループ検討</a:t>
            </a:r>
            <a:r>
              <a:rPr kumimoji="1" lang="en-US" altLang="ja-JP" dirty="0"/>
              <a:t>】</a:t>
            </a:r>
            <a:r>
              <a:rPr kumimoji="1" lang="ja-JP" altLang="en-US" dirty="0"/>
              <a:t>　</a:t>
            </a:r>
            <a:r>
              <a:rPr kumimoji="1" lang="en-US" altLang="ja-JP" dirty="0"/>
              <a:t>19</a:t>
            </a:r>
            <a:r>
              <a:rPr kumimoji="1" lang="ja-JP" altLang="en-US" dirty="0" smtClean="0"/>
              <a:t>日（火）</a:t>
            </a:r>
            <a:r>
              <a:rPr lang="ja-JP" altLang="en-US" dirty="0"/>
              <a:t> </a:t>
            </a:r>
            <a:r>
              <a:rPr kumimoji="1" lang="en-US" altLang="ja-JP" dirty="0" smtClean="0"/>
              <a:t>12</a:t>
            </a:r>
            <a:r>
              <a:rPr kumimoji="1" lang="ja-JP" altLang="en-US" dirty="0"/>
              <a:t>：</a:t>
            </a:r>
            <a:r>
              <a:rPr kumimoji="1" lang="en-US" altLang="ja-JP" dirty="0"/>
              <a:t>55</a:t>
            </a:r>
            <a:endParaRPr kumimoji="1" lang="ja-JP" altLang="en-US"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24</a:t>
            </a:fld>
            <a:endParaRPr lang="ja-JP" altLang="en-US" dirty="0"/>
          </a:p>
        </p:txBody>
      </p:sp>
      <p:sp>
        <p:nvSpPr>
          <p:cNvPr id="11" name="コンテンツ プレースホルダー 2">
            <a:extLst>
              <a:ext uri="{FF2B5EF4-FFF2-40B4-BE49-F238E27FC236}">
                <a16:creationId xmlns:a16="http://schemas.microsoft.com/office/drawing/2014/main" id="{7853784F-BD00-491C-8369-E2CD745DE143}"/>
              </a:ext>
            </a:extLst>
          </p:cNvPr>
          <p:cNvSpPr>
            <a:spLocks noGrp="1"/>
          </p:cNvSpPr>
          <p:nvPr>
            <p:ph idx="13"/>
          </p:nvPr>
        </p:nvSpPr>
        <p:spPr>
          <a:xfrm>
            <a:off x="252000" y="86609"/>
            <a:ext cx="7886700" cy="277566"/>
          </a:xfrm>
        </p:spPr>
        <p:txBody>
          <a:bodyPr/>
          <a:lstStyle/>
          <a:p>
            <a:r>
              <a:rPr lang="en-US" altLang="ja-JP" b="0" dirty="0">
                <a:solidFill>
                  <a:srgbClr val="E66914"/>
                </a:solidFill>
              </a:rPr>
              <a:t>【</a:t>
            </a:r>
            <a:r>
              <a:rPr lang="ja-JP" altLang="en-US" b="0" dirty="0">
                <a:solidFill>
                  <a:srgbClr val="E66914"/>
                </a:solidFill>
              </a:rPr>
              <a:t>場面 </a:t>
            </a:r>
            <a:r>
              <a:rPr lang="en-US" altLang="ja-JP" b="0" dirty="0" smtClean="0">
                <a:solidFill>
                  <a:srgbClr val="E66914"/>
                </a:solidFill>
              </a:rPr>
              <a:t>1】</a:t>
            </a:r>
            <a:endParaRPr lang="ja-JP" altLang="en-US" b="0" dirty="0"/>
          </a:p>
        </p:txBody>
      </p:sp>
      <p:pic>
        <p:nvPicPr>
          <p:cNvPr id="14" name="Picture 4" descr="先生のイラスト（男性）">
            <a:extLst>
              <a:ext uri="{FF2B5EF4-FFF2-40B4-BE49-F238E27FC236}">
                <a16:creationId xmlns:a16="http://schemas.microsoft.com/office/drawing/2014/main" id="{1AFB6E5D-5458-4701-8EB3-FF910ED673B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2991"/>
          <a:stretch/>
        </p:blipFill>
        <p:spPr bwMode="auto">
          <a:xfrm>
            <a:off x="5920794" y="5659476"/>
            <a:ext cx="1466074" cy="939800"/>
          </a:xfrm>
          <a:prstGeom prst="rect">
            <a:avLst/>
          </a:prstGeom>
          <a:noFill/>
          <a:extLst>
            <a:ext uri="{909E8E84-426E-40DD-AFC4-6F175D3DCCD1}">
              <a14:hiddenFill xmlns:a14="http://schemas.microsoft.com/office/drawing/2010/main">
                <a:solidFill>
                  <a:srgbClr val="FFFFFF"/>
                </a:solidFill>
              </a14:hiddenFill>
            </a:ext>
          </a:extLst>
        </p:spPr>
      </p:pic>
      <p:sp>
        <p:nvSpPr>
          <p:cNvPr id="15" name="テキスト ボックス 14">
            <a:extLst>
              <a:ext uri="{FF2B5EF4-FFF2-40B4-BE49-F238E27FC236}">
                <a16:creationId xmlns:a16="http://schemas.microsoft.com/office/drawing/2014/main" id="{E2AE743C-D7AE-4103-9057-375C4FD4570E}"/>
              </a:ext>
            </a:extLst>
          </p:cNvPr>
          <p:cNvSpPr txBox="1"/>
          <p:nvPr/>
        </p:nvSpPr>
        <p:spPr>
          <a:xfrm>
            <a:off x="2433142" y="6022184"/>
            <a:ext cx="3669594" cy="461665"/>
          </a:xfrm>
          <a:prstGeom prst="rect">
            <a:avLst/>
          </a:prstGeom>
          <a:noFill/>
        </p:spPr>
        <p:txBody>
          <a:bodyPr wrap="none" rtlCol="0">
            <a:spAutoFit/>
          </a:bodyPr>
          <a:lstStyle/>
          <a:p>
            <a:pPr algn="ctr"/>
            <a:r>
              <a:rPr lang="en-US" altLang="ja-JP" sz="2400" b="1" dirty="0">
                <a:solidFill>
                  <a:srgbClr val="419C7B"/>
                </a:solidFill>
                <a:latin typeface="+mn-ea"/>
              </a:rPr>
              <a:t>2</a:t>
            </a:r>
            <a:r>
              <a:rPr lang="en-US" altLang="ja-JP" sz="2400" b="1" dirty="0" smtClean="0">
                <a:solidFill>
                  <a:srgbClr val="419C7B"/>
                </a:solidFill>
                <a:latin typeface="+mn-ea"/>
              </a:rPr>
              <a:t>0</a:t>
            </a:r>
            <a:r>
              <a:rPr kumimoji="1" lang="ja-JP" altLang="en-US" sz="2400" b="1" dirty="0">
                <a:solidFill>
                  <a:srgbClr val="419C7B"/>
                </a:solidFill>
                <a:latin typeface="+mn-ea"/>
              </a:rPr>
              <a:t>分で検討を</a:t>
            </a:r>
            <a:r>
              <a:rPr lang="ja-JP" altLang="en-US" sz="2400" b="1" dirty="0">
                <a:solidFill>
                  <a:srgbClr val="419C7B"/>
                </a:solidFill>
                <a:latin typeface="+mn-ea"/>
              </a:rPr>
              <a:t>お願いします</a:t>
            </a:r>
            <a:endParaRPr kumimoji="1" lang="ja-JP" altLang="en-US" sz="2400" b="1" dirty="0">
              <a:solidFill>
                <a:srgbClr val="419C7B"/>
              </a:solidFill>
              <a:latin typeface="+mn-ea"/>
            </a:endParaRPr>
          </a:p>
        </p:txBody>
      </p:sp>
      <p:sp>
        <p:nvSpPr>
          <p:cNvPr id="19" name="テキスト ボックス 18">
            <a:extLst>
              <a:ext uri="{FF2B5EF4-FFF2-40B4-BE49-F238E27FC236}">
                <a16:creationId xmlns:a16="http://schemas.microsoft.com/office/drawing/2014/main" id="{D067266E-F940-8DEE-FAD4-5D8FF3C9C695}"/>
              </a:ext>
            </a:extLst>
          </p:cNvPr>
          <p:cNvSpPr txBox="1"/>
          <p:nvPr/>
        </p:nvSpPr>
        <p:spPr>
          <a:xfrm>
            <a:off x="724005" y="4684134"/>
            <a:ext cx="7695989" cy="551671"/>
          </a:xfrm>
          <a:prstGeom prst="rect">
            <a:avLst/>
          </a:prstGeom>
          <a:solidFill>
            <a:schemeClr val="tx1"/>
          </a:solidFill>
        </p:spPr>
        <p:txBody>
          <a:bodyPr wrap="square" lIns="108000" tIns="72000" rIns="108000" bIns="72000">
            <a:spAutoFit/>
          </a:bodyPr>
          <a:lstStyle/>
          <a:p>
            <a:pPr marL="0" lvl="1" indent="0" algn="ctr">
              <a:lnSpc>
                <a:spcPct val="110000"/>
              </a:lnSpc>
              <a:spcBef>
                <a:spcPts val="1200"/>
              </a:spcBef>
              <a:spcAft>
                <a:spcPts val="600"/>
              </a:spcAft>
              <a:buNone/>
              <a:tabLst>
                <a:tab pos="627063" algn="l"/>
              </a:tabLst>
            </a:pPr>
            <a:r>
              <a:rPr lang="ja-JP" altLang="en-US" sz="2000" b="1" dirty="0" smtClean="0">
                <a:solidFill>
                  <a:schemeClr val="bg1"/>
                </a:solidFill>
                <a:latin typeface="ＭＳ Ｐゴシック" panose="020B0600070205080204" pitchFamily="50" charset="-128"/>
                <a:ea typeface="ＭＳ Ｐゴシック" panose="020B0600070205080204" pitchFamily="50" charset="-128"/>
              </a:rPr>
              <a:t>市長</a:t>
            </a:r>
            <a:r>
              <a:rPr lang="ja-JP" altLang="en-US" sz="2000" b="1" dirty="0">
                <a:solidFill>
                  <a:schemeClr val="bg1"/>
                </a:solidFill>
                <a:latin typeface="ＭＳ Ｐゴシック" panose="020B0600070205080204" pitchFamily="50" charset="-128"/>
                <a:ea typeface="ＭＳ Ｐゴシック" panose="020B0600070205080204" pitchFamily="50" charset="-128"/>
              </a:rPr>
              <a:t>に説明することを想定して</a:t>
            </a:r>
            <a:r>
              <a:rPr lang="ja-JP" altLang="en-US" sz="2400" b="1" dirty="0">
                <a:solidFill>
                  <a:schemeClr val="bg1"/>
                </a:solidFill>
                <a:latin typeface="ＭＳ Ｐゴシック" panose="020B0600070205080204" pitchFamily="50" charset="-128"/>
                <a:ea typeface="ＭＳ Ｐゴシック" panose="020B0600070205080204" pitchFamily="50" charset="-128"/>
              </a:rPr>
              <a:t>「理由」「根拠」</a:t>
            </a:r>
            <a:r>
              <a:rPr lang="ja-JP" altLang="en-US" sz="2000" b="1" dirty="0">
                <a:solidFill>
                  <a:schemeClr val="bg1"/>
                </a:solidFill>
                <a:latin typeface="ＭＳ Ｐゴシック" panose="020B0600070205080204" pitchFamily="50" charset="-128"/>
                <a:ea typeface="ＭＳ Ｐゴシック" panose="020B0600070205080204" pitchFamily="50" charset="-128"/>
              </a:rPr>
              <a:t>も整理してください</a:t>
            </a:r>
          </a:p>
        </p:txBody>
      </p:sp>
    </p:spTree>
    <p:extLst>
      <p:ext uri="{BB962C8B-B14F-4D97-AF65-F5344CB8AC3E}">
        <p14:creationId xmlns:p14="http://schemas.microsoft.com/office/powerpoint/2010/main" val="30985973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7FCE4E78-E0F0-4762-AD3C-5B4D50284EB8}"/>
              </a:ext>
            </a:extLst>
          </p:cNvPr>
          <p:cNvSpPr/>
          <p:nvPr/>
        </p:nvSpPr>
        <p:spPr>
          <a:xfrm>
            <a:off x="252000" y="1141108"/>
            <a:ext cx="8717339" cy="4949141"/>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477521">
                <a:moveTo>
                  <a:pt x="0" y="0"/>
                </a:moveTo>
                <a:lnTo>
                  <a:pt x="8348133" y="0"/>
                </a:lnTo>
                <a:lnTo>
                  <a:pt x="8348133" y="4248709"/>
                </a:lnTo>
                <a:lnTo>
                  <a:pt x="5156201" y="4248921"/>
                </a:lnTo>
                <a:lnTo>
                  <a:pt x="5257801" y="4477521"/>
                </a:lnTo>
                <a:lnTo>
                  <a:pt x="4572001" y="4248922"/>
                </a:lnTo>
                <a:lnTo>
                  <a:pt x="0" y="4248709"/>
                </a:lnTo>
                <a:lnTo>
                  <a:pt x="0" y="0"/>
                </a:lnTo>
                <a:close/>
              </a:path>
            </a:pathLst>
          </a:custGeom>
          <a:solidFill>
            <a:schemeClr val="accent6">
              <a:lumMod val="20000"/>
              <a:lumOff val="80000"/>
            </a:schemeClr>
          </a:solidFill>
          <a:ln>
            <a:solidFill>
              <a:srgbClr val="419C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lvl="0">
              <a:lnSpc>
                <a:spcPct val="110000"/>
              </a:lnSpc>
              <a:spcAft>
                <a:spcPts val="600"/>
              </a:spcAft>
            </a:pPr>
            <a:r>
              <a:rPr lang="ja-JP" altLang="en-US" sz="2000" dirty="0" smtClean="0">
                <a:solidFill>
                  <a:prstClr val="black"/>
                </a:solidFill>
                <a:latin typeface="ＭＳ Ｐゴシック" panose="020B0600070205080204" pitchFamily="50" charset="-128"/>
              </a:rPr>
              <a:t>グループ</a:t>
            </a:r>
            <a:r>
              <a:rPr lang="ja-JP" altLang="en-US" sz="2000" dirty="0">
                <a:solidFill>
                  <a:prstClr val="black"/>
                </a:solidFill>
                <a:latin typeface="ＭＳ Ｐゴシック" panose="020B0600070205080204" pitchFamily="50" charset="-128"/>
              </a:rPr>
              <a:t>で検討した結果を発表してください</a:t>
            </a:r>
            <a:r>
              <a:rPr lang="ja-JP" altLang="en-US" sz="2000" dirty="0" smtClean="0">
                <a:solidFill>
                  <a:prstClr val="black"/>
                </a:solidFill>
                <a:latin typeface="ＭＳ Ｐゴシック" panose="020B0600070205080204" pitchFamily="50" charset="-128"/>
              </a:rPr>
              <a:t>。</a:t>
            </a:r>
            <a:endParaRPr lang="en-US" altLang="ja-JP" sz="2000" dirty="0" smtClean="0">
              <a:solidFill>
                <a:prstClr val="black"/>
              </a:solidFill>
              <a:latin typeface="ＭＳ Ｐゴシック" panose="020B0600070205080204" pitchFamily="50" charset="-128"/>
            </a:endParaRPr>
          </a:p>
          <a:p>
            <a:pPr lvl="0">
              <a:lnSpc>
                <a:spcPct val="110000"/>
              </a:lnSpc>
              <a:spcAft>
                <a:spcPts val="600"/>
              </a:spcAft>
            </a:pPr>
            <a:endParaRPr lang="ja-JP" altLang="en-US" sz="2000" dirty="0">
              <a:solidFill>
                <a:prstClr val="black"/>
              </a:solidFill>
              <a:latin typeface="ＭＳ Ｐゴシック" panose="020B0600070205080204" pitchFamily="50" charset="-128"/>
            </a:endParaRPr>
          </a:p>
          <a:p>
            <a:pPr marL="635000" indent="-457200">
              <a:lnSpc>
                <a:spcPct val="110000"/>
              </a:lnSpc>
              <a:spcBef>
                <a:spcPts val="0"/>
              </a:spcBef>
              <a:spcAft>
                <a:spcPts val="600"/>
              </a:spcAft>
              <a:buFont typeface="+mj-ea"/>
              <a:buAutoNum type="circleNumDbPlain"/>
              <a:tabLst>
                <a:tab pos="627063" algn="l"/>
              </a:tabLst>
            </a:pPr>
            <a:r>
              <a:rPr lang="ja-JP" altLang="en-US" sz="2200" b="1" u="sng" dirty="0">
                <a:solidFill>
                  <a:schemeClr val="tx1"/>
                </a:solidFill>
              </a:rPr>
              <a:t>「市がとるべき体制」は？</a:t>
            </a:r>
            <a:endParaRPr lang="en-US" altLang="ja-JP" sz="2200" b="1" u="sng" dirty="0">
              <a:solidFill>
                <a:schemeClr val="tx1"/>
              </a:solidFill>
            </a:endParaRPr>
          </a:p>
          <a:p>
            <a:pPr marL="635000" indent="-457200">
              <a:lnSpc>
                <a:spcPct val="110000"/>
              </a:lnSpc>
              <a:spcBef>
                <a:spcPts val="0"/>
              </a:spcBef>
              <a:spcAft>
                <a:spcPts val="600"/>
              </a:spcAft>
              <a:buClr>
                <a:schemeClr val="tx1"/>
              </a:buClr>
              <a:buFont typeface="+mj-ea"/>
              <a:buAutoNum type="circleNumDbPlain"/>
              <a:tabLst>
                <a:tab pos="627063" algn="l"/>
              </a:tabLst>
            </a:pPr>
            <a:r>
              <a:rPr lang="ja-JP" altLang="en-US" sz="2200" b="1" u="sng" dirty="0">
                <a:solidFill>
                  <a:srgbClr val="FF0000"/>
                </a:solidFill>
                <a:latin typeface="+mn-ea"/>
              </a:rPr>
              <a:t>「警戒レベル</a:t>
            </a:r>
            <a:r>
              <a:rPr lang="ja-JP" altLang="en-US" sz="2200" b="1" u="sng" dirty="0" smtClean="0">
                <a:solidFill>
                  <a:srgbClr val="FF0000"/>
                </a:solidFill>
                <a:latin typeface="+mn-ea"/>
              </a:rPr>
              <a:t>３ 高齢者</a:t>
            </a:r>
            <a:r>
              <a:rPr lang="ja-JP" altLang="en-US" sz="2200" b="1" u="sng" dirty="0">
                <a:solidFill>
                  <a:srgbClr val="FF0000"/>
                </a:solidFill>
                <a:latin typeface="+mn-ea"/>
              </a:rPr>
              <a:t>等避難」</a:t>
            </a:r>
            <a:r>
              <a:rPr lang="ja-JP" altLang="en-US" sz="2200" b="1" u="sng" dirty="0">
                <a:solidFill>
                  <a:schemeClr val="tx1"/>
                </a:solidFill>
                <a:latin typeface="+mn-ea"/>
              </a:rPr>
              <a:t>の発令の可能性、タイミングは？</a:t>
            </a:r>
            <a:endParaRPr lang="en-US" altLang="ja-JP" sz="2200" b="1" u="sng" dirty="0">
              <a:solidFill>
                <a:schemeClr val="tx1"/>
              </a:solidFill>
              <a:latin typeface="+mn-ea"/>
            </a:endParaRPr>
          </a:p>
          <a:p>
            <a:pPr marL="457200" lvl="0" indent="-457200">
              <a:lnSpc>
                <a:spcPct val="110000"/>
              </a:lnSpc>
              <a:spcAft>
                <a:spcPts val="600"/>
              </a:spcAft>
              <a:buClr>
                <a:schemeClr val="tx1"/>
              </a:buClr>
              <a:buFont typeface="+mj-ea"/>
              <a:buAutoNum type="circleNumDbPlain"/>
            </a:pPr>
            <a:endParaRPr lang="en-US" altLang="ja-JP" sz="2200" dirty="0">
              <a:solidFill>
                <a:prstClr val="black"/>
              </a:solidFill>
              <a:latin typeface="ＭＳ Ｐゴシック" panose="020B0600070205080204" pitchFamily="50" charset="-128"/>
            </a:endParaRPr>
          </a:p>
          <a:p>
            <a:pPr marL="457200" lvl="0" indent="-457200">
              <a:lnSpc>
                <a:spcPct val="110000"/>
              </a:lnSpc>
              <a:spcAft>
                <a:spcPts val="600"/>
              </a:spcAft>
              <a:buClr>
                <a:schemeClr val="tx1"/>
              </a:buClr>
              <a:buFont typeface="+mj-ea"/>
              <a:buAutoNum type="circleNumDbPlain"/>
            </a:pPr>
            <a:endParaRPr lang="en-US" altLang="ja-JP" sz="2200" dirty="0" smtClean="0">
              <a:solidFill>
                <a:prstClr val="black"/>
              </a:solidFill>
              <a:latin typeface="ＭＳ Ｐゴシック" panose="020B0600070205080204" pitchFamily="50" charset="-128"/>
            </a:endParaRPr>
          </a:p>
          <a:p>
            <a:pPr marL="457200" lvl="0" indent="-457200">
              <a:lnSpc>
                <a:spcPct val="110000"/>
              </a:lnSpc>
              <a:spcAft>
                <a:spcPts val="600"/>
              </a:spcAft>
              <a:buClr>
                <a:schemeClr val="tx1"/>
              </a:buClr>
              <a:buFont typeface="+mj-ea"/>
              <a:buAutoNum type="circleNumDbPlain"/>
            </a:pPr>
            <a:endParaRPr lang="ja-JP" altLang="en-US" sz="2200" dirty="0">
              <a:solidFill>
                <a:prstClr val="black"/>
              </a:solidFill>
              <a:latin typeface="ＭＳ Ｐゴシック" panose="020B0600070205080204" pitchFamily="50" charset="-128"/>
            </a:endParaRPr>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lstStyle/>
          <a:p>
            <a:r>
              <a:rPr lang="en-US" altLang="ja-JP" dirty="0"/>
              <a:t>【</a:t>
            </a:r>
            <a:r>
              <a:rPr lang="ja-JP" altLang="en-US" dirty="0"/>
              <a:t>グループ発表</a:t>
            </a:r>
            <a:r>
              <a:rPr lang="en-US" altLang="ja-JP" dirty="0"/>
              <a:t>】</a:t>
            </a:r>
            <a:r>
              <a:rPr lang="ja-JP" altLang="en-US" dirty="0"/>
              <a:t>　場面</a:t>
            </a:r>
            <a:r>
              <a:rPr lang="en-US" altLang="ja-JP" dirty="0"/>
              <a:t>1</a:t>
            </a:r>
            <a:endParaRPr kumimoji="1" lang="ja-JP" altLang="en-US"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25</a:t>
            </a:fld>
            <a:endParaRPr lang="ja-JP" altLang="en-US" dirty="0"/>
          </a:p>
        </p:txBody>
      </p:sp>
      <p:sp>
        <p:nvSpPr>
          <p:cNvPr id="14" name="コンテンツ プレースホルダー 2">
            <a:extLst>
              <a:ext uri="{FF2B5EF4-FFF2-40B4-BE49-F238E27FC236}">
                <a16:creationId xmlns:a16="http://schemas.microsoft.com/office/drawing/2014/main" id="{7853784F-BD00-491C-8369-E2CD745DE143}"/>
              </a:ext>
            </a:extLst>
          </p:cNvPr>
          <p:cNvSpPr>
            <a:spLocks noGrp="1"/>
          </p:cNvSpPr>
          <p:nvPr>
            <p:ph idx="13"/>
          </p:nvPr>
        </p:nvSpPr>
        <p:spPr>
          <a:xfrm>
            <a:off x="252000" y="86609"/>
            <a:ext cx="7886700" cy="277566"/>
          </a:xfrm>
        </p:spPr>
        <p:txBody>
          <a:bodyPr/>
          <a:lstStyle/>
          <a:p>
            <a:r>
              <a:rPr lang="en-US" altLang="ja-JP" b="0" dirty="0">
                <a:solidFill>
                  <a:srgbClr val="E66914"/>
                </a:solidFill>
              </a:rPr>
              <a:t>【</a:t>
            </a:r>
            <a:r>
              <a:rPr lang="ja-JP" altLang="en-US" b="0" dirty="0">
                <a:solidFill>
                  <a:srgbClr val="E66914"/>
                </a:solidFill>
              </a:rPr>
              <a:t>場面 </a:t>
            </a:r>
            <a:r>
              <a:rPr lang="en-US" altLang="ja-JP" b="0" dirty="0" smtClean="0">
                <a:solidFill>
                  <a:srgbClr val="E66914"/>
                </a:solidFill>
              </a:rPr>
              <a:t>1】</a:t>
            </a:r>
            <a:endParaRPr lang="ja-JP" altLang="en-US" b="0" dirty="0"/>
          </a:p>
        </p:txBody>
      </p:sp>
      <p:pic>
        <p:nvPicPr>
          <p:cNvPr id="13" name="Picture 4" descr="先生のイラスト（男性）">
            <a:extLst>
              <a:ext uri="{FF2B5EF4-FFF2-40B4-BE49-F238E27FC236}">
                <a16:creationId xmlns:a16="http://schemas.microsoft.com/office/drawing/2014/main" id="{1AFB6E5D-5458-4701-8EB3-FF910ED673B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2991"/>
          <a:stretch/>
        </p:blipFill>
        <p:spPr bwMode="auto">
          <a:xfrm>
            <a:off x="5920794" y="5659476"/>
            <a:ext cx="1466074" cy="939800"/>
          </a:xfrm>
          <a:prstGeom prst="rect">
            <a:avLst/>
          </a:prstGeom>
          <a:noFill/>
          <a:extLst>
            <a:ext uri="{909E8E84-426E-40DD-AFC4-6F175D3DCCD1}">
              <a14:hiddenFill xmlns:a14="http://schemas.microsoft.com/office/drawing/2010/main">
                <a:solidFill>
                  <a:srgbClr val="FFFFFF"/>
                </a:solidFill>
              </a14:hiddenFill>
            </a:ext>
          </a:extLst>
        </p:spPr>
      </p:pic>
      <p:sp>
        <p:nvSpPr>
          <p:cNvPr id="15" name="テキスト ボックス 14">
            <a:extLst>
              <a:ext uri="{FF2B5EF4-FFF2-40B4-BE49-F238E27FC236}">
                <a16:creationId xmlns:a16="http://schemas.microsoft.com/office/drawing/2014/main" id="{E2AE743C-D7AE-4103-9057-375C4FD4570E}"/>
              </a:ext>
            </a:extLst>
          </p:cNvPr>
          <p:cNvSpPr txBox="1"/>
          <p:nvPr/>
        </p:nvSpPr>
        <p:spPr>
          <a:xfrm>
            <a:off x="2201508" y="6022184"/>
            <a:ext cx="4132863" cy="461665"/>
          </a:xfrm>
          <a:prstGeom prst="rect">
            <a:avLst/>
          </a:prstGeom>
          <a:noFill/>
        </p:spPr>
        <p:txBody>
          <a:bodyPr wrap="none" rtlCol="0">
            <a:spAutoFit/>
          </a:bodyPr>
          <a:lstStyle/>
          <a:p>
            <a:pPr algn="ctr"/>
            <a:r>
              <a:rPr lang="en-US" altLang="ja-JP" sz="2400" b="1" dirty="0">
                <a:solidFill>
                  <a:srgbClr val="419C7B"/>
                </a:solidFill>
                <a:latin typeface="+mn-ea"/>
              </a:rPr>
              <a:t>3</a:t>
            </a:r>
            <a:r>
              <a:rPr lang="ja-JP" altLang="en-US" sz="2400" b="1" dirty="0">
                <a:solidFill>
                  <a:srgbClr val="419C7B"/>
                </a:solidFill>
                <a:latin typeface="+mn-ea"/>
              </a:rPr>
              <a:t>分以内で発表をお願いします</a:t>
            </a:r>
          </a:p>
        </p:txBody>
      </p:sp>
      <p:sp>
        <p:nvSpPr>
          <p:cNvPr id="17" name="テキスト ボックス 16">
            <a:extLst>
              <a:ext uri="{FF2B5EF4-FFF2-40B4-BE49-F238E27FC236}">
                <a16:creationId xmlns:a16="http://schemas.microsoft.com/office/drawing/2014/main" id="{D067266E-F940-8DEE-FAD4-5D8FF3C9C695}"/>
              </a:ext>
            </a:extLst>
          </p:cNvPr>
          <p:cNvSpPr txBox="1"/>
          <p:nvPr/>
        </p:nvSpPr>
        <p:spPr>
          <a:xfrm>
            <a:off x="724005" y="4683671"/>
            <a:ext cx="7695989" cy="502042"/>
          </a:xfrm>
          <a:prstGeom prst="rect">
            <a:avLst/>
          </a:prstGeom>
          <a:solidFill>
            <a:schemeClr val="tx1"/>
          </a:solidFill>
        </p:spPr>
        <p:txBody>
          <a:bodyPr wrap="square" lIns="108000" tIns="72000" rIns="108000" bIns="72000">
            <a:spAutoFit/>
          </a:bodyPr>
          <a:lstStyle/>
          <a:p>
            <a:pPr marL="0" lvl="1" indent="0" algn="ctr">
              <a:lnSpc>
                <a:spcPct val="110000"/>
              </a:lnSpc>
              <a:spcBef>
                <a:spcPts val="1200"/>
              </a:spcBef>
              <a:spcAft>
                <a:spcPts val="600"/>
              </a:spcAft>
              <a:buNone/>
              <a:tabLst>
                <a:tab pos="627063" algn="l"/>
              </a:tabLst>
            </a:pPr>
            <a:r>
              <a:rPr lang="ja-JP" altLang="en-US" sz="2000" b="1" dirty="0">
                <a:solidFill>
                  <a:schemeClr val="bg1"/>
                </a:solidFill>
                <a:latin typeface="ＭＳ Ｐゴシック" panose="020B0600070205080204" pitchFamily="50" charset="-128"/>
                <a:ea typeface="ＭＳ Ｐゴシック" panose="020B0600070205080204" pitchFamily="50" charset="-128"/>
              </a:rPr>
              <a:t>そのように考えた</a:t>
            </a:r>
            <a:r>
              <a:rPr lang="ja-JP" altLang="en-US" sz="2400" b="1" dirty="0">
                <a:solidFill>
                  <a:schemeClr val="bg1"/>
                </a:solidFill>
                <a:latin typeface="ＭＳ Ｐゴシック" panose="020B0600070205080204" pitchFamily="50" charset="-128"/>
                <a:ea typeface="ＭＳ Ｐゴシック" panose="020B0600070205080204" pitchFamily="50" charset="-128"/>
              </a:rPr>
              <a:t>「理由</a:t>
            </a:r>
            <a:r>
              <a:rPr lang="ja-JP" altLang="en-US" sz="2400" b="1" dirty="0">
                <a:solidFill>
                  <a:schemeClr val="bg1"/>
                </a:solidFill>
                <a:latin typeface="ＭＳ Ｐゴシック" panose="020B0600070205080204" pitchFamily="50" charset="-128"/>
              </a:rPr>
              <a:t>」 「根拠」</a:t>
            </a:r>
            <a:r>
              <a:rPr lang="ja-JP" altLang="en-US" sz="2000" b="1" dirty="0">
                <a:solidFill>
                  <a:schemeClr val="bg1"/>
                </a:solidFill>
                <a:latin typeface="ＭＳ Ｐゴシック" panose="020B0600070205080204" pitchFamily="50" charset="-128"/>
                <a:ea typeface="ＭＳ Ｐゴシック" panose="020B0600070205080204" pitchFamily="50" charset="-128"/>
              </a:rPr>
              <a:t>も説明してください</a:t>
            </a:r>
          </a:p>
        </p:txBody>
      </p:sp>
    </p:spTree>
    <p:extLst>
      <p:ext uri="{BB962C8B-B14F-4D97-AF65-F5344CB8AC3E}">
        <p14:creationId xmlns:p14="http://schemas.microsoft.com/office/powerpoint/2010/main" val="19615486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00DD7FD-6285-4028-A19C-04B31D3CC55C}"/>
              </a:ext>
            </a:extLst>
          </p:cNvPr>
          <p:cNvSpPr>
            <a:spLocks noGrp="1"/>
          </p:cNvSpPr>
          <p:nvPr>
            <p:ph type="ctrTitle"/>
          </p:nvPr>
        </p:nvSpPr>
        <p:spPr/>
        <p:txBody>
          <a:bodyPr>
            <a:normAutofit fontScale="90000"/>
          </a:bodyPr>
          <a:lstStyle/>
          <a:p>
            <a:pPr>
              <a:lnSpc>
                <a:spcPct val="140000"/>
              </a:lnSpc>
              <a:spcAft>
                <a:spcPts val="3600"/>
              </a:spcAft>
            </a:pPr>
            <a:r>
              <a:rPr lang="en-US" altLang="ja-JP" sz="3100" dirty="0"/>
              <a:t>【</a:t>
            </a:r>
            <a:r>
              <a:rPr lang="ja-JP" altLang="en-US" sz="3100" dirty="0"/>
              <a:t>場面</a:t>
            </a:r>
            <a:r>
              <a:rPr lang="en-US" altLang="ja-JP" sz="3100" dirty="0"/>
              <a:t>1】</a:t>
            </a:r>
            <a:r>
              <a:rPr lang="en-US" altLang="ja-JP" sz="3100" dirty="0">
                <a:solidFill>
                  <a:srgbClr val="E66914"/>
                </a:solidFill>
              </a:rPr>
              <a:t/>
            </a:r>
            <a:br>
              <a:rPr lang="en-US" altLang="ja-JP" sz="3100" dirty="0">
                <a:solidFill>
                  <a:srgbClr val="E66914"/>
                </a:solidFill>
              </a:rPr>
            </a:br>
            <a:r>
              <a:rPr lang="ja-JP" altLang="en-US" sz="4400" dirty="0">
                <a:solidFill>
                  <a:srgbClr val="E66914"/>
                </a:solidFill>
              </a:rPr>
              <a:t>解　　説</a:t>
            </a:r>
            <a:endParaRPr kumimoji="1" lang="ja-JP" altLang="en-US" dirty="0"/>
          </a:p>
        </p:txBody>
      </p:sp>
      <p:sp>
        <p:nvSpPr>
          <p:cNvPr id="5" name="スライド番号プレースホルダー 4">
            <a:extLst>
              <a:ext uri="{FF2B5EF4-FFF2-40B4-BE49-F238E27FC236}">
                <a16:creationId xmlns:a16="http://schemas.microsoft.com/office/drawing/2014/main" id="{1F4C2A7D-D784-4CAA-8E54-971FD8ECE6CD}"/>
              </a:ext>
            </a:extLst>
          </p:cNvPr>
          <p:cNvSpPr>
            <a:spLocks noGrp="1"/>
          </p:cNvSpPr>
          <p:nvPr>
            <p:ph type="sldNum" sz="quarter" idx="12"/>
          </p:nvPr>
        </p:nvSpPr>
        <p:spPr/>
        <p:txBody>
          <a:bodyPr/>
          <a:lstStyle/>
          <a:p>
            <a:fld id="{090AECCA-A504-4483-9A84-66AB2E940DB8}" type="slidenum">
              <a:rPr lang="ja-JP" altLang="en-US" smtClean="0"/>
              <a:pPr/>
              <a:t>26</a:t>
            </a:fld>
            <a:endParaRPr lang="ja-JP" altLang="en-US" dirty="0"/>
          </a:p>
        </p:txBody>
      </p:sp>
    </p:spTree>
    <p:extLst>
      <p:ext uri="{BB962C8B-B14F-4D97-AF65-F5344CB8AC3E}">
        <p14:creationId xmlns:p14="http://schemas.microsoft.com/office/powerpoint/2010/main" val="9700013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569A0493-AD87-46D8-A799-8FF80129598C}"/>
              </a:ext>
            </a:extLst>
          </p:cNvPr>
          <p:cNvSpPr>
            <a:spLocks noGrp="1"/>
          </p:cNvSpPr>
          <p:nvPr>
            <p:ph type="sldNum" sz="quarter" idx="12"/>
          </p:nvPr>
        </p:nvSpPr>
        <p:spPr/>
        <p:txBody>
          <a:bodyPr/>
          <a:lstStyle/>
          <a:p>
            <a:fld id="{090AECCA-A504-4483-9A84-66AB2E940DB8}" type="slidenum">
              <a:rPr lang="ja-JP" altLang="en-US" smtClean="0">
                <a:latin typeface="ＭＳ Ｐゴシック" panose="020B0600070205080204" pitchFamily="50" charset="-128"/>
                <a:ea typeface="ＭＳ Ｐゴシック" panose="020B0600070205080204" pitchFamily="50" charset="-128"/>
              </a:rPr>
              <a:pPr/>
              <a:t>27</a:t>
            </a:fld>
            <a:endParaRPr lang="ja-JP" altLang="en-US" dirty="0">
              <a:latin typeface="ＭＳ Ｐゴシック" panose="020B0600070205080204" pitchFamily="50" charset="-128"/>
              <a:ea typeface="ＭＳ Ｐゴシック" panose="020B0600070205080204" pitchFamily="50" charset="-128"/>
            </a:endParaRPr>
          </a:p>
        </p:txBody>
      </p:sp>
      <p:sp>
        <p:nvSpPr>
          <p:cNvPr id="15" name="コンテンツ プレースホルダー 1">
            <a:extLst>
              <a:ext uri="{FF2B5EF4-FFF2-40B4-BE49-F238E27FC236}">
                <a16:creationId xmlns:a16="http://schemas.microsoft.com/office/drawing/2014/main" id="{CBC2C1B1-BE8D-4C6C-A37E-52D900EAEA9A}"/>
              </a:ext>
            </a:extLst>
          </p:cNvPr>
          <p:cNvSpPr txBox="1">
            <a:spLocks/>
          </p:cNvSpPr>
          <p:nvPr/>
        </p:nvSpPr>
        <p:spPr>
          <a:xfrm>
            <a:off x="308766" y="3998331"/>
            <a:ext cx="4006225" cy="399600"/>
          </a:xfrm>
          <a:prstGeom prst="rect">
            <a:avLst/>
          </a:prstGeom>
          <a:solidFill>
            <a:schemeClr val="accent6">
              <a:lumMod val="20000"/>
              <a:lumOff val="80000"/>
            </a:schemeClr>
          </a:solidFill>
          <a:ln w="19050">
            <a:solidFill>
              <a:schemeClr val="accent6">
                <a:lumMod val="60000"/>
                <a:lumOff val="40000"/>
              </a:schemeClr>
            </a:solidFill>
          </a:ln>
        </p:spPr>
        <p:txBody>
          <a:bodyPr vert="horz" wrap="none" lIns="91440" tIns="45720" rIns="91440" bIns="45720" rtlCol="0" anchor="ctr" anchorCtr="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lumMod val="75000"/>
                    <a:lumOff val="25000"/>
                  </a:schemeClr>
                </a:solidFill>
                <a:latin typeface="HGP創英角ｺﾞｼｯｸUB" panose="020B0900000000000000" pitchFamily="50" charset="-128"/>
                <a:ea typeface="HGP創英角ｺﾞｼｯｸUB" panose="020B09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lnSpc>
                <a:spcPts val="3200"/>
              </a:lnSpc>
              <a:spcBef>
                <a:spcPts val="0"/>
              </a:spcBef>
              <a:buNone/>
            </a:pPr>
            <a:r>
              <a:rPr lang="ja-JP" altLang="en-US" sz="2000" dirty="0">
                <a:latin typeface="ＭＳ Ｐゴシック" panose="020B0600070205080204" pitchFamily="50" charset="-128"/>
                <a:ea typeface="ＭＳ Ｐゴシック" panose="020B0600070205080204" pitchFamily="50" charset="-128"/>
              </a:rPr>
              <a:t>警報や注意報に先立つ注意の喚起</a:t>
            </a:r>
          </a:p>
        </p:txBody>
      </p:sp>
      <p:sp>
        <p:nvSpPr>
          <p:cNvPr id="19" name="コンテンツ プレースホルダー 7">
            <a:extLst>
              <a:ext uri="{FF2B5EF4-FFF2-40B4-BE49-F238E27FC236}">
                <a16:creationId xmlns:a16="http://schemas.microsoft.com/office/drawing/2014/main" id="{185624B7-316E-44FC-A5CB-60B9E649DB63}"/>
              </a:ext>
            </a:extLst>
          </p:cNvPr>
          <p:cNvSpPr txBox="1">
            <a:spLocks/>
          </p:cNvSpPr>
          <p:nvPr/>
        </p:nvSpPr>
        <p:spPr>
          <a:xfrm>
            <a:off x="252000" y="67947"/>
            <a:ext cx="7886700" cy="27756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b="0" dirty="0">
                <a:solidFill>
                  <a:srgbClr val="E66914"/>
                </a:solidFill>
                <a:latin typeface="ＭＳ Ｐゴシック" panose="020B0600070205080204" pitchFamily="50" charset="-128"/>
                <a:ea typeface="ＭＳ Ｐゴシック" panose="020B0600070205080204" pitchFamily="50" charset="-128"/>
              </a:rPr>
              <a:t>【</a:t>
            </a:r>
            <a:r>
              <a:rPr lang="ja-JP" altLang="en-US" b="0" dirty="0">
                <a:solidFill>
                  <a:srgbClr val="E66914"/>
                </a:solidFill>
                <a:latin typeface="ＭＳ Ｐゴシック" panose="020B0600070205080204" pitchFamily="50" charset="-128"/>
                <a:ea typeface="ＭＳ Ｐゴシック" panose="020B0600070205080204" pitchFamily="50" charset="-128"/>
              </a:rPr>
              <a:t>場面 </a:t>
            </a:r>
            <a:r>
              <a:rPr lang="en-US" altLang="ja-JP" b="0" dirty="0">
                <a:solidFill>
                  <a:srgbClr val="E66914"/>
                </a:solidFill>
                <a:latin typeface="ＭＳ Ｐゴシック" panose="020B0600070205080204" pitchFamily="50" charset="-128"/>
                <a:ea typeface="ＭＳ Ｐゴシック" panose="020B0600070205080204" pitchFamily="50" charset="-128"/>
              </a:rPr>
              <a:t>1 </a:t>
            </a:r>
            <a:r>
              <a:rPr lang="en-US" altLang="ja-JP" b="0" dirty="0" smtClean="0">
                <a:solidFill>
                  <a:srgbClr val="E66914"/>
                </a:solidFill>
                <a:latin typeface="ＭＳ Ｐゴシック" panose="020B0600070205080204" pitchFamily="50" charset="-128"/>
                <a:ea typeface="ＭＳ Ｐゴシック" panose="020B0600070205080204" pitchFamily="50" charset="-128"/>
              </a:rPr>
              <a:t>】 </a:t>
            </a:r>
            <a:r>
              <a:rPr lang="ja-JP" altLang="en-US" b="0" dirty="0" smtClean="0">
                <a:solidFill>
                  <a:srgbClr val="E66914"/>
                </a:solidFill>
                <a:latin typeface="ＭＳ Ｐゴシック" panose="020B0600070205080204" pitchFamily="50" charset="-128"/>
                <a:ea typeface="ＭＳ Ｐゴシック" panose="020B0600070205080204" pitchFamily="50" charset="-128"/>
              </a:rPr>
              <a:t>解説</a:t>
            </a:r>
            <a:r>
              <a:rPr lang="ja-JP" altLang="en-US" dirty="0">
                <a:latin typeface="ＭＳ Ｐゴシック" panose="020B0600070205080204" pitchFamily="50" charset="-128"/>
                <a:ea typeface="ＭＳ Ｐゴシック" panose="020B0600070205080204" pitchFamily="50" charset="-128"/>
              </a:rPr>
              <a:t>　</a:t>
            </a:r>
          </a:p>
        </p:txBody>
      </p:sp>
      <p:sp>
        <p:nvSpPr>
          <p:cNvPr id="2" name="矢印: 右 1">
            <a:extLst>
              <a:ext uri="{FF2B5EF4-FFF2-40B4-BE49-F238E27FC236}">
                <a16:creationId xmlns:a16="http://schemas.microsoft.com/office/drawing/2014/main" id="{FCE7BFF6-1C6A-40ED-915E-A4511B131278}"/>
              </a:ext>
            </a:extLst>
          </p:cNvPr>
          <p:cNvSpPr/>
          <p:nvPr/>
        </p:nvSpPr>
        <p:spPr>
          <a:xfrm>
            <a:off x="4469970" y="4031764"/>
            <a:ext cx="378373" cy="332734"/>
          </a:xfrm>
          <a:prstGeom prst="rightArrow">
            <a:avLst/>
          </a:prstGeom>
          <a:solidFill>
            <a:schemeClr val="accent6"/>
          </a:solidFill>
          <a:ln>
            <a:solidFill>
              <a:srgbClr val="419C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4" name="テキスト ボックス 3">
            <a:extLst>
              <a:ext uri="{FF2B5EF4-FFF2-40B4-BE49-F238E27FC236}">
                <a16:creationId xmlns:a16="http://schemas.microsoft.com/office/drawing/2014/main" id="{124B0368-BA9E-491E-814A-BC6359808B80}"/>
              </a:ext>
            </a:extLst>
          </p:cNvPr>
          <p:cNvSpPr txBox="1"/>
          <p:nvPr/>
        </p:nvSpPr>
        <p:spPr>
          <a:xfrm>
            <a:off x="5003323" y="3998331"/>
            <a:ext cx="3605840" cy="400110"/>
          </a:xfrm>
          <a:prstGeom prst="rect">
            <a:avLst/>
          </a:prstGeom>
          <a:solidFill>
            <a:schemeClr val="accent4">
              <a:lumMod val="60000"/>
              <a:lumOff val="40000"/>
            </a:schemeClr>
          </a:solidFill>
          <a:ln w="19050">
            <a:solidFill>
              <a:schemeClr val="accent2"/>
            </a:solidFill>
          </a:ln>
        </p:spPr>
        <p:txBody>
          <a:bodyPr wrap="square" rtlCol="0">
            <a:spAutoFit/>
          </a:bodyPr>
          <a:lstStyle/>
          <a:p>
            <a:r>
              <a:rPr lang="zh-TW" altLang="en-US" sz="20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第</a:t>
            </a:r>
            <a:r>
              <a:rPr lang="en-US" altLang="zh-TW" sz="20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1</a:t>
            </a:r>
            <a:r>
              <a:rPr lang="zh-TW" altLang="en-US" sz="20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次</a:t>
            </a:r>
            <a:r>
              <a:rPr lang="zh-TW" altLang="en-US" sz="2000" dirty="0">
                <a:solidFill>
                  <a:schemeClr val="tx1">
                    <a:lumMod val="75000"/>
                    <a:lumOff val="25000"/>
                  </a:schemeClr>
                </a:solidFill>
                <a:latin typeface="ＭＳ Ｐゴシック" panose="020B0600070205080204" pitchFamily="50" charset="-128"/>
                <a:ea typeface="ＭＳ Ｐゴシック" panose="020B0600070205080204" pitchFamily="50" charset="-128"/>
              </a:rPr>
              <a:t>防災</a:t>
            </a:r>
            <a:r>
              <a:rPr lang="zh-TW" altLang="en-US" sz="20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体制（</a:t>
            </a:r>
            <a:r>
              <a:rPr lang="zh-TW" altLang="en-US" sz="2000" dirty="0">
                <a:solidFill>
                  <a:schemeClr val="tx1">
                    <a:lumMod val="75000"/>
                    <a:lumOff val="25000"/>
                  </a:schemeClr>
                </a:solidFill>
                <a:latin typeface="ＭＳ Ｐゴシック" panose="020B0600070205080204" pitchFamily="50" charset="-128"/>
                <a:ea typeface="ＭＳ Ｐゴシック" panose="020B0600070205080204" pitchFamily="50" charset="-128"/>
              </a:rPr>
              <a:t>災害準備体制</a:t>
            </a:r>
            <a:r>
              <a:rPr lang="zh-TW" altLang="en-US" sz="20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a:t>
            </a:r>
            <a:endParaRPr lang="ja-JP" altLang="en-US" sz="200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31A63698-7954-48A4-BDF2-E6177A1FAA96}"/>
              </a:ext>
            </a:extLst>
          </p:cNvPr>
          <p:cNvSpPr txBox="1"/>
          <p:nvPr/>
        </p:nvSpPr>
        <p:spPr>
          <a:xfrm>
            <a:off x="252000" y="5278134"/>
            <a:ext cx="6224781" cy="461665"/>
          </a:xfrm>
          <a:prstGeom prst="rect">
            <a:avLst/>
          </a:prstGeom>
          <a:noFill/>
        </p:spPr>
        <p:txBody>
          <a:bodyPr wrap="none" rtlCol="0">
            <a:spAutoFit/>
          </a:bodyPr>
          <a:lstStyle/>
          <a:p>
            <a:r>
              <a:rPr kumimoji="1" lang="ja-JP" altLang="en-US" sz="2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 </a:t>
            </a:r>
            <a:r>
              <a:rPr kumimoji="1" lang="en-US" altLang="ja-JP" sz="2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12</a:t>
            </a:r>
            <a:r>
              <a:rPr kumimoji="1" lang="ja-JP" altLang="en-US" sz="2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a:t>
            </a:r>
            <a:r>
              <a:rPr kumimoji="1" lang="en-US" altLang="ja-JP" sz="2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55</a:t>
            </a:r>
            <a:r>
              <a:rPr kumimoji="1" lang="ja-JP" altLang="en-US" sz="2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　</a:t>
            </a:r>
            <a:r>
              <a:rPr kumimoji="1" lang="ja-JP" altLang="en-US" sz="2400" b="1" dirty="0">
                <a:solidFill>
                  <a:schemeClr val="tx1">
                    <a:lumMod val="75000"/>
                    <a:lumOff val="25000"/>
                  </a:schemeClr>
                </a:solidFill>
                <a:latin typeface="ＭＳ Ｐゴシック" panose="020B0600070205080204" pitchFamily="50" charset="-128"/>
                <a:ea typeface="ＭＳ Ｐゴシック" panose="020B0600070205080204" pitchFamily="50" charset="-128"/>
              </a:rPr>
              <a:t>「大雨注意報（警戒レベル２）」</a:t>
            </a:r>
            <a:r>
              <a:rPr kumimoji="1" lang="ja-JP" altLang="en-US" sz="2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　発表</a:t>
            </a:r>
          </a:p>
        </p:txBody>
      </p:sp>
      <p:sp>
        <p:nvSpPr>
          <p:cNvPr id="17" name="テキスト ボックス 16">
            <a:extLst>
              <a:ext uri="{FF2B5EF4-FFF2-40B4-BE49-F238E27FC236}">
                <a16:creationId xmlns:a16="http://schemas.microsoft.com/office/drawing/2014/main" id="{696CAAB6-0020-4E96-8B55-D67D1E4125D6}"/>
              </a:ext>
            </a:extLst>
          </p:cNvPr>
          <p:cNvSpPr txBox="1"/>
          <p:nvPr/>
        </p:nvSpPr>
        <p:spPr>
          <a:xfrm>
            <a:off x="251999" y="1253592"/>
            <a:ext cx="5099137" cy="461665"/>
          </a:xfrm>
          <a:prstGeom prst="rect">
            <a:avLst/>
          </a:prstGeom>
          <a:noFill/>
        </p:spPr>
        <p:txBody>
          <a:bodyPr wrap="square" rtlCol="0">
            <a:spAutoFit/>
          </a:bodyPr>
          <a:lstStyle/>
          <a:p>
            <a:r>
              <a:rPr lang="ja-JP" altLang="en-US" sz="2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a:t>
            </a:r>
            <a:r>
              <a:rPr kumimoji="1" lang="ja-JP" altLang="en-US" sz="2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 </a:t>
            </a:r>
            <a:r>
              <a:rPr kumimoji="1" lang="en-US" altLang="ja-JP" sz="2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5</a:t>
            </a:r>
            <a:r>
              <a:rPr kumimoji="1" lang="ja-JP" altLang="en-US" sz="2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a:t>
            </a:r>
            <a:r>
              <a:rPr kumimoji="1" lang="en-US" altLang="ja-JP" sz="2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45</a:t>
            </a:r>
            <a:r>
              <a:rPr kumimoji="1" lang="ja-JP" altLang="en-US" sz="2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　「Ａ県気象情報」　発表</a:t>
            </a:r>
          </a:p>
        </p:txBody>
      </p:sp>
      <p:sp>
        <p:nvSpPr>
          <p:cNvPr id="14" name="タイトル 4">
            <a:extLst>
              <a:ext uri="{FF2B5EF4-FFF2-40B4-BE49-F238E27FC236}">
                <a16:creationId xmlns:a16="http://schemas.microsoft.com/office/drawing/2014/main" id="{5D9C0C4C-6A7D-4370-9420-6AD45FA968DE}"/>
              </a:ext>
            </a:extLst>
          </p:cNvPr>
          <p:cNvSpPr txBox="1">
            <a:spLocks/>
          </p:cNvSpPr>
          <p:nvPr/>
        </p:nvSpPr>
        <p:spPr>
          <a:xfrm>
            <a:off x="251999" y="364650"/>
            <a:ext cx="8939029" cy="68649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2400" b="1" kern="1200">
                <a:solidFill>
                  <a:schemeClr val="bg1"/>
                </a:solidFill>
                <a:latin typeface="ＭＳ Ｐゴシック" panose="020B0600070205080204" pitchFamily="50" charset="-128"/>
                <a:ea typeface="ＭＳ Ｐゴシック" panose="020B0600070205080204" pitchFamily="50" charset="-128"/>
                <a:cs typeface="+mj-cs"/>
              </a:defRPr>
            </a:lvl1pPr>
          </a:lstStyle>
          <a:p>
            <a:r>
              <a:rPr lang="ja-JP" altLang="en-US" dirty="0" smtClean="0"/>
              <a:t>① 市</a:t>
            </a:r>
            <a:r>
              <a:rPr lang="ja-JP" altLang="en-US" dirty="0"/>
              <a:t>がとるべき防災体制は？</a:t>
            </a:r>
          </a:p>
        </p:txBody>
      </p:sp>
      <p:pic>
        <p:nvPicPr>
          <p:cNvPr id="2051" name="Picture 3"/>
          <p:cNvPicPr>
            <a:picLocks noChangeAspect="1" noChangeArrowheads="1"/>
          </p:cNvPicPr>
          <p:nvPr/>
        </p:nvPicPr>
        <p:blipFill>
          <a:blip r:embed="rId3" cstate="print"/>
          <a:srcRect/>
          <a:stretch>
            <a:fillRect/>
          </a:stretch>
        </p:blipFill>
        <p:spPr bwMode="auto">
          <a:xfrm>
            <a:off x="1122101" y="1731788"/>
            <a:ext cx="6146497" cy="2155893"/>
          </a:xfrm>
          <a:prstGeom prst="rect">
            <a:avLst/>
          </a:prstGeom>
          <a:noFill/>
          <a:ln w="9525">
            <a:noFill/>
            <a:miter lim="800000"/>
            <a:headEnd/>
            <a:tailEnd/>
          </a:ln>
          <a:effectLst/>
        </p:spPr>
      </p:pic>
      <p:sp>
        <p:nvSpPr>
          <p:cNvPr id="7" name="正方形/長方形 6"/>
          <p:cNvSpPr/>
          <p:nvPr/>
        </p:nvSpPr>
        <p:spPr>
          <a:xfrm>
            <a:off x="664234" y="4443705"/>
            <a:ext cx="7474466" cy="369332"/>
          </a:xfrm>
          <a:prstGeom prst="rect">
            <a:avLst/>
          </a:prstGeom>
        </p:spPr>
        <p:txBody>
          <a:bodyPr wrap="square">
            <a:spAutoFit/>
          </a:bodyPr>
          <a:lstStyle/>
          <a:p>
            <a:pPr algn="just"/>
            <a:r>
              <a:rPr lang="ja-JP" altLang="en-US" dirty="0" smtClean="0">
                <a:solidFill>
                  <a:schemeClr val="tx1">
                    <a:lumMod val="75000"/>
                    <a:lumOff val="25000"/>
                  </a:schemeClr>
                </a:solidFill>
                <a:latin typeface="+mn-ea"/>
              </a:rPr>
              <a:t>気象</a:t>
            </a:r>
            <a:r>
              <a:rPr lang="ja-JP" altLang="en-US" dirty="0">
                <a:solidFill>
                  <a:schemeClr val="tx1">
                    <a:lumMod val="75000"/>
                    <a:lumOff val="25000"/>
                  </a:schemeClr>
                </a:solidFill>
                <a:latin typeface="+mn-ea"/>
              </a:rPr>
              <a:t>状況の進展を見守る連絡要員を配置し、防災気象情報の把握に</a:t>
            </a:r>
            <a:r>
              <a:rPr lang="ja-JP" altLang="en-US" dirty="0" smtClean="0">
                <a:solidFill>
                  <a:schemeClr val="tx1">
                    <a:lumMod val="75000"/>
                    <a:lumOff val="25000"/>
                  </a:schemeClr>
                </a:solidFill>
                <a:latin typeface="+mn-ea"/>
              </a:rPr>
              <a:t>努める</a:t>
            </a:r>
            <a:endParaRPr lang="ja-JP" altLang="en-US" dirty="0">
              <a:solidFill>
                <a:srgbClr val="E66914"/>
              </a:solidFill>
              <a:latin typeface="+mn-ea"/>
            </a:endParaRPr>
          </a:p>
        </p:txBody>
      </p:sp>
      <p:cxnSp>
        <p:nvCxnSpPr>
          <p:cNvPr id="10" name="直線コネクタ 9"/>
          <p:cNvCxnSpPr/>
          <p:nvPr/>
        </p:nvCxnSpPr>
        <p:spPr>
          <a:xfrm>
            <a:off x="3906188" y="3502329"/>
            <a:ext cx="321881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1229124" y="3749620"/>
            <a:ext cx="1746989"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正方形/長方形 11"/>
          <p:cNvSpPr/>
          <p:nvPr/>
        </p:nvSpPr>
        <p:spPr>
          <a:xfrm>
            <a:off x="5003323" y="5845488"/>
            <a:ext cx="3483646" cy="461665"/>
          </a:xfrm>
          <a:prstGeom prst="rect">
            <a:avLst/>
          </a:prstGeom>
        </p:spPr>
        <p:txBody>
          <a:bodyPr wrap="none">
            <a:spAutoFit/>
          </a:bodyPr>
          <a:lstStyle/>
          <a:p>
            <a:r>
              <a:rPr lang="ja-JP" altLang="en-US" sz="2400" dirty="0" smtClean="0">
                <a:solidFill>
                  <a:schemeClr val="tx1">
                    <a:lumMod val="75000"/>
                    <a:lumOff val="25000"/>
                  </a:schemeClr>
                </a:solidFill>
                <a:latin typeface="ＭＳ Ｐゴシック" panose="020B0600070205080204" pitchFamily="50" charset="-128"/>
              </a:rPr>
              <a:t>防災</a:t>
            </a:r>
            <a:r>
              <a:rPr lang="ja-JP" altLang="en-US" sz="2400" dirty="0">
                <a:solidFill>
                  <a:schemeClr val="tx1">
                    <a:lumMod val="75000"/>
                    <a:lumOff val="25000"/>
                  </a:schemeClr>
                </a:solidFill>
                <a:latin typeface="ＭＳ Ｐゴシック" panose="020B0600070205080204" pitchFamily="50" charset="-128"/>
              </a:rPr>
              <a:t>気象情報を</a:t>
            </a:r>
            <a:r>
              <a:rPr lang="ja-JP" altLang="en-US" sz="2400" dirty="0" smtClean="0">
                <a:solidFill>
                  <a:schemeClr val="tx1">
                    <a:lumMod val="75000"/>
                    <a:lumOff val="25000"/>
                  </a:schemeClr>
                </a:solidFill>
                <a:latin typeface="ＭＳ Ｐゴシック" panose="020B0600070205080204" pitchFamily="50" charset="-128"/>
              </a:rPr>
              <a:t>読み取る</a:t>
            </a:r>
            <a:endParaRPr lang="ja-JP" altLang="en-US" sz="2400" dirty="0"/>
          </a:p>
        </p:txBody>
      </p:sp>
      <p:sp>
        <p:nvSpPr>
          <p:cNvPr id="22" name="矢印: 右 1">
            <a:extLst>
              <a:ext uri="{FF2B5EF4-FFF2-40B4-BE49-F238E27FC236}">
                <a16:creationId xmlns:a16="http://schemas.microsoft.com/office/drawing/2014/main" id="{FCE7BFF6-1C6A-40ED-915E-A4511B131278}"/>
              </a:ext>
            </a:extLst>
          </p:cNvPr>
          <p:cNvSpPr/>
          <p:nvPr/>
        </p:nvSpPr>
        <p:spPr>
          <a:xfrm>
            <a:off x="4469969" y="5905917"/>
            <a:ext cx="378373" cy="332734"/>
          </a:xfrm>
          <a:prstGeom prst="rightArrow">
            <a:avLst/>
          </a:prstGeom>
          <a:solidFill>
            <a:schemeClr val="accent6"/>
          </a:solidFill>
          <a:ln>
            <a:solidFill>
              <a:srgbClr val="419C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7215099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a:xfrm>
            <a:off x="251999" y="364650"/>
            <a:ext cx="8939029" cy="686499"/>
          </a:xfrm>
        </p:spPr>
        <p:txBody>
          <a:bodyPr>
            <a:normAutofit/>
          </a:bodyPr>
          <a:lstStyle/>
          <a:p>
            <a:r>
              <a:rPr lang="ja-JP" altLang="en-US" dirty="0" smtClean="0"/>
              <a:t>② 「</a:t>
            </a:r>
            <a:r>
              <a:rPr lang="ja-JP" altLang="en-US" dirty="0"/>
              <a:t>警戒レベル３　</a:t>
            </a:r>
            <a:r>
              <a:rPr lang="zh-TW" altLang="en-US" dirty="0"/>
              <a:t>高齢者等避難</a:t>
            </a:r>
            <a:r>
              <a:rPr lang="ja-JP" altLang="en-US" dirty="0"/>
              <a:t>」発令の可能性、タイミングは？</a:t>
            </a:r>
            <a:endParaRPr kumimoji="1" lang="ja-JP" altLang="en-US"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28</a:t>
            </a:fld>
            <a:endParaRPr lang="ja-JP" altLang="en-US" dirty="0"/>
          </a:p>
        </p:txBody>
      </p:sp>
      <p:sp>
        <p:nvSpPr>
          <p:cNvPr id="9" name="コンテンツ プレースホルダー 7">
            <a:extLst>
              <a:ext uri="{FF2B5EF4-FFF2-40B4-BE49-F238E27FC236}">
                <a16:creationId xmlns:a16="http://schemas.microsoft.com/office/drawing/2014/main" id="{185624B7-316E-44FC-A5CB-60B9E649DB63}"/>
              </a:ext>
            </a:extLst>
          </p:cNvPr>
          <p:cNvSpPr txBox="1">
            <a:spLocks/>
          </p:cNvSpPr>
          <p:nvPr/>
        </p:nvSpPr>
        <p:spPr>
          <a:xfrm>
            <a:off x="252000" y="67947"/>
            <a:ext cx="7886700" cy="27756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b="0" dirty="0">
                <a:solidFill>
                  <a:srgbClr val="E66914"/>
                </a:solidFill>
                <a:latin typeface="ＭＳ Ｐゴシック" panose="020B0600070205080204" pitchFamily="50" charset="-128"/>
                <a:ea typeface="ＭＳ Ｐゴシック" panose="020B0600070205080204" pitchFamily="50" charset="-128"/>
              </a:rPr>
              <a:t>【</a:t>
            </a:r>
            <a:r>
              <a:rPr lang="ja-JP" altLang="en-US" b="0" dirty="0">
                <a:solidFill>
                  <a:srgbClr val="E66914"/>
                </a:solidFill>
                <a:latin typeface="ＭＳ Ｐゴシック" panose="020B0600070205080204" pitchFamily="50" charset="-128"/>
                <a:ea typeface="ＭＳ Ｐゴシック" panose="020B0600070205080204" pitchFamily="50" charset="-128"/>
              </a:rPr>
              <a:t>場面 </a:t>
            </a:r>
            <a:r>
              <a:rPr lang="en-US" altLang="ja-JP" b="0" dirty="0">
                <a:solidFill>
                  <a:srgbClr val="E66914"/>
                </a:solidFill>
                <a:latin typeface="ＭＳ Ｐゴシック" panose="020B0600070205080204" pitchFamily="50" charset="-128"/>
                <a:ea typeface="ＭＳ Ｐゴシック" panose="020B0600070205080204" pitchFamily="50" charset="-128"/>
              </a:rPr>
              <a:t>1 </a:t>
            </a:r>
            <a:r>
              <a:rPr lang="en-US" altLang="ja-JP" b="0" dirty="0" smtClean="0">
                <a:solidFill>
                  <a:srgbClr val="E66914"/>
                </a:solidFill>
                <a:latin typeface="ＭＳ Ｐゴシック" panose="020B0600070205080204" pitchFamily="50" charset="-128"/>
                <a:ea typeface="ＭＳ Ｐゴシック" panose="020B0600070205080204" pitchFamily="50" charset="-128"/>
              </a:rPr>
              <a:t>】 </a:t>
            </a:r>
            <a:r>
              <a:rPr lang="ja-JP" altLang="en-US" b="0" dirty="0" smtClean="0">
                <a:solidFill>
                  <a:srgbClr val="E66914"/>
                </a:solidFill>
                <a:latin typeface="ＭＳ Ｐゴシック" panose="020B0600070205080204" pitchFamily="50" charset="-128"/>
                <a:ea typeface="ＭＳ Ｐゴシック" panose="020B0600070205080204" pitchFamily="50" charset="-128"/>
              </a:rPr>
              <a:t>解説</a:t>
            </a:r>
            <a:r>
              <a:rPr lang="ja-JP" altLang="en-US" dirty="0">
                <a:latin typeface="ＭＳ Ｐゴシック" panose="020B0600070205080204" pitchFamily="50" charset="-128"/>
                <a:ea typeface="ＭＳ Ｐゴシック" panose="020B0600070205080204" pitchFamily="50" charset="-128"/>
              </a:rPr>
              <a:t>　</a:t>
            </a:r>
          </a:p>
        </p:txBody>
      </p:sp>
      <p:sp>
        <p:nvSpPr>
          <p:cNvPr id="15" name="正方形/長方形 14"/>
          <p:cNvSpPr/>
          <p:nvPr/>
        </p:nvSpPr>
        <p:spPr>
          <a:xfrm>
            <a:off x="284676" y="1977232"/>
            <a:ext cx="3674850" cy="42091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mn-ea"/>
              <a:cs typeface="+mn-cs"/>
            </a:endParaRPr>
          </a:p>
        </p:txBody>
      </p:sp>
      <p:sp>
        <p:nvSpPr>
          <p:cNvPr id="16" name="正方形/長方形 15">
            <a:extLst>
              <a:ext uri="{FF2B5EF4-FFF2-40B4-BE49-F238E27FC236}">
                <a16:creationId xmlns:a16="http://schemas.microsoft.com/office/drawing/2014/main" id="{5D1350F6-C3C2-F31A-462C-81CB81D74742}"/>
              </a:ext>
            </a:extLst>
          </p:cNvPr>
          <p:cNvSpPr/>
          <p:nvPr/>
        </p:nvSpPr>
        <p:spPr>
          <a:xfrm>
            <a:off x="234000" y="1760330"/>
            <a:ext cx="8640000" cy="355208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80000" bIns="180000" rtlCol="0" anchor="t">
            <a:noAutofit/>
          </a:bodyPr>
          <a:lstStyle/>
          <a:p>
            <a:pPr marL="0" marR="0" lvl="0" indent="0" algn="just"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2400" b="0" i="0" u="none" strike="noStrike" kern="1200" cap="none" spc="-100" normalizeH="0" baseline="0" noProof="0" dirty="0">
                <a:ln>
                  <a:noFill/>
                </a:ln>
                <a:solidFill>
                  <a:prstClr val="white"/>
                </a:solidFill>
                <a:effectLst/>
                <a:uLnTx/>
                <a:uFill>
                  <a:solidFill>
                    <a:srgbClr val="FF0000"/>
                  </a:solidFill>
                </a:uFill>
                <a:latin typeface="+mn-ea"/>
              </a:rPr>
              <a:t>警戒レベル３　高齢者等避難</a:t>
            </a:r>
            <a:r>
              <a:rPr kumimoji="1" lang="ja-JP" altLang="en-US" sz="2400" b="0" i="0" u="none" strike="noStrike" kern="1200" cap="none" spc="-100" normalizeH="0" baseline="0" noProof="0" dirty="0">
                <a:ln>
                  <a:noFill/>
                </a:ln>
                <a:solidFill>
                  <a:prstClr val="white"/>
                </a:solidFill>
                <a:effectLst/>
                <a:uLnTx/>
                <a:uFill>
                  <a:solidFill>
                    <a:srgbClr val="7030A0"/>
                  </a:solidFill>
                </a:uFill>
                <a:latin typeface="+mn-ea"/>
              </a:rPr>
              <a:t>  </a:t>
            </a:r>
            <a:r>
              <a:rPr kumimoji="1" lang="ja-JP" altLang="en-US" sz="2400" b="0" i="0" u="none" strike="noStrike" kern="1200" cap="none" spc="-100" normalizeH="0" baseline="0" noProof="0" dirty="0">
                <a:ln>
                  <a:noFill/>
                </a:ln>
                <a:solidFill>
                  <a:prstClr val="black"/>
                </a:solidFill>
                <a:effectLst/>
                <a:uLnTx/>
                <a:uFill>
                  <a:solidFill>
                    <a:srgbClr val="FF0000"/>
                  </a:solidFill>
                </a:uFill>
                <a:latin typeface="+mn-ea"/>
              </a:rPr>
              <a:t>の発令基準（土砂災害）</a:t>
            </a:r>
            <a:endParaRPr kumimoji="1" lang="en-US" altLang="ja-JP" sz="2400" b="0" i="0" u="none" strike="noStrike" kern="1200" cap="none" spc="-100" normalizeH="0" baseline="0" noProof="0" dirty="0">
              <a:ln>
                <a:noFill/>
              </a:ln>
              <a:solidFill>
                <a:prstClr val="black"/>
              </a:solidFill>
              <a:effectLst/>
              <a:uLnTx/>
              <a:uFill>
                <a:solidFill>
                  <a:srgbClr val="FF0000"/>
                </a:solidFill>
              </a:uFill>
              <a:latin typeface="+mn-ea"/>
            </a:endParaRPr>
          </a:p>
          <a:p>
            <a:pPr marL="165100" marR="0" lvl="0" indent="-238125" algn="just"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１～３のいずれかに該当する場合に、</a:t>
            </a:r>
            <a:r>
              <a:rPr kumimoji="1" lang="ja-JP" altLang="en-US" sz="1600" b="0" i="0" u="none" strike="noStrike" kern="1200" cap="none" spc="-150" normalizeH="0" baseline="0" noProof="0" dirty="0">
                <a:ln>
                  <a:noFill/>
                </a:ln>
                <a:solidFill>
                  <a:srgbClr val="FF0000"/>
                </a:solidFill>
                <a:effectLst/>
                <a:uLnTx/>
                <a:uFill>
                  <a:solidFill>
                    <a:srgbClr val="FF0000"/>
                  </a:solidFill>
                </a:uFill>
                <a:latin typeface="+mn-ea"/>
              </a:rPr>
              <a:t>警戒レベル３高齢者等避難</a:t>
            </a: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を発令することとする。</a:t>
            </a:r>
          </a:p>
          <a:p>
            <a:pPr marL="254000" marR="0" lvl="0" indent="-327025" algn="l"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１： </a:t>
            </a:r>
            <a:r>
              <a:rPr kumimoji="1" lang="ja-JP" altLang="en-US" sz="1600" b="0" i="0" u="heavy" strike="noStrike" kern="1200" cap="none" spc="-150" normalizeH="0" baseline="0" noProof="0" dirty="0">
                <a:ln>
                  <a:noFill/>
                </a:ln>
                <a:solidFill>
                  <a:prstClr val="black"/>
                </a:solidFill>
                <a:effectLst/>
                <a:uLnTx/>
                <a:uFill>
                  <a:solidFill>
                    <a:srgbClr val="FF0000"/>
                  </a:solidFill>
                </a:uFill>
                <a:latin typeface="+mn-ea"/>
              </a:rPr>
              <a:t>大雨警報（土砂災害）（警戒レベル３相当）が発表され、かつ、土砂キキクルが「赤」（警戒レベル３相当</a:t>
            </a:r>
            <a:r>
              <a:rPr kumimoji="1" lang="ja-JP" altLang="en-US" sz="1600" b="0" i="0" u="heavy" strike="noStrike" kern="1200" cap="none" spc="-150" normalizeH="0" baseline="0" noProof="0" dirty="0" smtClean="0">
                <a:ln>
                  <a:noFill/>
                </a:ln>
                <a:solidFill>
                  <a:prstClr val="black"/>
                </a:solidFill>
                <a:effectLst/>
                <a:uLnTx/>
                <a:uFill>
                  <a:solidFill>
                    <a:srgbClr val="FF0000"/>
                  </a:solidFill>
                </a:uFill>
                <a:latin typeface="+mn-ea"/>
              </a:rPr>
              <a:t>）</a:t>
            </a:r>
            <a:r>
              <a:rPr kumimoji="1" lang="en-US" altLang="ja-JP" sz="1600" b="0" i="0" u="heavy" strike="noStrike" kern="1200" cap="none" spc="-150" normalizeH="0" baseline="0" noProof="0" dirty="0" smtClean="0">
                <a:ln>
                  <a:noFill/>
                </a:ln>
                <a:solidFill>
                  <a:prstClr val="black"/>
                </a:solidFill>
                <a:effectLst/>
                <a:uLnTx/>
                <a:uFill>
                  <a:solidFill>
                    <a:srgbClr val="FF0000"/>
                  </a:solidFill>
                </a:uFill>
                <a:latin typeface="+mn-ea"/>
              </a:rPr>
              <a:t/>
            </a:r>
            <a:br>
              <a:rPr kumimoji="1" lang="en-US" altLang="ja-JP" sz="1600" b="0" i="0" u="heavy" strike="noStrike" kern="1200" cap="none" spc="-150" normalizeH="0" baseline="0" noProof="0" dirty="0" smtClean="0">
                <a:ln>
                  <a:noFill/>
                </a:ln>
                <a:solidFill>
                  <a:prstClr val="black"/>
                </a:solidFill>
                <a:effectLst/>
                <a:uLnTx/>
                <a:uFill>
                  <a:solidFill>
                    <a:srgbClr val="FF0000"/>
                  </a:solidFill>
                </a:uFill>
                <a:latin typeface="+mn-ea"/>
              </a:rPr>
            </a:br>
            <a:r>
              <a:rPr kumimoji="1" lang="ja-JP" altLang="en-US" sz="1600" b="0" i="0" u="heavy" strike="noStrike" kern="1200" cap="none" spc="-150" normalizeH="0" baseline="0" noProof="0" dirty="0" smtClean="0">
                <a:ln>
                  <a:noFill/>
                </a:ln>
                <a:solidFill>
                  <a:prstClr val="black"/>
                </a:solidFill>
                <a:effectLst/>
                <a:uLnTx/>
                <a:uFill>
                  <a:solidFill>
                    <a:srgbClr val="FF0000"/>
                  </a:solidFill>
                </a:uFill>
                <a:latin typeface="+mn-ea"/>
              </a:rPr>
              <a:t>と</a:t>
            </a:r>
            <a:r>
              <a:rPr kumimoji="1" lang="ja-JP" altLang="en-US" sz="1600" b="0" i="0" u="heavy" strike="noStrike" kern="1200" cap="none" spc="-150" normalizeH="0" baseline="0" noProof="0" dirty="0">
                <a:ln>
                  <a:noFill/>
                </a:ln>
                <a:solidFill>
                  <a:prstClr val="black"/>
                </a:solidFill>
                <a:effectLst/>
                <a:uLnTx/>
                <a:uFill>
                  <a:solidFill>
                    <a:srgbClr val="FF0000"/>
                  </a:solidFill>
                </a:uFill>
                <a:latin typeface="+mn-ea"/>
              </a:rPr>
              <a:t>なった場合</a:t>
            </a:r>
          </a:p>
          <a:p>
            <a:pPr marL="165100" marR="0" lvl="0" indent="-238125" algn="l"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２： 数時間後に避難経路等の事前通行規制等の基準値に達することが想定される場合</a:t>
            </a:r>
          </a:p>
          <a:p>
            <a:pPr marL="254000" marR="0" lvl="0" indent="-327025" algn="l"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３： </a:t>
            </a:r>
            <a:r>
              <a:rPr kumimoji="1" lang="ja-JP" altLang="en-US" sz="1600" b="0" i="0" u="none" strike="noStrike" kern="1200" cap="none" spc="-150" normalizeH="0" baseline="0" noProof="0" dirty="0">
                <a:ln>
                  <a:noFill/>
                </a:ln>
                <a:solidFill>
                  <a:schemeClr val="tx1"/>
                </a:solidFill>
                <a:effectLst/>
                <a:uLnTx/>
                <a:uFill>
                  <a:solidFill>
                    <a:srgbClr val="FF0000"/>
                  </a:solidFill>
                </a:uFill>
                <a:latin typeface="+mn-ea"/>
              </a:rPr>
              <a:t>警戒レベル３高齢者等避難</a:t>
            </a: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の発令が必要となるような強い降雨を伴う前線や台風等が、</a:t>
            </a:r>
            <a:r>
              <a:rPr kumimoji="1" lang="ja-JP" altLang="en-US" sz="1600" b="0" i="0" u="heavy" strike="noStrike" kern="1200" cap="none" spc="-150" normalizeH="0" baseline="0" noProof="0" dirty="0">
                <a:ln>
                  <a:noFill/>
                </a:ln>
                <a:solidFill>
                  <a:prstClr val="black"/>
                </a:solidFill>
                <a:effectLst/>
                <a:uLnTx/>
                <a:uFill>
                  <a:solidFill>
                    <a:srgbClr val="FF0000"/>
                  </a:solidFill>
                </a:uFill>
                <a:latin typeface="+mn-ea"/>
              </a:rPr>
              <a:t>夜間から明け方に</a:t>
            </a:r>
            <a:r>
              <a:rPr kumimoji="1" lang="en-US" altLang="ja-JP" sz="1600" b="0" i="0" u="heavy" strike="noStrike" kern="1200" cap="none" spc="-150" normalizeH="0" baseline="0" noProof="0" dirty="0">
                <a:ln>
                  <a:noFill/>
                </a:ln>
                <a:solidFill>
                  <a:prstClr val="black"/>
                </a:solidFill>
                <a:effectLst/>
                <a:uLnTx/>
                <a:uFill>
                  <a:solidFill>
                    <a:srgbClr val="FF0000"/>
                  </a:solidFill>
                </a:uFill>
                <a:latin typeface="+mn-ea"/>
              </a:rPr>
              <a:t/>
            </a:r>
            <a:br>
              <a:rPr kumimoji="1" lang="en-US" altLang="ja-JP" sz="1600" b="0" i="0" u="heavy" strike="noStrike" kern="1200" cap="none" spc="-150" normalizeH="0" baseline="0" noProof="0" dirty="0">
                <a:ln>
                  <a:noFill/>
                </a:ln>
                <a:solidFill>
                  <a:prstClr val="black"/>
                </a:solidFill>
                <a:effectLst/>
                <a:uLnTx/>
                <a:uFill>
                  <a:solidFill>
                    <a:srgbClr val="FF0000"/>
                  </a:solidFill>
                </a:uFill>
                <a:latin typeface="+mn-ea"/>
              </a:rPr>
            </a:b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接近・通過することが予想される場合（大雨注意報が発表され、当該注意報の中で、夜間～翌日早朝に</a:t>
            </a:r>
            <a:r>
              <a:rPr kumimoji="1" lang="en-US" altLang="ja-JP" sz="1600" b="0" i="0" u="none" strike="noStrike" kern="1200" cap="none" spc="-150" normalizeH="0" baseline="0" noProof="0" dirty="0">
                <a:ln>
                  <a:noFill/>
                </a:ln>
                <a:solidFill>
                  <a:prstClr val="black"/>
                </a:solidFill>
                <a:effectLst/>
                <a:uLnTx/>
                <a:uFill>
                  <a:solidFill>
                    <a:srgbClr val="FF0000"/>
                  </a:solidFill>
                </a:uFill>
                <a:latin typeface="+mn-ea"/>
              </a:rPr>
              <a:t/>
            </a:r>
            <a:br>
              <a:rPr kumimoji="1" lang="en-US" altLang="ja-JP" sz="1600" b="0" i="0" u="none" strike="noStrike" kern="1200" cap="none" spc="-150" normalizeH="0" baseline="0" noProof="0" dirty="0">
                <a:ln>
                  <a:noFill/>
                </a:ln>
                <a:solidFill>
                  <a:prstClr val="black"/>
                </a:solidFill>
                <a:effectLst/>
                <a:uLnTx/>
                <a:uFill>
                  <a:solidFill>
                    <a:srgbClr val="FF0000"/>
                  </a:solidFill>
                </a:uFill>
                <a:latin typeface="+mn-ea"/>
              </a:rPr>
            </a:b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大雨警報（土砂災害）（警戒レベル３相当）に切り替える可能性が高い旨に言及されている場合など）</a:t>
            </a:r>
            <a:r>
              <a:rPr kumimoji="1" lang="en-US" altLang="ja-JP" sz="1600" b="0" i="0" u="none" strike="noStrike" kern="1200" cap="none" spc="-150" normalizeH="0" baseline="0" noProof="0" dirty="0">
                <a:ln>
                  <a:noFill/>
                </a:ln>
                <a:solidFill>
                  <a:prstClr val="black"/>
                </a:solidFill>
                <a:effectLst/>
                <a:uLnTx/>
                <a:uFill>
                  <a:solidFill>
                    <a:srgbClr val="FF0000"/>
                  </a:solidFill>
                </a:uFill>
                <a:latin typeface="+mn-ea"/>
              </a:rPr>
              <a:t/>
            </a:r>
            <a:br>
              <a:rPr kumimoji="1" lang="en-US" altLang="ja-JP" sz="1600" b="0" i="0" u="none" strike="noStrike" kern="1200" cap="none" spc="-150" normalizeH="0" baseline="0" noProof="0" dirty="0">
                <a:ln>
                  <a:noFill/>
                </a:ln>
                <a:solidFill>
                  <a:prstClr val="black"/>
                </a:solidFill>
                <a:effectLst/>
                <a:uLnTx/>
                <a:uFill>
                  <a:solidFill>
                    <a:srgbClr val="FF0000"/>
                  </a:solidFill>
                </a:uFill>
                <a:latin typeface="+mn-ea"/>
              </a:rPr>
            </a:b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（夕刻時点で発令）</a:t>
            </a:r>
            <a:endParaRPr kumimoji="1" lang="en-US" altLang="ja-JP" sz="1600" b="0" i="0" u="none" strike="noStrike" kern="1200" cap="none" spc="-100" normalizeH="0" baseline="0" noProof="0" dirty="0">
              <a:ln>
                <a:noFill/>
              </a:ln>
              <a:solidFill>
                <a:prstClr val="black"/>
              </a:solidFill>
              <a:effectLst/>
              <a:uLnTx/>
              <a:uFillTx/>
              <a:latin typeface="+mn-ea"/>
              <a:cs typeface="Meiryo UI" panose="020B0604030504040204" pitchFamily="50" charset="-128"/>
            </a:endParaRPr>
          </a:p>
        </p:txBody>
      </p:sp>
      <p:sp>
        <p:nvSpPr>
          <p:cNvPr id="2" name="正方形/長方形 1"/>
          <p:cNvSpPr/>
          <p:nvPr/>
        </p:nvSpPr>
        <p:spPr>
          <a:xfrm>
            <a:off x="234000" y="1221073"/>
            <a:ext cx="3783408" cy="369332"/>
          </a:xfrm>
          <a:prstGeom prst="rect">
            <a:avLst/>
          </a:prstGeom>
        </p:spPr>
        <p:txBody>
          <a:bodyPr wrap="none">
            <a:spAutoFit/>
          </a:bodyPr>
          <a:lstStyle/>
          <a:p>
            <a:r>
              <a:rPr lang="en-US" altLang="ja-JP" dirty="0" smtClean="0">
                <a:latin typeface="+mn-ea"/>
              </a:rPr>
              <a:t>● B </a:t>
            </a:r>
            <a:r>
              <a:rPr lang="ja-JP" altLang="en-US" dirty="0">
                <a:latin typeface="+mn-ea"/>
              </a:rPr>
              <a:t>市の地域防災</a:t>
            </a:r>
            <a:r>
              <a:rPr lang="ja-JP" altLang="en-US" dirty="0" smtClean="0">
                <a:latin typeface="+mn-ea"/>
              </a:rPr>
              <a:t>計画を確認する。</a:t>
            </a:r>
            <a:endParaRPr lang="ja-JP" altLang="en-US" dirty="0"/>
          </a:p>
        </p:txBody>
      </p:sp>
    </p:spTree>
    <p:extLst>
      <p:ext uri="{BB962C8B-B14F-4D97-AF65-F5344CB8AC3E}">
        <p14:creationId xmlns:p14="http://schemas.microsoft.com/office/powerpoint/2010/main" val="37243937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7B355DA4-9BC4-440A-B61A-07CC07756D7A}"/>
              </a:ext>
            </a:extLst>
          </p:cNvPr>
          <p:cNvSpPr/>
          <p:nvPr/>
        </p:nvSpPr>
        <p:spPr>
          <a:xfrm>
            <a:off x="284676" y="3621953"/>
            <a:ext cx="6754300" cy="307150"/>
          </a:xfrm>
          <a:prstGeom prst="rect">
            <a:avLst/>
          </a:prstGeom>
          <a:solidFill>
            <a:srgbClr val="FFCC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7B355DA4-9BC4-440A-B61A-07CC07756D7A}"/>
              </a:ext>
            </a:extLst>
          </p:cNvPr>
          <p:cNvSpPr/>
          <p:nvPr/>
        </p:nvSpPr>
        <p:spPr>
          <a:xfrm>
            <a:off x="554427" y="3245510"/>
            <a:ext cx="1033073" cy="307150"/>
          </a:xfrm>
          <a:prstGeom prst="rect">
            <a:avLst/>
          </a:prstGeom>
          <a:solidFill>
            <a:srgbClr val="FFCC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7B355DA4-9BC4-440A-B61A-07CC07756D7A}"/>
              </a:ext>
            </a:extLst>
          </p:cNvPr>
          <p:cNvSpPr/>
          <p:nvPr/>
        </p:nvSpPr>
        <p:spPr>
          <a:xfrm>
            <a:off x="284676" y="2893964"/>
            <a:ext cx="8110023" cy="307150"/>
          </a:xfrm>
          <a:prstGeom prst="rect">
            <a:avLst/>
          </a:prstGeom>
          <a:solidFill>
            <a:srgbClr val="FFCC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a:xfrm>
            <a:off x="251999" y="364650"/>
            <a:ext cx="8939029" cy="686499"/>
          </a:xfrm>
        </p:spPr>
        <p:txBody>
          <a:bodyPr>
            <a:normAutofit/>
          </a:bodyPr>
          <a:lstStyle/>
          <a:p>
            <a:r>
              <a:rPr lang="ja-JP" altLang="en-US" dirty="0" smtClean="0"/>
              <a:t>② 「</a:t>
            </a:r>
            <a:r>
              <a:rPr lang="ja-JP" altLang="en-US" dirty="0"/>
              <a:t>警戒レベル３　</a:t>
            </a:r>
            <a:r>
              <a:rPr lang="zh-TW" altLang="en-US" dirty="0"/>
              <a:t>高齢者等避難</a:t>
            </a:r>
            <a:r>
              <a:rPr lang="ja-JP" altLang="en-US" dirty="0"/>
              <a:t>」発令の可能性、タイミングは？</a:t>
            </a:r>
            <a:endParaRPr kumimoji="1" lang="ja-JP" altLang="en-US"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29</a:t>
            </a:fld>
            <a:endParaRPr lang="ja-JP" altLang="en-US" dirty="0"/>
          </a:p>
        </p:txBody>
      </p:sp>
      <p:sp>
        <p:nvSpPr>
          <p:cNvPr id="9" name="コンテンツ プレースホルダー 7">
            <a:extLst>
              <a:ext uri="{FF2B5EF4-FFF2-40B4-BE49-F238E27FC236}">
                <a16:creationId xmlns:a16="http://schemas.microsoft.com/office/drawing/2014/main" id="{185624B7-316E-44FC-A5CB-60B9E649DB63}"/>
              </a:ext>
            </a:extLst>
          </p:cNvPr>
          <p:cNvSpPr txBox="1">
            <a:spLocks/>
          </p:cNvSpPr>
          <p:nvPr/>
        </p:nvSpPr>
        <p:spPr>
          <a:xfrm>
            <a:off x="252000" y="67947"/>
            <a:ext cx="7886700" cy="27756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b="0" dirty="0">
                <a:solidFill>
                  <a:srgbClr val="E66914"/>
                </a:solidFill>
                <a:latin typeface="ＭＳ Ｐゴシック" panose="020B0600070205080204" pitchFamily="50" charset="-128"/>
                <a:ea typeface="ＭＳ Ｐゴシック" panose="020B0600070205080204" pitchFamily="50" charset="-128"/>
              </a:rPr>
              <a:t>【</a:t>
            </a:r>
            <a:r>
              <a:rPr lang="ja-JP" altLang="en-US" b="0" dirty="0">
                <a:solidFill>
                  <a:srgbClr val="E66914"/>
                </a:solidFill>
                <a:latin typeface="ＭＳ Ｐゴシック" panose="020B0600070205080204" pitchFamily="50" charset="-128"/>
                <a:ea typeface="ＭＳ Ｐゴシック" panose="020B0600070205080204" pitchFamily="50" charset="-128"/>
              </a:rPr>
              <a:t>場面 </a:t>
            </a:r>
            <a:r>
              <a:rPr lang="en-US" altLang="ja-JP" b="0" dirty="0">
                <a:solidFill>
                  <a:srgbClr val="E66914"/>
                </a:solidFill>
                <a:latin typeface="ＭＳ Ｐゴシック" panose="020B0600070205080204" pitchFamily="50" charset="-128"/>
                <a:ea typeface="ＭＳ Ｐゴシック" panose="020B0600070205080204" pitchFamily="50" charset="-128"/>
              </a:rPr>
              <a:t>1 </a:t>
            </a:r>
            <a:r>
              <a:rPr lang="en-US" altLang="ja-JP" b="0" dirty="0" smtClean="0">
                <a:solidFill>
                  <a:srgbClr val="E66914"/>
                </a:solidFill>
                <a:latin typeface="ＭＳ Ｐゴシック" panose="020B0600070205080204" pitchFamily="50" charset="-128"/>
                <a:ea typeface="ＭＳ Ｐゴシック" panose="020B0600070205080204" pitchFamily="50" charset="-128"/>
              </a:rPr>
              <a:t>】 </a:t>
            </a:r>
            <a:r>
              <a:rPr lang="ja-JP" altLang="en-US" b="0" dirty="0" smtClean="0">
                <a:solidFill>
                  <a:srgbClr val="E66914"/>
                </a:solidFill>
                <a:latin typeface="ＭＳ Ｐゴシック" panose="020B0600070205080204" pitchFamily="50" charset="-128"/>
                <a:ea typeface="ＭＳ Ｐゴシック" panose="020B0600070205080204" pitchFamily="50" charset="-128"/>
              </a:rPr>
              <a:t>解説</a:t>
            </a:r>
            <a:r>
              <a:rPr lang="ja-JP" altLang="en-US" dirty="0">
                <a:latin typeface="ＭＳ Ｐゴシック" panose="020B0600070205080204" pitchFamily="50" charset="-128"/>
                <a:ea typeface="ＭＳ Ｐゴシック" panose="020B0600070205080204" pitchFamily="50" charset="-128"/>
              </a:rPr>
              <a:t>　</a:t>
            </a:r>
          </a:p>
        </p:txBody>
      </p:sp>
      <p:sp>
        <p:nvSpPr>
          <p:cNvPr id="15" name="正方形/長方形 14"/>
          <p:cNvSpPr/>
          <p:nvPr/>
        </p:nvSpPr>
        <p:spPr>
          <a:xfrm>
            <a:off x="284676" y="1977232"/>
            <a:ext cx="3674850" cy="42091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mn-ea"/>
              <a:cs typeface="+mn-cs"/>
            </a:endParaRPr>
          </a:p>
        </p:txBody>
      </p:sp>
      <p:sp>
        <p:nvSpPr>
          <p:cNvPr id="16" name="正方形/長方形 15">
            <a:extLst>
              <a:ext uri="{FF2B5EF4-FFF2-40B4-BE49-F238E27FC236}">
                <a16:creationId xmlns:a16="http://schemas.microsoft.com/office/drawing/2014/main" id="{5D1350F6-C3C2-F31A-462C-81CB81D74742}"/>
              </a:ext>
            </a:extLst>
          </p:cNvPr>
          <p:cNvSpPr/>
          <p:nvPr/>
        </p:nvSpPr>
        <p:spPr>
          <a:xfrm>
            <a:off x="234000" y="1760330"/>
            <a:ext cx="8640000" cy="355208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80000" bIns="180000" rtlCol="0" anchor="t">
            <a:noAutofit/>
          </a:bodyPr>
          <a:lstStyle/>
          <a:p>
            <a:pPr marL="0" marR="0" lvl="0" indent="0" algn="just"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2400" b="0" i="0" u="none" strike="noStrike" kern="1200" cap="none" spc="-100" normalizeH="0" baseline="0" noProof="0" dirty="0">
                <a:ln>
                  <a:noFill/>
                </a:ln>
                <a:solidFill>
                  <a:prstClr val="white"/>
                </a:solidFill>
                <a:effectLst/>
                <a:uLnTx/>
                <a:uFill>
                  <a:solidFill>
                    <a:srgbClr val="FF0000"/>
                  </a:solidFill>
                </a:uFill>
                <a:latin typeface="+mn-ea"/>
              </a:rPr>
              <a:t>警戒レベル３　高齢者等避難</a:t>
            </a:r>
            <a:r>
              <a:rPr kumimoji="1" lang="ja-JP" altLang="en-US" sz="2400" b="0" i="0" u="none" strike="noStrike" kern="1200" cap="none" spc="-100" normalizeH="0" baseline="0" noProof="0" dirty="0">
                <a:ln>
                  <a:noFill/>
                </a:ln>
                <a:solidFill>
                  <a:prstClr val="white"/>
                </a:solidFill>
                <a:effectLst/>
                <a:uLnTx/>
                <a:uFill>
                  <a:solidFill>
                    <a:srgbClr val="7030A0"/>
                  </a:solidFill>
                </a:uFill>
                <a:latin typeface="+mn-ea"/>
              </a:rPr>
              <a:t>  </a:t>
            </a:r>
            <a:r>
              <a:rPr kumimoji="1" lang="ja-JP" altLang="en-US" sz="2400" b="0" i="0" u="none" strike="noStrike" kern="1200" cap="none" spc="-100" normalizeH="0" baseline="0" noProof="0" dirty="0">
                <a:ln>
                  <a:noFill/>
                </a:ln>
                <a:solidFill>
                  <a:prstClr val="black"/>
                </a:solidFill>
                <a:effectLst/>
                <a:uLnTx/>
                <a:uFill>
                  <a:solidFill>
                    <a:srgbClr val="FF0000"/>
                  </a:solidFill>
                </a:uFill>
                <a:latin typeface="+mn-ea"/>
              </a:rPr>
              <a:t>の発令基準（土砂災害）</a:t>
            </a:r>
            <a:endParaRPr kumimoji="1" lang="en-US" altLang="ja-JP" sz="2400" b="0" i="0" u="none" strike="noStrike" kern="1200" cap="none" spc="-100" normalizeH="0" baseline="0" noProof="0" dirty="0">
              <a:ln>
                <a:noFill/>
              </a:ln>
              <a:solidFill>
                <a:prstClr val="black"/>
              </a:solidFill>
              <a:effectLst/>
              <a:uLnTx/>
              <a:uFill>
                <a:solidFill>
                  <a:srgbClr val="FF0000"/>
                </a:solidFill>
              </a:uFill>
              <a:latin typeface="+mn-ea"/>
            </a:endParaRPr>
          </a:p>
          <a:p>
            <a:pPr marL="165100" marR="0" lvl="0" indent="-238125" algn="just"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１～３のいずれかに該当する場合に、</a:t>
            </a:r>
            <a:r>
              <a:rPr kumimoji="1" lang="ja-JP" altLang="en-US" sz="1600" b="0" i="0" u="none" strike="noStrike" kern="1200" cap="none" spc="-150" normalizeH="0" baseline="0" noProof="0" dirty="0">
                <a:ln>
                  <a:noFill/>
                </a:ln>
                <a:solidFill>
                  <a:srgbClr val="FF0000"/>
                </a:solidFill>
                <a:effectLst/>
                <a:uLnTx/>
                <a:uFill>
                  <a:solidFill>
                    <a:srgbClr val="FF0000"/>
                  </a:solidFill>
                </a:uFill>
                <a:latin typeface="+mn-ea"/>
              </a:rPr>
              <a:t>警戒レベル３高齢者等避難</a:t>
            </a: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を発令することとする。</a:t>
            </a:r>
          </a:p>
          <a:p>
            <a:pPr marL="254000" marR="0" lvl="0" indent="-327025" algn="l"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１： </a:t>
            </a:r>
            <a:r>
              <a:rPr kumimoji="1" lang="ja-JP" altLang="en-US" sz="1600" b="0" i="0" u="heavy" strike="noStrike" kern="1200" cap="none" spc="-150" normalizeH="0" baseline="0" noProof="0" dirty="0">
                <a:ln>
                  <a:noFill/>
                </a:ln>
                <a:solidFill>
                  <a:prstClr val="black"/>
                </a:solidFill>
                <a:effectLst/>
                <a:uLnTx/>
                <a:uFill>
                  <a:solidFill>
                    <a:srgbClr val="FF0000"/>
                  </a:solidFill>
                </a:uFill>
                <a:latin typeface="+mn-ea"/>
              </a:rPr>
              <a:t>大雨警報（土砂災害）（警戒レベル３相当）が発表され、かつ、土砂キキクルが「赤」（警戒レベル３相当</a:t>
            </a:r>
            <a:r>
              <a:rPr kumimoji="1" lang="ja-JP" altLang="en-US" sz="1600" b="0" i="0" u="heavy" strike="noStrike" kern="1200" cap="none" spc="-150" normalizeH="0" baseline="0" noProof="0" dirty="0" smtClean="0">
                <a:ln>
                  <a:noFill/>
                </a:ln>
                <a:solidFill>
                  <a:prstClr val="black"/>
                </a:solidFill>
                <a:effectLst/>
                <a:uLnTx/>
                <a:uFill>
                  <a:solidFill>
                    <a:srgbClr val="FF0000"/>
                  </a:solidFill>
                </a:uFill>
                <a:latin typeface="+mn-ea"/>
              </a:rPr>
              <a:t>）</a:t>
            </a:r>
            <a:r>
              <a:rPr kumimoji="1" lang="en-US" altLang="ja-JP" sz="1600" b="0" i="0" u="heavy" strike="noStrike" kern="1200" cap="none" spc="-150" normalizeH="0" baseline="0" noProof="0" dirty="0" smtClean="0">
                <a:ln>
                  <a:noFill/>
                </a:ln>
                <a:solidFill>
                  <a:prstClr val="black"/>
                </a:solidFill>
                <a:effectLst/>
                <a:uLnTx/>
                <a:uFill>
                  <a:solidFill>
                    <a:srgbClr val="FF0000"/>
                  </a:solidFill>
                </a:uFill>
                <a:latin typeface="+mn-ea"/>
              </a:rPr>
              <a:t/>
            </a:r>
            <a:br>
              <a:rPr kumimoji="1" lang="en-US" altLang="ja-JP" sz="1600" b="0" i="0" u="heavy" strike="noStrike" kern="1200" cap="none" spc="-150" normalizeH="0" baseline="0" noProof="0" dirty="0" smtClean="0">
                <a:ln>
                  <a:noFill/>
                </a:ln>
                <a:solidFill>
                  <a:prstClr val="black"/>
                </a:solidFill>
                <a:effectLst/>
                <a:uLnTx/>
                <a:uFill>
                  <a:solidFill>
                    <a:srgbClr val="FF0000"/>
                  </a:solidFill>
                </a:uFill>
                <a:latin typeface="+mn-ea"/>
              </a:rPr>
            </a:br>
            <a:r>
              <a:rPr kumimoji="1" lang="ja-JP" altLang="en-US" sz="1600" b="0" i="0" u="heavy" strike="noStrike" kern="1200" cap="none" spc="-150" normalizeH="0" baseline="0" noProof="0" dirty="0" smtClean="0">
                <a:ln>
                  <a:noFill/>
                </a:ln>
                <a:solidFill>
                  <a:prstClr val="black"/>
                </a:solidFill>
                <a:effectLst/>
                <a:uLnTx/>
                <a:uFill>
                  <a:solidFill>
                    <a:srgbClr val="FF0000"/>
                  </a:solidFill>
                </a:uFill>
                <a:latin typeface="+mn-ea"/>
              </a:rPr>
              <a:t>と</a:t>
            </a:r>
            <a:r>
              <a:rPr kumimoji="1" lang="ja-JP" altLang="en-US" sz="1600" b="0" i="0" u="heavy" strike="noStrike" kern="1200" cap="none" spc="-150" normalizeH="0" baseline="0" noProof="0" dirty="0">
                <a:ln>
                  <a:noFill/>
                </a:ln>
                <a:solidFill>
                  <a:prstClr val="black"/>
                </a:solidFill>
                <a:effectLst/>
                <a:uLnTx/>
                <a:uFill>
                  <a:solidFill>
                    <a:srgbClr val="FF0000"/>
                  </a:solidFill>
                </a:uFill>
                <a:latin typeface="+mn-ea"/>
              </a:rPr>
              <a:t>なった場合</a:t>
            </a:r>
          </a:p>
          <a:p>
            <a:pPr marL="165100" marR="0" lvl="0" indent="-238125" algn="l"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２： 数時間後に避難経路等の事前通行規制等の基準値に達することが想定される場合</a:t>
            </a:r>
          </a:p>
          <a:p>
            <a:pPr marL="254000" marR="0" lvl="0" indent="-327025" algn="l"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３： </a:t>
            </a:r>
            <a:r>
              <a:rPr kumimoji="1" lang="ja-JP" altLang="en-US" sz="1600" b="0" i="0" u="none" strike="noStrike" kern="1200" cap="none" spc="-150" normalizeH="0" baseline="0" noProof="0" dirty="0">
                <a:ln>
                  <a:noFill/>
                </a:ln>
                <a:solidFill>
                  <a:schemeClr val="tx1"/>
                </a:solidFill>
                <a:effectLst/>
                <a:uLnTx/>
                <a:uFill>
                  <a:solidFill>
                    <a:srgbClr val="FF0000"/>
                  </a:solidFill>
                </a:uFill>
                <a:latin typeface="+mn-ea"/>
              </a:rPr>
              <a:t>警戒レベル３高齢者等避難</a:t>
            </a: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の発令が必要となるような強い降雨を伴う前線や台風等が、</a:t>
            </a:r>
            <a:r>
              <a:rPr kumimoji="1" lang="ja-JP" altLang="en-US" sz="1600" b="0" i="0" u="heavy" strike="noStrike" kern="1200" cap="none" spc="-150" normalizeH="0" baseline="0" noProof="0" dirty="0">
                <a:ln>
                  <a:noFill/>
                </a:ln>
                <a:solidFill>
                  <a:prstClr val="black"/>
                </a:solidFill>
                <a:effectLst/>
                <a:uLnTx/>
                <a:uFill>
                  <a:solidFill>
                    <a:srgbClr val="FF0000"/>
                  </a:solidFill>
                </a:uFill>
                <a:latin typeface="+mn-ea"/>
              </a:rPr>
              <a:t>夜間から明け方に</a:t>
            </a:r>
            <a:r>
              <a:rPr kumimoji="1" lang="en-US" altLang="ja-JP" sz="1600" b="0" i="0" u="heavy" strike="noStrike" kern="1200" cap="none" spc="-150" normalizeH="0" baseline="0" noProof="0" dirty="0">
                <a:ln>
                  <a:noFill/>
                </a:ln>
                <a:solidFill>
                  <a:prstClr val="black"/>
                </a:solidFill>
                <a:effectLst/>
                <a:uLnTx/>
                <a:uFill>
                  <a:solidFill>
                    <a:srgbClr val="FF0000"/>
                  </a:solidFill>
                </a:uFill>
                <a:latin typeface="+mn-ea"/>
              </a:rPr>
              <a:t/>
            </a:r>
            <a:br>
              <a:rPr kumimoji="1" lang="en-US" altLang="ja-JP" sz="1600" b="0" i="0" u="heavy" strike="noStrike" kern="1200" cap="none" spc="-150" normalizeH="0" baseline="0" noProof="0" dirty="0">
                <a:ln>
                  <a:noFill/>
                </a:ln>
                <a:solidFill>
                  <a:prstClr val="black"/>
                </a:solidFill>
                <a:effectLst/>
                <a:uLnTx/>
                <a:uFill>
                  <a:solidFill>
                    <a:srgbClr val="FF0000"/>
                  </a:solidFill>
                </a:uFill>
                <a:latin typeface="+mn-ea"/>
              </a:rPr>
            </a:b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接近・通過することが予想される場合（大雨注意報が発表され、当該注意報の中で、夜間～翌日早朝に</a:t>
            </a:r>
            <a:r>
              <a:rPr kumimoji="1" lang="en-US" altLang="ja-JP" sz="1600" b="0" i="0" u="none" strike="noStrike" kern="1200" cap="none" spc="-150" normalizeH="0" baseline="0" noProof="0" dirty="0">
                <a:ln>
                  <a:noFill/>
                </a:ln>
                <a:solidFill>
                  <a:prstClr val="black"/>
                </a:solidFill>
                <a:effectLst/>
                <a:uLnTx/>
                <a:uFill>
                  <a:solidFill>
                    <a:srgbClr val="FF0000"/>
                  </a:solidFill>
                </a:uFill>
                <a:latin typeface="+mn-ea"/>
              </a:rPr>
              <a:t/>
            </a:r>
            <a:br>
              <a:rPr kumimoji="1" lang="en-US" altLang="ja-JP" sz="1600" b="0" i="0" u="none" strike="noStrike" kern="1200" cap="none" spc="-150" normalizeH="0" baseline="0" noProof="0" dirty="0">
                <a:ln>
                  <a:noFill/>
                </a:ln>
                <a:solidFill>
                  <a:prstClr val="black"/>
                </a:solidFill>
                <a:effectLst/>
                <a:uLnTx/>
                <a:uFill>
                  <a:solidFill>
                    <a:srgbClr val="FF0000"/>
                  </a:solidFill>
                </a:uFill>
                <a:latin typeface="+mn-ea"/>
              </a:rPr>
            </a:b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大雨警報（土砂災害）（警戒レベル３相当）に切り替える可能性が高い旨に言及されている場合など）</a:t>
            </a:r>
            <a:r>
              <a:rPr kumimoji="1" lang="en-US" altLang="ja-JP" sz="1600" b="0" i="0" u="none" strike="noStrike" kern="1200" cap="none" spc="-150" normalizeH="0" baseline="0" noProof="0" dirty="0">
                <a:ln>
                  <a:noFill/>
                </a:ln>
                <a:solidFill>
                  <a:prstClr val="black"/>
                </a:solidFill>
                <a:effectLst/>
                <a:uLnTx/>
                <a:uFill>
                  <a:solidFill>
                    <a:srgbClr val="FF0000"/>
                  </a:solidFill>
                </a:uFill>
                <a:latin typeface="+mn-ea"/>
              </a:rPr>
              <a:t/>
            </a:r>
            <a:br>
              <a:rPr kumimoji="1" lang="en-US" altLang="ja-JP" sz="1600" b="0" i="0" u="none" strike="noStrike" kern="1200" cap="none" spc="-150" normalizeH="0" baseline="0" noProof="0" dirty="0">
                <a:ln>
                  <a:noFill/>
                </a:ln>
                <a:solidFill>
                  <a:prstClr val="black"/>
                </a:solidFill>
                <a:effectLst/>
                <a:uLnTx/>
                <a:uFill>
                  <a:solidFill>
                    <a:srgbClr val="FF0000"/>
                  </a:solidFill>
                </a:uFill>
                <a:latin typeface="+mn-ea"/>
              </a:rPr>
            </a:b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（夕刻時点で発令）</a:t>
            </a:r>
            <a:endParaRPr kumimoji="1" lang="en-US" altLang="ja-JP" sz="1600" b="0" i="0" u="none" strike="noStrike" kern="1200" cap="none" spc="-100" normalizeH="0" baseline="0" noProof="0" dirty="0">
              <a:ln>
                <a:noFill/>
              </a:ln>
              <a:solidFill>
                <a:prstClr val="black"/>
              </a:solidFill>
              <a:effectLst/>
              <a:uLnTx/>
              <a:uFillTx/>
              <a:latin typeface="+mn-ea"/>
              <a:cs typeface="Meiryo UI" panose="020B0604030504040204" pitchFamily="50" charset="-128"/>
            </a:endParaRPr>
          </a:p>
        </p:txBody>
      </p:sp>
      <p:sp>
        <p:nvSpPr>
          <p:cNvPr id="2" name="正方形/長方形 1"/>
          <p:cNvSpPr/>
          <p:nvPr/>
        </p:nvSpPr>
        <p:spPr>
          <a:xfrm>
            <a:off x="234000" y="1221073"/>
            <a:ext cx="3783408" cy="369332"/>
          </a:xfrm>
          <a:prstGeom prst="rect">
            <a:avLst/>
          </a:prstGeom>
        </p:spPr>
        <p:txBody>
          <a:bodyPr wrap="none">
            <a:spAutoFit/>
          </a:bodyPr>
          <a:lstStyle/>
          <a:p>
            <a:r>
              <a:rPr lang="en-US" altLang="ja-JP" dirty="0" smtClean="0">
                <a:latin typeface="+mn-ea"/>
              </a:rPr>
              <a:t>● B </a:t>
            </a:r>
            <a:r>
              <a:rPr lang="ja-JP" altLang="en-US" dirty="0">
                <a:latin typeface="+mn-ea"/>
              </a:rPr>
              <a:t>市の地域防災</a:t>
            </a:r>
            <a:r>
              <a:rPr lang="ja-JP" altLang="en-US" dirty="0" smtClean="0">
                <a:latin typeface="+mn-ea"/>
              </a:rPr>
              <a:t>計画を確認する。</a:t>
            </a:r>
            <a:endParaRPr lang="ja-JP" altLang="en-US" dirty="0"/>
          </a:p>
        </p:txBody>
      </p:sp>
      <p:sp>
        <p:nvSpPr>
          <p:cNvPr id="18" name="矢印: 右 10">
            <a:extLst>
              <a:ext uri="{FF2B5EF4-FFF2-40B4-BE49-F238E27FC236}">
                <a16:creationId xmlns:a16="http://schemas.microsoft.com/office/drawing/2014/main" id="{AC31C2ED-2875-45ED-8965-A81D5A823BDF}"/>
              </a:ext>
            </a:extLst>
          </p:cNvPr>
          <p:cNvSpPr/>
          <p:nvPr/>
        </p:nvSpPr>
        <p:spPr>
          <a:xfrm>
            <a:off x="1844392" y="3259442"/>
            <a:ext cx="555417" cy="307777"/>
          </a:xfrm>
          <a:prstGeom prst="rightArrow">
            <a:avLst>
              <a:gd name="adj1" fmla="val 50000"/>
              <a:gd name="adj2" fmla="val 104842"/>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C77D02C4-BFF5-42A8-A844-4CB243B0745B}"/>
              </a:ext>
            </a:extLst>
          </p:cNvPr>
          <p:cNvSpPr/>
          <p:nvPr/>
        </p:nvSpPr>
        <p:spPr>
          <a:xfrm>
            <a:off x="2533609" y="3255868"/>
            <a:ext cx="4600019" cy="314936"/>
          </a:xfrm>
          <a:prstGeom prst="rect">
            <a:avLst/>
          </a:prstGeom>
          <a:solidFill>
            <a:srgbClr val="FFFF99"/>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534988" indent="-534988" algn="just">
              <a:lnSpc>
                <a:spcPts val="3200"/>
              </a:lnSpc>
            </a:pPr>
            <a:r>
              <a:rPr lang="ja-JP" altLang="en-US" b="1" dirty="0">
                <a:solidFill>
                  <a:srgbClr val="FF0000"/>
                </a:solidFill>
                <a:latin typeface="ＭＳ Ｐゴシック" panose="020B0600070205080204" pitchFamily="50" charset="-128"/>
              </a:rPr>
              <a:t>「大雨警報（土砂災害）」</a:t>
            </a:r>
            <a:r>
              <a:rPr lang="ja-JP" altLang="en-US" dirty="0">
                <a:solidFill>
                  <a:schemeClr val="tx1">
                    <a:lumMod val="75000"/>
                    <a:lumOff val="25000"/>
                  </a:schemeClr>
                </a:solidFill>
                <a:latin typeface="ＭＳ Ｐゴシック" panose="020B0600070205080204" pitchFamily="50" charset="-128"/>
              </a:rPr>
              <a:t>は　発表されていない</a:t>
            </a:r>
          </a:p>
        </p:txBody>
      </p:sp>
      <p:sp>
        <p:nvSpPr>
          <p:cNvPr id="23" name="矢印: 右 10">
            <a:extLst>
              <a:ext uri="{FF2B5EF4-FFF2-40B4-BE49-F238E27FC236}">
                <a16:creationId xmlns:a16="http://schemas.microsoft.com/office/drawing/2014/main" id="{AC31C2ED-2875-45ED-8965-A81D5A823BDF}"/>
              </a:ext>
            </a:extLst>
          </p:cNvPr>
          <p:cNvSpPr/>
          <p:nvPr/>
        </p:nvSpPr>
        <p:spPr>
          <a:xfrm>
            <a:off x="1844392" y="4006063"/>
            <a:ext cx="555417" cy="307777"/>
          </a:xfrm>
          <a:prstGeom prst="rightArrow">
            <a:avLst>
              <a:gd name="adj1" fmla="val 50000"/>
              <a:gd name="adj2" fmla="val 104842"/>
            </a:avLst>
          </a:prstGeom>
          <a:solidFill>
            <a:srgbClr val="FFCCFF"/>
          </a:solidFill>
          <a:ln>
            <a:noFill/>
          </a:ln>
          <a:effectLst>
            <a:glow rad="228600">
              <a:schemeClr val="bg1"/>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C77D02C4-BFF5-42A8-A844-4CB243B0745B}"/>
              </a:ext>
            </a:extLst>
          </p:cNvPr>
          <p:cNvSpPr/>
          <p:nvPr/>
        </p:nvSpPr>
        <p:spPr>
          <a:xfrm>
            <a:off x="2533609" y="4006565"/>
            <a:ext cx="5276891" cy="316800"/>
          </a:xfrm>
          <a:prstGeom prst="rect">
            <a:avLst/>
          </a:prstGeom>
          <a:solidFill>
            <a:srgbClr val="FFFF99"/>
          </a:solidFill>
          <a:ln>
            <a:solidFill>
              <a:srgbClr val="663300"/>
            </a:solidFill>
          </a:ln>
          <a:effectLst>
            <a:glow rad="127000">
              <a:schemeClr val="bg1"/>
            </a:glo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534988" indent="-534988" algn="just">
              <a:lnSpc>
                <a:spcPts val="3200"/>
              </a:lnSpc>
            </a:pPr>
            <a:r>
              <a:rPr lang="ja-JP" altLang="en-US" dirty="0">
                <a:solidFill>
                  <a:schemeClr val="tx1"/>
                </a:solidFill>
                <a:latin typeface="ＭＳ Ｐゴシック" panose="020B0600070205080204" pitchFamily="50" charset="-128"/>
              </a:rPr>
              <a:t>状況付与に</a:t>
            </a:r>
            <a:r>
              <a:rPr lang="ja-JP" altLang="en-US" dirty="0" smtClean="0">
                <a:solidFill>
                  <a:schemeClr val="tx1"/>
                </a:solidFill>
                <a:latin typeface="ＭＳ Ｐゴシック" panose="020B0600070205080204" pitchFamily="50" charset="-128"/>
              </a:rPr>
              <a:t>、通行</a:t>
            </a:r>
            <a:r>
              <a:rPr lang="ja-JP" altLang="en-US" dirty="0">
                <a:solidFill>
                  <a:schemeClr val="tx1"/>
                </a:solidFill>
                <a:latin typeface="ＭＳ Ｐゴシック" panose="020B0600070205080204" pitchFamily="50" charset="-128"/>
              </a:rPr>
              <a:t>規制や冠水等に関する情報はない</a:t>
            </a:r>
          </a:p>
        </p:txBody>
      </p:sp>
      <p:sp>
        <p:nvSpPr>
          <p:cNvPr id="3" name="正方形/長方形 2"/>
          <p:cNvSpPr/>
          <p:nvPr/>
        </p:nvSpPr>
        <p:spPr>
          <a:xfrm>
            <a:off x="1844392" y="3929103"/>
            <a:ext cx="129188" cy="306347"/>
          </a:xfrm>
          <a:prstGeom prst="rect">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1843333" y="3180765"/>
            <a:ext cx="129188" cy="306347"/>
          </a:xfrm>
          <a:prstGeom prst="rect">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590866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flipH="1">
            <a:off x="-18000" y="6606000"/>
            <a:ext cx="9180000" cy="252000"/>
          </a:xfrm>
          <a:prstGeom prst="rect">
            <a:avLst/>
          </a:prstGeom>
          <a:gradFill flip="none" rotWithShape="1">
            <a:gsLst>
              <a:gs pos="0">
                <a:schemeClr val="tx1">
                  <a:lumMod val="95000"/>
                  <a:lumOff val="5000"/>
                </a:schemeClr>
              </a:gs>
              <a:gs pos="100000">
                <a:schemeClr val="tx1">
                  <a:lumMod val="50000"/>
                  <a:lumOff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タイトル 1">
            <a:extLst>
              <a:ext uri="{FF2B5EF4-FFF2-40B4-BE49-F238E27FC236}">
                <a16:creationId xmlns:a16="http://schemas.microsoft.com/office/drawing/2014/main" id="{7BA4E3BE-B147-46ED-AA73-688DDB40C732}"/>
              </a:ext>
            </a:extLst>
          </p:cNvPr>
          <p:cNvSpPr>
            <a:spLocks noGrp="1"/>
          </p:cNvSpPr>
          <p:nvPr>
            <p:ph type="title"/>
          </p:nvPr>
        </p:nvSpPr>
        <p:spPr/>
        <p:txBody>
          <a:bodyPr>
            <a:normAutofit/>
          </a:bodyPr>
          <a:lstStyle/>
          <a:p>
            <a:r>
              <a:rPr kumimoji="1" lang="ja-JP" altLang="en-US"/>
              <a:t>本ワークショップの趣旨</a:t>
            </a:r>
            <a:endParaRPr kumimoji="1" lang="ja-JP" altLang="en-US" dirty="0"/>
          </a:p>
        </p:txBody>
      </p:sp>
      <p:sp>
        <p:nvSpPr>
          <p:cNvPr id="6" name="コンテンツ プレースホルダー 5">
            <a:extLst>
              <a:ext uri="{FF2B5EF4-FFF2-40B4-BE49-F238E27FC236}">
                <a16:creationId xmlns:a16="http://schemas.microsoft.com/office/drawing/2014/main" id="{6529A57D-C251-41FE-B49E-684EC252D902}"/>
              </a:ext>
            </a:extLst>
          </p:cNvPr>
          <p:cNvSpPr>
            <a:spLocks noGrp="1"/>
          </p:cNvSpPr>
          <p:nvPr>
            <p:ph idx="13"/>
          </p:nvPr>
        </p:nvSpPr>
        <p:spPr/>
        <p:txBody>
          <a:bodyPr/>
          <a:lstStyle/>
          <a:p>
            <a:endParaRPr kumimoji="1" lang="ja-JP" altLang="en-US" dirty="0"/>
          </a:p>
        </p:txBody>
      </p:sp>
      <p:sp>
        <p:nvSpPr>
          <p:cNvPr id="8" name="スライド番号プレースホルダー 7">
            <a:extLst>
              <a:ext uri="{FF2B5EF4-FFF2-40B4-BE49-F238E27FC236}">
                <a16:creationId xmlns:a16="http://schemas.microsoft.com/office/drawing/2014/main" id="{F6B62107-37E6-457A-AB22-C94FC34B8E26}"/>
              </a:ext>
            </a:extLst>
          </p:cNvPr>
          <p:cNvSpPr>
            <a:spLocks noGrp="1"/>
          </p:cNvSpPr>
          <p:nvPr>
            <p:ph type="sldNum" sz="quarter" idx="12"/>
          </p:nvPr>
        </p:nvSpPr>
        <p:spPr/>
        <p:txBody>
          <a:bodyPr/>
          <a:lstStyle/>
          <a:p>
            <a:fld id="{090AECCA-A504-4483-9A84-66AB2E940DB8}" type="slidenum">
              <a:rPr lang="ja-JP" altLang="en-US" smtClean="0"/>
              <a:pPr/>
              <a:t>3</a:t>
            </a:fld>
            <a:endParaRPr lang="ja-JP" altLang="en-US"/>
          </a:p>
        </p:txBody>
      </p:sp>
      <p:sp>
        <p:nvSpPr>
          <p:cNvPr id="5" name="四角形: 角を丸くする 4">
            <a:extLst>
              <a:ext uri="{FF2B5EF4-FFF2-40B4-BE49-F238E27FC236}">
                <a16:creationId xmlns:a16="http://schemas.microsoft.com/office/drawing/2014/main" id="{B9E332C4-6BEE-4486-9587-74CAB2C75001}"/>
              </a:ext>
            </a:extLst>
          </p:cNvPr>
          <p:cNvSpPr/>
          <p:nvPr/>
        </p:nvSpPr>
        <p:spPr>
          <a:xfrm>
            <a:off x="423333" y="1447800"/>
            <a:ext cx="8246534" cy="4738991"/>
          </a:xfrm>
          <a:prstGeom prst="roundRect">
            <a:avLst>
              <a:gd name="adj" fmla="val 7673"/>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コンテンツ プレースホルダー 3">
            <a:extLst>
              <a:ext uri="{FF2B5EF4-FFF2-40B4-BE49-F238E27FC236}">
                <a16:creationId xmlns:a16="http://schemas.microsoft.com/office/drawing/2014/main" id="{9A5856C3-C09F-43AC-AF4C-B28994FD3B19}"/>
              </a:ext>
            </a:extLst>
          </p:cNvPr>
          <p:cNvSpPr txBox="1">
            <a:spLocks/>
          </p:cNvSpPr>
          <p:nvPr/>
        </p:nvSpPr>
        <p:spPr>
          <a:xfrm>
            <a:off x="792000" y="1640394"/>
            <a:ext cx="7560000" cy="43816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1" indent="0" algn="just">
              <a:lnSpc>
                <a:spcPct val="110000"/>
              </a:lnSpc>
              <a:spcBef>
                <a:spcPts val="0"/>
              </a:spcBef>
              <a:spcAft>
                <a:spcPts val="300"/>
              </a:spcAft>
              <a:buFont typeface="Arial" panose="020B0604020202020204" pitchFamily="34" charset="0"/>
              <a:buNone/>
            </a:pPr>
            <a:r>
              <a:rPr lang="ja-JP" altLang="en-US" sz="4400" smtClean="0"/>
              <a:t>　住民の命を災害から守る</a:t>
            </a:r>
            <a:endParaRPr lang="en-US" altLang="ja-JP" sz="4400" smtClean="0"/>
          </a:p>
          <a:p>
            <a:pPr marL="457200" lvl="2" indent="0" algn="just">
              <a:lnSpc>
                <a:spcPct val="110000"/>
              </a:lnSpc>
              <a:spcBef>
                <a:spcPts val="0"/>
              </a:spcBef>
              <a:spcAft>
                <a:spcPts val="300"/>
              </a:spcAft>
              <a:buFont typeface="Arial" panose="020B0604020202020204" pitchFamily="34" charset="0"/>
              <a:buNone/>
            </a:pPr>
            <a:endParaRPr lang="en-US" altLang="ja-JP" sz="3200" smtClean="0"/>
          </a:p>
          <a:p>
            <a:pPr marL="457200" lvl="2" indent="0" algn="just">
              <a:lnSpc>
                <a:spcPct val="110000"/>
              </a:lnSpc>
              <a:spcBef>
                <a:spcPts val="0"/>
              </a:spcBef>
              <a:spcAft>
                <a:spcPts val="300"/>
              </a:spcAft>
              <a:buFont typeface="Arial" panose="020B0604020202020204" pitchFamily="34" charset="0"/>
              <a:buNone/>
            </a:pPr>
            <a:r>
              <a:rPr lang="ja-JP" altLang="en-US" sz="3200" smtClean="0"/>
              <a:t>そのために、防災気象情報を</a:t>
            </a:r>
            <a:endParaRPr lang="en-US" altLang="ja-JP" sz="3200" smtClean="0"/>
          </a:p>
          <a:p>
            <a:pPr marL="457200" lvl="2" indent="0" algn="just">
              <a:lnSpc>
                <a:spcPct val="110000"/>
              </a:lnSpc>
              <a:spcBef>
                <a:spcPts val="0"/>
              </a:spcBef>
              <a:spcAft>
                <a:spcPts val="300"/>
              </a:spcAft>
              <a:buFont typeface="Arial" panose="020B0604020202020204" pitchFamily="34" charset="0"/>
              <a:buNone/>
            </a:pPr>
            <a:r>
              <a:rPr lang="ja-JP" altLang="en-US" sz="3200" smtClean="0"/>
              <a:t>どのように活用し、</a:t>
            </a:r>
            <a:endParaRPr lang="en-US" altLang="ja-JP" sz="3200" smtClean="0"/>
          </a:p>
          <a:p>
            <a:pPr marL="457200" lvl="2" indent="0" algn="just">
              <a:lnSpc>
                <a:spcPct val="110000"/>
              </a:lnSpc>
              <a:spcBef>
                <a:spcPts val="0"/>
              </a:spcBef>
              <a:spcAft>
                <a:spcPts val="300"/>
              </a:spcAft>
              <a:buFont typeface="Arial" panose="020B0604020202020204" pitchFamily="34" charset="0"/>
              <a:buNone/>
            </a:pPr>
            <a:r>
              <a:rPr lang="ja-JP" altLang="en-US" sz="3200" smtClean="0"/>
              <a:t>市町村の災害対応として</a:t>
            </a:r>
            <a:endParaRPr lang="en-US" altLang="ja-JP" sz="3200" smtClean="0"/>
          </a:p>
          <a:p>
            <a:pPr marL="457200" lvl="2" indent="0" algn="just">
              <a:lnSpc>
                <a:spcPct val="110000"/>
              </a:lnSpc>
              <a:spcBef>
                <a:spcPts val="0"/>
              </a:spcBef>
              <a:spcAft>
                <a:spcPts val="300"/>
              </a:spcAft>
              <a:buFont typeface="Arial" panose="020B0604020202020204" pitchFamily="34" charset="0"/>
              <a:buNone/>
            </a:pPr>
            <a:r>
              <a:rPr lang="ja-JP" altLang="en-US" sz="3200" smtClean="0"/>
              <a:t>どのように対処すべきか、</a:t>
            </a:r>
            <a:endParaRPr lang="en-US" altLang="ja-JP" sz="3200" smtClean="0"/>
          </a:p>
          <a:p>
            <a:pPr marL="457200" lvl="2" indent="0" algn="just">
              <a:lnSpc>
                <a:spcPct val="110000"/>
              </a:lnSpc>
              <a:spcBef>
                <a:spcPts val="0"/>
              </a:spcBef>
              <a:spcAft>
                <a:spcPts val="300"/>
              </a:spcAft>
              <a:buFont typeface="Arial" panose="020B0604020202020204" pitchFamily="34" charset="0"/>
              <a:buNone/>
            </a:pPr>
            <a:r>
              <a:rPr lang="ja-JP" altLang="en-US" sz="3200" smtClean="0"/>
              <a:t>ワークショップを通して考える</a:t>
            </a:r>
            <a:endParaRPr lang="en-US" altLang="ja-JP" sz="3200" dirty="0"/>
          </a:p>
        </p:txBody>
      </p:sp>
    </p:spTree>
    <p:extLst>
      <p:ext uri="{BB962C8B-B14F-4D97-AF65-F5344CB8AC3E}">
        <p14:creationId xmlns:p14="http://schemas.microsoft.com/office/powerpoint/2010/main" val="35950733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7B355DA4-9BC4-440A-B61A-07CC07756D7A}"/>
              </a:ext>
            </a:extLst>
          </p:cNvPr>
          <p:cNvSpPr/>
          <p:nvPr/>
        </p:nvSpPr>
        <p:spPr>
          <a:xfrm>
            <a:off x="293710" y="4017035"/>
            <a:ext cx="8469290" cy="307150"/>
          </a:xfrm>
          <a:prstGeom prst="rect">
            <a:avLst/>
          </a:prstGeom>
          <a:solidFill>
            <a:srgbClr val="FFCC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7B355DA4-9BC4-440A-B61A-07CC07756D7A}"/>
              </a:ext>
            </a:extLst>
          </p:cNvPr>
          <p:cNvSpPr/>
          <p:nvPr/>
        </p:nvSpPr>
        <p:spPr>
          <a:xfrm>
            <a:off x="549214" y="4343206"/>
            <a:ext cx="8213786" cy="307150"/>
          </a:xfrm>
          <a:prstGeom prst="rect">
            <a:avLst/>
          </a:prstGeom>
          <a:solidFill>
            <a:srgbClr val="FFCC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7B355DA4-9BC4-440A-B61A-07CC07756D7A}"/>
              </a:ext>
            </a:extLst>
          </p:cNvPr>
          <p:cNvSpPr/>
          <p:nvPr/>
        </p:nvSpPr>
        <p:spPr>
          <a:xfrm>
            <a:off x="549214" y="4669377"/>
            <a:ext cx="8213786" cy="307150"/>
          </a:xfrm>
          <a:prstGeom prst="rect">
            <a:avLst/>
          </a:prstGeom>
          <a:solidFill>
            <a:srgbClr val="FFCC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7B355DA4-9BC4-440A-B61A-07CC07756D7A}"/>
              </a:ext>
            </a:extLst>
          </p:cNvPr>
          <p:cNvSpPr/>
          <p:nvPr/>
        </p:nvSpPr>
        <p:spPr>
          <a:xfrm>
            <a:off x="549214" y="4995547"/>
            <a:ext cx="1568635" cy="307150"/>
          </a:xfrm>
          <a:prstGeom prst="rect">
            <a:avLst/>
          </a:prstGeom>
          <a:solidFill>
            <a:srgbClr val="FFCC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a:xfrm>
            <a:off x="251999" y="364650"/>
            <a:ext cx="8939029" cy="686499"/>
          </a:xfrm>
        </p:spPr>
        <p:txBody>
          <a:bodyPr>
            <a:normAutofit/>
          </a:bodyPr>
          <a:lstStyle/>
          <a:p>
            <a:r>
              <a:rPr lang="ja-JP" altLang="en-US" dirty="0" smtClean="0"/>
              <a:t>② 「</a:t>
            </a:r>
            <a:r>
              <a:rPr lang="ja-JP" altLang="en-US" dirty="0"/>
              <a:t>警戒レベル３　</a:t>
            </a:r>
            <a:r>
              <a:rPr lang="zh-TW" altLang="en-US" dirty="0"/>
              <a:t>高齢者等避難</a:t>
            </a:r>
            <a:r>
              <a:rPr lang="ja-JP" altLang="en-US" dirty="0"/>
              <a:t>」発令の可能性、タイミングは？</a:t>
            </a:r>
            <a:endParaRPr kumimoji="1" lang="ja-JP" altLang="en-US"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30</a:t>
            </a:fld>
            <a:endParaRPr lang="ja-JP" altLang="en-US" dirty="0"/>
          </a:p>
        </p:txBody>
      </p:sp>
      <p:sp>
        <p:nvSpPr>
          <p:cNvPr id="9" name="コンテンツ プレースホルダー 7">
            <a:extLst>
              <a:ext uri="{FF2B5EF4-FFF2-40B4-BE49-F238E27FC236}">
                <a16:creationId xmlns:a16="http://schemas.microsoft.com/office/drawing/2014/main" id="{185624B7-316E-44FC-A5CB-60B9E649DB63}"/>
              </a:ext>
            </a:extLst>
          </p:cNvPr>
          <p:cNvSpPr txBox="1">
            <a:spLocks/>
          </p:cNvSpPr>
          <p:nvPr/>
        </p:nvSpPr>
        <p:spPr>
          <a:xfrm>
            <a:off x="252000" y="67947"/>
            <a:ext cx="7886700" cy="27756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b="0" dirty="0">
                <a:solidFill>
                  <a:srgbClr val="E66914"/>
                </a:solidFill>
                <a:latin typeface="ＭＳ Ｐゴシック" panose="020B0600070205080204" pitchFamily="50" charset="-128"/>
                <a:ea typeface="ＭＳ Ｐゴシック" panose="020B0600070205080204" pitchFamily="50" charset="-128"/>
              </a:rPr>
              <a:t>【</a:t>
            </a:r>
            <a:r>
              <a:rPr lang="ja-JP" altLang="en-US" b="0" dirty="0">
                <a:solidFill>
                  <a:srgbClr val="E66914"/>
                </a:solidFill>
                <a:latin typeface="ＭＳ Ｐゴシック" panose="020B0600070205080204" pitchFamily="50" charset="-128"/>
                <a:ea typeface="ＭＳ Ｐゴシック" panose="020B0600070205080204" pitchFamily="50" charset="-128"/>
              </a:rPr>
              <a:t>場面 </a:t>
            </a:r>
            <a:r>
              <a:rPr lang="en-US" altLang="ja-JP" b="0" dirty="0">
                <a:solidFill>
                  <a:srgbClr val="E66914"/>
                </a:solidFill>
                <a:latin typeface="ＭＳ Ｐゴシック" panose="020B0600070205080204" pitchFamily="50" charset="-128"/>
                <a:ea typeface="ＭＳ Ｐゴシック" panose="020B0600070205080204" pitchFamily="50" charset="-128"/>
              </a:rPr>
              <a:t>1 </a:t>
            </a:r>
            <a:r>
              <a:rPr lang="en-US" altLang="ja-JP" b="0" dirty="0" smtClean="0">
                <a:solidFill>
                  <a:srgbClr val="E66914"/>
                </a:solidFill>
                <a:latin typeface="ＭＳ Ｐゴシック" panose="020B0600070205080204" pitchFamily="50" charset="-128"/>
                <a:ea typeface="ＭＳ Ｐゴシック" panose="020B0600070205080204" pitchFamily="50" charset="-128"/>
              </a:rPr>
              <a:t>】 </a:t>
            </a:r>
            <a:r>
              <a:rPr lang="ja-JP" altLang="en-US" b="0" dirty="0" smtClean="0">
                <a:solidFill>
                  <a:srgbClr val="E66914"/>
                </a:solidFill>
                <a:latin typeface="ＭＳ Ｐゴシック" panose="020B0600070205080204" pitchFamily="50" charset="-128"/>
                <a:ea typeface="ＭＳ Ｐゴシック" panose="020B0600070205080204" pitchFamily="50" charset="-128"/>
              </a:rPr>
              <a:t>解説</a:t>
            </a:r>
            <a:r>
              <a:rPr lang="ja-JP" altLang="en-US" dirty="0">
                <a:latin typeface="ＭＳ Ｐゴシック" panose="020B0600070205080204" pitchFamily="50" charset="-128"/>
                <a:ea typeface="ＭＳ Ｐゴシック" panose="020B0600070205080204" pitchFamily="50" charset="-128"/>
              </a:rPr>
              <a:t>　</a:t>
            </a:r>
          </a:p>
        </p:txBody>
      </p:sp>
      <p:sp>
        <p:nvSpPr>
          <p:cNvPr id="15" name="正方形/長方形 14"/>
          <p:cNvSpPr/>
          <p:nvPr/>
        </p:nvSpPr>
        <p:spPr>
          <a:xfrm>
            <a:off x="284676" y="1977232"/>
            <a:ext cx="3674850" cy="42091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mn-ea"/>
              <a:cs typeface="+mn-cs"/>
            </a:endParaRPr>
          </a:p>
        </p:txBody>
      </p:sp>
      <p:sp>
        <p:nvSpPr>
          <p:cNvPr id="16" name="正方形/長方形 15">
            <a:extLst>
              <a:ext uri="{FF2B5EF4-FFF2-40B4-BE49-F238E27FC236}">
                <a16:creationId xmlns:a16="http://schemas.microsoft.com/office/drawing/2014/main" id="{5D1350F6-C3C2-F31A-462C-81CB81D74742}"/>
              </a:ext>
            </a:extLst>
          </p:cNvPr>
          <p:cNvSpPr/>
          <p:nvPr/>
        </p:nvSpPr>
        <p:spPr>
          <a:xfrm>
            <a:off x="234000" y="1760330"/>
            <a:ext cx="8640000" cy="355208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80000" bIns="180000" rtlCol="0" anchor="t">
            <a:noAutofit/>
          </a:bodyPr>
          <a:lstStyle/>
          <a:p>
            <a:pPr marL="0" marR="0" lvl="0" indent="0" algn="just"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2400" b="0" i="0" u="none" strike="noStrike" kern="1200" cap="none" spc="-100" normalizeH="0" baseline="0" noProof="0" dirty="0">
                <a:ln>
                  <a:noFill/>
                </a:ln>
                <a:solidFill>
                  <a:prstClr val="white"/>
                </a:solidFill>
                <a:effectLst/>
                <a:uLnTx/>
                <a:uFill>
                  <a:solidFill>
                    <a:srgbClr val="FF0000"/>
                  </a:solidFill>
                </a:uFill>
                <a:latin typeface="+mn-ea"/>
              </a:rPr>
              <a:t>警戒レベル３　高齢者等避難</a:t>
            </a:r>
            <a:r>
              <a:rPr kumimoji="1" lang="ja-JP" altLang="en-US" sz="2400" b="0" i="0" u="none" strike="noStrike" kern="1200" cap="none" spc="-100" normalizeH="0" baseline="0" noProof="0" dirty="0">
                <a:ln>
                  <a:noFill/>
                </a:ln>
                <a:solidFill>
                  <a:prstClr val="white"/>
                </a:solidFill>
                <a:effectLst/>
                <a:uLnTx/>
                <a:uFill>
                  <a:solidFill>
                    <a:srgbClr val="7030A0"/>
                  </a:solidFill>
                </a:uFill>
                <a:latin typeface="+mn-ea"/>
              </a:rPr>
              <a:t>  </a:t>
            </a:r>
            <a:r>
              <a:rPr kumimoji="1" lang="ja-JP" altLang="en-US" sz="2400" b="0" i="0" u="none" strike="noStrike" kern="1200" cap="none" spc="-100" normalizeH="0" baseline="0" noProof="0" dirty="0">
                <a:ln>
                  <a:noFill/>
                </a:ln>
                <a:solidFill>
                  <a:prstClr val="black"/>
                </a:solidFill>
                <a:effectLst/>
                <a:uLnTx/>
                <a:uFill>
                  <a:solidFill>
                    <a:srgbClr val="FF0000"/>
                  </a:solidFill>
                </a:uFill>
                <a:latin typeface="+mn-ea"/>
              </a:rPr>
              <a:t>の発令基準（土砂災害）</a:t>
            </a:r>
            <a:endParaRPr kumimoji="1" lang="en-US" altLang="ja-JP" sz="2400" b="0" i="0" u="none" strike="noStrike" kern="1200" cap="none" spc="-100" normalizeH="0" baseline="0" noProof="0" dirty="0">
              <a:ln>
                <a:noFill/>
              </a:ln>
              <a:solidFill>
                <a:prstClr val="black"/>
              </a:solidFill>
              <a:effectLst/>
              <a:uLnTx/>
              <a:uFill>
                <a:solidFill>
                  <a:srgbClr val="FF0000"/>
                </a:solidFill>
              </a:uFill>
              <a:latin typeface="+mn-ea"/>
            </a:endParaRPr>
          </a:p>
          <a:p>
            <a:pPr marL="165100" marR="0" lvl="0" indent="-238125" algn="just"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１～３のいずれかに該当する場合に、</a:t>
            </a:r>
            <a:r>
              <a:rPr kumimoji="1" lang="ja-JP" altLang="en-US" sz="1600" b="0" i="0" u="none" strike="noStrike" kern="1200" cap="none" spc="-150" normalizeH="0" baseline="0" noProof="0" dirty="0">
                <a:ln>
                  <a:noFill/>
                </a:ln>
                <a:solidFill>
                  <a:srgbClr val="FF0000"/>
                </a:solidFill>
                <a:effectLst/>
                <a:uLnTx/>
                <a:uFill>
                  <a:solidFill>
                    <a:srgbClr val="FF0000"/>
                  </a:solidFill>
                </a:uFill>
                <a:latin typeface="+mn-ea"/>
              </a:rPr>
              <a:t>警戒レベル３高齢者等避難</a:t>
            </a: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を発令することとする。</a:t>
            </a:r>
          </a:p>
          <a:p>
            <a:pPr marL="254000" marR="0" lvl="0" indent="-327025" algn="l"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１： </a:t>
            </a:r>
            <a:r>
              <a:rPr kumimoji="1" lang="ja-JP" altLang="en-US" sz="1600" b="0" i="0" u="heavy" strike="noStrike" kern="1200" cap="none" spc="-150" normalizeH="0" baseline="0" noProof="0" dirty="0">
                <a:ln>
                  <a:noFill/>
                </a:ln>
                <a:solidFill>
                  <a:prstClr val="black"/>
                </a:solidFill>
                <a:effectLst/>
                <a:uLnTx/>
                <a:uFill>
                  <a:solidFill>
                    <a:srgbClr val="FF0000"/>
                  </a:solidFill>
                </a:uFill>
                <a:latin typeface="+mn-ea"/>
              </a:rPr>
              <a:t>大雨警報（土砂災害）（警戒レベル３相当）が発表され、かつ、土砂キキクルが「赤」（警戒レベル３相当</a:t>
            </a:r>
            <a:r>
              <a:rPr kumimoji="1" lang="ja-JP" altLang="en-US" sz="1600" b="0" i="0" u="heavy" strike="noStrike" kern="1200" cap="none" spc="-150" normalizeH="0" baseline="0" noProof="0" dirty="0" smtClean="0">
                <a:ln>
                  <a:noFill/>
                </a:ln>
                <a:solidFill>
                  <a:prstClr val="black"/>
                </a:solidFill>
                <a:effectLst/>
                <a:uLnTx/>
                <a:uFill>
                  <a:solidFill>
                    <a:srgbClr val="FF0000"/>
                  </a:solidFill>
                </a:uFill>
                <a:latin typeface="+mn-ea"/>
              </a:rPr>
              <a:t>）</a:t>
            </a:r>
            <a:r>
              <a:rPr kumimoji="1" lang="en-US" altLang="ja-JP" sz="1600" b="0" i="0" u="heavy" strike="noStrike" kern="1200" cap="none" spc="-150" normalizeH="0" baseline="0" noProof="0" dirty="0" smtClean="0">
                <a:ln>
                  <a:noFill/>
                </a:ln>
                <a:solidFill>
                  <a:prstClr val="black"/>
                </a:solidFill>
                <a:effectLst/>
                <a:uLnTx/>
                <a:uFill>
                  <a:solidFill>
                    <a:srgbClr val="FF0000"/>
                  </a:solidFill>
                </a:uFill>
                <a:latin typeface="+mn-ea"/>
              </a:rPr>
              <a:t/>
            </a:r>
            <a:br>
              <a:rPr kumimoji="1" lang="en-US" altLang="ja-JP" sz="1600" b="0" i="0" u="heavy" strike="noStrike" kern="1200" cap="none" spc="-150" normalizeH="0" baseline="0" noProof="0" dirty="0" smtClean="0">
                <a:ln>
                  <a:noFill/>
                </a:ln>
                <a:solidFill>
                  <a:prstClr val="black"/>
                </a:solidFill>
                <a:effectLst/>
                <a:uLnTx/>
                <a:uFill>
                  <a:solidFill>
                    <a:srgbClr val="FF0000"/>
                  </a:solidFill>
                </a:uFill>
                <a:latin typeface="+mn-ea"/>
              </a:rPr>
            </a:br>
            <a:r>
              <a:rPr kumimoji="1" lang="ja-JP" altLang="en-US" sz="1600" b="0" i="0" u="heavy" strike="noStrike" kern="1200" cap="none" spc="-150" normalizeH="0" baseline="0" noProof="0" dirty="0" smtClean="0">
                <a:ln>
                  <a:noFill/>
                </a:ln>
                <a:solidFill>
                  <a:prstClr val="black"/>
                </a:solidFill>
                <a:effectLst/>
                <a:uLnTx/>
                <a:uFill>
                  <a:solidFill>
                    <a:srgbClr val="FF0000"/>
                  </a:solidFill>
                </a:uFill>
                <a:latin typeface="+mn-ea"/>
              </a:rPr>
              <a:t>と</a:t>
            </a:r>
            <a:r>
              <a:rPr kumimoji="1" lang="ja-JP" altLang="en-US" sz="1600" b="0" i="0" u="heavy" strike="noStrike" kern="1200" cap="none" spc="-150" normalizeH="0" baseline="0" noProof="0" dirty="0">
                <a:ln>
                  <a:noFill/>
                </a:ln>
                <a:solidFill>
                  <a:prstClr val="black"/>
                </a:solidFill>
                <a:effectLst/>
                <a:uLnTx/>
                <a:uFill>
                  <a:solidFill>
                    <a:srgbClr val="FF0000"/>
                  </a:solidFill>
                </a:uFill>
                <a:latin typeface="+mn-ea"/>
              </a:rPr>
              <a:t>なった場合</a:t>
            </a:r>
          </a:p>
          <a:p>
            <a:pPr marL="165100" marR="0" lvl="0" indent="-238125" algn="l"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２： 数時間後に避難経路等の事前通行規制等の基準値に達することが想定される場合</a:t>
            </a:r>
          </a:p>
          <a:p>
            <a:pPr marL="254000" marR="0" lvl="0" indent="-327025" algn="l"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３： </a:t>
            </a:r>
            <a:r>
              <a:rPr kumimoji="1" lang="ja-JP" altLang="en-US" sz="1600" b="0" i="0" u="none" strike="noStrike" kern="1200" cap="none" spc="-150" normalizeH="0" baseline="0" noProof="0" dirty="0">
                <a:ln>
                  <a:noFill/>
                </a:ln>
                <a:solidFill>
                  <a:schemeClr val="tx1"/>
                </a:solidFill>
                <a:effectLst/>
                <a:uLnTx/>
                <a:uFill>
                  <a:solidFill>
                    <a:srgbClr val="FF0000"/>
                  </a:solidFill>
                </a:uFill>
                <a:latin typeface="+mn-ea"/>
              </a:rPr>
              <a:t>警戒レベル３高齢者等避難</a:t>
            </a: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の発令が必要となるような強い降雨を伴う前線や台風等が、</a:t>
            </a:r>
            <a:r>
              <a:rPr kumimoji="1" lang="ja-JP" altLang="en-US" sz="1600" b="0" i="0" u="heavy" strike="noStrike" kern="1200" cap="none" spc="-150" normalizeH="0" baseline="0" noProof="0" dirty="0">
                <a:ln>
                  <a:noFill/>
                </a:ln>
                <a:solidFill>
                  <a:prstClr val="black"/>
                </a:solidFill>
                <a:effectLst/>
                <a:uLnTx/>
                <a:uFill>
                  <a:solidFill>
                    <a:srgbClr val="FF0000"/>
                  </a:solidFill>
                </a:uFill>
                <a:latin typeface="+mn-ea"/>
              </a:rPr>
              <a:t>夜間から明け方に</a:t>
            </a:r>
            <a:r>
              <a:rPr kumimoji="1" lang="en-US" altLang="ja-JP" sz="1600" b="0" i="0" u="heavy" strike="noStrike" kern="1200" cap="none" spc="-150" normalizeH="0" baseline="0" noProof="0" dirty="0">
                <a:ln>
                  <a:noFill/>
                </a:ln>
                <a:solidFill>
                  <a:prstClr val="black"/>
                </a:solidFill>
                <a:effectLst/>
                <a:uLnTx/>
                <a:uFill>
                  <a:solidFill>
                    <a:srgbClr val="FF0000"/>
                  </a:solidFill>
                </a:uFill>
                <a:latin typeface="+mn-ea"/>
              </a:rPr>
              <a:t/>
            </a:r>
            <a:br>
              <a:rPr kumimoji="1" lang="en-US" altLang="ja-JP" sz="1600" b="0" i="0" u="heavy" strike="noStrike" kern="1200" cap="none" spc="-150" normalizeH="0" baseline="0" noProof="0" dirty="0">
                <a:ln>
                  <a:noFill/>
                </a:ln>
                <a:solidFill>
                  <a:prstClr val="black"/>
                </a:solidFill>
                <a:effectLst/>
                <a:uLnTx/>
                <a:uFill>
                  <a:solidFill>
                    <a:srgbClr val="FF0000"/>
                  </a:solidFill>
                </a:uFill>
                <a:latin typeface="+mn-ea"/>
              </a:rPr>
            </a:b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接近・通過することが予想される場合（大雨注意報が発表され、当該注意報の中で、夜間～翌日早朝に</a:t>
            </a:r>
            <a:r>
              <a:rPr kumimoji="1" lang="en-US" altLang="ja-JP" sz="1600" b="0" i="0" u="none" strike="noStrike" kern="1200" cap="none" spc="-150" normalizeH="0" baseline="0" noProof="0" dirty="0">
                <a:ln>
                  <a:noFill/>
                </a:ln>
                <a:solidFill>
                  <a:prstClr val="black"/>
                </a:solidFill>
                <a:effectLst/>
                <a:uLnTx/>
                <a:uFill>
                  <a:solidFill>
                    <a:srgbClr val="FF0000"/>
                  </a:solidFill>
                </a:uFill>
                <a:latin typeface="+mn-ea"/>
              </a:rPr>
              <a:t/>
            </a:r>
            <a:br>
              <a:rPr kumimoji="1" lang="en-US" altLang="ja-JP" sz="1600" b="0" i="0" u="none" strike="noStrike" kern="1200" cap="none" spc="-150" normalizeH="0" baseline="0" noProof="0" dirty="0">
                <a:ln>
                  <a:noFill/>
                </a:ln>
                <a:solidFill>
                  <a:prstClr val="black"/>
                </a:solidFill>
                <a:effectLst/>
                <a:uLnTx/>
                <a:uFill>
                  <a:solidFill>
                    <a:srgbClr val="FF0000"/>
                  </a:solidFill>
                </a:uFill>
                <a:latin typeface="+mn-ea"/>
              </a:rPr>
            </a:b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大雨警報（土砂災害）（警戒レベル３相当）に切り替える可能性が高い旨に言及されている場合など）</a:t>
            </a:r>
            <a:r>
              <a:rPr kumimoji="1" lang="en-US" altLang="ja-JP" sz="1600" b="0" i="0" u="none" strike="noStrike" kern="1200" cap="none" spc="-150" normalizeH="0" baseline="0" noProof="0" dirty="0">
                <a:ln>
                  <a:noFill/>
                </a:ln>
                <a:solidFill>
                  <a:prstClr val="black"/>
                </a:solidFill>
                <a:effectLst/>
                <a:uLnTx/>
                <a:uFill>
                  <a:solidFill>
                    <a:srgbClr val="FF0000"/>
                  </a:solidFill>
                </a:uFill>
                <a:latin typeface="+mn-ea"/>
              </a:rPr>
              <a:t/>
            </a:r>
            <a:br>
              <a:rPr kumimoji="1" lang="en-US" altLang="ja-JP" sz="1600" b="0" i="0" u="none" strike="noStrike" kern="1200" cap="none" spc="-150" normalizeH="0" baseline="0" noProof="0" dirty="0">
                <a:ln>
                  <a:noFill/>
                </a:ln>
                <a:solidFill>
                  <a:prstClr val="black"/>
                </a:solidFill>
                <a:effectLst/>
                <a:uLnTx/>
                <a:uFill>
                  <a:solidFill>
                    <a:srgbClr val="FF0000"/>
                  </a:solidFill>
                </a:uFill>
                <a:latin typeface="+mn-ea"/>
              </a:rPr>
            </a:br>
            <a:r>
              <a:rPr kumimoji="1" lang="ja-JP" altLang="en-US" sz="1600" b="0" i="0" u="heavy" strike="noStrike" kern="1200" cap="none" spc="-150" normalizeH="0" noProof="0" dirty="0">
                <a:ln>
                  <a:noFill/>
                </a:ln>
                <a:solidFill>
                  <a:prstClr val="black"/>
                </a:solidFill>
                <a:effectLst/>
                <a:uLnTx/>
                <a:uFill>
                  <a:solidFill>
                    <a:srgbClr val="FF0000"/>
                  </a:solidFill>
                </a:uFill>
                <a:latin typeface="+mn-ea"/>
              </a:rPr>
              <a:t>（夕刻時点で発令</a:t>
            </a:r>
            <a:r>
              <a:rPr kumimoji="1" lang="ja-JP" altLang="en-US" sz="1600" b="0" i="0" u="heavy" strike="noStrike" kern="1200" cap="none" spc="-150" normalizeH="0" baseline="0" noProof="0" dirty="0">
                <a:ln>
                  <a:noFill/>
                </a:ln>
                <a:solidFill>
                  <a:prstClr val="black"/>
                </a:solidFill>
                <a:effectLst/>
                <a:uLnTx/>
                <a:uFill>
                  <a:solidFill>
                    <a:srgbClr val="FF0000"/>
                  </a:solidFill>
                </a:uFill>
                <a:latin typeface="+mn-ea"/>
              </a:rPr>
              <a:t>）</a:t>
            </a:r>
            <a:endParaRPr kumimoji="1" lang="en-US" altLang="ja-JP" sz="1600" b="0" i="0" u="heavy" strike="noStrike" kern="1200" cap="none" spc="-100" normalizeH="0" baseline="0" noProof="0" dirty="0">
              <a:ln>
                <a:noFill/>
              </a:ln>
              <a:solidFill>
                <a:prstClr val="black"/>
              </a:solidFill>
              <a:effectLst/>
              <a:uLnTx/>
              <a:uFillTx/>
              <a:latin typeface="+mn-ea"/>
              <a:cs typeface="Meiryo UI" panose="020B0604030504040204" pitchFamily="50" charset="-128"/>
            </a:endParaRPr>
          </a:p>
        </p:txBody>
      </p:sp>
      <p:sp>
        <p:nvSpPr>
          <p:cNvPr id="2" name="正方形/長方形 1"/>
          <p:cNvSpPr/>
          <p:nvPr/>
        </p:nvSpPr>
        <p:spPr>
          <a:xfrm>
            <a:off x="234000" y="1221073"/>
            <a:ext cx="3783408" cy="369332"/>
          </a:xfrm>
          <a:prstGeom prst="rect">
            <a:avLst/>
          </a:prstGeom>
        </p:spPr>
        <p:txBody>
          <a:bodyPr wrap="none">
            <a:spAutoFit/>
          </a:bodyPr>
          <a:lstStyle/>
          <a:p>
            <a:r>
              <a:rPr lang="en-US" altLang="ja-JP" dirty="0" smtClean="0">
                <a:latin typeface="+mn-ea"/>
              </a:rPr>
              <a:t>● B </a:t>
            </a:r>
            <a:r>
              <a:rPr lang="ja-JP" altLang="en-US" dirty="0">
                <a:latin typeface="+mn-ea"/>
              </a:rPr>
              <a:t>市の地域防災</a:t>
            </a:r>
            <a:r>
              <a:rPr lang="ja-JP" altLang="en-US" dirty="0" smtClean="0">
                <a:latin typeface="+mn-ea"/>
              </a:rPr>
              <a:t>計画を確認する。</a:t>
            </a:r>
            <a:endParaRPr lang="ja-JP" altLang="en-US" dirty="0"/>
          </a:p>
        </p:txBody>
      </p:sp>
      <p:sp>
        <p:nvSpPr>
          <p:cNvPr id="23" name="矢印: 右 10">
            <a:extLst>
              <a:ext uri="{FF2B5EF4-FFF2-40B4-BE49-F238E27FC236}">
                <a16:creationId xmlns:a16="http://schemas.microsoft.com/office/drawing/2014/main" id="{AC31C2ED-2875-45ED-8965-A81D5A823BDF}"/>
              </a:ext>
            </a:extLst>
          </p:cNvPr>
          <p:cNvSpPr/>
          <p:nvPr/>
        </p:nvSpPr>
        <p:spPr>
          <a:xfrm>
            <a:off x="729967" y="5391541"/>
            <a:ext cx="555417" cy="307777"/>
          </a:xfrm>
          <a:prstGeom prst="rightArrow">
            <a:avLst>
              <a:gd name="adj1" fmla="val 50000"/>
              <a:gd name="adj2" fmla="val 104842"/>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C77D02C4-BFF5-42A8-A844-4CB243B0745B}"/>
              </a:ext>
            </a:extLst>
          </p:cNvPr>
          <p:cNvSpPr/>
          <p:nvPr/>
        </p:nvSpPr>
        <p:spPr>
          <a:xfrm>
            <a:off x="1419224" y="5382518"/>
            <a:ext cx="6540375" cy="316800"/>
          </a:xfrm>
          <a:prstGeom prst="rect">
            <a:avLst/>
          </a:prstGeom>
          <a:solidFill>
            <a:srgbClr val="FFFF99"/>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534988" indent="-534988" algn="just">
              <a:lnSpc>
                <a:spcPts val="3200"/>
              </a:lnSpc>
            </a:pPr>
            <a:r>
              <a:rPr lang="ja-JP" altLang="en-US" dirty="0">
                <a:solidFill>
                  <a:schemeClr val="tx1"/>
                </a:solidFill>
                <a:latin typeface="ＭＳ Ｐゴシック" panose="020B0600070205080204" pitchFamily="50" charset="-128"/>
              </a:rPr>
              <a:t>夜間・早朝</a:t>
            </a:r>
            <a:r>
              <a:rPr lang="ja-JP" altLang="en-US" dirty="0" smtClean="0">
                <a:solidFill>
                  <a:schemeClr val="tx1"/>
                </a:solidFill>
                <a:latin typeface="ＭＳ Ｐゴシック" panose="020B0600070205080204" pitchFamily="50" charset="-128"/>
              </a:rPr>
              <a:t>に１、２に</a:t>
            </a:r>
            <a:r>
              <a:rPr lang="ja-JP" altLang="en-US" dirty="0">
                <a:solidFill>
                  <a:schemeClr val="tx1"/>
                </a:solidFill>
                <a:latin typeface="ＭＳ Ｐゴシック" panose="020B0600070205080204" pitchFamily="50" charset="-128"/>
              </a:rPr>
              <a:t>該当するような状況になるかどうかを見極める</a:t>
            </a:r>
          </a:p>
        </p:txBody>
      </p:sp>
      <p:sp>
        <p:nvSpPr>
          <p:cNvPr id="3" name="正方形/長方形 2"/>
          <p:cNvSpPr/>
          <p:nvPr/>
        </p:nvSpPr>
        <p:spPr>
          <a:xfrm>
            <a:off x="1539709" y="5699318"/>
            <a:ext cx="4572000" cy="923330"/>
          </a:xfrm>
          <a:prstGeom prst="rect">
            <a:avLst/>
          </a:prstGeom>
        </p:spPr>
        <p:txBody>
          <a:bodyPr>
            <a:spAutoFit/>
          </a:bodyPr>
          <a:lstStyle/>
          <a:p>
            <a:pPr marL="342900" indent="-342900">
              <a:buFont typeface="Arial" panose="020B0604020202020204" pitchFamily="34" charset="0"/>
              <a:buChar char="•"/>
            </a:pPr>
            <a:r>
              <a:rPr lang="ja-JP" altLang="en-US" dirty="0">
                <a:latin typeface="+mn-ea"/>
              </a:rPr>
              <a:t>気象警報・注意報</a:t>
            </a:r>
            <a:endParaRPr lang="en-US" altLang="ja-JP" dirty="0">
              <a:latin typeface="+mn-ea"/>
            </a:endParaRPr>
          </a:p>
          <a:p>
            <a:pPr marL="342900" indent="-342900">
              <a:buFont typeface="Arial" panose="020B0604020202020204" pitchFamily="34" charset="0"/>
              <a:buChar char="•"/>
            </a:pPr>
            <a:r>
              <a:rPr lang="ja-JP" altLang="ja-JP" dirty="0">
                <a:latin typeface="+mn-ea"/>
              </a:rPr>
              <a:t>早期注意情報（警報級の可能性）</a:t>
            </a:r>
          </a:p>
          <a:p>
            <a:pPr marL="342900" indent="-342900">
              <a:buFont typeface="Arial" panose="020B0604020202020204" pitchFamily="34" charset="0"/>
              <a:buChar char="•"/>
            </a:pPr>
            <a:r>
              <a:rPr lang="ja-JP" altLang="en-US" dirty="0">
                <a:latin typeface="+mn-ea"/>
              </a:rPr>
              <a:t>今後の雨（降水短時間予報）</a:t>
            </a:r>
          </a:p>
        </p:txBody>
      </p:sp>
      <p:sp>
        <p:nvSpPr>
          <p:cNvPr id="6" name="正方形/長方形 5"/>
          <p:cNvSpPr/>
          <p:nvPr/>
        </p:nvSpPr>
        <p:spPr>
          <a:xfrm>
            <a:off x="5867640" y="6253316"/>
            <a:ext cx="1417376" cy="369332"/>
          </a:xfrm>
          <a:prstGeom prst="rect">
            <a:avLst/>
          </a:prstGeom>
        </p:spPr>
        <p:txBody>
          <a:bodyPr wrap="none">
            <a:spAutoFit/>
          </a:bodyPr>
          <a:lstStyle/>
          <a:p>
            <a:r>
              <a:rPr lang="ja-JP" altLang="en-US" dirty="0" smtClean="0"/>
              <a:t>を確認する。</a:t>
            </a:r>
            <a:endParaRPr lang="ja-JP" altLang="en-US" dirty="0"/>
          </a:p>
        </p:txBody>
      </p:sp>
      <p:sp>
        <p:nvSpPr>
          <p:cNvPr id="18" name="正方形/長方形 17"/>
          <p:cNvSpPr/>
          <p:nvPr/>
        </p:nvSpPr>
        <p:spPr>
          <a:xfrm>
            <a:off x="729967" y="5302697"/>
            <a:ext cx="129188" cy="317053"/>
          </a:xfrm>
          <a:prstGeom prst="rect">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622865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normAutofit/>
          </a:bodyPr>
          <a:lstStyle/>
          <a:p>
            <a:r>
              <a:rPr lang="ja-JP" altLang="en-US" dirty="0"/>
              <a:t>大雨注意報（警戒レベル２）</a:t>
            </a:r>
            <a:endParaRPr kumimoji="1" lang="ja-JP" altLang="en-US"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31</a:t>
            </a:fld>
            <a:endParaRPr lang="ja-JP" altLang="en-US"/>
          </a:p>
        </p:txBody>
      </p:sp>
      <p:sp>
        <p:nvSpPr>
          <p:cNvPr id="8" name="正方形/長方形 7"/>
          <p:cNvSpPr/>
          <p:nvPr/>
        </p:nvSpPr>
        <p:spPr>
          <a:xfrm>
            <a:off x="7127310" y="1089764"/>
            <a:ext cx="1290181" cy="288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コンテンツ プレースホルダー 7">
            <a:extLst>
              <a:ext uri="{FF2B5EF4-FFF2-40B4-BE49-F238E27FC236}">
                <a16:creationId xmlns:a16="http://schemas.microsoft.com/office/drawing/2014/main" id="{185624B7-316E-44FC-A5CB-60B9E649DB63}"/>
              </a:ext>
            </a:extLst>
          </p:cNvPr>
          <p:cNvSpPr txBox="1">
            <a:spLocks/>
          </p:cNvSpPr>
          <p:nvPr/>
        </p:nvSpPr>
        <p:spPr>
          <a:xfrm>
            <a:off x="252000" y="67947"/>
            <a:ext cx="7886700" cy="27756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b="0" dirty="0">
                <a:solidFill>
                  <a:srgbClr val="E66914"/>
                </a:solidFill>
                <a:latin typeface="ＭＳ Ｐゴシック" panose="020B0600070205080204" pitchFamily="50" charset="-128"/>
                <a:ea typeface="ＭＳ Ｐゴシック" panose="020B0600070205080204" pitchFamily="50" charset="-128"/>
              </a:rPr>
              <a:t>【</a:t>
            </a:r>
            <a:r>
              <a:rPr lang="ja-JP" altLang="en-US" b="0" dirty="0">
                <a:solidFill>
                  <a:srgbClr val="E66914"/>
                </a:solidFill>
                <a:latin typeface="ＭＳ Ｐゴシック" panose="020B0600070205080204" pitchFamily="50" charset="-128"/>
                <a:ea typeface="ＭＳ Ｐゴシック" panose="020B0600070205080204" pitchFamily="50" charset="-128"/>
              </a:rPr>
              <a:t>場面 </a:t>
            </a:r>
            <a:r>
              <a:rPr lang="en-US" altLang="ja-JP" b="0" dirty="0">
                <a:solidFill>
                  <a:srgbClr val="E66914"/>
                </a:solidFill>
                <a:latin typeface="ＭＳ Ｐゴシック" panose="020B0600070205080204" pitchFamily="50" charset="-128"/>
                <a:ea typeface="ＭＳ Ｐゴシック" panose="020B0600070205080204" pitchFamily="50" charset="-128"/>
              </a:rPr>
              <a:t>1 </a:t>
            </a:r>
            <a:r>
              <a:rPr lang="en-US" altLang="ja-JP" b="0" dirty="0" smtClean="0">
                <a:solidFill>
                  <a:srgbClr val="E66914"/>
                </a:solidFill>
                <a:latin typeface="ＭＳ Ｐゴシック" panose="020B0600070205080204" pitchFamily="50" charset="-128"/>
                <a:ea typeface="ＭＳ Ｐゴシック" panose="020B0600070205080204" pitchFamily="50" charset="-128"/>
              </a:rPr>
              <a:t>】 </a:t>
            </a:r>
            <a:r>
              <a:rPr lang="ja-JP" altLang="en-US" b="0" dirty="0" smtClean="0">
                <a:solidFill>
                  <a:srgbClr val="E66914"/>
                </a:solidFill>
                <a:latin typeface="ＭＳ Ｐゴシック" panose="020B0600070205080204" pitchFamily="50" charset="-128"/>
                <a:ea typeface="ＭＳ Ｐゴシック" panose="020B0600070205080204" pitchFamily="50" charset="-128"/>
              </a:rPr>
              <a:t>解説</a:t>
            </a:r>
            <a:r>
              <a:rPr lang="ja-JP" altLang="en-US" dirty="0">
                <a:latin typeface="ＭＳ Ｐゴシック" panose="020B0600070205080204" pitchFamily="50" charset="-128"/>
                <a:ea typeface="ＭＳ Ｐゴシック" panose="020B0600070205080204" pitchFamily="50" charset="-128"/>
              </a:rPr>
              <a:t>　</a:t>
            </a:r>
          </a:p>
        </p:txBody>
      </p:sp>
      <p:pic>
        <p:nvPicPr>
          <p:cNvPr id="3" name="図 2"/>
          <p:cNvPicPr>
            <a:picLocks noChangeAspect="1"/>
          </p:cNvPicPr>
          <p:nvPr/>
        </p:nvPicPr>
        <p:blipFill>
          <a:blip r:embed="rId3"/>
          <a:stretch>
            <a:fillRect/>
          </a:stretch>
        </p:blipFill>
        <p:spPr>
          <a:xfrm>
            <a:off x="1006091" y="1638080"/>
            <a:ext cx="7131819" cy="4978381"/>
          </a:xfrm>
          <a:prstGeom prst="rect">
            <a:avLst/>
          </a:prstGeom>
        </p:spPr>
      </p:pic>
      <p:sp>
        <p:nvSpPr>
          <p:cNvPr id="10" name="正方形/長方形 9"/>
          <p:cNvSpPr/>
          <p:nvPr/>
        </p:nvSpPr>
        <p:spPr>
          <a:xfrm>
            <a:off x="234000" y="1221073"/>
            <a:ext cx="3555782" cy="369332"/>
          </a:xfrm>
          <a:prstGeom prst="rect">
            <a:avLst/>
          </a:prstGeom>
        </p:spPr>
        <p:txBody>
          <a:bodyPr wrap="none">
            <a:spAutoFit/>
          </a:bodyPr>
          <a:lstStyle/>
          <a:p>
            <a:r>
              <a:rPr lang="en-US" altLang="ja-JP" dirty="0" smtClean="0">
                <a:latin typeface="+mn-ea"/>
              </a:rPr>
              <a:t>● B </a:t>
            </a:r>
            <a:r>
              <a:rPr lang="ja-JP" altLang="en-US" dirty="0" smtClean="0">
                <a:latin typeface="+mn-ea"/>
              </a:rPr>
              <a:t>市の気象警報・注意報を確認</a:t>
            </a:r>
            <a:endParaRPr lang="ja-JP" altLang="en-US" dirty="0"/>
          </a:p>
        </p:txBody>
      </p:sp>
      <p:sp>
        <p:nvSpPr>
          <p:cNvPr id="6" name="正方形/長方形 5"/>
          <p:cNvSpPr/>
          <p:nvPr/>
        </p:nvSpPr>
        <p:spPr>
          <a:xfrm rot="174338">
            <a:off x="3988197" y="1553777"/>
            <a:ext cx="5076009" cy="646331"/>
          </a:xfrm>
          <a:prstGeom prst="rect">
            <a:avLst/>
          </a:prstGeom>
        </p:spPr>
        <p:txBody>
          <a:bodyPr wrap="square">
            <a:spAutoFit/>
          </a:bodyPr>
          <a:lstStyle/>
          <a:p>
            <a:r>
              <a:rPr lang="en-US" altLang="ja-JP" b="1" dirty="0" smtClean="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20</a:t>
            </a:r>
            <a:r>
              <a:rPr lang="ja-JP" altLang="ja-JP" b="1" dirty="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日未明までに「大雨警報（土砂災害</a:t>
            </a:r>
            <a:r>
              <a:rPr lang="ja-JP" altLang="ja-JP" b="1" dirty="0" smtClean="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b="1" dirty="0" smtClean="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
            </a:r>
            <a:br>
              <a:rPr lang="en-US" altLang="ja-JP" b="1" dirty="0" smtClean="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br>
            <a:r>
              <a:rPr lang="ja-JP" altLang="ja-JP" b="1" dirty="0" smtClean="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a:t>
            </a:r>
            <a:r>
              <a:rPr lang="ja-JP" altLang="ja-JP" b="1" dirty="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警戒レベル３相当）」に切り替える可能性が高い</a:t>
            </a:r>
            <a:endParaRPr lang="ja-JP" altLang="en-US" b="1" dirty="0">
              <a:effectLst>
                <a:glow rad="127000">
                  <a:srgbClr val="FFFF00"/>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335844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a:xfrm>
            <a:off x="252000" y="364650"/>
            <a:ext cx="8282400" cy="686499"/>
          </a:xfrm>
        </p:spPr>
        <p:txBody>
          <a:bodyPr>
            <a:normAutofit/>
          </a:bodyPr>
          <a:lstStyle/>
          <a:p>
            <a:r>
              <a:rPr lang="ja-JP" altLang="en-US" dirty="0"/>
              <a:t>早期注意情報（警報級の可能性）</a:t>
            </a:r>
            <a:endParaRPr kumimoji="1" lang="ja-JP" altLang="en-US"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32</a:t>
            </a:fld>
            <a:endParaRPr lang="ja-JP" altLang="en-US"/>
          </a:p>
        </p:txBody>
      </p:sp>
      <p:sp>
        <p:nvSpPr>
          <p:cNvPr id="7" name="コンテンツ プレースホルダー 7">
            <a:extLst>
              <a:ext uri="{FF2B5EF4-FFF2-40B4-BE49-F238E27FC236}">
                <a16:creationId xmlns:a16="http://schemas.microsoft.com/office/drawing/2014/main" id="{185624B7-316E-44FC-A5CB-60B9E649DB63}"/>
              </a:ext>
            </a:extLst>
          </p:cNvPr>
          <p:cNvSpPr txBox="1">
            <a:spLocks/>
          </p:cNvSpPr>
          <p:nvPr/>
        </p:nvSpPr>
        <p:spPr>
          <a:xfrm>
            <a:off x="252000" y="67947"/>
            <a:ext cx="7886700" cy="27756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b="0" dirty="0">
                <a:solidFill>
                  <a:srgbClr val="E66914"/>
                </a:solidFill>
                <a:latin typeface="ＭＳ Ｐゴシック" panose="020B0600070205080204" pitchFamily="50" charset="-128"/>
                <a:ea typeface="ＭＳ Ｐゴシック" panose="020B0600070205080204" pitchFamily="50" charset="-128"/>
              </a:rPr>
              <a:t>【</a:t>
            </a:r>
            <a:r>
              <a:rPr lang="ja-JP" altLang="en-US" b="0" dirty="0">
                <a:solidFill>
                  <a:srgbClr val="E66914"/>
                </a:solidFill>
                <a:latin typeface="ＭＳ Ｐゴシック" panose="020B0600070205080204" pitchFamily="50" charset="-128"/>
                <a:ea typeface="ＭＳ Ｐゴシック" panose="020B0600070205080204" pitchFamily="50" charset="-128"/>
              </a:rPr>
              <a:t>場面 </a:t>
            </a:r>
            <a:r>
              <a:rPr lang="en-US" altLang="ja-JP" b="0" dirty="0">
                <a:solidFill>
                  <a:srgbClr val="E66914"/>
                </a:solidFill>
                <a:latin typeface="ＭＳ Ｐゴシック" panose="020B0600070205080204" pitchFamily="50" charset="-128"/>
                <a:ea typeface="ＭＳ Ｐゴシック" panose="020B0600070205080204" pitchFamily="50" charset="-128"/>
              </a:rPr>
              <a:t>1 </a:t>
            </a:r>
            <a:r>
              <a:rPr lang="en-US" altLang="ja-JP" b="0" dirty="0" smtClean="0">
                <a:solidFill>
                  <a:srgbClr val="E66914"/>
                </a:solidFill>
                <a:latin typeface="ＭＳ Ｐゴシック" panose="020B0600070205080204" pitchFamily="50" charset="-128"/>
                <a:ea typeface="ＭＳ Ｐゴシック" panose="020B0600070205080204" pitchFamily="50" charset="-128"/>
              </a:rPr>
              <a:t>】 </a:t>
            </a:r>
            <a:r>
              <a:rPr lang="ja-JP" altLang="en-US" b="0" dirty="0" smtClean="0">
                <a:solidFill>
                  <a:srgbClr val="E66914"/>
                </a:solidFill>
                <a:latin typeface="ＭＳ Ｐゴシック" panose="020B0600070205080204" pitchFamily="50" charset="-128"/>
                <a:ea typeface="ＭＳ Ｐゴシック" panose="020B0600070205080204" pitchFamily="50" charset="-128"/>
              </a:rPr>
              <a:t>解説</a:t>
            </a:r>
            <a:r>
              <a:rPr lang="ja-JP" altLang="en-US" dirty="0">
                <a:latin typeface="ＭＳ Ｐゴシック" panose="020B0600070205080204" pitchFamily="50" charset="-128"/>
                <a:ea typeface="ＭＳ Ｐゴシック" panose="020B0600070205080204" pitchFamily="50" charset="-128"/>
              </a:rPr>
              <a:t>　</a:t>
            </a:r>
          </a:p>
        </p:txBody>
      </p:sp>
      <p:pic>
        <p:nvPicPr>
          <p:cNvPr id="2" name="図 1"/>
          <p:cNvPicPr>
            <a:picLocks noChangeAspect="1"/>
          </p:cNvPicPr>
          <p:nvPr/>
        </p:nvPicPr>
        <p:blipFill>
          <a:blip r:embed="rId3"/>
          <a:stretch>
            <a:fillRect/>
          </a:stretch>
        </p:blipFill>
        <p:spPr>
          <a:xfrm>
            <a:off x="827400" y="1583572"/>
            <a:ext cx="7131600" cy="5021110"/>
          </a:xfrm>
          <a:prstGeom prst="rect">
            <a:avLst/>
          </a:prstGeom>
        </p:spPr>
      </p:pic>
      <p:sp>
        <p:nvSpPr>
          <p:cNvPr id="9" name="正方形/長方形 8"/>
          <p:cNvSpPr/>
          <p:nvPr/>
        </p:nvSpPr>
        <p:spPr>
          <a:xfrm>
            <a:off x="234000" y="1221073"/>
            <a:ext cx="5056192" cy="369332"/>
          </a:xfrm>
          <a:prstGeom prst="rect">
            <a:avLst/>
          </a:prstGeom>
        </p:spPr>
        <p:txBody>
          <a:bodyPr wrap="none">
            <a:spAutoFit/>
          </a:bodyPr>
          <a:lstStyle/>
          <a:p>
            <a:r>
              <a:rPr lang="en-US" altLang="ja-JP" dirty="0" smtClean="0">
                <a:latin typeface="+mn-ea"/>
              </a:rPr>
              <a:t>● B </a:t>
            </a:r>
            <a:r>
              <a:rPr lang="ja-JP" altLang="en-US" dirty="0">
                <a:latin typeface="+mn-ea"/>
              </a:rPr>
              <a:t>市</a:t>
            </a:r>
            <a:r>
              <a:rPr lang="ja-JP" altLang="en-US" dirty="0" smtClean="0">
                <a:latin typeface="+mn-ea"/>
              </a:rPr>
              <a:t>の早期</a:t>
            </a:r>
            <a:r>
              <a:rPr lang="ja-JP" altLang="en-US" dirty="0">
                <a:latin typeface="+mn-ea"/>
              </a:rPr>
              <a:t>注意情報（警報級の可能性</a:t>
            </a:r>
            <a:r>
              <a:rPr lang="ja-JP" altLang="en-US" dirty="0" smtClean="0">
                <a:latin typeface="+mn-ea"/>
              </a:rPr>
              <a:t>）を確認</a:t>
            </a:r>
            <a:endParaRPr lang="ja-JP" altLang="en-US" dirty="0"/>
          </a:p>
        </p:txBody>
      </p:sp>
      <p:sp>
        <p:nvSpPr>
          <p:cNvPr id="10" name="正方形/長方形 9"/>
          <p:cNvSpPr/>
          <p:nvPr/>
        </p:nvSpPr>
        <p:spPr>
          <a:xfrm rot="174338">
            <a:off x="5304521" y="1505953"/>
            <a:ext cx="3658213" cy="646331"/>
          </a:xfrm>
          <a:prstGeom prst="rect">
            <a:avLst/>
          </a:prstGeom>
        </p:spPr>
        <p:txBody>
          <a:bodyPr wrap="square">
            <a:spAutoFit/>
          </a:bodyPr>
          <a:lstStyle/>
          <a:p>
            <a:pPr algn="ctr"/>
            <a:r>
              <a:rPr lang="en-US" altLang="ja-JP" b="1" dirty="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20 </a:t>
            </a:r>
            <a:r>
              <a:rPr lang="ja-JP" altLang="en-US" b="1" dirty="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日明け方</a:t>
            </a:r>
            <a:r>
              <a:rPr lang="ja-JP" altLang="en-US" b="1" dirty="0" smtClean="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までに</a:t>
            </a:r>
            <a:r>
              <a:rPr lang="en-US" altLang="ja-JP" b="1" dirty="0" smtClean="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
            </a:r>
            <a:br>
              <a:rPr lang="en-US" altLang="ja-JP" b="1" dirty="0" smtClean="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br>
            <a:r>
              <a:rPr lang="ja-JP" altLang="en-US" b="1" dirty="0" smtClean="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大雨</a:t>
            </a:r>
            <a:r>
              <a:rPr lang="ja-JP" altLang="en-US" b="1" dirty="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警報を発表する可能性が高い</a:t>
            </a:r>
            <a:endParaRPr lang="ja-JP" altLang="en-US" b="1" dirty="0">
              <a:effectLst>
                <a:glow rad="127000">
                  <a:srgbClr val="FFFF00"/>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325452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a:xfrm>
            <a:off x="252000" y="364650"/>
            <a:ext cx="8892000" cy="686499"/>
          </a:xfrm>
        </p:spPr>
        <p:txBody>
          <a:bodyPr>
            <a:normAutofit/>
          </a:bodyPr>
          <a:lstStyle/>
          <a:p>
            <a:r>
              <a:rPr lang="ja-JP" altLang="en-US" dirty="0"/>
              <a:t>今後の雨（</a:t>
            </a:r>
            <a:r>
              <a:rPr lang="zh-TW" altLang="en-US" dirty="0"/>
              <a:t>降水短時間予報</a:t>
            </a:r>
            <a:r>
              <a:rPr lang="ja-JP" altLang="en-US" dirty="0"/>
              <a:t>）</a:t>
            </a:r>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33</a:t>
            </a:fld>
            <a:endParaRPr lang="ja-JP" altLang="en-US"/>
          </a:p>
        </p:txBody>
      </p:sp>
      <p:sp>
        <p:nvSpPr>
          <p:cNvPr id="14" name="コンテンツ プレースホルダー 7">
            <a:extLst>
              <a:ext uri="{FF2B5EF4-FFF2-40B4-BE49-F238E27FC236}">
                <a16:creationId xmlns:a16="http://schemas.microsoft.com/office/drawing/2014/main" id="{185624B7-316E-44FC-A5CB-60B9E649DB63}"/>
              </a:ext>
            </a:extLst>
          </p:cNvPr>
          <p:cNvSpPr txBox="1">
            <a:spLocks/>
          </p:cNvSpPr>
          <p:nvPr/>
        </p:nvSpPr>
        <p:spPr>
          <a:xfrm>
            <a:off x="252000" y="67947"/>
            <a:ext cx="7886700" cy="27756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b="0" dirty="0">
                <a:solidFill>
                  <a:srgbClr val="E66914"/>
                </a:solidFill>
                <a:latin typeface="ＭＳ Ｐゴシック" panose="020B0600070205080204" pitchFamily="50" charset="-128"/>
                <a:ea typeface="ＭＳ Ｐゴシック" panose="020B0600070205080204" pitchFamily="50" charset="-128"/>
              </a:rPr>
              <a:t>【</a:t>
            </a:r>
            <a:r>
              <a:rPr lang="ja-JP" altLang="en-US" b="0" dirty="0">
                <a:solidFill>
                  <a:srgbClr val="E66914"/>
                </a:solidFill>
                <a:latin typeface="ＭＳ Ｐゴシック" panose="020B0600070205080204" pitchFamily="50" charset="-128"/>
                <a:ea typeface="ＭＳ Ｐゴシック" panose="020B0600070205080204" pitchFamily="50" charset="-128"/>
              </a:rPr>
              <a:t>場面 </a:t>
            </a:r>
            <a:r>
              <a:rPr lang="en-US" altLang="ja-JP" b="0" dirty="0">
                <a:solidFill>
                  <a:srgbClr val="E66914"/>
                </a:solidFill>
                <a:latin typeface="ＭＳ Ｐゴシック" panose="020B0600070205080204" pitchFamily="50" charset="-128"/>
                <a:ea typeface="ＭＳ Ｐゴシック" panose="020B0600070205080204" pitchFamily="50" charset="-128"/>
              </a:rPr>
              <a:t>1 </a:t>
            </a:r>
            <a:r>
              <a:rPr lang="en-US" altLang="ja-JP" b="0" dirty="0" smtClean="0">
                <a:solidFill>
                  <a:srgbClr val="E66914"/>
                </a:solidFill>
                <a:latin typeface="ＭＳ Ｐゴシック" panose="020B0600070205080204" pitchFamily="50" charset="-128"/>
                <a:ea typeface="ＭＳ Ｐゴシック" panose="020B0600070205080204" pitchFamily="50" charset="-128"/>
              </a:rPr>
              <a:t>】 </a:t>
            </a:r>
            <a:r>
              <a:rPr lang="ja-JP" altLang="en-US" b="0" dirty="0" smtClean="0">
                <a:solidFill>
                  <a:srgbClr val="E66914"/>
                </a:solidFill>
                <a:latin typeface="ＭＳ Ｐゴシック" panose="020B0600070205080204" pitchFamily="50" charset="-128"/>
                <a:ea typeface="ＭＳ Ｐゴシック" panose="020B0600070205080204" pitchFamily="50" charset="-128"/>
              </a:rPr>
              <a:t>解説</a:t>
            </a:r>
            <a:r>
              <a:rPr lang="ja-JP" altLang="en-US" dirty="0">
                <a:latin typeface="ＭＳ Ｐゴシック" panose="020B0600070205080204" pitchFamily="50" charset="-128"/>
                <a:ea typeface="ＭＳ Ｐゴシック" panose="020B0600070205080204" pitchFamily="50" charset="-128"/>
              </a:rPr>
              <a:t>　</a:t>
            </a:r>
          </a:p>
        </p:txBody>
      </p:sp>
      <p:grpSp>
        <p:nvGrpSpPr>
          <p:cNvPr id="2" name="グループ化 1"/>
          <p:cNvGrpSpPr/>
          <p:nvPr/>
        </p:nvGrpSpPr>
        <p:grpSpPr>
          <a:xfrm>
            <a:off x="4967287" y="1070286"/>
            <a:ext cx="4090988" cy="5461246"/>
            <a:chOff x="4996543" y="1252169"/>
            <a:chExt cx="3838192" cy="5084818"/>
          </a:xfrm>
          <a:solidFill>
            <a:schemeClr val="bg1"/>
          </a:solidFill>
        </p:grpSpPr>
        <p:grpSp>
          <p:nvGrpSpPr>
            <p:cNvPr id="13" name="グループ化 12">
              <a:extLst>
                <a:ext uri="{FF2B5EF4-FFF2-40B4-BE49-F238E27FC236}">
                  <a16:creationId xmlns:a16="http://schemas.microsoft.com/office/drawing/2014/main" id="{C2CD379D-D5FC-4FB0-8987-5F5A682627B8}"/>
                </a:ext>
              </a:extLst>
            </p:cNvPr>
            <p:cNvGrpSpPr/>
            <p:nvPr/>
          </p:nvGrpSpPr>
          <p:grpSpPr>
            <a:xfrm>
              <a:off x="4996543" y="1252169"/>
              <a:ext cx="3838192" cy="5084818"/>
              <a:chOff x="4996543" y="1252169"/>
              <a:chExt cx="3838192" cy="5084818"/>
            </a:xfrm>
            <a:grpFill/>
          </p:grpSpPr>
          <p:grpSp>
            <p:nvGrpSpPr>
              <p:cNvPr id="9" name="グループ化 8">
                <a:extLst>
                  <a:ext uri="{FF2B5EF4-FFF2-40B4-BE49-F238E27FC236}">
                    <a16:creationId xmlns:a16="http://schemas.microsoft.com/office/drawing/2014/main" id="{0E3BDFA7-DF07-4E4C-999D-6EEE214523B5}"/>
                  </a:ext>
                </a:extLst>
              </p:cNvPr>
              <p:cNvGrpSpPr/>
              <p:nvPr/>
            </p:nvGrpSpPr>
            <p:grpSpPr>
              <a:xfrm>
                <a:off x="4996543" y="1252169"/>
                <a:ext cx="3838192" cy="5084818"/>
                <a:chOff x="5138057" y="1252169"/>
                <a:chExt cx="3838192" cy="5084818"/>
              </a:xfrm>
              <a:grpFill/>
            </p:grpSpPr>
            <p:sp>
              <p:nvSpPr>
                <p:cNvPr id="7" name="正方形/長方形 6">
                  <a:extLst>
                    <a:ext uri="{FF2B5EF4-FFF2-40B4-BE49-F238E27FC236}">
                      <a16:creationId xmlns:a16="http://schemas.microsoft.com/office/drawing/2014/main" id="{F3670398-661B-4225-BFDE-A9FF095F9BA9}"/>
                    </a:ext>
                  </a:extLst>
                </p:cNvPr>
                <p:cNvSpPr/>
                <p:nvPr/>
              </p:nvSpPr>
              <p:spPr>
                <a:xfrm>
                  <a:off x="5138057" y="1252169"/>
                  <a:ext cx="3838192" cy="5084818"/>
                </a:xfrm>
                <a:prstGeom prst="rect">
                  <a:avLst/>
                </a:prstGeom>
                <a:grp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正方形/長方形 5">
                  <a:extLst>
                    <a:ext uri="{FF2B5EF4-FFF2-40B4-BE49-F238E27FC236}">
                      <a16:creationId xmlns:a16="http://schemas.microsoft.com/office/drawing/2014/main" id="{8D44E011-E911-4436-A730-FF4D3B8EEDC0}"/>
                    </a:ext>
                  </a:extLst>
                </p:cNvPr>
                <p:cNvSpPr/>
                <p:nvPr/>
              </p:nvSpPr>
              <p:spPr>
                <a:xfrm>
                  <a:off x="8327571" y="1320339"/>
                  <a:ext cx="568360" cy="367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 name="正方形/長方形 11">
                <a:extLst>
                  <a:ext uri="{FF2B5EF4-FFF2-40B4-BE49-F238E27FC236}">
                    <a16:creationId xmlns:a16="http://schemas.microsoft.com/office/drawing/2014/main" id="{4F59FCB1-6D6D-404F-84B3-D29BE89AADF9}"/>
                  </a:ext>
                </a:extLst>
              </p:cNvPr>
              <p:cNvSpPr/>
              <p:nvPr/>
            </p:nvSpPr>
            <p:spPr>
              <a:xfrm>
                <a:off x="8005313" y="1320339"/>
                <a:ext cx="568360" cy="30142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4098" name="Picture 2"/>
            <p:cNvPicPr>
              <a:picLocks noChangeAspect="1" noChangeArrowheads="1"/>
            </p:cNvPicPr>
            <p:nvPr/>
          </p:nvPicPr>
          <p:blipFill>
            <a:blip r:embed="rId3" cstate="print"/>
            <a:srcRect/>
            <a:stretch>
              <a:fillRect/>
            </a:stretch>
          </p:blipFill>
          <p:spPr bwMode="auto">
            <a:xfrm>
              <a:off x="5070764" y="1348365"/>
              <a:ext cx="3657600" cy="4937125"/>
            </a:xfrm>
            <a:prstGeom prst="rect">
              <a:avLst/>
            </a:prstGeom>
            <a:grpFill/>
            <a:ln w="9525">
              <a:noFill/>
              <a:miter lim="800000"/>
              <a:headEnd/>
              <a:tailEnd/>
            </a:ln>
            <a:effectLst/>
          </p:spPr>
        </p:pic>
      </p:grpSp>
      <p:sp>
        <p:nvSpPr>
          <p:cNvPr id="19" name="テキスト ボックス 18">
            <a:extLst>
              <a:ext uri="{FF2B5EF4-FFF2-40B4-BE49-F238E27FC236}">
                <a16:creationId xmlns:a16="http://schemas.microsoft.com/office/drawing/2014/main" id="{E8C9BEBD-5DA5-4407-918A-C17C74E52346}"/>
              </a:ext>
            </a:extLst>
          </p:cNvPr>
          <p:cNvSpPr txBox="1"/>
          <p:nvPr/>
        </p:nvSpPr>
        <p:spPr>
          <a:xfrm>
            <a:off x="90075" y="1375348"/>
            <a:ext cx="4958175" cy="1569660"/>
          </a:xfrm>
          <a:prstGeom prst="rect">
            <a:avLst/>
          </a:prstGeom>
          <a:noFill/>
        </p:spPr>
        <p:txBody>
          <a:bodyPr wrap="square" rtlCol="0">
            <a:spAutoFit/>
          </a:bodyPr>
          <a:lstStyle/>
          <a:p>
            <a:pPr marL="174625" indent="-174625">
              <a:spcAft>
                <a:spcPts val="600"/>
              </a:spcAft>
              <a:buFont typeface="Arial" panose="020B0604020202020204" pitchFamily="34" charset="0"/>
              <a:buChar char="•"/>
            </a:pPr>
            <a:r>
              <a:rPr lang="ja-JP" altLang="en-US" sz="24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現時点</a:t>
            </a:r>
            <a:r>
              <a:rPr lang="ja-JP" altLang="en-US" sz="2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から</a:t>
            </a:r>
            <a:r>
              <a:rPr lang="en-US" altLang="ja-JP" sz="2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6</a:t>
            </a:r>
            <a:r>
              <a:rPr lang="ja-JP" altLang="en-US" sz="2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時間後まで</a:t>
            </a:r>
            <a:r>
              <a:rPr lang="ja-JP" altLang="en-US" sz="24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a:t>
            </a:r>
            <a:r>
              <a:rPr lang="en-US" altLang="ja-JP" sz="24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
            </a:r>
            <a:br>
              <a:rPr lang="en-US" altLang="ja-JP" sz="24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br>
            <a:r>
              <a:rPr lang="en-US" altLang="ja-JP" sz="24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5mm/h</a:t>
            </a:r>
            <a:r>
              <a:rPr lang="ja-JP" altLang="en-US" sz="2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以上の雨を示す</a:t>
            </a:r>
            <a:r>
              <a:rPr lang="ja-JP" altLang="en-US" sz="24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青メッシュが</a:t>
            </a:r>
            <a:r>
              <a:rPr lang="en-US" altLang="ja-JP" sz="24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
            </a:r>
            <a:br>
              <a:rPr lang="en-US" altLang="ja-JP" sz="24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br>
            <a:r>
              <a:rPr lang="ja-JP" altLang="en-US" sz="2400" dirty="0">
                <a:solidFill>
                  <a:schemeClr val="tx1">
                    <a:lumMod val="75000"/>
                    <a:lumOff val="25000"/>
                  </a:schemeClr>
                </a:solidFill>
                <a:latin typeface="ＭＳ Ｐゴシック" panose="020B0600070205080204" pitchFamily="50" charset="-128"/>
              </a:rPr>
              <a:t>同じ区域に</a:t>
            </a:r>
            <a:r>
              <a:rPr lang="ja-JP" altLang="en-US" sz="2400" u="heavy" dirty="0">
                <a:solidFill>
                  <a:schemeClr val="tx1">
                    <a:lumMod val="75000"/>
                    <a:lumOff val="25000"/>
                  </a:schemeClr>
                </a:solidFill>
                <a:uFill>
                  <a:solidFill>
                    <a:srgbClr val="FF0000"/>
                  </a:solidFill>
                </a:uFill>
                <a:latin typeface="ＭＳ Ｐゴシック" panose="020B0600070205080204" pitchFamily="50" charset="-128"/>
              </a:rPr>
              <a:t>線状に</a:t>
            </a:r>
            <a:r>
              <a:rPr lang="ja-JP" altLang="en-US" sz="2400" u="heavy" dirty="0" smtClean="0">
                <a:solidFill>
                  <a:schemeClr val="tx1">
                    <a:lumMod val="75000"/>
                    <a:lumOff val="25000"/>
                  </a:schemeClr>
                </a:solidFill>
                <a:uFill>
                  <a:solidFill>
                    <a:srgbClr val="FF0000"/>
                  </a:solidFill>
                </a:uFill>
                <a:latin typeface="ＭＳ Ｐゴシック" panose="020B0600070205080204" pitchFamily="50" charset="-128"/>
              </a:rPr>
              <a:t>とどまって</a:t>
            </a:r>
            <a:r>
              <a:rPr lang="ja-JP" altLang="en-US" sz="2400" u="heavy" dirty="0" smtClean="0">
                <a:solidFill>
                  <a:schemeClr val="tx1">
                    <a:lumMod val="75000"/>
                    <a:lumOff val="25000"/>
                  </a:schemeClr>
                </a:solidFill>
                <a:uFill>
                  <a:solidFill>
                    <a:srgbClr val="FF0000"/>
                  </a:solidFill>
                </a:uFill>
                <a:latin typeface="ＭＳ Ｐゴシック" panose="020B0600070205080204" pitchFamily="50" charset="-128"/>
                <a:ea typeface="ＭＳ Ｐゴシック" panose="020B0600070205080204" pitchFamily="50" charset="-128"/>
              </a:rPr>
              <a:t>、</a:t>
            </a:r>
            <a:r>
              <a:rPr lang="en-US" altLang="ja-JP" sz="2400" u="heavy" dirty="0" smtClean="0">
                <a:solidFill>
                  <a:schemeClr val="tx1">
                    <a:lumMod val="75000"/>
                    <a:lumOff val="25000"/>
                  </a:schemeClr>
                </a:solidFill>
                <a:uFill>
                  <a:solidFill>
                    <a:srgbClr val="FF0000"/>
                  </a:solidFill>
                </a:uFill>
                <a:latin typeface="ＭＳ Ｐゴシック" panose="020B0600070205080204" pitchFamily="50" charset="-128"/>
                <a:ea typeface="ＭＳ Ｐゴシック" panose="020B0600070205080204" pitchFamily="50" charset="-128"/>
              </a:rPr>
              <a:t/>
            </a:r>
            <a:br>
              <a:rPr lang="en-US" altLang="ja-JP" sz="2400" u="heavy" dirty="0" smtClean="0">
                <a:solidFill>
                  <a:schemeClr val="tx1">
                    <a:lumMod val="75000"/>
                    <a:lumOff val="25000"/>
                  </a:schemeClr>
                </a:solidFill>
                <a:uFill>
                  <a:solidFill>
                    <a:srgbClr val="FF0000"/>
                  </a:solidFill>
                </a:uFill>
                <a:latin typeface="ＭＳ Ｐゴシック" panose="020B0600070205080204" pitchFamily="50" charset="-128"/>
                <a:ea typeface="ＭＳ Ｐゴシック" panose="020B0600070205080204" pitchFamily="50" charset="-128"/>
              </a:rPr>
            </a:br>
            <a:r>
              <a:rPr lang="ja-JP" altLang="en-US" sz="2400" u="heavy" dirty="0" smtClean="0">
                <a:solidFill>
                  <a:schemeClr val="tx1">
                    <a:lumMod val="75000"/>
                    <a:lumOff val="25000"/>
                  </a:schemeClr>
                </a:solidFill>
                <a:uFill>
                  <a:solidFill>
                    <a:srgbClr val="FF0000"/>
                  </a:solidFill>
                </a:uFill>
                <a:latin typeface="ＭＳ Ｐゴシック" panose="020B0600070205080204" pitchFamily="50" charset="-128"/>
                <a:ea typeface="ＭＳ Ｐゴシック" panose="020B0600070205080204" pitchFamily="50" charset="-128"/>
              </a:rPr>
              <a:t>雨</a:t>
            </a:r>
            <a:r>
              <a:rPr lang="ja-JP" altLang="en-US" sz="2400" u="heavy" dirty="0">
                <a:solidFill>
                  <a:schemeClr val="tx1">
                    <a:lumMod val="75000"/>
                    <a:lumOff val="25000"/>
                  </a:schemeClr>
                </a:solidFill>
                <a:uFill>
                  <a:solidFill>
                    <a:srgbClr val="FF0000"/>
                  </a:solidFill>
                </a:uFill>
                <a:latin typeface="ＭＳ Ｐゴシック" panose="020B0600070205080204" pitchFamily="50" charset="-128"/>
                <a:ea typeface="ＭＳ Ｐゴシック" panose="020B0600070205080204" pitchFamily="50" charset="-128"/>
              </a:rPr>
              <a:t>が降り続く</a:t>
            </a:r>
            <a:r>
              <a:rPr lang="ja-JP" altLang="en-US" sz="2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ことが</a:t>
            </a:r>
            <a:r>
              <a:rPr lang="ja-JP" altLang="en-US" sz="24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分かる</a:t>
            </a:r>
          </a:p>
        </p:txBody>
      </p:sp>
      <p:sp>
        <p:nvSpPr>
          <p:cNvPr id="15" name="正方形/長方形 14"/>
          <p:cNvSpPr/>
          <p:nvPr/>
        </p:nvSpPr>
        <p:spPr>
          <a:xfrm rot="672648">
            <a:off x="6759765" y="1052183"/>
            <a:ext cx="2314450" cy="646331"/>
          </a:xfrm>
          <a:prstGeom prst="rect">
            <a:avLst/>
          </a:prstGeom>
        </p:spPr>
        <p:txBody>
          <a:bodyPr wrap="square">
            <a:spAutoFit/>
          </a:bodyPr>
          <a:lstStyle/>
          <a:p>
            <a:pPr algn="ctr"/>
            <a:r>
              <a:rPr lang="en-US" altLang="ja-JP" b="1" dirty="0" smtClean="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6</a:t>
            </a:r>
            <a:r>
              <a:rPr lang="ja-JP" altLang="en-US" b="1" dirty="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時間後まで</a:t>
            </a:r>
            <a:r>
              <a:rPr lang="en-US" altLang="ja-JP" b="1" dirty="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B</a:t>
            </a:r>
            <a:r>
              <a:rPr lang="ja-JP" altLang="en-US" b="1" dirty="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市で</a:t>
            </a:r>
            <a:r>
              <a:rPr lang="ja-JP" altLang="en-US" b="1" dirty="0" smtClean="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は</a:t>
            </a:r>
            <a:r>
              <a:rPr lang="en-US" altLang="ja-JP" b="1" dirty="0" smtClean="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
            </a:r>
            <a:br>
              <a:rPr lang="en-US" altLang="ja-JP" b="1" dirty="0" smtClean="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br>
            <a:r>
              <a:rPr lang="ja-JP" altLang="en-US" b="1" dirty="0" smtClean="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雨</a:t>
            </a:r>
            <a:r>
              <a:rPr lang="ja-JP" altLang="en-US" b="1" dirty="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が降り続く</a:t>
            </a:r>
            <a:r>
              <a:rPr lang="ja-JP" altLang="en-US" b="1" dirty="0" smtClean="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予想</a:t>
            </a:r>
            <a:endParaRPr lang="ja-JP" altLang="en-US" b="1" dirty="0">
              <a:effectLst>
                <a:glow rad="127000">
                  <a:srgbClr val="FFFF00"/>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820394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a:xfrm>
            <a:off x="252000" y="364175"/>
            <a:ext cx="8892000" cy="686499"/>
          </a:xfrm>
        </p:spPr>
        <p:txBody>
          <a:bodyPr>
            <a:normAutofit/>
          </a:bodyPr>
          <a:lstStyle/>
          <a:p>
            <a:r>
              <a:rPr lang="ja-JP" altLang="en-US" dirty="0" smtClean="0"/>
              <a:t>② 「</a:t>
            </a:r>
            <a:r>
              <a:rPr lang="ja-JP" altLang="en-US" dirty="0"/>
              <a:t>警戒レベル３　</a:t>
            </a:r>
            <a:r>
              <a:rPr lang="zh-TW" altLang="en-US" dirty="0"/>
              <a:t>高齢者等避難</a:t>
            </a:r>
            <a:r>
              <a:rPr lang="ja-JP" altLang="en-US" dirty="0"/>
              <a:t>」　発令の可能性　</a:t>
            </a:r>
            <a:endParaRPr kumimoji="1" lang="ja-JP" altLang="en-US"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34</a:t>
            </a:fld>
            <a:endParaRPr lang="ja-JP" altLang="en-US"/>
          </a:p>
        </p:txBody>
      </p:sp>
      <p:sp>
        <p:nvSpPr>
          <p:cNvPr id="12" name="コンテンツ プレースホルダー 7">
            <a:extLst>
              <a:ext uri="{FF2B5EF4-FFF2-40B4-BE49-F238E27FC236}">
                <a16:creationId xmlns:a16="http://schemas.microsoft.com/office/drawing/2014/main" id="{185624B7-316E-44FC-A5CB-60B9E649DB63}"/>
              </a:ext>
            </a:extLst>
          </p:cNvPr>
          <p:cNvSpPr txBox="1">
            <a:spLocks/>
          </p:cNvSpPr>
          <p:nvPr/>
        </p:nvSpPr>
        <p:spPr>
          <a:xfrm>
            <a:off x="252000" y="67947"/>
            <a:ext cx="7886700" cy="27756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b="0" dirty="0">
                <a:solidFill>
                  <a:srgbClr val="E66914"/>
                </a:solidFill>
                <a:latin typeface="ＭＳ Ｐゴシック" panose="020B0600070205080204" pitchFamily="50" charset="-128"/>
                <a:ea typeface="ＭＳ Ｐゴシック" panose="020B0600070205080204" pitchFamily="50" charset="-128"/>
              </a:rPr>
              <a:t>【</a:t>
            </a:r>
            <a:r>
              <a:rPr lang="ja-JP" altLang="en-US" b="0" dirty="0">
                <a:solidFill>
                  <a:srgbClr val="E66914"/>
                </a:solidFill>
                <a:latin typeface="ＭＳ Ｐゴシック" panose="020B0600070205080204" pitchFamily="50" charset="-128"/>
                <a:ea typeface="ＭＳ Ｐゴシック" panose="020B0600070205080204" pitchFamily="50" charset="-128"/>
              </a:rPr>
              <a:t>場面 </a:t>
            </a:r>
            <a:r>
              <a:rPr lang="en-US" altLang="ja-JP" b="0" dirty="0">
                <a:solidFill>
                  <a:srgbClr val="E66914"/>
                </a:solidFill>
                <a:latin typeface="ＭＳ Ｐゴシック" panose="020B0600070205080204" pitchFamily="50" charset="-128"/>
                <a:ea typeface="ＭＳ Ｐゴシック" panose="020B0600070205080204" pitchFamily="50" charset="-128"/>
              </a:rPr>
              <a:t>1 </a:t>
            </a:r>
            <a:r>
              <a:rPr lang="en-US" altLang="ja-JP" b="0" dirty="0" smtClean="0">
                <a:solidFill>
                  <a:srgbClr val="E66914"/>
                </a:solidFill>
                <a:latin typeface="ＭＳ Ｐゴシック" panose="020B0600070205080204" pitchFamily="50" charset="-128"/>
                <a:ea typeface="ＭＳ Ｐゴシック" panose="020B0600070205080204" pitchFamily="50" charset="-128"/>
              </a:rPr>
              <a:t>】 </a:t>
            </a:r>
            <a:r>
              <a:rPr lang="ja-JP" altLang="en-US" b="0" dirty="0" smtClean="0">
                <a:solidFill>
                  <a:srgbClr val="E66914"/>
                </a:solidFill>
                <a:latin typeface="ＭＳ Ｐゴシック" panose="020B0600070205080204" pitchFamily="50" charset="-128"/>
                <a:ea typeface="ＭＳ Ｐゴシック" panose="020B0600070205080204" pitchFamily="50" charset="-128"/>
              </a:rPr>
              <a:t>解説</a:t>
            </a:r>
            <a:r>
              <a:rPr lang="ja-JP" altLang="en-US" dirty="0">
                <a:latin typeface="ＭＳ Ｐゴシック" panose="020B0600070205080204" pitchFamily="50" charset="-128"/>
                <a:ea typeface="ＭＳ Ｐゴシック" panose="020B0600070205080204" pitchFamily="50" charset="-128"/>
              </a:rPr>
              <a:t>　</a:t>
            </a:r>
          </a:p>
        </p:txBody>
      </p:sp>
      <p:sp>
        <p:nvSpPr>
          <p:cNvPr id="11" name="正方形/長方形 11">
            <a:extLst>
              <a:ext uri="{FF2B5EF4-FFF2-40B4-BE49-F238E27FC236}">
                <a16:creationId xmlns:a16="http://schemas.microsoft.com/office/drawing/2014/main" id="{7FCE4E78-E0F0-4762-AD3C-5B4D50284EB8}"/>
              </a:ext>
            </a:extLst>
          </p:cNvPr>
          <p:cNvSpPr/>
          <p:nvPr/>
        </p:nvSpPr>
        <p:spPr>
          <a:xfrm>
            <a:off x="252000" y="1141108"/>
            <a:ext cx="8717339" cy="4949141"/>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477521">
                <a:moveTo>
                  <a:pt x="0" y="0"/>
                </a:moveTo>
                <a:lnTo>
                  <a:pt x="8348133" y="0"/>
                </a:lnTo>
                <a:lnTo>
                  <a:pt x="8348133" y="4248709"/>
                </a:lnTo>
                <a:lnTo>
                  <a:pt x="5156201" y="4248921"/>
                </a:lnTo>
                <a:lnTo>
                  <a:pt x="5257801" y="4477521"/>
                </a:lnTo>
                <a:lnTo>
                  <a:pt x="4572001" y="4248922"/>
                </a:lnTo>
                <a:lnTo>
                  <a:pt x="0" y="4248709"/>
                </a:lnTo>
                <a:lnTo>
                  <a:pt x="0" y="0"/>
                </a:lnTo>
                <a:close/>
              </a:path>
            </a:pathLst>
          </a:custGeom>
          <a:solidFill>
            <a:schemeClr val="accent6">
              <a:lumMod val="20000"/>
              <a:lumOff val="80000"/>
            </a:schemeClr>
          </a:solidFill>
          <a:ln>
            <a:solidFill>
              <a:srgbClr val="419C7B"/>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342900" lvl="0" indent="-342900">
              <a:lnSpc>
                <a:spcPct val="110000"/>
              </a:lnSpc>
              <a:spcAft>
                <a:spcPts val="600"/>
              </a:spcAft>
              <a:buFont typeface="Arial" panose="020B0604020202020204" pitchFamily="34" charset="0"/>
              <a:buChar char="•"/>
            </a:pPr>
            <a:endParaRPr lang="en-US" altLang="ja-JP" sz="2400" dirty="0" smtClean="0">
              <a:solidFill>
                <a:prstClr val="black"/>
              </a:solidFill>
              <a:latin typeface="ＭＳ Ｐゴシック" panose="020B0600070205080204" pitchFamily="50" charset="-128"/>
            </a:endParaRPr>
          </a:p>
          <a:p>
            <a:pPr marL="342900" lvl="0" indent="-342900">
              <a:lnSpc>
                <a:spcPct val="110000"/>
              </a:lnSpc>
              <a:spcAft>
                <a:spcPts val="600"/>
              </a:spcAft>
              <a:buFont typeface="Arial" panose="020B0604020202020204" pitchFamily="34" charset="0"/>
              <a:buChar char="•"/>
            </a:pPr>
            <a:r>
              <a:rPr lang="ja-JP" altLang="en-US" sz="2400" dirty="0" smtClean="0">
                <a:solidFill>
                  <a:prstClr val="black"/>
                </a:solidFill>
                <a:latin typeface="ＭＳ Ｐゴシック" panose="020B0600070205080204" pitchFamily="50" charset="-128"/>
              </a:rPr>
              <a:t>今後</a:t>
            </a:r>
            <a:r>
              <a:rPr lang="ja-JP" altLang="en-US" sz="2400" dirty="0">
                <a:solidFill>
                  <a:prstClr val="black"/>
                </a:solidFill>
                <a:latin typeface="ＭＳ Ｐゴシック" panose="020B0600070205080204" pitchFamily="50" charset="-128"/>
              </a:rPr>
              <a:t>も雨が降り続ける可能性が高い。</a:t>
            </a:r>
          </a:p>
          <a:p>
            <a:pPr marL="342900" lvl="0" indent="-342900">
              <a:lnSpc>
                <a:spcPct val="110000"/>
              </a:lnSpc>
              <a:spcAft>
                <a:spcPts val="600"/>
              </a:spcAft>
              <a:buFont typeface="Arial" panose="020B0604020202020204" pitchFamily="34" charset="0"/>
              <a:buChar char="•"/>
            </a:pPr>
            <a:r>
              <a:rPr lang="en-US" altLang="ja-JP" sz="2400" dirty="0">
                <a:solidFill>
                  <a:prstClr val="black"/>
                </a:solidFill>
                <a:latin typeface="ＭＳ Ｐゴシック" panose="020B0600070205080204" pitchFamily="50" charset="-128"/>
              </a:rPr>
              <a:t>20</a:t>
            </a:r>
            <a:r>
              <a:rPr lang="ja-JP" altLang="en-US" sz="2400" dirty="0">
                <a:solidFill>
                  <a:prstClr val="black"/>
                </a:solidFill>
                <a:latin typeface="ＭＳ Ｐゴシック" panose="020B0600070205080204" pitchFamily="50" charset="-128"/>
              </a:rPr>
              <a:t>日未明に大雨になる可能性が高い。</a:t>
            </a:r>
          </a:p>
          <a:p>
            <a:pPr marL="342900" lvl="0" indent="-342900">
              <a:lnSpc>
                <a:spcPct val="110000"/>
              </a:lnSpc>
              <a:spcAft>
                <a:spcPts val="600"/>
              </a:spcAft>
              <a:buClr>
                <a:schemeClr val="tx1"/>
              </a:buClr>
              <a:buFont typeface="Arial" panose="020B0604020202020204" pitchFamily="34" charset="0"/>
              <a:buChar char="•"/>
            </a:pPr>
            <a:r>
              <a:rPr lang="ja-JP" altLang="en-US" sz="2400" dirty="0">
                <a:solidFill>
                  <a:srgbClr val="FF0000"/>
                </a:solidFill>
                <a:latin typeface="ＭＳ Ｐゴシック" panose="020B0600070205080204" pitchFamily="50" charset="-128"/>
              </a:rPr>
              <a:t>大雨警報（土砂災害</a:t>
            </a:r>
            <a:r>
              <a:rPr lang="ja-JP" altLang="en-US" sz="2400" dirty="0" smtClean="0">
                <a:solidFill>
                  <a:srgbClr val="FF0000"/>
                </a:solidFill>
                <a:latin typeface="ＭＳ Ｐゴシック" panose="020B0600070205080204" pitchFamily="50" charset="-128"/>
              </a:rPr>
              <a:t>）</a:t>
            </a:r>
            <a:r>
              <a:rPr lang="ja-JP" altLang="en-US" sz="2400" dirty="0" smtClean="0">
                <a:solidFill>
                  <a:prstClr val="black"/>
                </a:solidFill>
                <a:latin typeface="ＭＳ Ｐゴシック" panose="020B0600070205080204" pitchFamily="50" charset="-128"/>
              </a:rPr>
              <a:t>に切り替わる</a:t>
            </a:r>
            <a:r>
              <a:rPr lang="ja-JP" altLang="en-US" sz="2400" dirty="0">
                <a:solidFill>
                  <a:prstClr val="black"/>
                </a:solidFill>
                <a:latin typeface="ＭＳ Ｐゴシック" panose="020B0600070205080204" pitchFamily="50" charset="-128"/>
              </a:rPr>
              <a:t>可能性が高い</a:t>
            </a:r>
            <a:r>
              <a:rPr lang="ja-JP" altLang="en-US" sz="2400" dirty="0" smtClean="0">
                <a:solidFill>
                  <a:prstClr val="black"/>
                </a:solidFill>
                <a:latin typeface="ＭＳ Ｐゴシック" panose="020B0600070205080204" pitchFamily="50" charset="-128"/>
              </a:rPr>
              <a:t>。</a:t>
            </a:r>
            <a:endParaRPr lang="en-US" altLang="ja-JP" sz="2400" dirty="0" smtClean="0">
              <a:solidFill>
                <a:prstClr val="black"/>
              </a:solidFill>
              <a:latin typeface="ＭＳ Ｐゴシック" panose="020B0600070205080204" pitchFamily="50" charset="-128"/>
            </a:endParaRPr>
          </a:p>
          <a:p>
            <a:pPr lvl="0">
              <a:lnSpc>
                <a:spcPct val="110000"/>
              </a:lnSpc>
              <a:spcAft>
                <a:spcPts val="600"/>
              </a:spcAft>
              <a:buClr>
                <a:schemeClr val="tx1"/>
              </a:buClr>
            </a:pPr>
            <a:endParaRPr lang="en-US" altLang="ja-JP" sz="2400" dirty="0">
              <a:solidFill>
                <a:prstClr val="black"/>
              </a:solidFill>
              <a:latin typeface="ＭＳ Ｐゴシック" panose="020B0600070205080204" pitchFamily="50" charset="-128"/>
            </a:endParaRPr>
          </a:p>
          <a:p>
            <a:pPr marL="266700" lvl="0">
              <a:lnSpc>
                <a:spcPct val="110000"/>
              </a:lnSpc>
              <a:spcAft>
                <a:spcPts val="600"/>
              </a:spcAft>
              <a:buClr>
                <a:schemeClr val="tx1"/>
              </a:buClr>
            </a:pPr>
            <a:r>
              <a:rPr lang="ja-JP" altLang="en-US" sz="2400" dirty="0">
                <a:solidFill>
                  <a:prstClr val="black"/>
                </a:solidFill>
                <a:latin typeface="ＭＳ Ｐゴシック" panose="020B0600070205080204" pitchFamily="50" charset="-128"/>
              </a:rPr>
              <a:t>夜間・早朝に</a:t>
            </a:r>
            <a:r>
              <a:rPr lang="ja-JP" altLang="en-US" sz="2400" dirty="0">
                <a:solidFill>
                  <a:srgbClr val="FF0000"/>
                </a:solidFill>
                <a:latin typeface="ＭＳ Ｐゴシック" panose="020B0600070205080204" pitchFamily="50" charset="-128"/>
              </a:rPr>
              <a:t>「警戒レベル</a:t>
            </a:r>
            <a:r>
              <a:rPr lang="ja-JP" altLang="en-US" sz="2400" dirty="0" smtClean="0">
                <a:solidFill>
                  <a:srgbClr val="FF0000"/>
                </a:solidFill>
                <a:latin typeface="ＭＳ Ｐゴシック" panose="020B0600070205080204" pitchFamily="50" charset="-128"/>
              </a:rPr>
              <a:t>３ 高齢者</a:t>
            </a:r>
            <a:r>
              <a:rPr lang="ja-JP" altLang="en-US" sz="2400" dirty="0">
                <a:solidFill>
                  <a:srgbClr val="FF0000"/>
                </a:solidFill>
                <a:latin typeface="ＭＳ Ｐゴシック" panose="020B0600070205080204" pitchFamily="50" charset="-128"/>
              </a:rPr>
              <a:t>等避難」</a:t>
            </a:r>
            <a:r>
              <a:rPr lang="ja-JP" altLang="en-US" sz="2400" dirty="0">
                <a:solidFill>
                  <a:prstClr val="black"/>
                </a:solidFill>
                <a:latin typeface="ＭＳ Ｐゴシック" panose="020B0600070205080204" pitchFamily="50" charset="-128"/>
              </a:rPr>
              <a:t>を発令するよう</a:t>
            </a:r>
            <a:r>
              <a:rPr lang="ja-JP" altLang="en-US" sz="2400" dirty="0" smtClean="0">
                <a:solidFill>
                  <a:prstClr val="black"/>
                </a:solidFill>
                <a:latin typeface="ＭＳ Ｐゴシック" panose="020B0600070205080204" pitchFamily="50" charset="-128"/>
              </a:rPr>
              <a:t>な</a:t>
            </a:r>
            <a:r>
              <a:rPr lang="en-US" altLang="ja-JP" sz="2400" dirty="0" smtClean="0">
                <a:solidFill>
                  <a:prstClr val="black"/>
                </a:solidFill>
                <a:latin typeface="ＭＳ Ｐゴシック" panose="020B0600070205080204" pitchFamily="50" charset="-128"/>
              </a:rPr>
              <a:t/>
            </a:r>
            <a:br>
              <a:rPr lang="en-US" altLang="ja-JP" sz="2400" dirty="0" smtClean="0">
                <a:solidFill>
                  <a:prstClr val="black"/>
                </a:solidFill>
                <a:latin typeface="ＭＳ Ｐゴシック" panose="020B0600070205080204" pitchFamily="50" charset="-128"/>
              </a:rPr>
            </a:br>
            <a:r>
              <a:rPr lang="ja-JP" altLang="en-US" sz="2400" dirty="0" smtClean="0">
                <a:solidFill>
                  <a:prstClr val="black"/>
                </a:solidFill>
                <a:latin typeface="ＭＳ Ｐゴシック" panose="020B0600070205080204" pitchFamily="50" charset="-128"/>
              </a:rPr>
              <a:t>状況</a:t>
            </a:r>
            <a:r>
              <a:rPr lang="ja-JP" altLang="en-US" sz="2400" dirty="0">
                <a:solidFill>
                  <a:prstClr val="black"/>
                </a:solidFill>
                <a:latin typeface="ＭＳ Ｐゴシック" panose="020B0600070205080204" pitchFamily="50" charset="-128"/>
              </a:rPr>
              <a:t>は十分想定される。</a:t>
            </a:r>
          </a:p>
          <a:p>
            <a:pPr lvl="0">
              <a:lnSpc>
                <a:spcPct val="110000"/>
              </a:lnSpc>
              <a:spcAft>
                <a:spcPts val="600"/>
              </a:spcAft>
              <a:buClr>
                <a:schemeClr val="tx1"/>
              </a:buClr>
            </a:pPr>
            <a:endParaRPr lang="en-US" altLang="ja-JP" sz="2400" dirty="0">
              <a:solidFill>
                <a:prstClr val="black"/>
              </a:solidFill>
              <a:latin typeface="ＭＳ Ｐゴシック" panose="020B0600070205080204" pitchFamily="50" charset="-128"/>
            </a:endParaRPr>
          </a:p>
        </p:txBody>
      </p:sp>
      <p:pic>
        <p:nvPicPr>
          <p:cNvPr id="9" name="Picture 2" descr="おじさんのイラスト（中年男性）３">
            <a:extLst>
              <a:ext uri="{FF2B5EF4-FFF2-40B4-BE49-F238E27FC236}">
                <a16:creationId xmlns:a16="http://schemas.microsoft.com/office/drawing/2014/main" id="{165B5EF3-0AB5-4AEE-91D3-13268E6D52D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99430" y="5659476"/>
            <a:ext cx="719923" cy="947268"/>
          </a:xfrm>
          <a:prstGeom prst="rect">
            <a:avLst/>
          </a:prstGeom>
          <a:noFill/>
          <a:extLst>
            <a:ext uri="{909E8E84-426E-40DD-AFC4-6F175D3DCCD1}">
              <a14:hiddenFill xmlns:a14="http://schemas.microsoft.com/office/drawing/2010/main">
                <a:solidFill>
                  <a:srgbClr val="FFFFFF"/>
                </a:solidFill>
              </a14:hiddenFill>
            </a:ext>
          </a:extLst>
        </p:spPr>
      </p:pic>
      <p:sp>
        <p:nvSpPr>
          <p:cNvPr id="14" name="矢印: 下 1">
            <a:extLst>
              <a:ext uri="{FF2B5EF4-FFF2-40B4-BE49-F238E27FC236}">
                <a16:creationId xmlns:a16="http://schemas.microsoft.com/office/drawing/2014/main" id="{E2B3D7ED-641A-474E-8832-5C2AACB67CE3}"/>
              </a:ext>
            </a:extLst>
          </p:cNvPr>
          <p:cNvSpPr/>
          <p:nvPr/>
        </p:nvSpPr>
        <p:spPr>
          <a:xfrm>
            <a:off x="4149691" y="3077733"/>
            <a:ext cx="921955" cy="461665"/>
          </a:xfrm>
          <a:prstGeom prst="downArrow">
            <a:avLst/>
          </a:prstGeom>
          <a:solidFill>
            <a:schemeClr val="accent6"/>
          </a:solidFill>
          <a:ln>
            <a:solidFill>
              <a:srgbClr val="419C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3553484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7B355DA4-9BC4-440A-B61A-07CC07756D7A}"/>
              </a:ext>
            </a:extLst>
          </p:cNvPr>
          <p:cNvSpPr/>
          <p:nvPr/>
        </p:nvSpPr>
        <p:spPr>
          <a:xfrm>
            <a:off x="293710" y="4017035"/>
            <a:ext cx="8469290" cy="307150"/>
          </a:xfrm>
          <a:prstGeom prst="rect">
            <a:avLst/>
          </a:prstGeom>
          <a:solidFill>
            <a:srgbClr val="FFCC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7B355DA4-9BC4-440A-B61A-07CC07756D7A}"/>
              </a:ext>
            </a:extLst>
          </p:cNvPr>
          <p:cNvSpPr/>
          <p:nvPr/>
        </p:nvSpPr>
        <p:spPr>
          <a:xfrm>
            <a:off x="517585" y="4343206"/>
            <a:ext cx="8245415" cy="307150"/>
          </a:xfrm>
          <a:prstGeom prst="rect">
            <a:avLst/>
          </a:prstGeom>
          <a:solidFill>
            <a:srgbClr val="FFCC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7B355DA4-9BC4-440A-B61A-07CC07756D7A}"/>
              </a:ext>
            </a:extLst>
          </p:cNvPr>
          <p:cNvSpPr/>
          <p:nvPr/>
        </p:nvSpPr>
        <p:spPr>
          <a:xfrm>
            <a:off x="517585" y="4669377"/>
            <a:ext cx="8245415" cy="307150"/>
          </a:xfrm>
          <a:prstGeom prst="rect">
            <a:avLst/>
          </a:prstGeom>
          <a:solidFill>
            <a:srgbClr val="FFCC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7B355DA4-9BC4-440A-B61A-07CC07756D7A}"/>
              </a:ext>
            </a:extLst>
          </p:cNvPr>
          <p:cNvSpPr/>
          <p:nvPr/>
        </p:nvSpPr>
        <p:spPr>
          <a:xfrm>
            <a:off x="517586" y="4995547"/>
            <a:ext cx="1739840" cy="307150"/>
          </a:xfrm>
          <a:prstGeom prst="rect">
            <a:avLst/>
          </a:prstGeom>
          <a:solidFill>
            <a:srgbClr val="FFCC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a:xfrm>
            <a:off x="251999" y="364650"/>
            <a:ext cx="8939029" cy="686499"/>
          </a:xfrm>
        </p:spPr>
        <p:txBody>
          <a:bodyPr>
            <a:normAutofit/>
          </a:bodyPr>
          <a:lstStyle/>
          <a:p>
            <a:r>
              <a:rPr lang="ja-JP" altLang="en-US" dirty="0" smtClean="0"/>
              <a:t>② 「</a:t>
            </a:r>
            <a:r>
              <a:rPr lang="ja-JP" altLang="en-US" dirty="0"/>
              <a:t>警戒レベル３　</a:t>
            </a:r>
            <a:r>
              <a:rPr lang="zh-TW" altLang="en-US" dirty="0"/>
              <a:t>高齢者等避難</a:t>
            </a:r>
            <a:r>
              <a:rPr lang="ja-JP" altLang="en-US" dirty="0"/>
              <a:t>」発令の可能性、タイミングは？</a:t>
            </a:r>
            <a:endParaRPr kumimoji="1" lang="ja-JP" altLang="en-US"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35</a:t>
            </a:fld>
            <a:endParaRPr lang="ja-JP" altLang="en-US" dirty="0"/>
          </a:p>
        </p:txBody>
      </p:sp>
      <p:sp>
        <p:nvSpPr>
          <p:cNvPr id="9" name="コンテンツ プレースホルダー 7">
            <a:extLst>
              <a:ext uri="{FF2B5EF4-FFF2-40B4-BE49-F238E27FC236}">
                <a16:creationId xmlns:a16="http://schemas.microsoft.com/office/drawing/2014/main" id="{185624B7-316E-44FC-A5CB-60B9E649DB63}"/>
              </a:ext>
            </a:extLst>
          </p:cNvPr>
          <p:cNvSpPr txBox="1">
            <a:spLocks/>
          </p:cNvSpPr>
          <p:nvPr/>
        </p:nvSpPr>
        <p:spPr>
          <a:xfrm>
            <a:off x="252000" y="67947"/>
            <a:ext cx="7886700" cy="27756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b="0" dirty="0">
                <a:solidFill>
                  <a:srgbClr val="E66914"/>
                </a:solidFill>
                <a:latin typeface="ＭＳ Ｐゴシック" panose="020B0600070205080204" pitchFamily="50" charset="-128"/>
                <a:ea typeface="ＭＳ Ｐゴシック" panose="020B0600070205080204" pitchFamily="50" charset="-128"/>
              </a:rPr>
              <a:t>【</a:t>
            </a:r>
            <a:r>
              <a:rPr lang="ja-JP" altLang="en-US" b="0" dirty="0">
                <a:solidFill>
                  <a:srgbClr val="E66914"/>
                </a:solidFill>
                <a:latin typeface="ＭＳ Ｐゴシック" panose="020B0600070205080204" pitchFamily="50" charset="-128"/>
                <a:ea typeface="ＭＳ Ｐゴシック" panose="020B0600070205080204" pitchFamily="50" charset="-128"/>
              </a:rPr>
              <a:t>場面 </a:t>
            </a:r>
            <a:r>
              <a:rPr lang="en-US" altLang="ja-JP" b="0" dirty="0">
                <a:solidFill>
                  <a:srgbClr val="E66914"/>
                </a:solidFill>
                <a:latin typeface="ＭＳ Ｐゴシック" panose="020B0600070205080204" pitchFamily="50" charset="-128"/>
                <a:ea typeface="ＭＳ Ｐゴシック" panose="020B0600070205080204" pitchFamily="50" charset="-128"/>
              </a:rPr>
              <a:t>1 </a:t>
            </a:r>
            <a:r>
              <a:rPr lang="en-US" altLang="ja-JP" b="0" dirty="0" smtClean="0">
                <a:solidFill>
                  <a:srgbClr val="E66914"/>
                </a:solidFill>
                <a:latin typeface="ＭＳ Ｐゴシック" panose="020B0600070205080204" pitchFamily="50" charset="-128"/>
                <a:ea typeface="ＭＳ Ｐゴシック" panose="020B0600070205080204" pitchFamily="50" charset="-128"/>
              </a:rPr>
              <a:t>】 </a:t>
            </a:r>
            <a:r>
              <a:rPr lang="ja-JP" altLang="en-US" b="0" dirty="0" smtClean="0">
                <a:solidFill>
                  <a:srgbClr val="E66914"/>
                </a:solidFill>
                <a:latin typeface="ＭＳ Ｐゴシック" panose="020B0600070205080204" pitchFamily="50" charset="-128"/>
                <a:ea typeface="ＭＳ Ｐゴシック" panose="020B0600070205080204" pitchFamily="50" charset="-128"/>
              </a:rPr>
              <a:t>解説</a:t>
            </a:r>
            <a:r>
              <a:rPr lang="ja-JP" altLang="en-US" dirty="0">
                <a:latin typeface="ＭＳ Ｐゴシック" panose="020B0600070205080204" pitchFamily="50" charset="-128"/>
                <a:ea typeface="ＭＳ Ｐゴシック" panose="020B0600070205080204" pitchFamily="50" charset="-128"/>
              </a:rPr>
              <a:t>　</a:t>
            </a:r>
          </a:p>
        </p:txBody>
      </p:sp>
      <p:sp>
        <p:nvSpPr>
          <p:cNvPr id="15" name="正方形/長方形 14"/>
          <p:cNvSpPr/>
          <p:nvPr/>
        </p:nvSpPr>
        <p:spPr>
          <a:xfrm>
            <a:off x="284676" y="1977232"/>
            <a:ext cx="3674850" cy="42091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mn-ea"/>
              <a:cs typeface="+mn-cs"/>
            </a:endParaRPr>
          </a:p>
        </p:txBody>
      </p:sp>
      <p:sp>
        <p:nvSpPr>
          <p:cNvPr id="16" name="正方形/長方形 15">
            <a:extLst>
              <a:ext uri="{FF2B5EF4-FFF2-40B4-BE49-F238E27FC236}">
                <a16:creationId xmlns:a16="http://schemas.microsoft.com/office/drawing/2014/main" id="{5D1350F6-C3C2-F31A-462C-81CB81D74742}"/>
              </a:ext>
            </a:extLst>
          </p:cNvPr>
          <p:cNvSpPr/>
          <p:nvPr/>
        </p:nvSpPr>
        <p:spPr>
          <a:xfrm>
            <a:off x="234000" y="1760330"/>
            <a:ext cx="8640000" cy="355208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80000" bIns="180000" rtlCol="0" anchor="t">
            <a:noAutofit/>
          </a:bodyPr>
          <a:lstStyle/>
          <a:p>
            <a:pPr marL="0" marR="0" lvl="0" indent="0" algn="just"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2400" b="0" i="0" u="none" strike="noStrike" kern="1200" cap="none" spc="-100" normalizeH="0" baseline="0" noProof="0" dirty="0">
                <a:ln>
                  <a:noFill/>
                </a:ln>
                <a:solidFill>
                  <a:prstClr val="white"/>
                </a:solidFill>
                <a:effectLst/>
                <a:uLnTx/>
                <a:uFill>
                  <a:solidFill>
                    <a:srgbClr val="FF0000"/>
                  </a:solidFill>
                </a:uFill>
                <a:latin typeface="+mn-ea"/>
              </a:rPr>
              <a:t>警戒レベル３　高齢者等避難</a:t>
            </a:r>
            <a:r>
              <a:rPr kumimoji="1" lang="ja-JP" altLang="en-US" sz="2400" b="0" i="0" u="none" strike="noStrike" kern="1200" cap="none" spc="-100" normalizeH="0" baseline="0" noProof="0" dirty="0">
                <a:ln>
                  <a:noFill/>
                </a:ln>
                <a:solidFill>
                  <a:prstClr val="white"/>
                </a:solidFill>
                <a:effectLst/>
                <a:uLnTx/>
                <a:uFill>
                  <a:solidFill>
                    <a:srgbClr val="7030A0"/>
                  </a:solidFill>
                </a:uFill>
                <a:latin typeface="+mn-ea"/>
              </a:rPr>
              <a:t>  </a:t>
            </a:r>
            <a:r>
              <a:rPr kumimoji="1" lang="ja-JP" altLang="en-US" sz="2400" b="0" i="0" u="none" strike="noStrike" kern="1200" cap="none" spc="-100" normalizeH="0" baseline="0" noProof="0" dirty="0">
                <a:ln>
                  <a:noFill/>
                </a:ln>
                <a:solidFill>
                  <a:prstClr val="black"/>
                </a:solidFill>
                <a:effectLst/>
                <a:uLnTx/>
                <a:uFill>
                  <a:solidFill>
                    <a:srgbClr val="FF0000"/>
                  </a:solidFill>
                </a:uFill>
                <a:latin typeface="+mn-ea"/>
              </a:rPr>
              <a:t>の発令基準（土砂災害）</a:t>
            </a:r>
            <a:endParaRPr kumimoji="1" lang="en-US" altLang="ja-JP" sz="2400" b="0" i="0" u="none" strike="noStrike" kern="1200" cap="none" spc="-100" normalizeH="0" baseline="0" noProof="0" dirty="0">
              <a:ln>
                <a:noFill/>
              </a:ln>
              <a:solidFill>
                <a:prstClr val="black"/>
              </a:solidFill>
              <a:effectLst/>
              <a:uLnTx/>
              <a:uFill>
                <a:solidFill>
                  <a:srgbClr val="FF0000"/>
                </a:solidFill>
              </a:uFill>
              <a:latin typeface="+mn-ea"/>
            </a:endParaRPr>
          </a:p>
          <a:p>
            <a:pPr marL="165100" marR="0" lvl="0" indent="-238125" algn="just"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１～３のいずれかに該当する場合に、</a:t>
            </a:r>
            <a:r>
              <a:rPr kumimoji="1" lang="ja-JP" altLang="en-US" sz="1600" b="0" i="0" u="none" strike="noStrike" kern="1200" cap="none" spc="-150" normalizeH="0" baseline="0" noProof="0" dirty="0">
                <a:ln>
                  <a:noFill/>
                </a:ln>
                <a:solidFill>
                  <a:srgbClr val="FF0000"/>
                </a:solidFill>
                <a:effectLst/>
                <a:uLnTx/>
                <a:uFill>
                  <a:solidFill>
                    <a:srgbClr val="FF0000"/>
                  </a:solidFill>
                </a:uFill>
                <a:latin typeface="+mn-ea"/>
              </a:rPr>
              <a:t>警戒レベル３高齢者等避難</a:t>
            </a: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を発令することとする。</a:t>
            </a:r>
          </a:p>
          <a:p>
            <a:pPr marL="254000" marR="0" lvl="0" indent="-327025" algn="l"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１： </a:t>
            </a:r>
            <a:r>
              <a:rPr kumimoji="1" lang="ja-JP" altLang="en-US" sz="1600" b="0" i="0" u="heavy" strike="noStrike" kern="1200" cap="none" spc="-150" normalizeH="0" baseline="0" noProof="0" dirty="0">
                <a:ln>
                  <a:noFill/>
                </a:ln>
                <a:solidFill>
                  <a:prstClr val="black"/>
                </a:solidFill>
                <a:effectLst/>
                <a:uLnTx/>
                <a:uFill>
                  <a:solidFill>
                    <a:srgbClr val="FF0000"/>
                  </a:solidFill>
                </a:uFill>
                <a:latin typeface="+mn-ea"/>
              </a:rPr>
              <a:t>大雨警報（土砂災害）（警戒レベル３相当）が発表され、かつ、土砂キキクルが「赤」（警戒レベル３相当</a:t>
            </a:r>
            <a:r>
              <a:rPr kumimoji="1" lang="ja-JP" altLang="en-US" sz="1600" b="0" i="0" u="heavy" strike="noStrike" kern="1200" cap="none" spc="-150" normalizeH="0" baseline="0" noProof="0" dirty="0" smtClean="0">
                <a:ln>
                  <a:noFill/>
                </a:ln>
                <a:solidFill>
                  <a:prstClr val="black"/>
                </a:solidFill>
                <a:effectLst/>
                <a:uLnTx/>
                <a:uFill>
                  <a:solidFill>
                    <a:srgbClr val="FF0000"/>
                  </a:solidFill>
                </a:uFill>
                <a:latin typeface="+mn-ea"/>
              </a:rPr>
              <a:t>）</a:t>
            </a:r>
            <a:r>
              <a:rPr kumimoji="1" lang="en-US" altLang="ja-JP" sz="1600" b="0" i="0" u="heavy" strike="noStrike" kern="1200" cap="none" spc="-150" normalizeH="0" baseline="0" noProof="0" dirty="0" smtClean="0">
                <a:ln>
                  <a:noFill/>
                </a:ln>
                <a:solidFill>
                  <a:prstClr val="black"/>
                </a:solidFill>
                <a:effectLst/>
                <a:uLnTx/>
                <a:uFill>
                  <a:solidFill>
                    <a:srgbClr val="FF0000"/>
                  </a:solidFill>
                </a:uFill>
                <a:latin typeface="+mn-ea"/>
              </a:rPr>
              <a:t/>
            </a:r>
            <a:br>
              <a:rPr kumimoji="1" lang="en-US" altLang="ja-JP" sz="1600" b="0" i="0" u="heavy" strike="noStrike" kern="1200" cap="none" spc="-150" normalizeH="0" baseline="0" noProof="0" dirty="0" smtClean="0">
                <a:ln>
                  <a:noFill/>
                </a:ln>
                <a:solidFill>
                  <a:prstClr val="black"/>
                </a:solidFill>
                <a:effectLst/>
                <a:uLnTx/>
                <a:uFill>
                  <a:solidFill>
                    <a:srgbClr val="FF0000"/>
                  </a:solidFill>
                </a:uFill>
                <a:latin typeface="+mn-ea"/>
              </a:rPr>
            </a:br>
            <a:r>
              <a:rPr kumimoji="1" lang="ja-JP" altLang="en-US" sz="1600" b="0" i="0" u="heavy" strike="noStrike" kern="1200" cap="none" spc="-150" normalizeH="0" baseline="0" noProof="0" dirty="0" smtClean="0">
                <a:ln>
                  <a:noFill/>
                </a:ln>
                <a:solidFill>
                  <a:prstClr val="black"/>
                </a:solidFill>
                <a:effectLst/>
                <a:uLnTx/>
                <a:uFill>
                  <a:solidFill>
                    <a:srgbClr val="FF0000"/>
                  </a:solidFill>
                </a:uFill>
                <a:latin typeface="+mn-ea"/>
              </a:rPr>
              <a:t>と</a:t>
            </a:r>
            <a:r>
              <a:rPr kumimoji="1" lang="ja-JP" altLang="en-US" sz="1600" b="0" i="0" u="heavy" strike="noStrike" kern="1200" cap="none" spc="-150" normalizeH="0" baseline="0" noProof="0" dirty="0">
                <a:ln>
                  <a:noFill/>
                </a:ln>
                <a:solidFill>
                  <a:prstClr val="black"/>
                </a:solidFill>
                <a:effectLst/>
                <a:uLnTx/>
                <a:uFill>
                  <a:solidFill>
                    <a:srgbClr val="FF0000"/>
                  </a:solidFill>
                </a:uFill>
                <a:latin typeface="+mn-ea"/>
              </a:rPr>
              <a:t>なった場合</a:t>
            </a:r>
          </a:p>
          <a:p>
            <a:pPr marL="165100" marR="0" lvl="0" indent="-238125" algn="l"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２： 数時間後に避難経路等の事前通行規制等の基準値に達することが想定される場合</a:t>
            </a:r>
          </a:p>
          <a:p>
            <a:pPr marL="254000" marR="0" lvl="0" indent="-327025" algn="l" defTabSz="685800" rtl="0" eaLnBrk="1" fontAlgn="auto" latinLnBrk="0" hangingPunct="1">
              <a:lnSpc>
                <a:spcPct val="130000"/>
              </a:lnSpc>
              <a:spcBef>
                <a:spcPts val="600"/>
              </a:spcBef>
              <a:spcAft>
                <a:spcPts val="0"/>
              </a:spcAft>
              <a:buClr>
                <a:srgbClr val="D15A3E"/>
              </a:buClr>
              <a:buSzPct val="100000"/>
              <a:buFontTx/>
              <a:buNone/>
              <a:tabLst/>
              <a:defRPr/>
            </a:pP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３： </a:t>
            </a:r>
            <a:r>
              <a:rPr kumimoji="1" lang="ja-JP" altLang="en-US" sz="1600" b="0" i="0" u="none" strike="noStrike" kern="1200" cap="none" spc="-150" normalizeH="0" baseline="0" noProof="0" dirty="0">
                <a:ln>
                  <a:noFill/>
                </a:ln>
                <a:solidFill>
                  <a:schemeClr val="tx1"/>
                </a:solidFill>
                <a:effectLst/>
                <a:uLnTx/>
                <a:uFill>
                  <a:solidFill>
                    <a:srgbClr val="FF0000"/>
                  </a:solidFill>
                </a:uFill>
                <a:latin typeface="+mn-ea"/>
              </a:rPr>
              <a:t>警戒レベル３高齢者等避難</a:t>
            </a: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の発令が必要となるような強い降雨を伴う前線や台風等が、</a:t>
            </a:r>
            <a:r>
              <a:rPr kumimoji="1" lang="ja-JP" altLang="en-US" sz="1600" b="0" i="0" u="heavy" strike="noStrike" kern="1200" cap="none" spc="-150" normalizeH="0" baseline="0" noProof="0" dirty="0">
                <a:ln>
                  <a:noFill/>
                </a:ln>
                <a:solidFill>
                  <a:prstClr val="black"/>
                </a:solidFill>
                <a:effectLst/>
                <a:uLnTx/>
                <a:uFill>
                  <a:solidFill>
                    <a:srgbClr val="FF0000"/>
                  </a:solidFill>
                </a:uFill>
                <a:latin typeface="+mn-ea"/>
              </a:rPr>
              <a:t>夜間から明け方に</a:t>
            </a:r>
            <a:r>
              <a:rPr kumimoji="1" lang="en-US" altLang="ja-JP" sz="1600" b="0" i="0" u="heavy" strike="noStrike" kern="1200" cap="none" spc="-150" normalizeH="0" baseline="0" noProof="0" dirty="0">
                <a:ln>
                  <a:noFill/>
                </a:ln>
                <a:solidFill>
                  <a:prstClr val="black"/>
                </a:solidFill>
                <a:effectLst/>
                <a:uLnTx/>
                <a:uFill>
                  <a:solidFill>
                    <a:srgbClr val="FF0000"/>
                  </a:solidFill>
                </a:uFill>
                <a:latin typeface="+mn-ea"/>
              </a:rPr>
              <a:t/>
            </a:r>
            <a:br>
              <a:rPr kumimoji="1" lang="en-US" altLang="ja-JP" sz="1600" b="0" i="0" u="heavy" strike="noStrike" kern="1200" cap="none" spc="-150" normalizeH="0" baseline="0" noProof="0" dirty="0">
                <a:ln>
                  <a:noFill/>
                </a:ln>
                <a:solidFill>
                  <a:prstClr val="black"/>
                </a:solidFill>
                <a:effectLst/>
                <a:uLnTx/>
                <a:uFill>
                  <a:solidFill>
                    <a:srgbClr val="FF0000"/>
                  </a:solidFill>
                </a:uFill>
                <a:latin typeface="+mn-ea"/>
              </a:rPr>
            </a:b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接近・通過することが予想される場合（大雨注意報が発表され、当該注意報の中で、夜間～翌日早朝に</a:t>
            </a:r>
            <a:r>
              <a:rPr kumimoji="1" lang="en-US" altLang="ja-JP" sz="1600" b="0" i="0" u="none" strike="noStrike" kern="1200" cap="none" spc="-150" normalizeH="0" baseline="0" noProof="0" dirty="0">
                <a:ln>
                  <a:noFill/>
                </a:ln>
                <a:solidFill>
                  <a:prstClr val="black"/>
                </a:solidFill>
                <a:effectLst/>
                <a:uLnTx/>
                <a:uFill>
                  <a:solidFill>
                    <a:srgbClr val="FF0000"/>
                  </a:solidFill>
                </a:uFill>
                <a:latin typeface="+mn-ea"/>
              </a:rPr>
              <a:t/>
            </a:r>
            <a:br>
              <a:rPr kumimoji="1" lang="en-US" altLang="ja-JP" sz="1600" b="0" i="0" u="none" strike="noStrike" kern="1200" cap="none" spc="-150" normalizeH="0" baseline="0" noProof="0" dirty="0">
                <a:ln>
                  <a:noFill/>
                </a:ln>
                <a:solidFill>
                  <a:prstClr val="black"/>
                </a:solidFill>
                <a:effectLst/>
                <a:uLnTx/>
                <a:uFill>
                  <a:solidFill>
                    <a:srgbClr val="FF0000"/>
                  </a:solidFill>
                </a:uFill>
                <a:latin typeface="+mn-ea"/>
              </a:rPr>
            </a:br>
            <a:r>
              <a:rPr kumimoji="1" lang="ja-JP" altLang="en-US" sz="1600" b="0" i="0" u="none" strike="noStrike" kern="1200" cap="none" spc="-150" normalizeH="0" baseline="0" noProof="0" dirty="0">
                <a:ln>
                  <a:noFill/>
                </a:ln>
                <a:solidFill>
                  <a:prstClr val="black"/>
                </a:solidFill>
                <a:effectLst/>
                <a:uLnTx/>
                <a:uFill>
                  <a:solidFill>
                    <a:srgbClr val="FF0000"/>
                  </a:solidFill>
                </a:uFill>
                <a:latin typeface="+mn-ea"/>
              </a:rPr>
              <a:t>大雨警報（土砂災害）（警戒レベル３相当）に切り替える可能性が高い旨に言及されている場合など）</a:t>
            </a:r>
            <a:r>
              <a:rPr kumimoji="1" lang="en-US" altLang="ja-JP" sz="1600" b="0" i="0" u="none" strike="noStrike" kern="1200" cap="none" spc="-150" normalizeH="0" baseline="0" noProof="0" dirty="0">
                <a:ln>
                  <a:noFill/>
                </a:ln>
                <a:solidFill>
                  <a:prstClr val="black"/>
                </a:solidFill>
                <a:effectLst/>
                <a:uLnTx/>
                <a:uFill>
                  <a:solidFill>
                    <a:srgbClr val="FF0000"/>
                  </a:solidFill>
                </a:uFill>
                <a:latin typeface="+mn-ea"/>
              </a:rPr>
              <a:t/>
            </a:r>
            <a:br>
              <a:rPr kumimoji="1" lang="en-US" altLang="ja-JP" sz="1600" b="0" i="0" u="none" strike="noStrike" kern="1200" cap="none" spc="-150" normalizeH="0" baseline="0" noProof="0" dirty="0">
                <a:ln>
                  <a:noFill/>
                </a:ln>
                <a:solidFill>
                  <a:prstClr val="black"/>
                </a:solidFill>
                <a:effectLst/>
                <a:uLnTx/>
                <a:uFill>
                  <a:solidFill>
                    <a:srgbClr val="FF0000"/>
                  </a:solidFill>
                </a:uFill>
                <a:latin typeface="+mn-ea"/>
              </a:rPr>
            </a:br>
            <a:r>
              <a:rPr kumimoji="1" lang="ja-JP" altLang="en-US" sz="1600" b="0" i="0" u="heavy" strike="noStrike" kern="1200" cap="none" spc="-150" normalizeH="0" noProof="0" dirty="0">
                <a:ln>
                  <a:noFill/>
                </a:ln>
                <a:solidFill>
                  <a:prstClr val="black"/>
                </a:solidFill>
                <a:effectLst/>
                <a:uLnTx/>
                <a:uFill>
                  <a:solidFill>
                    <a:srgbClr val="FF0000"/>
                  </a:solidFill>
                </a:uFill>
                <a:latin typeface="+mn-ea"/>
              </a:rPr>
              <a:t>（夕刻時点で発令</a:t>
            </a:r>
            <a:r>
              <a:rPr kumimoji="1" lang="ja-JP" altLang="en-US" sz="1600" b="0" i="0" u="heavy" strike="noStrike" kern="1200" cap="none" spc="-150" normalizeH="0" baseline="0" noProof="0" dirty="0">
                <a:ln>
                  <a:noFill/>
                </a:ln>
                <a:solidFill>
                  <a:prstClr val="black"/>
                </a:solidFill>
                <a:effectLst/>
                <a:uLnTx/>
                <a:uFill>
                  <a:solidFill>
                    <a:srgbClr val="FF0000"/>
                  </a:solidFill>
                </a:uFill>
                <a:latin typeface="+mn-ea"/>
              </a:rPr>
              <a:t>）</a:t>
            </a:r>
            <a:endParaRPr kumimoji="1" lang="en-US" altLang="ja-JP" sz="1600" b="0" i="0" u="heavy" strike="noStrike" kern="1200" cap="none" spc="-100" normalizeH="0" baseline="0" noProof="0" dirty="0">
              <a:ln>
                <a:noFill/>
              </a:ln>
              <a:solidFill>
                <a:prstClr val="black"/>
              </a:solidFill>
              <a:effectLst/>
              <a:uLnTx/>
              <a:uFillTx/>
              <a:latin typeface="+mn-ea"/>
              <a:cs typeface="Meiryo UI" panose="020B0604030504040204" pitchFamily="50" charset="-128"/>
            </a:endParaRPr>
          </a:p>
        </p:txBody>
      </p:sp>
      <p:sp>
        <p:nvSpPr>
          <p:cNvPr id="2" name="正方形/長方形 1"/>
          <p:cNvSpPr/>
          <p:nvPr/>
        </p:nvSpPr>
        <p:spPr>
          <a:xfrm>
            <a:off x="234000" y="1221073"/>
            <a:ext cx="3783408" cy="369332"/>
          </a:xfrm>
          <a:prstGeom prst="rect">
            <a:avLst/>
          </a:prstGeom>
        </p:spPr>
        <p:txBody>
          <a:bodyPr wrap="none">
            <a:spAutoFit/>
          </a:bodyPr>
          <a:lstStyle/>
          <a:p>
            <a:r>
              <a:rPr lang="en-US" altLang="ja-JP" dirty="0" smtClean="0">
                <a:latin typeface="+mn-ea"/>
              </a:rPr>
              <a:t>● B </a:t>
            </a:r>
            <a:r>
              <a:rPr lang="ja-JP" altLang="en-US" dirty="0">
                <a:latin typeface="+mn-ea"/>
              </a:rPr>
              <a:t>市の地域防災</a:t>
            </a:r>
            <a:r>
              <a:rPr lang="ja-JP" altLang="en-US" dirty="0" smtClean="0">
                <a:latin typeface="+mn-ea"/>
              </a:rPr>
              <a:t>計画を確認する。</a:t>
            </a:r>
            <a:endParaRPr lang="ja-JP" altLang="en-US" dirty="0"/>
          </a:p>
        </p:txBody>
      </p:sp>
      <p:sp>
        <p:nvSpPr>
          <p:cNvPr id="23" name="矢印: 右 10">
            <a:extLst>
              <a:ext uri="{FF2B5EF4-FFF2-40B4-BE49-F238E27FC236}">
                <a16:creationId xmlns:a16="http://schemas.microsoft.com/office/drawing/2014/main" id="{AC31C2ED-2875-45ED-8965-A81D5A823BDF}"/>
              </a:ext>
            </a:extLst>
          </p:cNvPr>
          <p:cNvSpPr/>
          <p:nvPr/>
        </p:nvSpPr>
        <p:spPr>
          <a:xfrm>
            <a:off x="2630392" y="5139257"/>
            <a:ext cx="569518" cy="307777"/>
          </a:xfrm>
          <a:prstGeom prst="rightArrow">
            <a:avLst>
              <a:gd name="adj1" fmla="val 50000"/>
              <a:gd name="adj2" fmla="val 104842"/>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C77D02C4-BFF5-42A8-A844-4CB243B0745B}"/>
              </a:ext>
            </a:extLst>
          </p:cNvPr>
          <p:cNvSpPr/>
          <p:nvPr/>
        </p:nvSpPr>
        <p:spPr>
          <a:xfrm>
            <a:off x="3252740" y="5130234"/>
            <a:ext cx="3271886" cy="316800"/>
          </a:xfrm>
          <a:prstGeom prst="rect">
            <a:avLst/>
          </a:prstGeom>
          <a:solidFill>
            <a:srgbClr val="FFFF99"/>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534988" indent="-534988" algn="just">
              <a:lnSpc>
                <a:spcPts val="3200"/>
              </a:lnSpc>
            </a:pPr>
            <a:r>
              <a:rPr lang="ja-JP" altLang="en-US" dirty="0" smtClean="0">
                <a:solidFill>
                  <a:schemeClr val="tx1"/>
                </a:solidFill>
                <a:latin typeface="ＭＳ Ｐゴシック" panose="020B0600070205080204" pitchFamily="50" charset="-128"/>
              </a:rPr>
              <a:t>今回の場面は３の条件に該当</a:t>
            </a:r>
            <a:endParaRPr lang="ja-JP" altLang="en-US" dirty="0">
              <a:solidFill>
                <a:schemeClr val="tx1"/>
              </a:solidFill>
              <a:latin typeface="ＭＳ Ｐゴシック" panose="020B0600070205080204" pitchFamily="50" charset="-128"/>
            </a:endParaRPr>
          </a:p>
        </p:txBody>
      </p:sp>
      <p:sp>
        <p:nvSpPr>
          <p:cNvPr id="14" name="正方形/長方形 13"/>
          <p:cNvSpPr/>
          <p:nvPr/>
        </p:nvSpPr>
        <p:spPr>
          <a:xfrm>
            <a:off x="2630392" y="4969669"/>
            <a:ext cx="129188" cy="395287"/>
          </a:xfrm>
          <a:prstGeom prst="rect">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465156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11">
            <a:extLst>
              <a:ext uri="{FF2B5EF4-FFF2-40B4-BE49-F238E27FC236}">
                <a16:creationId xmlns:a16="http://schemas.microsoft.com/office/drawing/2014/main" id="{7FCE4E78-E0F0-4762-AD3C-5B4D50284EB8}"/>
              </a:ext>
            </a:extLst>
          </p:cNvPr>
          <p:cNvSpPr/>
          <p:nvPr/>
        </p:nvSpPr>
        <p:spPr>
          <a:xfrm>
            <a:off x="252000" y="1141108"/>
            <a:ext cx="8717339" cy="4949141"/>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477521">
                <a:moveTo>
                  <a:pt x="0" y="0"/>
                </a:moveTo>
                <a:lnTo>
                  <a:pt x="8348133" y="0"/>
                </a:lnTo>
                <a:lnTo>
                  <a:pt x="8348133" y="4248709"/>
                </a:lnTo>
                <a:lnTo>
                  <a:pt x="5156201" y="4248921"/>
                </a:lnTo>
                <a:lnTo>
                  <a:pt x="5257801" y="4477521"/>
                </a:lnTo>
                <a:lnTo>
                  <a:pt x="4572001" y="4248922"/>
                </a:lnTo>
                <a:lnTo>
                  <a:pt x="0" y="4248709"/>
                </a:lnTo>
                <a:lnTo>
                  <a:pt x="0" y="0"/>
                </a:lnTo>
                <a:close/>
              </a:path>
            </a:pathLst>
          </a:custGeom>
          <a:solidFill>
            <a:schemeClr val="accent6">
              <a:lumMod val="20000"/>
              <a:lumOff val="80000"/>
            </a:schemeClr>
          </a:solidFill>
          <a:ln>
            <a:solidFill>
              <a:srgbClr val="419C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342900" lvl="0" indent="-342900">
              <a:lnSpc>
                <a:spcPct val="110000"/>
              </a:lnSpc>
              <a:spcAft>
                <a:spcPts val="600"/>
              </a:spcAft>
              <a:buFont typeface="Arial" panose="020B0604020202020204" pitchFamily="34" charset="0"/>
              <a:buChar char="•"/>
            </a:pPr>
            <a:r>
              <a:rPr lang="ja-JP" altLang="en-US" sz="2400" dirty="0" smtClean="0">
                <a:solidFill>
                  <a:prstClr val="black"/>
                </a:solidFill>
                <a:latin typeface="ＭＳ Ｐゴシック" panose="020B0600070205080204" pitchFamily="50" charset="-128"/>
              </a:rPr>
              <a:t>今後</a:t>
            </a:r>
            <a:r>
              <a:rPr lang="ja-JP" altLang="en-US" sz="2400" dirty="0">
                <a:solidFill>
                  <a:prstClr val="black"/>
                </a:solidFill>
                <a:latin typeface="ＭＳ Ｐゴシック" panose="020B0600070205080204" pitchFamily="50" charset="-128"/>
              </a:rPr>
              <a:t>も雨が降り続ける可能性が高い。</a:t>
            </a:r>
          </a:p>
          <a:p>
            <a:pPr marL="342900" lvl="0" indent="-342900">
              <a:lnSpc>
                <a:spcPct val="110000"/>
              </a:lnSpc>
              <a:spcAft>
                <a:spcPts val="600"/>
              </a:spcAft>
              <a:buFont typeface="Arial" panose="020B0604020202020204" pitchFamily="34" charset="0"/>
              <a:buChar char="•"/>
            </a:pPr>
            <a:r>
              <a:rPr lang="en-US" altLang="ja-JP" sz="2400" dirty="0">
                <a:solidFill>
                  <a:prstClr val="black"/>
                </a:solidFill>
                <a:latin typeface="ＭＳ Ｐゴシック" panose="020B0600070205080204" pitchFamily="50" charset="-128"/>
              </a:rPr>
              <a:t>20</a:t>
            </a:r>
            <a:r>
              <a:rPr lang="ja-JP" altLang="en-US" sz="2400" dirty="0">
                <a:solidFill>
                  <a:prstClr val="black"/>
                </a:solidFill>
                <a:latin typeface="ＭＳ Ｐゴシック" panose="020B0600070205080204" pitchFamily="50" charset="-128"/>
              </a:rPr>
              <a:t>日未明に大雨になる可能性が高い。</a:t>
            </a:r>
          </a:p>
          <a:p>
            <a:pPr marL="342900" lvl="0" indent="-342900">
              <a:lnSpc>
                <a:spcPct val="110000"/>
              </a:lnSpc>
              <a:spcAft>
                <a:spcPts val="600"/>
              </a:spcAft>
              <a:buClr>
                <a:schemeClr val="tx1"/>
              </a:buClr>
              <a:buFont typeface="Arial" panose="020B0604020202020204" pitchFamily="34" charset="0"/>
              <a:buChar char="•"/>
            </a:pPr>
            <a:r>
              <a:rPr lang="ja-JP" altLang="en-US" sz="2400" dirty="0">
                <a:solidFill>
                  <a:srgbClr val="FF0000"/>
                </a:solidFill>
                <a:latin typeface="ＭＳ Ｐゴシック" panose="020B0600070205080204" pitchFamily="50" charset="-128"/>
              </a:rPr>
              <a:t>大雨警報（土砂災害</a:t>
            </a:r>
            <a:r>
              <a:rPr lang="ja-JP" altLang="en-US" sz="2400" dirty="0" smtClean="0">
                <a:solidFill>
                  <a:srgbClr val="FF0000"/>
                </a:solidFill>
                <a:latin typeface="ＭＳ Ｐゴシック" panose="020B0600070205080204" pitchFamily="50" charset="-128"/>
              </a:rPr>
              <a:t>）</a:t>
            </a:r>
            <a:r>
              <a:rPr lang="ja-JP" altLang="en-US" sz="2400" dirty="0" smtClean="0">
                <a:solidFill>
                  <a:prstClr val="black"/>
                </a:solidFill>
                <a:latin typeface="ＭＳ Ｐゴシック" panose="020B0600070205080204" pitchFamily="50" charset="-128"/>
              </a:rPr>
              <a:t>に切り替わる</a:t>
            </a:r>
            <a:r>
              <a:rPr lang="ja-JP" altLang="en-US" sz="2400" dirty="0">
                <a:solidFill>
                  <a:prstClr val="black"/>
                </a:solidFill>
                <a:latin typeface="ＭＳ Ｐゴシック" panose="020B0600070205080204" pitchFamily="50" charset="-128"/>
              </a:rPr>
              <a:t>可能性が高い</a:t>
            </a:r>
            <a:r>
              <a:rPr lang="ja-JP" altLang="en-US" sz="2400" dirty="0" smtClean="0">
                <a:solidFill>
                  <a:prstClr val="black"/>
                </a:solidFill>
                <a:latin typeface="ＭＳ Ｐゴシック" panose="020B0600070205080204" pitchFamily="50" charset="-128"/>
              </a:rPr>
              <a:t>。</a:t>
            </a:r>
            <a:endParaRPr lang="en-US" altLang="ja-JP" sz="2400" dirty="0" smtClean="0">
              <a:solidFill>
                <a:prstClr val="black"/>
              </a:solidFill>
              <a:latin typeface="ＭＳ Ｐゴシック" panose="020B0600070205080204" pitchFamily="50" charset="-128"/>
            </a:endParaRPr>
          </a:p>
          <a:p>
            <a:pPr lvl="0">
              <a:lnSpc>
                <a:spcPct val="110000"/>
              </a:lnSpc>
              <a:spcAft>
                <a:spcPts val="600"/>
              </a:spcAft>
              <a:buClr>
                <a:schemeClr val="tx1"/>
              </a:buClr>
            </a:pPr>
            <a:endParaRPr lang="en-US" altLang="ja-JP" sz="2400" dirty="0">
              <a:solidFill>
                <a:prstClr val="black"/>
              </a:solidFill>
              <a:latin typeface="ＭＳ Ｐゴシック" panose="020B0600070205080204" pitchFamily="50" charset="-128"/>
            </a:endParaRPr>
          </a:p>
          <a:p>
            <a:pPr marL="266700" lvl="0">
              <a:lnSpc>
                <a:spcPct val="110000"/>
              </a:lnSpc>
              <a:spcAft>
                <a:spcPts val="600"/>
              </a:spcAft>
              <a:buClr>
                <a:schemeClr val="tx1"/>
              </a:buClr>
            </a:pPr>
            <a:r>
              <a:rPr lang="ja-JP" altLang="en-US" sz="2400" dirty="0">
                <a:solidFill>
                  <a:prstClr val="black"/>
                </a:solidFill>
                <a:latin typeface="ＭＳ Ｐゴシック" panose="020B0600070205080204" pitchFamily="50" charset="-128"/>
              </a:rPr>
              <a:t>夜間・早朝に</a:t>
            </a:r>
            <a:r>
              <a:rPr lang="ja-JP" altLang="en-US" sz="2400" dirty="0">
                <a:solidFill>
                  <a:srgbClr val="FF0000"/>
                </a:solidFill>
                <a:latin typeface="ＭＳ Ｐゴシック" panose="020B0600070205080204" pitchFamily="50" charset="-128"/>
              </a:rPr>
              <a:t>「警戒レベル</a:t>
            </a:r>
            <a:r>
              <a:rPr lang="ja-JP" altLang="en-US" sz="2400" dirty="0" smtClean="0">
                <a:solidFill>
                  <a:srgbClr val="FF0000"/>
                </a:solidFill>
                <a:latin typeface="ＭＳ Ｐゴシック" panose="020B0600070205080204" pitchFamily="50" charset="-128"/>
              </a:rPr>
              <a:t>３ 高齢者</a:t>
            </a:r>
            <a:r>
              <a:rPr lang="ja-JP" altLang="en-US" sz="2400" dirty="0">
                <a:solidFill>
                  <a:srgbClr val="FF0000"/>
                </a:solidFill>
                <a:latin typeface="ＭＳ Ｐゴシック" panose="020B0600070205080204" pitchFamily="50" charset="-128"/>
              </a:rPr>
              <a:t>等避難」</a:t>
            </a:r>
            <a:r>
              <a:rPr lang="ja-JP" altLang="en-US" sz="2400" dirty="0">
                <a:solidFill>
                  <a:prstClr val="black"/>
                </a:solidFill>
                <a:latin typeface="ＭＳ Ｐゴシック" panose="020B0600070205080204" pitchFamily="50" charset="-128"/>
              </a:rPr>
              <a:t>を発令するよう</a:t>
            </a:r>
            <a:r>
              <a:rPr lang="ja-JP" altLang="en-US" sz="2400" dirty="0" smtClean="0">
                <a:solidFill>
                  <a:prstClr val="black"/>
                </a:solidFill>
                <a:latin typeface="ＭＳ Ｐゴシック" panose="020B0600070205080204" pitchFamily="50" charset="-128"/>
              </a:rPr>
              <a:t>な</a:t>
            </a:r>
            <a:r>
              <a:rPr lang="en-US" altLang="ja-JP" sz="2400" dirty="0" smtClean="0">
                <a:solidFill>
                  <a:prstClr val="black"/>
                </a:solidFill>
                <a:latin typeface="ＭＳ Ｐゴシック" panose="020B0600070205080204" pitchFamily="50" charset="-128"/>
              </a:rPr>
              <a:t/>
            </a:r>
            <a:br>
              <a:rPr lang="en-US" altLang="ja-JP" sz="2400" dirty="0" smtClean="0">
                <a:solidFill>
                  <a:prstClr val="black"/>
                </a:solidFill>
                <a:latin typeface="ＭＳ Ｐゴシック" panose="020B0600070205080204" pitchFamily="50" charset="-128"/>
              </a:rPr>
            </a:br>
            <a:r>
              <a:rPr lang="ja-JP" altLang="en-US" sz="2400" dirty="0" smtClean="0">
                <a:solidFill>
                  <a:prstClr val="black"/>
                </a:solidFill>
                <a:latin typeface="ＭＳ Ｐゴシック" panose="020B0600070205080204" pitchFamily="50" charset="-128"/>
              </a:rPr>
              <a:t>状況</a:t>
            </a:r>
            <a:r>
              <a:rPr lang="ja-JP" altLang="en-US" sz="2400" dirty="0">
                <a:solidFill>
                  <a:prstClr val="black"/>
                </a:solidFill>
                <a:latin typeface="ＭＳ Ｐゴシック" panose="020B0600070205080204" pitchFamily="50" charset="-128"/>
              </a:rPr>
              <a:t>は十分想定される</a:t>
            </a:r>
            <a:r>
              <a:rPr lang="ja-JP" altLang="en-US" sz="2400" dirty="0" smtClean="0">
                <a:solidFill>
                  <a:prstClr val="black"/>
                </a:solidFill>
                <a:latin typeface="ＭＳ Ｐゴシック" panose="020B0600070205080204" pitchFamily="50" charset="-128"/>
              </a:rPr>
              <a:t>。</a:t>
            </a:r>
            <a:endParaRPr lang="en-US" altLang="ja-JP" sz="2400" dirty="0" smtClean="0">
              <a:solidFill>
                <a:prstClr val="black"/>
              </a:solidFill>
              <a:latin typeface="ＭＳ Ｐゴシック" panose="020B0600070205080204" pitchFamily="50" charset="-128"/>
            </a:endParaRPr>
          </a:p>
          <a:p>
            <a:pPr marL="266700" lvl="0">
              <a:lnSpc>
                <a:spcPct val="110000"/>
              </a:lnSpc>
              <a:spcAft>
                <a:spcPts val="600"/>
              </a:spcAft>
              <a:buClr>
                <a:schemeClr val="tx1"/>
              </a:buClr>
            </a:pPr>
            <a:endParaRPr lang="en-US" altLang="ja-JP" sz="2400" dirty="0">
              <a:solidFill>
                <a:prstClr val="black"/>
              </a:solidFill>
              <a:latin typeface="ＭＳ Ｐゴシック" panose="020B0600070205080204" pitchFamily="50" charset="-128"/>
            </a:endParaRPr>
          </a:p>
          <a:p>
            <a:pPr marL="266700" lvl="0">
              <a:lnSpc>
                <a:spcPct val="110000"/>
              </a:lnSpc>
              <a:spcAft>
                <a:spcPts val="600"/>
              </a:spcAft>
              <a:buClr>
                <a:schemeClr val="tx1"/>
              </a:buClr>
            </a:pPr>
            <a:r>
              <a:rPr lang="ja-JP" altLang="en-US" sz="2400" dirty="0">
                <a:solidFill>
                  <a:prstClr val="black"/>
                </a:solidFill>
                <a:latin typeface="ＭＳ Ｐゴシック" panose="020B0600070205080204" pitchFamily="50" charset="-128"/>
              </a:rPr>
              <a:t>夜間に</a:t>
            </a:r>
            <a:r>
              <a:rPr lang="ja-JP" altLang="en-US" sz="2400" dirty="0">
                <a:solidFill>
                  <a:srgbClr val="FF0000"/>
                </a:solidFill>
                <a:latin typeface="ＭＳ Ｐゴシック" panose="020B0600070205080204" pitchFamily="50" charset="-128"/>
              </a:rPr>
              <a:t>「警戒レベル</a:t>
            </a:r>
            <a:r>
              <a:rPr lang="ja-JP" altLang="en-US" sz="2400" dirty="0" smtClean="0">
                <a:solidFill>
                  <a:srgbClr val="FF0000"/>
                </a:solidFill>
                <a:latin typeface="ＭＳ Ｐゴシック" panose="020B0600070205080204" pitchFamily="50" charset="-128"/>
              </a:rPr>
              <a:t>３ 高齢者</a:t>
            </a:r>
            <a:r>
              <a:rPr lang="ja-JP" altLang="en-US" sz="2400" dirty="0">
                <a:solidFill>
                  <a:srgbClr val="FF0000"/>
                </a:solidFill>
                <a:latin typeface="ＭＳ Ｐゴシック" panose="020B0600070205080204" pitchFamily="50" charset="-128"/>
              </a:rPr>
              <a:t>等避難」</a:t>
            </a:r>
            <a:r>
              <a:rPr lang="ja-JP" altLang="en-US" sz="2400" dirty="0">
                <a:solidFill>
                  <a:prstClr val="black"/>
                </a:solidFill>
                <a:latin typeface="ＭＳ Ｐゴシック" panose="020B0600070205080204" pitchFamily="50" charset="-128"/>
              </a:rPr>
              <a:t>を発令することを</a:t>
            </a:r>
            <a:br>
              <a:rPr lang="ja-JP" altLang="en-US" sz="2400" dirty="0">
                <a:solidFill>
                  <a:prstClr val="black"/>
                </a:solidFill>
                <a:latin typeface="ＭＳ Ｐゴシック" panose="020B0600070205080204" pitchFamily="50" charset="-128"/>
              </a:rPr>
            </a:br>
            <a:r>
              <a:rPr lang="ja-JP" altLang="en-US" sz="2400" dirty="0">
                <a:solidFill>
                  <a:prstClr val="black"/>
                </a:solidFill>
                <a:latin typeface="ＭＳ Ｐゴシック" panose="020B0600070205080204" pitchFamily="50" charset="-128"/>
              </a:rPr>
              <a:t>避けるため、</a:t>
            </a:r>
            <a:r>
              <a:rPr lang="ja-JP" altLang="en-US" sz="2400" u="sng" dirty="0">
                <a:solidFill>
                  <a:prstClr val="black"/>
                </a:solidFill>
                <a:latin typeface="ＭＳ Ｐゴシック" panose="020B0600070205080204" pitchFamily="50" charset="-128"/>
              </a:rPr>
              <a:t>明るい</a:t>
            </a:r>
            <a:r>
              <a:rPr lang="ja-JP" altLang="en-US" sz="2400" u="sng" dirty="0" smtClean="0">
                <a:solidFill>
                  <a:prstClr val="black"/>
                </a:solidFill>
                <a:latin typeface="ＭＳ Ｐゴシック" panose="020B0600070205080204" pitchFamily="50" charset="-128"/>
              </a:rPr>
              <a:t>うちに発令</a:t>
            </a:r>
            <a:r>
              <a:rPr lang="ja-JP" altLang="en-US" sz="2400" dirty="0" smtClean="0">
                <a:solidFill>
                  <a:prstClr val="black"/>
                </a:solidFill>
                <a:latin typeface="ＭＳ Ｐゴシック" panose="020B0600070205080204" pitchFamily="50" charset="-128"/>
              </a:rPr>
              <a:t>することが必要と考えられる。</a:t>
            </a:r>
            <a:endParaRPr lang="ja-JP" altLang="en-US" sz="2400" dirty="0">
              <a:solidFill>
                <a:prstClr val="black"/>
              </a:solidFill>
              <a:latin typeface="ＭＳ Ｐゴシック" panose="020B0600070205080204" pitchFamily="50" charset="-128"/>
            </a:endParaRPr>
          </a:p>
          <a:p>
            <a:pPr lvl="0">
              <a:lnSpc>
                <a:spcPct val="110000"/>
              </a:lnSpc>
              <a:spcAft>
                <a:spcPts val="600"/>
              </a:spcAft>
              <a:buClr>
                <a:schemeClr val="tx1"/>
              </a:buClr>
            </a:pPr>
            <a:endParaRPr lang="en-US" altLang="ja-JP" sz="2400" dirty="0">
              <a:solidFill>
                <a:prstClr val="black"/>
              </a:solidFill>
              <a:latin typeface="ＭＳ Ｐゴシック" panose="020B0600070205080204" pitchFamily="50" charset="-128"/>
            </a:endParaRPr>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a:xfrm>
            <a:off x="252000" y="364175"/>
            <a:ext cx="8892000" cy="686499"/>
          </a:xfrm>
        </p:spPr>
        <p:txBody>
          <a:bodyPr>
            <a:normAutofit/>
          </a:bodyPr>
          <a:lstStyle/>
          <a:p>
            <a:r>
              <a:rPr lang="ja-JP" altLang="en-US" dirty="0" smtClean="0"/>
              <a:t>② 「</a:t>
            </a:r>
            <a:r>
              <a:rPr lang="ja-JP" altLang="en-US" dirty="0"/>
              <a:t>警戒レベル３　</a:t>
            </a:r>
            <a:r>
              <a:rPr lang="zh-TW" altLang="en-US" dirty="0"/>
              <a:t>高齢者等避難</a:t>
            </a:r>
            <a:r>
              <a:rPr lang="ja-JP" altLang="en-US" dirty="0"/>
              <a:t>」　発令のタイミング　</a:t>
            </a:r>
            <a:endParaRPr kumimoji="1" lang="ja-JP" altLang="en-US"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36</a:t>
            </a:fld>
            <a:endParaRPr lang="ja-JP" altLang="en-US"/>
          </a:p>
        </p:txBody>
      </p:sp>
      <p:sp>
        <p:nvSpPr>
          <p:cNvPr id="12" name="コンテンツ プレースホルダー 7">
            <a:extLst>
              <a:ext uri="{FF2B5EF4-FFF2-40B4-BE49-F238E27FC236}">
                <a16:creationId xmlns:a16="http://schemas.microsoft.com/office/drawing/2014/main" id="{185624B7-316E-44FC-A5CB-60B9E649DB63}"/>
              </a:ext>
            </a:extLst>
          </p:cNvPr>
          <p:cNvSpPr txBox="1">
            <a:spLocks/>
          </p:cNvSpPr>
          <p:nvPr/>
        </p:nvSpPr>
        <p:spPr>
          <a:xfrm>
            <a:off x="252000" y="67947"/>
            <a:ext cx="7886700" cy="27756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b="0" dirty="0">
                <a:solidFill>
                  <a:srgbClr val="E66914"/>
                </a:solidFill>
                <a:latin typeface="ＭＳ Ｐゴシック" panose="020B0600070205080204" pitchFamily="50" charset="-128"/>
                <a:ea typeface="ＭＳ Ｐゴシック" panose="020B0600070205080204" pitchFamily="50" charset="-128"/>
              </a:rPr>
              <a:t>【</a:t>
            </a:r>
            <a:r>
              <a:rPr lang="ja-JP" altLang="en-US" b="0" dirty="0">
                <a:solidFill>
                  <a:srgbClr val="E66914"/>
                </a:solidFill>
                <a:latin typeface="ＭＳ Ｐゴシック" panose="020B0600070205080204" pitchFamily="50" charset="-128"/>
                <a:ea typeface="ＭＳ Ｐゴシック" panose="020B0600070205080204" pitchFamily="50" charset="-128"/>
              </a:rPr>
              <a:t>場面 </a:t>
            </a:r>
            <a:r>
              <a:rPr lang="en-US" altLang="ja-JP" b="0" dirty="0">
                <a:solidFill>
                  <a:srgbClr val="E66914"/>
                </a:solidFill>
                <a:latin typeface="ＭＳ Ｐゴシック" panose="020B0600070205080204" pitchFamily="50" charset="-128"/>
                <a:ea typeface="ＭＳ Ｐゴシック" panose="020B0600070205080204" pitchFamily="50" charset="-128"/>
              </a:rPr>
              <a:t>1 </a:t>
            </a:r>
            <a:r>
              <a:rPr lang="en-US" altLang="ja-JP" b="0" dirty="0" smtClean="0">
                <a:solidFill>
                  <a:srgbClr val="E66914"/>
                </a:solidFill>
                <a:latin typeface="ＭＳ Ｐゴシック" panose="020B0600070205080204" pitchFamily="50" charset="-128"/>
                <a:ea typeface="ＭＳ Ｐゴシック" panose="020B0600070205080204" pitchFamily="50" charset="-128"/>
              </a:rPr>
              <a:t>】 </a:t>
            </a:r>
            <a:r>
              <a:rPr lang="ja-JP" altLang="en-US" b="0" dirty="0" smtClean="0">
                <a:solidFill>
                  <a:srgbClr val="E66914"/>
                </a:solidFill>
                <a:latin typeface="ＭＳ Ｐゴシック" panose="020B0600070205080204" pitchFamily="50" charset="-128"/>
                <a:ea typeface="ＭＳ Ｐゴシック" panose="020B0600070205080204" pitchFamily="50" charset="-128"/>
              </a:rPr>
              <a:t>解説</a:t>
            </a:r>
            <a:r>
              <a:rPr lang="ja-JP" altLang="en-US" dirty="0">
                <a:latin typeface="ＭＳ Ｐゴシック" panose="020B0600070205080204" pitchFamily="50" charset="-128"/>
                <a:ea typeface="ＭＳ Ｐゴシック" panose="020B0600070205080204" pitchFamily="50" charset="-128"/>
              </a:rPr>
              <a:t>　</a:t>
            </a:r>
          </a:p>
        </p:txBody>
      </p:sp>
      <p:pic>
        <p:nvPicPr>
          <p:cNvPr id="9" name="Picture 2" descr="おじさんのイラスト（中年男性）３">
            <a:extLst>
              <a:ext uri="{FF2B5EF4-FFF2-40B4-BE49-F238E27FC236}">
                <a16:creationId xmlns:a16="http://schemas.microsoft.com/office/drawing/2014/main" id="{165B5EF3-0AB5-4AEE-91D3-13268E6D52D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99430" y="5659476"/>
            <a:ext cx="719923" cy="947268"/>
          </a:xfrm>
          <a:prstGeom prst="rect">
            <a:avLst/>
          </a:prstGeom>
          <a:noFill/>
          <a:extLst>
            <a:ext uri="{909E8E84-426E-40DD-AFC4-6F175D3DCCD1}">
              <a14:hiddenFill xmlns:a14="http://schemas.microsoft.com/office/drawing/2010/main">
                <a:solidFill>
                  <a:srgbClr val="FFFFFF"/>
                </a:solidFill>
              </a14:hiddenFill>
            </a:ext>
          </a:extLst>
        </p:spPr>
      </p:pic>
      <p:sp>
        <p:nvSpPr>
          <p:cNvPr id="10" name="矢印: 下 1">
            <a:extLst>
              <a:ext uri="{FF2B5EF4-FFF2-40B4-BE49-F238E27FC236}">
                <a16:creationId xmlns:a16="http://schemas.microsoft.com/office/drawing/2014/main" id="{E2B3D7ED-641A-474E-8832-5C2AACB67CE3}"/>
              </a:ext>
            </a:extLst>
          </p:cNvPr>
          <p:cNvSpPr/>
          <p:nvPr/>
        </p:nvSpPr>
        <p:spPr>
          <a:xfrm>
            <a:off x="4149690" y="4038509"/>
            <a:ext cx="921955" cy="461665"/>
          </a:xfrm>
          <a:prstGeom prst="downArrow">
            <a:avLst/>
          </a:prstGeom>
          <a:solidFill>
            <a:schemeClr val="accent6"/>
          </a:solidFill>
          <a:ln>
            <a:solidFill>
              <a:srgbClr val="419C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ＭＳ Ｐゴシック" panose="020B0600070205080204" pitchFamily="50" charset="-128"/>
              <a:ea typeface="ＭＳ Ｐゴシック" panose="020B0600070205080204" pitchFamily="50" charset="-128"/>
            </a:endParaRPr>
          </a:p>
        </p:txBody>
      </p:sp>
      <p:sp>
        <p:nvSpPr>
          <p:cNvPr id="13" name="矢印: 下 1">
            <a:extLst>
              <a:ext uri="{FF2B5EF4-FFF2-40B4-BE49-F238E27FC236}">
                <a16:creationId xmlns:a16="http://schemas.microsoft.com/office/drawing/2014/main" id="{E2B3D7ED-641A-474E-8832-5C2AACB67CE3}"/>
              </a:ext>
            </a:extLst>
          </p:cNvPr>
          <p:cNvSpPr/>
          <p:nvPr/>
        </p:nvSpPr>
        <p:spPr>
          <a:xfrm>
            <a:off x="4149691" y="2724059"/>
            <a:ext cx="921955" cy="461665"/>
          </a:xfrm>
          <a:prstGeom prst="downArrow">
            <a:avLst/>
          </a:prstGeom>
          <a:solidFill>
            <a:schemeClr val="accent6"/>
          </a:solidFill>
          <a:ln>
            <a:solidFill>
              <a:srgbClr val="419C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810144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00DD7FD-6285-4028-A19C-04B31D3CC55C}"/>
              </a:ext>
            </a:extLst>
          </p:cNvPr>
          <p:cNvSpPr>
            <a:spLocks noGrp="1"/>
          </p:cNvSpPr>
          <p:nvPr>
            <p:ph type="ctrTitle"/>
          </p:nvPr>
        </p:nvSpPr>
        <p:spPr/>
        <p:txBody>
          <a:bodyPr>
            <a:normAutofit fontScale="90000"/>
          </a:bodyPr>
          <a:lstStyle/>
          <a:p>
            <a:pPr>
              <a:lnSpc>
                <a:spcPct val="140000"/>
              </a:lnSpc>
              <a:spcAft>
                <a:spcPts val="3600"/>
              </a:spcAft>
            </a:pPr>
            <a:r>
              <a:rPr kumimoji="1" lang="en-US" altLang="ja-JP" dirty="0">
                <a:solidFill>
                  <a:srgbClr val="E66914"/>
                </a:solidFill>
              </a:rPr>
              <a:t>【</a:t>
            </a:r>
            <a:r>
              <a:rPr kumimoji="1" lang="ja-JP" altLang="en-US" dirty="0">
                <a:solidFill>
                  <a:srgbClr val="E66914"/>
                </a:solidFill>
              </a:rPr>
              <a:t>場面</a:t>
            </a:r>
            <a:r>
              <a:rPr kumimoji="1" lang="en-US" altLang="ja-JP" dirty="0">
                <a:solidFill>
                  <a:srgbClr val="E66914"/>
                </a:solidFill>
              </a:rPr>
              <a:t>2】</a:t>
            </a:r>
            <a:br>
              <a:rPr kumimoji="1" lang="en-US" altLang="ja-JP" dirty="0">
                <a:solidFill>
                  <a:srgbClr val="E66914"/>
                </a:solidFill>
              </a:rPr>
            </a:br>
            <a:r>
              <a:rPr kumimoji="1" lang="ja-JP" altLang="en-US" dirty="0"/>
              <a:t>　</a:t>
            </a:r>
            <a:r>
              <a:rPr kumimoji="1" lang="en-US" altLang="ja-JP" sz="4000" dirty="0"/>
              <a:t>8</a:t>
            </a:r>
            <a:r>
              <a:rPr kumimoji="1" lang="ja-JP" altLang="en-US" sz="4000" dirty="0"/>
              <a:t>月</a:t>
            </a:r>
            <a:r>
              <a:rPr kumimoji="1" lang="en-US" altLang="ja-JP" sz="4000" dirty="0"/>
              <a:t>1</a:t>
            </a:r>
            <a:r>
              <a:rPr lang="en-US" altLang="ja-JP" sz="4000" dirty="0"/>
              <a:t>9</a:t>
            </a:r>
            <a:r>
              <a:rPr lang="ja-JP" altLang="en-US" sz="4000" dirty="0"/>
              <a:t>日</a:t>
            </a:r>
            <a:r>
              <a:rPr lang="en-US" altLang="ja-JP" sz="4000" dirty="0"/>
              <a:t>(</a:t>
            </a:r>
            <a:r>
              <a:rPr lang="ja-JP" altLang="en-US" sz="4000" dirty="0"/>
              <a:t>火</a:t>
            </a:r>
            <a:r>
              <a:rPr lang="en-US" altLang="ja-JP" sz="4000" dirty="0"/>
              <a:t>)</a:t>
            </a:r>
            <a:r>
              <a:rPr lang="ja-JP" altLang="en-US" sz="4000" dirty="0"/>
              <a:t>　</a:t>
            </a:r>
            <a:r>
              <a:rPr lang="en-US" altLang="ja-JP" sz="4000" dirty="0"/>
              <a:t>16</a:t>
            </a:r>
            <a:r>
              <a:rPr lang="ja-JP" altLang="en-US" sz="4000" dirty="0"/>
              <a:t>：</a:t>
            </a:r>
            <a:r>
              <a:rPr lang="en-US" altLang="ja-JP" sz="4000" dirty="0"/>
              <a:t>03</a:t>
            </a:r>
            <a:endParaRPr kumimoji="1" lang="ja-JP" altLang="en-US" dirty="0"/>
          </a:p>
        </p:txBody>
      </p:sp>
      <p:sp>
        <p:nvSpPr>
          <p:cNvPr id="5" name="スライド番号プレースホルダー 4">
            <a:extLst>
              <a:ext uri="{FF2B5EF4-FFF2-40B4-BE49-F238E27FC236}">
                <a16:creationId xmlns:a16="http://schemas.microsoft.com/office/drawing/2014/main" id="{1F4C2A7D-D784-4CAA-8E54-971FD8ECE6CD}"/>
              </a:ext>
            </a:extLst>
          </p:cNvPr>
          <p:cNvSpPr>
            <a:spLocks noGrp="1"/>
          </p:cNvSpPr>
          <p:nvPr>
            <p:ph type="sldNum" sz="quarter" idx="12"/>
          </p:nvPr>
        </p:nvSpPr>
        <p:spPr/>
        <p:txBody>
          <a:bodyPr/>
          <a:lstStyle/>
          <a:p>
            <a:fld id="{090AECCA-A504-4483-9A84-66AB2E940DB8}" type="slidenum">
              <a:rPr lang="ja-JP" altLang="en-US" smtClean="0"/>
              <a:pPr/>
              <a:t>37</a:t>
            </a:fld>
            <a:endParaRPr lang="ja-JP" altLang="en-US" dirty="0"/>
          </a:p>
        </p:txBody>
      </p:sp>
    </p:spTree>
    <p:extLst>
      <p:ext uri="{BB962C8B-B14F-4D97-AF65-F5344CB8AC3E}">
        <p14:creationId xmlns:p14="http://schemas.microsoft.com/office/powerpoint/2010/main" val="6134952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a:xfrm>
            <a:off x="252000" y="364650"/>
            <a:ext cx="9007504" cy="686499"/>
          </a:xfrm>
        </p:spPr>
        <p:txBody>
          <a:bodyPr>
            <a:normAutofit/>
          </a:bodyPr>
          <a:lstStyle/>
          <a:p>
            <a:r>
              <a:rPr lang="en-US" altLang="ja-JP" dirty="0"/>
              <a:t>13:00 </a:t>
            </a:r>
            <a:r>
              <a:rPr lang="ja-JP" altLang="en-US" dirty="0"/>
              <a:t>の時点での解析雨量</a:t>
            </a:r>
            <a:endParaRPr kumimoji="1" lang="ja-JP" altLang="en-US" sz="2400"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38</a:t>
            </a:fld>
            <a:endParaRPr lang="ja-JP" altLang="en-US"/>
          </a:p>
        </p:txBody>
      </p:sp>
      <p:sp>
        <p:nvSpPr>
          <p:cNvPr id="2" name="正方形/長方形 1">
            <a:extLst>
              <a:ext uri="{FF2B5EF4-FFF2-40B4-BE49-F238E27FC236}">
                <a16:creationId xmlns:a16="http://schemas.microsoft.com/office/drawing/2014/main" id="{F979AE0D-1DF2-4E0D-8799-9D66F96A75D2}"/>
              </a:ext>
            </a:extLst>
          </p:cNvPr>
          <p:cNvSpPr/>
          <p:nvPr/>
        </p:nvSpPr>
        <p:spPr>
          <a:xfrm>
            <a:off x="1216058" y="1328914"/>
            <a:ext cx="2875175" cy="594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a:extLst>
              <a:ext uri="{FF2B5EF4-FFF2-40B4-BE49-F238E27FC236}">
                <a16:creationId xmlns:a16="http://schemas.microsoft.com/office/drawing/2014/main" id="{03189B34-EE5B-4976-97FE-745A09507A4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2000" y="1139413"/>
            <a:ext cx="8000000" cy="5333333"/>
          </a:xfrm>
          <a:prstGeom prst="rect">
            <a:avLst/>
          </a:prstGeom>
        </p:spPr>
      </p:pic>
      <p:sp>
        <p:nvSpPr>
          <p:cNvPr id="9" name="正方形/長方形 8">
            <a:extLst>
              <a:ext uri="{FF2B5EF4-FFF2-40B4-BE49-F238E27FC236}">
                <a16:creationId xmlns:a16="http://schemas.microsoft.com/office/drawing/2014/main" id="{917B2511-82C5-4D6C-AFF2-6BC9DBD3FBD4}"/>
              </a:ext>
            </a:extLst>
          </p:cNvPr>
          <p:cNvSpPr/>
          <p:nvPr/>
        </p:nvSpPr>
        <p:spPr>
          <a:xfrm>
            <a:off x="502649" y="1139413"/>
            <a:ext cx="3645145" cy="7742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コンテンツ プレースホルダー 2">
            <a:extLst>
              <a:ext uri="{FF2B5EF4-FFF2-40B4-BE49-F238E27FC236}">
                <a16:creationId xmlns:a16="http://schemas.microsoft.com/office/drawing/2014/main" id="{7853784F-BD00-491C-8369-E2CD745DE143}"/>
              </a:ext>
            </a:extLst>
          </p:cNvPr>
          <p:cNvSpPr>
            <a:spLocks noGrp="1"/>
          </p:cNvSpPr>
          <p:nvPr>
            <p:ph idx="13"/>
          </p:nvPr>
        </p:nvSpPr>
        <p:spPr>
          <a:xfrm>
            <a:off x="252000" y="86609"/>
            <a:ext cx="7886700" cy="277566"/>
          </a:xfrm>
        </p:spPr>
        <p:txBody>
          <a:bodyPr/>
          <a:lstStyle/>
          <a:p>
            <a:r>
              <a:rPr lang="en-US" altLang="ja-JP" b="0" dirty="0">
                <a:solidFill>
                  <a:srgbClr val="E66914"/>
                </a:solidFill>
              </a:rPr>
              <a:t>【</a:t>
            </a:r>
            <a:r>
              <a:rPr lang="ja-JP" altLang="en-US" b="0" dirty="0">
                <a:solidFill>
                  <a:srgbClr val="E66914"/>
                </a:solidFill>
              </a:rPr>
              <a:t>場面 </a:t>
            </a:r>
            <a:r>
              <a:rPr lang="en-US" altLang="ja-JP" b="0" dirty="0" smtClean="0">
                <a:solidFill>
                  <a:srgbClr val="E66914"/>
                </a:solidFill>
              </a:rPr>
              <a:t>2】 </a:t>
            </a:r>
            <a:r>
              <a:rPr lang="ja-JP" altLang="en-US" b="0" dirty="0" smtClean="0">
                <a:solidFill>
                  <a:srgbClr val="E66914"/>
                </a:solidFill>
              </a:rPr>
              <a:t>状況付与</a:t>
            </a:r>
            <a:endParaRPr lang="ja-JP" altLang="en-US" b="0" dirty="0"/>
          </a:p>
        </p:txBody>
      </p:sp>
    </p:spTree>
    <p:extLst>
      <p:ext uri="{BB962C8B-B14F-4D97-AF65-F5344CB8AC3E}">
        <p14:creationId xmlns:p14="http://schemas.microsoft.com/office/powerpoint/2010/main" val="454368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a:xfrm>
            <a:off x="252000" y="364650"/>
            <a:ext cx="9007504" cy="686499"/>
          </a:xfrm>
        </p:spPr>
        <p:txBody>
          <a:bodyPr>
            <a:normAutofit/>
          </a:bodyPr>
          <a:lstStyle/>
          <a:p>
            <a:r>
              <a:rPr lang="en-US" altLang="ja-JP" dirty="0"/>
              <a:t>14:00 </a:t>
            </a:r>
            <a:r>
              <a:rPr lang="ja-JP" altLang="en-US" dirty="0"/>
              <a:t>の時点での解析雨量</a:t>
            </a:r>
            <a:endParaRPr kumimoji="1" lang="ja-JP" altLang="en-US" sz="2400"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39</a:t>
            </a:fld>
            <a:endParaRPr lang="ja-JP" altLang="en-US"/>
          </a:p>
        </p:txBody>
      </p:sp>
      <p:sp>
        <p:nvSpPr>
          <p:cNvPr id="8" name="正方形/長方形 7">
            <a:extLst>
              <a:ext uri="{FF2B5EF4-FFF2-40B4-BE49-F238E27FC236}">
                <a16:creationId xmlns:a16="http://schemas.microsoft.com/office/drawing/2014/main" id="{03AD098D-60DB-41AC-B101-595979B7048B}"/>
              </a:ext>
            </a:extLst>
          </p:cNvPr>
          <p:cNvSpPr/>
          <p:nvPr/>
        </p:nvSpPr>
        <p:spPr>
          <a:xfrm>
            <a:off x="1121788" y="1328914"/>
            <a:ext cx="2931738" cy="594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a:extLst>
              <a:ext uri="{FF2B5EF4-FFF2-40B4-BE49-F238E27FC236}">
                <a16:creationId xmlns:a16="http://schemas.microsoft.com/office/drawing/2014/main" id="{0BEBD620-1B92-4606-9AB2-3638CCE880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2000" y="1139413"/>
            <a:ext cx="8000000" cy="5333333"/>
          </a:xfrm>
          <a:prstGeom prst="rect">
            <a:avLst/>
          </a:prstGeom>
        </p:spPr>
      </p:pic>
      <p:sp>
        <p:nvSpPr>
          <p:cNvPr id="13" name="正方形/長方形 12">
            <a:extLst>
              <a:ext uri="{FF2B5EF4-FFF2-40B4-BE49-F238E27FC236}">
                <a16:creationId xmlns:a16="http://schemas.microsoft.com/office/drawing/2014/main" id="{17B3B1BE-ADEC-49C5-9E39-E536542BA25E}"/>
              </a:ext>
            </a:extLst>
          </p:cNvPr>
          <p:cNvSpPr/>
          <p:nvPr/>
        </p:nvSpPr>
        <p:spPr>
          <a:xfrm>
            <a:off x="502649" y="1139413"/>
            <a:ext cx="3645145" cy="7742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コンテンツ プレースホルダー 2">
            <a:extLst>
              <a:ext uri="{FF2B5EF4-FFF2-40B4-BE49-F238E27FC236}">
                <a16:creationId xmlns:a16="http://schemas.microsoft.com/office/drawing/2014/main" id="{7853784F-BD00-491C-8369-E2CD745DE143}"/>
              </a:ext>
            </a:extLst>
          </p:cNvPr>
          <p:cNvSpPr>
            <a:spLocks noGrp="1"/>
          </p:cNvSpPr>
          <p:nvPr>
            <p:ph idx="13"/>
          </p:nvPr>
        </p:nvSpPr>
        <p:spPr>
          <a:xfrm>
            <a:off x="252000" y="86609"/>
            <a:ext cx="7886700" cy="277566"/>
          </a:xfrm>
        </p:spPr>
        <p:txBody>
          <a:bodyPr/>
          <a:lstStyle/>
          <a:p>
            <a:r>
              <a:rPr lang="en-US" altLang="ja-JP" b="0" dirty="0">
                <a:solidFill>
                  <a:srgbClr val="E66914"/>
                </a:solidFill>
              </a:rPr>
              <a:t>【</a:t>
            </a:r>
            <a:r>
              <a:rPr lang="ja-JP" altLang="en-US" b="0" dirty="0">
                <a:solidFill>
                  <a:srgbClr val="E66914"/>
                </a:solidFill>
              </a:rPr>
              <a:t>場面 </a:t>
            </a:r>
            <a:r>
              <a:rPr lang="en-US" altLang="ja-JP" b="0" dirty="0" smtClean="0">
                <a:solidFill>
                  <a:srgbClr val="E66914"/>
                </a:solidFill>
              </a:rPr>
              <a:t>2】 </a:t>
            </a:r>
            <a:r>
              <a:rPr lang="ja-JP" altLang="en-US" b="0" dirty="0" smtClean="0">
                <a:solidFill>
                  <a:srgbClr val="E66914"/>
                </a:solidFill>
              </a:rPr>
              <a:t>状況付与</a:t>
            </a:r>
            <a:endParaRPr lang="ja-JP" altLang="en-US" b="0" dirty="0"/>
          </a:p>
        </p:txBody>
      </p:sp>
    </p:spTree>
    <p:extLst>
      <p:ext uri="{BB962C8B-B14F-4D97-AF65-F5344CB8AC3E}">
        <p14:creationId xmlns:p14="http://schemas.microsoft.com/office/powerpoint/2010/main" val="3135528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5847B67-DC68-4EA2-A974-211BE9227A5D}"/>
              </a:ext>
            </a:extLst>
          </p:cNvPr>
          <p:cNvSpPr>
            <a:spLocks noGrp="1"/>
          </p:cNvSpPr>
          <p:nvPr>
            <p:ph idx="1"/>
          </p:nvPr>
        </p:nvSpPr>
        <p:spPr>
          <a:xfrm>
            <a:off x="628650" y="1330302"/>
            <a:ext cx="8108950" cy="4846661"/>
          </a:xfrm>
        </p:spPr>
        <p:txBody>
          <a:bodyPr>
            <a:normAutofit fontScale="92500"/>
          </a:bodyPr>
          <a:lstStyle/>
          <a:p>
            <a:pPr marL="0" indent="0">
              <a:lnSpc>
                <a:spcPct val="110000"/>
              </a:lnSpc>
              <a:buNone/>
            </a:pPr>
            <a:r>
              <a:rPr lang="ja-JP" altLang="en-US" dirty="0">
                <a:latin typeface="ＭＳ Ｐゴシック" panose="020B0600070205080204" pitchFamily="50" charset="-128"/>
                <a:ea typeface="ＭＳ Ｐゴシック" panose="020B0600070205080204" pitchFamily="50" charset="-128"/>
              </a:rPr>
              <a:t>大雨や台風等に対する実際の災害対応においては</a:t>
            </a:r>
            <a:r>
              <a:rPr lang="ja-JP" altLang="en-US" dirty="0" smtClean="0">
                <a:latin typeface="ＭＳ Ｐゴシック" panose="020B0600070205080204" pitchFamily="50" charset="-128"/>
                <a:ea typeface="ＭＳ Ｐゴシック" panose="020B0600070205080204" pitchFamily="50" charset="-128"/>
              </a:rPr>
              <a:t>、</a:t>
            </a:r>
            <a:r>
              <a:rPr lang="en-US" altLang="ja-JP" dirty="0" smtClean="0">
                <a:latin typeface="ＭＳ Ｐゴシック" panose="020B0600070205080204" pitchFamily="50" charset="-128"/>
                <a:ea typeface="ＭＳ Ｐゴシック" panose="020B0600070205080204" pitchFamily="50" charset="-128"/>
              </a:rPr>
              <a:t/>
            </a:r>
            <a:br>
              <a:rPr lang="en-US" altLang="ja-JP" dirty="0" smtClean="0">
                <a:latin typeface="ＭＳ Ｐゴシック" panose="020B0600070205080204" pitchFamily="50" charset="-128"/>
                <a:ea typeface="ＭＳ Ｐゴシック" panose="020B0600070205080204" pitchFamily="50" charset="-128"/>
              </a:rPr>
            </a:br>
            <a:r>
              <a:rPr lang="ja-JP" altLang="en-US" u="sng" dirty="0" smtClean="0">
                <a:solidFill>
                  <a:schemeClr val="accent6">
                    <a:lumMod val="75000"/>
                  </a:schemeClr>
                </a:solidFill>
                <a:latin typeface="ＭＳ Ｐゴシック" panose="020B0600070205080204" pitchFamily="50" charset="-128"/>
                <a:ea typeface="ＭＳ Ｐゴシック" panose="020B0600070205080204" pitchFamily="50" charset="-128"/>
              </a:rPr>
              <a:t>土砂</a:t>
            </a:r>
            <a:r>
              <a:rPr lang="ja-JP" altLang="en-US" u="sng" dirty="0">
                <a:solidFill>
                  <a:schemeClr val="accent6">
                    <a:lumMod val="75000"/>
                  </a:schemeClr>
                </a:solidFill>
                <a:latin typeface="ＭＳ Ｐゴシック" panose="020B0600070205080204" pitchFamily="50" charset="-128"/>
                <a:ea typeface="ＭＳ Ｐゴシック" panose="020B0600070205080204" pitchFamily="50" charset="-128"/>
              </a:rPr>
              <a:t>災害と洪水災害との両方が発生する可能性</a:t>
            </a:r>
            <a:r>
              <a:rPr lang="ja-JP" altLang="en-US" dirty="0">
                <a:latin typeface="ＭＳ Ｐゴシック" panose="020B0600070205080204" pitchFamily="50" charset="-128"/>
                <a:ea typeface="ＭＳ Ｐゴシック" panose="020B0600070205080204" pitchFamily="50" charset="-128"/>
              </a:rPr>
              <a:t>を</a:t>
            </a:r>
            <a:r>
              <a:rPr lang="ja-JP" altLang="en-US" dirty="0" smtClean="0">
                <a:latin typeface="ＭＳ Ｐゴシック" panose="020B0600070205080204" pitchFamily="50" charset="-128"/>
                <a:ea typeface="ＭＳ Ｐゴシック" panose="020B0600070205080204" pitchFamily="50" charset="-128"/>
              </a:rPr>
              <a:t>常に</a:t>
            </a:r>
            <a:r>
              <a:rPr lang="en-US" altLang="ja-JP" dirty="0" smtClean="0">
                <a:latin typeface="ＭＳ Ｐゴシック" panose="020B0600070205080204" pitchFamily="50" charset="-128"/>
                <a:ea typeface="ＭＳ Ｐゴシック" panose="020B0600070205080204" pitchFamily="50" charset="-128"/>
              </a:rPr>
              <a:t/>
            </a:r>
            <a:br>
              <a:rPr lang="en-US" altLang="ja-JP" dirty="0" smtClean="0">
                <a:latin typeface="ＭＳ Ｐゴシック" panose="020B0600070205080204" pitchFamily="50" charset="-128"/>
                <a:ea typeface="ＭＳ Ｐゴシック" panose="020B0600070205080204" pitchFamily="50" charset="-128"/>
              </a:rPr>
            </a:br>
            <a:r>
              <a:rPr lang="ja-JP" altLang="en-US" dirty="0" smtClean="0">
                <a:latin typeface="ＭＳ Ｐゴシック" panose="020B0600070205080204" pitchFamily="50" charset="-128"/>
                <a:ea typeface="ＭＳ Ｐゴシック" panose="020B0600070205080204" pitchFamily="50" charset="-128"/>
              </a:rPr>
              <a:t>想定</a:t>
            </a:r>
            <a:r>
              <a:rPr lang="ja-JP" altLang="en-US" dirty="0">
                <a:latin typeface="ＭＳ Ｐゴシック" panose="020B0600070205080204" pitchFamily="50" charset="-128"/>
                <a:ea typeface="ＭＳ Ｐゴシック" panose="020B0600070205080204" pitchFamily="50" charset="-128"/>
              </a:rPr>
              <a:t>して活動する必要があります。</a:t>
            </a:r>
            <a:endParaRPr lang="en-US" altLang="ja-JP" dirty="0">
              <a:latin typeface="ＭＳ Ｐゴシック" panose="020B0600070205080204" pitchFamily="50" charset="-128"/>
              <a:ea typeface="ＭＳ Ｐゴシック" panose="020B0600070205080204" pitchFamily="50" charset="-128"/>
            </a:endParaRPr>
          </a:p>
          <a:p>
            <a:pPr marL="0" indent="0">
              <a:lnSpc>
                <a:spcPct val="110000"/>
              </a:lnSpc>
              <a:buNone/>
            </a:pPr>
            <a:r>
              <a:rPr lang="ja-JP" altLang="en-US" dirty="0">
                <a:latin typeface="ＭＳ Ｐゴシック" panose="020B0600070205080204" pitchFamily="50" charset="-128"/>
                <a:ea typeface="ＭＳ Ｐゴシック" panose="020B0600070205080204" pitchFamily="50" charset="-128"/>
              </a:rPr>
              <a:t>ただし本ワークショップにおいては、</a:t>
            </a:r>
            <a:r>
              <a:rPr lang="ja-JP" altLang="en-US" u="sng" dirty="0">
                <a:solidFill>
                  <a:schemeClr val="accent6">
                    <a:lumMod val="75000"/>
                  </a:schemeClr>
                </a:solidFill>
                <a:latin typeface="ＭＳ Ｐゴシック" panose="020B0600070205080204" pitchFamily="50" charset="-128"/>
                <a:ea typeface="ＭＳ Ｐゴシック" panose="020B0600070205080204" pitchFamily="50" charset="-128"/>
              </a:rPr>
              <a:t>限られた時間の中で防災気象情報を活用する演習を行うために</a:t>
            </a:r>
            <a:r>
              <a:rPr lang="ja-JP" altLang="en-US" u="sng" dirty="0" smtClean="0">
                <a:solidFill>
                  <a:schemeClr val="accent6">
                    <a:lumMod val="75000"/>
                  </a:schemeClr>
                </a:solidFill>
                <a:latin typeface="ＭＳ Ｐゴシック" panose="020B0600070205080204" pitchFamily="50" charset="-128"/>
                <a:ea typeface="ＭＳ Ｐゴシック" panose="020B0600070205080204" pitchFamily="50" charset="-128"/>
              </a:rPr>
              <a:t>、</a:t>
            </a:r>
            <a:r>
              <a:rPr lang="en-US" altLang="ja-JP" u="sng" dirty="0" smtClean="0">
                <a:solidFill>
                  <a:schemeClr val="accent6">
                    <a:lumMod val="75000"/>
                  </a:schemeClr>
                </a:solidFill>
                <a:latin typeface="ＭＳ Ｐゴシック" panose="020B0600070205080204" pitchFamily="50" charset="-128"/>
                <a:ea typeface="ＭＳ Ｐゴシック" panose="020B0600070205080204" pitchFamily="50" charset="-128"/>
              </a:rPr>
              <a:t/>
            </a:r>
            <a:br>
              <a:rPr lang="en-US" altLang="ja-JP" u="sng" dirty="0" smtClean="0">
                <a:solidFill>
                  <a:schemeClr val="accent6">
                    <a:lumMod val="75000"/>
                  </a:schemeClr>
                </a:solidFill>
                <a:latin typeface="ＭＳ Ｐゴシック" panose="020B0600070205080204" pitchFamily="50" charset="-128"/>
                <a:ea typeface="ＭＳ Ｐゴシック" panose="020B0600070205080204" pitchFamily="50" charset="-128"/>
              </a:rPr>
            </a:br>
            <a:r>
              <a:rPr lang="ja-JP" altLang="en-US" u="sng" dirty="0" smtClean="0">
                <a:solidFill>
                  <a:schemeClr val="accent6">
                    <a:lumMod val="75000"/>
                  </a:schemeClr>
                </a:solidFill>
                <a:latin typeface="ＭＳ Ｐゴシック" panose="020B0600070205080204" pitchFamily="50" charset="-128"/>
                <a:ea typeface="ＭＳ Ｐゴシック" panose="020B0600070205080204" pitchFamily="50" charset="-128"/>
              </a:rPr>
              <a:t>取り扱う情報</a:t>
            </a:r>
            <a:r>
              <a:rPr lang="ja-JP" altLang="en-US" u="sng" dirty="0">
                <a:solidFill>
                  <a:schemeClr val="accent6">
                    <a:lumMod val="75000"/>
                  </a:schemeClr>
                </a:solidFill>
                <a:latin typeface="ＭＳ Ｐゴシック" panose="020B0600070205080204" pitchFamily="50" charset="-128"/>
                <a:ea typeface="ＭＳ Ｐゴシック" panose="020B0600070205080204" pitchFamily="50" charset="-128"/>
              </a:rPr>
              <a:t>の対象を土砂災害に限定</a:t>
            </a:r>
            <a:r>
              <a:rPr lang="ja-JP" altLang="en-US" dirty="0">
                <a:latin typeface="ＭＳ Ｐゴシック" panose="020B0600070205080204" pitchFamily="50" charset="-128"/>
                <a:ea typeface="ＭＳ Ｐゴシック" panose="020B0600070205080204" pitchFamily="50" charset="-128"/>
              </a:rPr>
              <a:t>し</a:t>
            </a:r>
            <a:r>
              <a:rPr lang="ja-JP" altLang="en-US" dirty="0" smtClean="0">
                <a:latin typeface="ＭＳ Ｐゴシック" panose="020B0600070205080204" pitchFamily="50" charset="-128"/>
                <a:ea typeface="ＭＳ Ｐゴシック" panose="020B0600070205080204" pitchFamily="50" charset="-128"/>
              </a:rPr>
              <a:t>、</a:t>
            </a:r>
            <a:r>
              <a:rPr lang="en-US" altLang="ja-JP" dirty="0" smtClean="0">
                <a:latin typeface="ＭＳ Ｐゴシック" panose="020B0600070205080204" pitchFamily="50" charset="-128"/>
                <a:ea typeface="ＭＳ Ｐゴシック" panose="020B0600070205080204" pitchFamily="50" charset="-128"/>
              </a:rPr>
              <a:t/>
            </a:r>
            <a:br>
              <a:rPr lang="en-US" altLang="ja-JP" dirty="0" smtClean="0">
                <a:latin typeface="ＭＳ Ｐゴシック" panose="020B0600070205080204" pitchFamily="50" charset="-128"/>
                <a:ea typeface="ＭＳ Ｐゴシック" panose="020B0600070205080204" pitchFamily="50" charset="-128"/>
              </a:rPr>
            </a:br>
            <a:r>
              <a:rPr lang="ja-JP" altLang="en-US" dirty="0" smtClean="0">
                <a:latin typeface="ＭＳ Ｐゴシック" panose="020B0600070205080204" pitchFamily="50" charset="-128"/>
                <a:ea typeface="ＭＳ Ｐゴシック" panose="020B0600070205080204" pitchFamily="50" charset="-128"/>
              </a:rPr>
              <a:t>土砂</a:t>
            </a:r>
            <a:r>
              <a:rPr lang="ja-JP" altLang="en-US" dirty="0">
                <a:latin typeface="ＭＳ Ｐゴシック" panose="020B0600070205080204" pitchFamily="50" charset="-128"/>
                <a:ea typeface="ＭＳ Ｐゴシック" panose="020B0600070205080204" pitchFamily="50" charset="-128"/>
              </a:rPr>
              <a:t>災害への対応を中心に議論していただきます。</a:t>
            </a:r>
            <a:endParaRPr lang="en-US" altLang="ja-JP" dirty="0">
              <a:latin typeface="ＭＳ Ｐゴシック" panose="020B0600070205080204" pitchFamily="50" charset="-128"/>
              <a:ea typeface="ＭＳ Ｐゴシック" panose="020B0600070205080204" pitchFamily="50" charset="-128"/>
            </a:endParaRPr>
          </a:p>
          <a:p>
            <a:pPr marL="0" indent="0">
              <a:lnSpc>
                <a:spcPct val="110000"/>
              </a:lnSpc>
              <a:buNone/>
            </a:pPr>
            <a:r>
              <a:rPr lang="ja-JP" altLang="en-US" dirty="0">
                <a:latin typeface="ＭＳ Ｐゴシック" panose="020B0600070205080204" pitchFamily="50" charset="-128"/>
                <a:ea typeface="ＭＳ Ｐゴシック" panose="020B0600070205080204" pitchFamily="50" charset="-128"/>
              </a:rPr>
              <a:t>実際の災害対応においては本ワークショップとは異なり</a:t>
            </a:r>
            <a:r>
              <a:rPr lang="ja-JP" altLang="en-US" dirty="0" smtClean="0">
                <a:latin typeface="ＭＳ Ｐゴシック" panose="020B0600070205080204" pitchFamily="50" charset="-128"/>
                <a:ea typeface="ＭＳ Ｐゴシック" panose="020B0600070205080204" pitchFamily="50" charset="-128"/>
              </a:rPr>
              <a:t>、</a:t>
            </a:r>
            <a:r>
              <a:rPr lang="en-US" altLang="ja-JP" dirty="0" smtClean="0">
                <a:latin typeface="ＭＳ Ｐゴシック" panose="020B0600070205080204" pitchFamily="50" charset="-128"/>
                <a:ea typeface="ＭＳ Ｐゴシック" panose="020B0600070205080204" pitchFamily="50" charset="-128"/>
              </a:rPr>
              <a:t/>
            </a:r>
            <a:br>
              <a:rPr lang="en-US" altLang="ja-JP" dirty="0" smtClean="0">
                <a:latin typeface="ＭＳ Ｐゴシック" panose="020B0600070205080204" pitchFamily="50" charset="-128"/>
                <a:ea typeface="ＭＳ Ｐゴシック" panose="020B0600070205080204" pitchFamily="50" charset="-128"/>
              </a:rPr>
            </a:br>
            <a:r>
              <a:rPr lang="ja-JP" altLang="en-US" u="sng" dirty="0" smtClean="0">
                <a:solidFill>
                  <a:schemeClr val="accent6">
                    <a:lumMod val="75000"/>
                  </a:schemeClr>
                </a:solidFill>
                <a:latin typeface="ＭＳ Ｐゴシック" panose="020B0600070205080204" pitchFamily="50" charset="-128"/>
                <a:ea typeface="ＭＳ Ｐゴシック" panose="020B0600070205080204" pitchFamily="50" charset="-128"/>
              </a:rPr>
              <a:t>「</a:t>
            </a:r>
            <a:r>
              <a:rPr lang="ja-JP" altLang="en-US" u="sng" dirty="0">
                <a:solidFill>
                  <a:schemeClr val="accent6">
                    <a:lumMod val="75000"/>
                  </a:schemeClr>
                </a:solidFill>
                <a:latin typeface="ＭＳ Ｐゴシック" panose="020B0600070205080204" pitchFamily="50" charset="-128"/>
                <a:ea typeface="ＭＳ Ｐゴシック" panose="020B0600070205080204" pitchFamily="50" charset="-128"/>
              </a:rPr>
              <a:t>土砂災害だけ」または「洪水災害だけ」を想定</a:t>
            </a:r>
            <a:r>
              <a:rPr lang="ja-JP" altLang="en-US" u="sng" dirty="0" smtClean="0">
                <a:solidFill>
                  <a:schemeClr val="accent6">
                    <a:lumMod val="75000"/>
                  </a:schemeClr>
                </a:solidFill>
                <a:latin typeface="ＭＳ Ｐゴシック" panose="020B0600070205080204" pitchFamily="50" charset="-128"/>
                <a:ea typeface="ＭＳ Ｐゴシック" panose="020B0600070205080204" pitchFamily="50" charset="-128"/>
              </a:rPr>
              <a:t>して</a:t>
            </a:r>
            <a:r>
              <a:rPr lang="en-US" altLang="ja-JP" u="sng" dirty="0" smtClean="0">
                <a:solidFill>
                  <a:schemeClr val="accent6">
                    <a:lumMod val="75000"/>
                  </a:schemeClr>
                </a:solidFill>
                <a:latin typeface="ＭＳ Ｐゴシック" panose="020B0600070205080204" pitchFamily="50" charset="-128"/>
                <a:ea typeface="ＭＳ Ｐゴシック" panose="020B0600070205080204" pitchFamily="50" charset="-128"/>
              </a:rPr>
              <a:t/>
            </a:r>
            <a:br>
              <a:rPr lang="en-US" altLang="ja-JP" u="sng" dirty="0" smtClean="0">
                <a:solidFill>
                  <a:schemeClr val="accent6">
                    <a:lumMod val="75000"/>
                  </a:schemeClr>
                </a:solidFill>
                <a:latin typeface="ＭＳ Ｐゴシック" panose="020B0600070205080204" pitchFamily="50" charset="-128"/>
                <a:ea typeface="ＭＳ Ｐゴシック" panose="020B0600070205080204" pitchFamily="50" charset="-128"/>
              </a:rPr>
            </a:br>
            <a:r>
              <a:rPr lang="ja-JP" altLang="en-US" u="sng" dirty="0" smtClean="0">
                <a:solidFill>
                  <a:schemeClr val="accent6">
                    <a:lumMod val="75000"/>
                  </a:schemeClr>
                </a:solidFill>
                <a:latin typeface="ＭＳ Ｐゴシック" panose="020B0600070205080204" pitchFamily="50" charset="-128"/>
                <a:ea typeface="ＭＳ Ｐゴシック" panose="020B0600070205080204" pitchFamily="50" charset="-128"/>
              </a:rPr>
              <a:t>警戒</a:t>
            </a:r>
            <a:r>
              <a:rPr lang="ja-JP" altLang="en-US" u="sng" dirty="0">
                <a:solidFill>
                  <a:schemeClr val="accent6">
                    <a:lumMod val="75000"/>
                  </a:schemeClr>
                </a:solidFill>
                <a:latin typeface="ＭＳ Ｐゴシック" panose="020B0600070205080204" pitchFamily="50" charset="-128"/>
                <a:ea typeface="ＭＳ Ｐゴシック" panose="020B0600070205080204" pitchFamily="50" charset="-128"/>
              </a:rPr>
              <a:t>するということはあり得ません</a:t>
            </a:r>
            <a:r>
              <a:rPr lang="ja-JP" altLang="en-US" dirty="0">
                <a:latin typeface="ＭＳ Ｐゴシック" panose="020B0600070205080204" pitchFamily="50" charset="-128"/>
                <a:ea typeface="ＭＳ Ｐゴシック" panose="020B0600070205080204" pitchFamily="50" charset="-128"/>
              </a:rPr>
              <a:t>ので、ご注意下さい。</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タイトル 2">
            <a:extLst>
              <a:ext uri="{FF2B5EF4-FFF2-40B4-BE49-F238E27FC236}">
                <a16:creationId xmlns:a16="http://schemas.microsoft.com/office/drawing/2014/main" id="{65467DD1-D006-48CE-ABA9-3D8870CCF375}"/>
              </a:ext>
            </a:extLst>
          </p:cNvPr>
          <p:cNvSpPr>
            <a:spLocks noGrp="1"/>
          </p:cNvSpPr>
          <p:nvPr>
            <p:ph type="title"/>
          </p:nvPr>
        </p:nvSpPr>
        <p:spPr/>
        <p:txBody>
          <a:bodyPr>
            <a:normAutofit/>
          </a:bodyPr>
          <a:lstStyle/>
          <a:p>
            <a:r>
              <a:rPr kumimoji="1" lang="ja-JP" altLang="en-US" dirty="0"/>
              <a:t>「土砂災害編」に関する注意事項</a:t>
            </a:r>
          </a:p>
        </p:txBody>
      </p:sp>
      <p:sp>
        <p:nvSpPr>
          <p:cNvPr id="4" name="コンテンツ プレースホルダー 3">
            <a:extLst>
              <a:ext uri="{FF2B5EF4-FFF2-40B4-BE49-F238E27FC236}">
                <a16:creationId xmlns:a16="http://schemas.microsoft.com/office/drawing/2014/main" id="{02E4D2FB-7232-4291-8A16-D4968B6231BE}"/>
              </a:ext>
            </a:extLst>
          </p:cNvPr>
          <p:cNvSpPr>
            <a:spLocks noGrp="1"/>
          </p:cNvSpPr>
          <p:nvPr>
            <p:ph idx="13"/>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430E762-EC33-4951-91CC-D6B4BB2BFC39}"/>
              </a:ext>
            </a:extLst>
          </p:cNvPr>
          <p:cNvSpPr>
            <a:spLocks noGrp="1"/>
          </p:cNvSpPr>
          <p:nvPr>
            <p:ph type="sldNum" sz="quarter" idx="12"/>
          </p:nvPr>
        </p:nvSpPr>
        <p:spPr/>
        <p:txBody>
          <a:bodyPr/>
          <a:lstStyle/>
          <a:p>
            <a:fld id="{090AECCA-A504-4483-9A84-66AB2E940DB8}" type="slidenum">
              <a:rPr lang="ja-JP" altLang="en-US" smtClean="0"/>
              <a:pPr/>
              <a:t>4</a:t>
            </a:fld>
            <a:endParaRPr lang="ja-JP" altLang="en-US" dirty="0"/>
          </a:p>
        </p:txBody>
      </p:sp>
    </p:spTree>
    <p:extLst>
      <p:ext uri="{BB962C8B-B14F-4D97-AF65-F5344CB8AC3E}">
        <p14:creationId xmlns:p14="http://schemas.microsoft.com/office/powerpoint/2010/main" val="7994024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a:xfrm>
            <a:off x="252000" y="364650"/>
            <a:ext cx="9007504" cy="686499"/>
          </a:xfrm>
        </p:spPr>
        <p:txBody>
          <a:bodyPr>
            <a:normAutofit/>
          </a:bodyPr>
          <a:lstStyle/>
          <a:p>
            <a:r>
              <a:rPr lang="en-US" altLang="ja-JP" dirty="0"/>
              <a:t>15:00 </a:t>
            </a:r>
            <a:r>
              <a:rPr lang="ja-JP" altLang="en-US" dirty="0"/>
              <a:t>の時点での解析雨量</a:t>
            </a:r>
            <a:endParaRPr kumimoji="1" lang="ja-JP" altLang="en-US" sz="2400"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40</a:t>
            </a:fld>
            <a:endParaRPr lang="ja-JP" altLang="en-US"/>
          </a:p>
        </p:txBody>
      </p:sp>
      <p:sp>
        <p:nvSpPr>
          <p:cNvPr id="8" name="正方形/長方形 7">
            <a:extLst>
              <a:ext uri="{FF2B5EF4-FFF2-40B4-BE49-F238E27FC236}">
                <a16:creationId xmlns:a16="http://schemas.microsoft.com/office/drawing/2014/main" id="{EEB47860-F85E-40EA-9C3C-458150124C94}"/>
              </a:ext>
            </a:extLst>
          </p:cNvPr>
          <p:cNvSpPr/>
          <p:nvPr/>
        </p:nvSpPr>
        <p:spPr>
          <a:xfrm>
            <a:off x="1180755" y="1360959"/>
            <a:ext cx="2875175" cy="594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a:extLst>
              <a:ext uri="{FF2B5EF4-FFF2-40B4-BE49-F238E27FC236}">
                <a16:creationId xmlns:a16="http://schemas.microsoft.com/office/drawing/2014/main" id="{9B54310C-C83F-4392-B568-7F81E9C2A33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2000" y="1139413"/>
            <a:ext cx="8000000" cy="5333333"/>
          </a:xfrm>
          <a:prstGeom prst="rect">
            <a:avLst/>
          </a:prstGeom>
        </p:spPr>
      </p:pic>
      <p:sp>
        <p:nvSpPr>
          <p:cNvPr id="10" name="正方形/長方形 9">
            <a:extLst>
              <a:ext uri="{FF2B5EF4-FFF2-40B4-BE49-F238E27FC236}">
                <a16:creationId xmlns:a16="http://schemas.microsoft.com/office/drawing/2014/main" id="{F5F383D9-4B21-4D05-825E-4628281F9A20}"/>
              </a:ext>
            </a:extLst>
          </p:cNvPr>
          <p:cNvSpPr/>
          <p:nvPr/>
        </p:nvSpPr>
        <p:spPr>
          <a:xfrm>
            <a:off x="502649" y="1139413"/>
            <a:ext cx="3645145" cy="7742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コンテンツ プレースホルダー 2">
            <a:extLst>
              <a:ext uri="{FF2B5EF4-FFF2-40B4-BE49-F238E27FC236}">
                <a16:creationId xmlns:a16="http://schemas.microsoft.com/office/drawing/2014/main" id="{7853784F-BD00-491C-8369-E2CD745DE143}"/>
              </a:ext>
            </a:extLst>
          </p:cNvPr>
          <p:cNvSpPr>
            <a:spLocks noGrp="1"/>
          </p:cNvSpPr>
          <p:nvPr>
            <p:ph idx="13"/>
          </p:nvPr>
        </p:nvSpPr>
        <p:spPr>
          <a:xfrm>
            <a:off x="252000" y="86609"/>
            <a:ext cx="7886700" cy="277566"/>
          </a:xfrm>
        </p:spPr>
        <p:txBody>
          <a:bodyPr/>
          <a:lstStyle/>
          <a:p>
            <a:r>
              <a:rPr lang="en-US" altLang="ja-JP" b="0" dirty="0">
                <a:solidFill>
                  <a:srgbClr val="E66914"/>
                </a:solidFill>
              </a:rPr>
              <a:t>【</a:t>
            </a:r>
            <a:r>
              <a:rPr lang="ja-JP" altLang="en-US" b="0" dirty="0">
                <a:solidFill>
                  <a:srgbClr val="E66914"/>
                </a:solidFill>
              </a:rPr>
              <a:t>場面 </a:t>
            </a:r>
            <a:r>
              <a:rPr lang="en-US" altLang="ja-JP" b="0" dirty="0" smtClean="0">
                <a:solidFill>
                  <a:srgbClr val="E66914"/>
                </a:solidFill>
              </a:rPr>
              <a:t>2】 </a:t>
            </a:r>
            <a:r>
              <a:rPr lang="ja-JP" altLang="en-US" b="0" dirty="0" smtClean="0">
                <a:solidFill>
                  <a:srgbClr val="E66914"/>
                </a:solidFill>
              </a:rPr>
              <a:t>状況付与</a:t>
            </a:r>
            <a:endParaRPr lang="ja-JP" altLang="en-US" b="0" dirty="0"/>
          </a:p>
        </p:txBody>
      </p:sp>
    </p:spTree>
    <p:extLst>
      <p:ext uri="{BB962C8B-B14F-4D97-AF65-F5344CB8AC3E}">
        <p14:creationId xmlns:p14="http://schemas.microsoft.com/office/powerpoint/2010/main" val="19420871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a:xfrm>
            <a:off x="252000" y="364650"/>
            <a:ext cx="9007504" cy="686499"/>
          </a:xfrm>
        </p:spPr>
        <p:txBody>
          <a:bodyPr>
            <a:normAutofit/>
          </a:bodyPr>
          <a:lstStyle/>
          <a:p>
            <a:r>
              <a:rPr lang="en-US" altLang="ja-JP" dirty="0"/>
              <a:t>16:00 </a:t>
            </a:r>
            <a:r>
              <a:rPr lang="ja-JP" altLang="en-US" dirty="0"/>
              <a:t>の時点での解析雨量</a:t>
            </a:r>
            <a:endParaRPr kumimoji="1" lang="ja-JP" altLang="en-US" sz="2400"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41</a:t>
            </a:fld>
            <a:endParaRPr lang="ja-JP" altLang="en-US"/>
          </a:p>
        </p:txBody>
      </p:sp>
      <p:pic>
        <p:nvPicPr>
          <p:cNvPr id="3" name="図 2">
            <a:extLst>
              <a:ext uri="{FF2B5EF4-FFF2-40B4-BE49-F238E27FC236}">
                <a16:creationId xmlns:a16="http://schemas.microsoft.com/office/drawing/2014/main" id="{F05822A6-5E01-494F-8CED-83DF2336E27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6000" y="1152000"/>
            <a:ext cx="8003385" cy="5328000"/>
          </a:xfrm>
          <a:prstGeom prst="rect">
            <a:avLst/>
          </a:prstGeom>
        </p:spPr>
      </p:pic>
      <p:sp>
        <p:nvSpPr>
          <p:cNvPr id="8" name="正方形/長方形 7">
            <a:extLst>
              <a:ext uri="{FF2B5EF4-FFF2-40B4-BE49-F238E27FC236}">
                <a16:creationId xmlns:a16="http://schemas.microsoft.com/office/drawing/2014/main" id="{EEB47860-F85E-40EA-9C3C-458150124C94}"/>
              </a:ext>
            </a:extLst>
          </p:cNvPr>
          <p:cNvSpPr/>
          <p:nvPr/>
        </p:nvSpPr>
        <p:spPr>
          <a:xfrm>
            <a:off x="457637" y="1103518"/>
            <a:ext cx="2875175" cy="594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コンテンツ プレースホルダー 2">
            <a:extLst>
              <a:ext uri="{FF2B5EF4-FFF2-40B4-BE49-F238E27FC236}">
                <a16:creationId xmlns:a16="http://schemas.microsoft.com/office/drawing/2014/main" id="{7853784F-BD00-491C-8369-E2CD745DE143}"/>
              </a:ext>
            </a:extLst>
          </p:cNvPr>
          <p:cNvSpPr>
            <a:spLocks noGrp="1"/>
          </p:cNvSpPr>
          <p:nvPr>
            <p:ph idx="13"/>
          </p:nvPr>
        </p:nvSpPr>
        <p:spPr>
          <a:xfrm>
            <a:off x="252000" y="86609"/>
            <a:ext cx="7886700" cy="277566"/>
          </a:xfrm>
        </p:spPr>
        <p:txBody>
          <a:bodyPr/>
          <a:lstStyle/>
          <a:p>
            <a:r>
              <a:rPr lang="en-US" altLang="ja-JP" b="0" dirty="0">
                <a:solidFill>
                  <a:srgbClr val="E66914"/>
                </a:solidFill>
              </a:rPr>
              <a:t>【</a:t>
            </a:r>
            <a:r>
              <a:rPr lang="ja-JP" altLang="en-US" b="0" dirty="0">
                <a:solidFill>
                  <a:srgbClr val="E66914"/>
                </a:solidFill>
              </a:rPr>
              <a:t>場面 </a:t>
            </a:r>
            <a:r>
              <a:rPr lang="en-US" altLang="ja-JP" b="0" dirty="0" smtClean="0">
                <a:solidFill>
                  <a:srgbClr val="E66914"/>
                </a:solidFill>
              </a:rPr>
              <a:t>2】 </a:t>
            </a:r>
            <a:r>
              <a:rPr lang="ja-JP" altLang="en-US" b="0" dirty="0" smtClean="0">
                <a:solidFill>
                  <a:srgbClr val="E66914"/>
                </a:solidFill>
              </a:rPr>
              <a:t>状況付与</a:t>
            </a:r>
            <a:endParaRPr lang="ja-JP" altLang="en-US" b="0" dirty="0"/>
          </a:p>
        </p:txBody>
      </p:sp>
    </p:spTree>
    <p:extLst>
      <p:ext uri="{BB962C8B-B14F-4D97-AF65-F5344CB8AC3E}">
        <p14:creationId xmlns:p14="http://schemas.microsoft.com/office/powerpoint/2010/main" val="14152171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1B829347-F85C-440B-BEEE-C3638E50710F}"/>
              </a:ext>
            </a:extLst>
          </p:cNvPr>
          <p:cNvSpPr/>
          <p:nvPr/>
        </p:nvSpPr>
        <p:spPr>
          <a:xfrm>
            <a:off x="107457" y="1381100"/>
            <a:ext cx="4699933" cy="4576080"/>
          </a:xfrm>
          <a:prstGeom prst="rect">
            <a:avLst/>
          </a:prstGeom>
          <a:solidFill>
            <a:schemeClr val="accent4">
              <a:lumMod val="20000"/>
              <a:lumOff val="80000"/>
            </a:schemeClr>
          </a:solidFill>
          <a:ln>
            <a:solidFill>
              <a:srgbClr val="E669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コンテンツ プレースホルダー 6">
            <a:extLst>
              <a:ext uri="{FF2B5EF4-FFF2-40B4-BE49-F238E27FC236}">
                <a16:creationId xmlns:a16="http://schemas.microsoft.com/office/drawing/2014/main" id="{24F6A3FE-9FBE-457F-9355-8C32F49C4AF1}"/>
              </a:ext>
            </a:extLst>
          </p:cNvPr>
          <p:cNvSpPr>
            <a:spLocks noGrp="1"/>
          </p:cNvSpPr>
          <p:nvPr>
            <p:ph idx="1"/>
          </p:nvPr>
        </p:nvSpPr>
        <p:spPr>
          <a:xfrm>
            <a:off x="92217" y="1528707"/>
            <a:ext cx="4619483" cy="3652894"/>
          </a:xfrm>
        </p:spPr>
        <p:txBody>
          <a:bodyPr>
            <a:noAutofit/>
          </a:bodyPr>
          <a:lstStyle/>
          <a:p>
            <a:pPr algn="just">
              <a:lnSpc>
                <a:spcPct val="100000"/>
              </a:lnSpc>
              <a:spcBef>
                <a:spcPts val="0"/>
              </a:spcBef>
              <a:spcAft>
                <a:spcPts val="1200"/>
              </a:spcAft>
            </a:pPr>
            <a:r>
              <a:rPr lang="ja-JP" altLang="en-US" sz="2000" spc="-100" dirty="0"/>
              <a:t>気象庁から</a:t>
            </a:r>
            <a:r>
              <a:rPr lang="ja-JP" altLang="en-US" sz="2000" spc="-100" dirty="0">
                <a:solidFill>
                  <a:srgbClr val="FF0000"/>
                </a:solidFill>
              </a:rPr>
              <a:t>大雨警報（土砂災害</a:t>
            </a:r>
            <a:r>
              <a:rPr lang="ja-JP" altLang="en-US" sz="2000" spc="-100" dirty="0" smtClean="0">
                <a:solidFill>
                  <a:srgbClr val="FF0000"/>
                </a:solidFill>
              </a:rPr>
              <a:t>）</a:t>
            </a:r>
            <a:r>
              <a:rPr lang="en-US" altLang="ja-JP" sz="2000" spc="-100" dirty="0" smtClean="0">
                <a:solidFill>
                  <a:srgbClr val="FF0000"/>
                </a:solidFill>
              </a:rPr>
              <a:t/>
            </a:r>
            <a:br>
              <a:rPr lang="en-US" altLang="ja-JP" sz="2000" spc="-100" dirty="0" smtClean="0">
                <a:solidFill>
                  <a:srgbClr val="FF0000"/>
                </a:solidFill>
              </a:rPr>
            </a:br>
            <a:r>
              <a:rPr lang="ja-JP" altLang="en-US" sz="2000" spc="-100" dirty="0" smtClean="0"/>
              <a:t>（</a:t>
            </a:r>
            <a:r>
              <a:rPr lang="ja-JP" altLang="en-US" sz="2000" spc="-100" dirty="0"/>
              <a:t>警戒レベル３相当）が発表されました。</a:t>
            </a:r>
            <a:endParaRPr lang="en-US" altLang="ja-JP" sz="2000" spc="-100" dirty="0"/>
          </a:p>
          <a:p>
            <a:pPr algn="just">
              <a:lnSpc>
                <a:spcPct val="100000"/>
              </a:lnSpc>
              <a:spcBef>
                <a:spcPts val="0"/>
              </a:spcBef>
              <a:spcAft>
                <a:spcPts val="1200"/>
              </a:spcAft>
            </a:pPr>
            <a:r>
              <a:rPr lang="ja-JP" altLang="en-US" sz="2000" spc="-100" dirty="0"/>
              <a:t>気象庁ホームページなどで次の情報</a:t>
            </a:r>
            <a:r>
              <a:rPr lang="ja-JP" altLang="en-US" sz="2000" spc="-100" dirty="0" smtClean="0"/>
              <a:t>を</a:t>
            </a:r>
            <a:r>
              <a:rPr lang="en-US" altLang="ja-JP" sz="2000" spc="-100" dirty="0" smtClean="0"/>
              <a:t/>
            </a:r>
            <a:br>
              <a:rPr lang="en-US" altLang="ja-JP" sz="2000" spc="-100" dirty="0" smtClean="0"/>
            </a:br>
            <a:r>
              <a:rPr lang="ja-JP" altLang="en-US" sz="2000" spc="-100" dirty="0" smtClean="0"/>
              <a:t>確認</a:t>
            </a:r>
            <a:r>
              <a:rPr lang="ja-JP" altLang="en-US" sz="2000" spc="-100" dirty="0"/>
              <a:t>しました。</a:t>
            </a:r>
            <a:endParaRPr lang="en-US" altLang="ja-JP" sz="2000" spc="-100" dirty="0"/>
          </a:p>
          <a:p>
            <a:pPr marL="442913" lvl="1" indent="-261938">
              <a:lnSpc>
                <a:spcPct val="100000"/>
              </a:lnSpc>
              <a:spcBef>
                <a:spcPts val="0"/>
              </a:spcBef>
              <a:spcAft>
                <a:spcPts val="600"/>
              </a:spcAft>
              <a:buClr>
                <a:schemeClr val="tx1"/>
              </a:buClr>
              <a:buFont typeface="+mj-lt"/>
              <a:buAutoNum type="arabicPeriod"/>
            </a:pPr>
            <a:r>
              <a:rPr lang="ja-JP" altLang="en-US" sz="2000" b="0" spc="-100" dirty="0" smtClean="0">
                <a:solidFill>
                  <a:schemeClr val="tx1"/>
                </a:solidFill>
              </a:rPr>
              <a:t>気象警報・注意報</a:t>
            </a:r>
            <a:endParaRPr lang="en-US" altLang="ja-JP" sz="2000" b="0" spc="-100" dirty="0" smtClean="0">
              <a:solidFill>
                <a:schemeClr val="tx1"/>
              </a:solidFill>
            </a:endParaRPr>
          </a:p>
          <a:p>
            <a:pPr marL="442913" lvl="1" indent="-261938">
              <a:lnSpc>
                <a:spcPct val="100000"/>
              </a:lnSpc>
              <a:spcBef>
                <a:spcPts val="0"/>
              </a:spcBef>
              <a:spcAft>
                <a:spcPts val="600"/>
              </a:spcAft>
              <a:buClr>
                <a:schemeClr val="tx1"/>
              </a:buClr>
              <a:buFont typeface="+mj-lt"/>
              <a:buAutoNum type="arabicPeriod"/>
            </a:pPr>
            <a:r>
              <a:rPr lang="ja-JP" altLang="en-US" sz="2000" b="0" spc="-100" dirty="0" smtClean="0">
                <a:solidFill>
                  <a:schemeClr val="tx1"/>
                </a:solidFill>
              </a:rPr>
              <a:t>今後</a:t>
            </a:r>
            <a:r>
              <a:rPr lang="ja-JP" altLang="en-US" sz="2000" b="0" spc="-100" dirty="0">
                <a:solidFill>
                  <a:schemeClr val="tx1"/>
                </a:solidFill>
              </a:rPr>
              <a:t>の雨（降水短時間予報）</a:t>
            </a:r>
            <a:endParaRPr lang="en-US" altLang="ja-JP" sz="2000" b="0" spc="-100" dirty="0">
              <a:solidFill>
                <a:schemeClr val="tx1"/>
              </a:solidFill>
            </a:endParaRPr>
          </a:p>
          <a:p>
            <a:pPr marL="442913" lvl="1" indent="-261938">
              <a:lnSpc>
                <a:spcPct val="100000"/>
              </a:lnSpc>
              <a:spcBef>
                <a:spcPts val="0"/>
              </a:spcBef>
              <a:spcAft>
                <a:spcPts val="600"/>
              </a:spcAft>
              <a:buClr>
                <a:schemeClr val="tx1"/>
              </a:buClr>
              <a:buFont typeface="+mj-lt"/>
              <a:buAutoNum type="arabicPeriod"/>
            </a:pPr>
            <a:r>
              <a:rPr lang="ja-JP" altLang="en-US" sz="2000" b="0" spc="-100" dirty="0">
                <a:solidFill>
                  <a:schemeClr val="tx1"/>
                </a:solidFill>
              </a:rPr>
              <a:t>土砂</a:t>
            </a:r>
            <a:r>
              <a:rPr lang="ja-JP" altLang="en-US" sz="2000" b="0" spc="-100" dirty="0" smtClean="0">
                <a:solidFill>
                  <a:schemeClr val="tx1"/>
                </a:solidFill>
              </a:rPr>
              <a:t>キキクル</a:t>
            </a:r>
            <a:r>
              <a:rPr lang="en-US" altLang="ja-JP" sz="2000" b="0" spc="-100" dirty="0" smtClean="0">
                <a:solidFill>
                  <a:schemeClr val="tx1"/>
                </a:solidFill>
              </a:rPr>
              <a:t/>
            </a:r>
            <a:br>
              <a:rPr lang="en-US" altLang="ja-JP" sz="2000" b="0" spc="-100" dirty="0" smtClean="0">
                <a:solidFill>
                  <a:schemeClr val="tx1"/>
                </a:solidFill>
              </a:rPr>
            </a:br>
            <a:r>
              <a:rPr lang="ja-JP" altLang="en-US" sz="2000" b="0" spc="-100" dirty="0" smtClean="0">
                <a:solidFill>
                  <a:schemeClr val="tx1"/>
                </a:solidFill>
              </a:rPr>
              <a:t>（</a:t>
            </a:r>
            <a:r>
              <a:rPr lang="ja-JP" altLang="en-US" sz="2000" b="0" spc="-100" dirty="0">
                <a:solidFill>
                  <a:schemeClr val="tx1"/>
                </a:solidFill>
              </a:rPr>
              <a:t>大雨警報（土砂災害）の危険度分布）</a:t>
            </a:r>
            <a:endParaRPr lang="en-US" altLang="ja-JP" sz="2000" b="0" spc="-100" dirty="0">
              <a:solidFill>
                <a:schemeClr val="tx1"/>
              </a:solidFill>
            </a:endParaRPr>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lstStyle/>
          <a:p>
            <a:r>
              <a:rPr kumimoji="1" lang="en-US" altLang="ja-JP" dirty="0" smtClean="0"/>
              <a:t>19</a:t>
            </a:r>
            <a:r>
              <a:rPr kumimoji="1" lang="ja-JP" altLang="en-US" dirty="0"/>
              <a:t>日　</a:t>
            </a:r>
            <a:r>
              <a:rPr kumimoji="1" lang="en-US" altLang="ja-JP" dirty="0"/>
              <a:t>16</a:t>
            </a:r>
            <a:r>
              <a:rPr kumimoji="1" lang="ja-JP" altLang="en-US" dirty="0"/>
              <a:t>：</a:t>
            </a:r>
            <a:r>
              <a:rPr kumimoji="1" lang="en-US" altLang="ja-JP" dirty="0"/>
              <a:t>03</a:t>
            </a:r>
            <a:endParaRPr kumimoji="1" lang="ja-JP" altLang="en-US"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42</a:t>
            </a:fld>
            <a:endParaRPr lang="ja-JP" altLang="en-US"/>
          </a:p>
        </p:txBody>
      </p:sp>
      <p:sp>
        <p:nvSpPr>
          <p:cNvPr id="11" name="コンテンツ プレースホルダー 2">
            <a:extLst>
              <a:ext uri="{FF2B5EF4-FFF2-40B4-BE49-F238E27FC236}">
                <a16:creationId xmlns:a16="http://schemas.microsoft.com/office/drawing/2014/main" id="{7853784F-BD00-491C-8369-E2CD745DE143}"/>
              </a:ext>
            </a:extLst>
          </p:cNvPr>
          <p:cNvSpPr>
            <a:spLocks noGrp="1"/>
          </p:cNvSpPr>
          <p:nvPr>
            <p:ph idx="13"/>
          </p:nvPr>
        </p:nvSpPr>
        <p:spPr>
          <a:xfrm>
            <a:off x="252000" y="86609"/>
            <a:ext cx="7886700" cy="277566"/>
          </a:xfrm>
        </p:spPr>
        <p:txBody>
          <a:bodyPr/>
          <a:lstStyle/>
          <a:p>
            <a:r>
              <a:rPr lang="en-US" altLang="ja-JP" b="0" dirty="0">
                <a:solidFill>
                  <a:srgbClr val="E66914"/>
                </a:solidFill>
              </a:rPr>
              <a:t>【</a:t>
            </a:r>
            <a:r>
              <a:rPr lang="ja-JP" altLang="en-US" b="0" dirty="0">
                <a:solidFill>
                  <a:srgbClr val="E66914"/>
                </a:solidFill>
              </a:rPr>
              <a:t>場面 </a:t>
            </a:r>
            <a:r>
              <a:rPr lang="en-US" altLang="ja-JP" b="0" dirty="0" smtClean="0">
                <a:solidFill>
                  <a:srgbClr val="E66914"/>
                </a:solidFill>
              </a:rPr>
              <a:t>2】 </a:t>
            </a:r>
            <a:r>
              <a:rPr lang="ja-JP" altLang="en-US" b="0" dirty="0" smtClean="0">
                <a:solidFill>
                  <a:srgbClr val="E66914"/>
                </a:solidFill>
              </a:rPr>
              <a:t>状況付与</a:t>
            </a:r>
            <a:endParaRPr lang="ja-JP" altLang="en-US" b="0" dirty="0"/>
          </a:p>
        </p:txBody>
      </p:sp>
      <p:pic>
        <p:nvPicPr>
          <p:cNvPr id="3" name="図 2"/>
          <p:cNvPicPr>
            <a:picLocks noChangeAspect="1"/>
          </p:cNvPicPr>
          <p:nvPr/>
        </p:nvPicPr>
        <p:blipFill>
          <a:blip r:embed="rId3"/>
          <a:stretch>
            <a:fillRect/>
          </a:stretch>
        </p:blipFill>
        <p:spPr>
          <a:xfrm>
            <a:off x="4883275" y="1173192"/>
            <a:ext cx="4223146" cy="5294283"/>
          </a:xfrm>
          <a:prstGeom prst="rect">
            <a:avLst/>
          </a:prstGeom>
        </p:spPr>
      </p:pic>
    </p:spTree>
    <p:extLst>
      <p:ext uri="{BB962C8B-B14F-4D97-AF65-F5344CB8AC3E}">
        <p14:creationId xmlns:p14="http://schemas.microsoft.com/office/powerpoint/2010/main" val="4609808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lstStyle/>
          <a:p>
            <a:r>
              <a:rPr kumimoji="1" lang="en-US" altLang="ja-JP" dirty="0"/>
              <a:t>【</a:t>
            </a:r>
            <a:r>
              <a:rPr kumimoji="1" lang="ja-JP" altLang="en-US" dirty="0"/>
              <a:t>グループ検討</a:t>
            </a:r>
            <a:r>
              <a:rPr kumimoji="1" lang="en-US" altLang="ja-JP" dirty="0"/>
              <a:t>】</a:t>
            </a:r>
            <a:r>
              <a:rPr kumimoji="1" lang="ja-JP" altLang="en-US" dirty="0"/>
              <a:t>　</a:t>
            </a:r>
            <a:r>
              <a:rPr kumimoji="1" lang="en-US" altLang="ja-JP" dirty="0"/>
              <a:t>19</a:t>
            </a:r>
            <a:r>
              <a:rPr kumimoji="1" lang="ja-JP" altLang="en-US" dirty="0"/>
              <a:t>日　</a:t>
            </a:r>
            <a:r>
              <a:rPr kumimoji="1" lang="en-US" altLang="ja-JP" dirty="0"/>
              <a:t>16</a:t>
            </a:r>
            <a:r>
              <a:rPr kumimoji="1" lang="ja-JP" altLang="en-US" dirty="0"/>
              <a:t>：</a:t>
            </a:r>
            <a:r>
              <a:rPr kumimoji="1" lang="en-US" altLang="ja-JP" dirty="0"/>
              <a:t>03</a:t>
            </a:r>
            <a:endParaRPr kumimoji="1" lang="ja-JP" altLang="en-US" dirty="0"/>
          </a:p>
        </p:txBody>
      </p:sp>
      <p:sp>
        <p:nvSpPr>
          <p:cNvPr id="8" name="コンテンツ プレースホルダー 7">
            <a:extLst>
              <a:ext uri="{FF2B5EF4-FFF2-40B4-BE49-F238E27FC236}">
                <a16:creationId xmlns:a16="http://schemas.microsoft.com/office/drawing/2014/main" id="{821F731C-05A0-4665-9ECE-0ABA59831F6C}"/>
              </a:ext>
            </a:extLst>
          </p:cNvPr>
          <p:cNvSpPr>
            <a:spLocks noGrp="1"/>
          </p:cNvSpPr>
          <p:nvPr>
            <p:ph idx="13"/>
          </p:nvPr>
        </p:nvSpPr>
        <p:spPr/>
        <p:txBody>
          <a:bodyPr/>
          <a:lstStyle/>
          <a:p>
            <a:r>
              <a:rPr lang="en-US" altLang="ja-JP" b="0">
                <a:solidFill>
                  <a:srgbClr val="E66914"/>
                </a:solidFill>
              </a:rPr>
              <a:t>【</a:t>
            </a:r>
            <a:r>
              <a:rPr lang="ja-JP" altLang="en-US" b="0">
                <a:solidFill>
                  <a:srgbClr val="E66914"/>
                </a:solidFill>
              </a:rPr>
              <a:t>場面 </a:t>
            </a:r>
            <a:r>
              <a:rPr lang="en-US" altLang="ja-JP" b="0">
                <a:solidFill>
                  <a:srgbClr val="E66914"/>
                </a:solidFill>
              </a:rPr>
              <a:t>2 】</a:t>
            </a:r>
            <a:endParaRPr lang="ja-JP" altLang="en-US" b="0" dirty="0">
              <a:solidFill>
                <a:srgbClr val="E66914"/>
              </a:solidFill>
            </a:endParaRPr>
          </a:p>
          <a:p>
            <a:endParaRPr kumimoji="1" lang="ja-JP" altLang="en-US"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43</a:t>
            </a:fld>
            <a:endParaRPr lang="ja-JP" altLang="en-US"/>
          </a:p>
        </p:txBody>
      </p:sp>
      <p:sp>
        <p:nvSpPr>
          <p:cNvPr id="9" name="正方形/長方形 11">
            <a:extLst>
              <a:ext uri="{FF2B5EF4-FFF2-40B4-BE49-F238E27FC236}">
                <a16:creationId xmlns:a16="http://schemas.microsoft.com/office/drawing/2014/main" id="{7FCE4E78-E0F0-4762-AD3C-5B4D50284EB8}"/>
              </a:ext>
            </a:extLst>
          </p:cNvPr>
          <p:cNvSpPr/>
          <p:nvPr/>
        </p:nvSpPr>
        <p:spPr>
          <a:xfrm>
            <a:off x="252000" y="1167886"/>
            <a:ext cx="8717339" cy="4937555"/>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477521">
                <a:moveTo>
                  <a:pt x="0" y="0"/>
                </a:moveTo>
                <a:lnTo>
                  <a:pt x="8348133" y="0"/>
                </a:lnTo>
                <a:lnTo>
                  <a:pt x="8348133" y="4248709"/>
                </a:lnTo>
                <a:lnTo>
                  <a:pt x="5156201" y="4248921"/>
                </a:lnTo>
                <a:lnTo>
                  <a:pt x="5257801" y="4477521"/>
                </a:lnTo>
                <a:lnTo>
                  <a:pt x="4572001" y="4248922"/>
                </a:lnTo>
                <a:lnTo>
                  <a:pt x="0" y="4248709"/>
                </a:lnTo>
                <a:lnTo>
                  <a:pt x="0" y="0"/>
                </a:lnTo>
                <a:close/>
              </a:path>
            </a:pathLst>
          </a:custGeom>
          <a:solidFill>
            <a:schemeClr val="accent4">
              <a:lumMod val="20000"/>
              <a:lumOff val="80000"/>
            </a:schemeClr>
          </a:solidFill>
          <a:ln>
            <a:solidFill>
              <a:srgbClr val="E669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コンテンツ プレースホルダー 6">
            <a:extLst>
              <a:ext uri="{FF2B5EF4-FFF2-40B4-BE49-F238E27FC236}">
                <a16:creationId xmlns:a16="http://schemas.microsoft.com/office/drawing/2014/main" id="{24F6A3FE-9FBE-457F-9355-8C32F49C4AF1}"/>
              </a:ext>
            </a:extLst>
          </p:cNvPr>
          <p:cNvSpPr txBox="1">
            <a:spLocks/>
          </p:cNvSpPr>
          <p:nvPr/>
        </p:nvSpPr>
        <p:spPr>
          <a:xfrm>
            <a:off x="252001" y="1745769"/>
            <a:ext cx="8717338" cy="27917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just">
              <a:lnSpc>
                <a:spcPct val="100000"/>
              </a:lnSpc>
              <a:spcBef>
                <a:spcPts val="0"/>
              </a:spcBef>
              <a:spcAft>
                <a:spcPts val="1800"/>
              </a:spcAft>
              <a:buNone/>
            </a:pPr>
            <a:r>
              <a:rPr lang="ja-JP" altLang="en-US" sz="2000" dirty="0"/>
              <a:t>市は、速やかに</a:t>
            </a:r>
            <a:r>
              <a:rPr lang="ja-JP" altLang="en-US" sz="2000" dirty="0">
                <a:solidFill>
                  <a:srgbClr val="FF0000"/>
                </a:solidFill>
              </a:rPr>
              <a:t>「警戒レベル</a:t>
            </a:r>
            <a:r>
              <a:rPr lang="ja-JP" altLang="en-US" sz="2000" dirty="0" smtClean="0">
                <a:solidFill>
                  <a:srgbClr val="FF0000"/>
                </a:solidFill>
              </a:rPr>
              <a:t>３ 高齢者</a:t>
            </a:r>
            <a:r>
              <a:rPr lang="ja-JP" altLang="en-US" sz="2000" dirty="0">
                <a:solidFill>
                  <a:srgbClr val="FF0000"/>
                </a:solidFill>
              </a:rPr>
              <a:t>等避難」</a:t>
            </a:r>
            <a:r>
              <a:rPr lang="ja-JP" altLang="en-US" sz="2000" dirty="0"/>
              <a:t>を発令することとしました。</a:t>
            </a:r>
            <a:endParaRPr lang="en-US" altLang="ja-JP" sz="2000" dirty="0"/>
          </a:p>
          <a:p>
            <a:pPr marL="447675" indent="-266700" algn="just">
              <a:lnSpc>
                <a:spcPct val="110000"/>
              </a:lnSpc>
              <a:spcBef>
                <a:spcPts val="0"/>
              </a:spcBef>
              <a:spcAft>
                <a:spcPts val="600"/>
              </a:spcAft>
              <a:buNone/>
              <a:tabLst>
                <a:tab pos="447675" algn="l"/>
              </a:tabLst>
            </a:pPr>
            <a:r>
              <a:rPr lang="ja-JP" altLang="en-US" sz="2200" dirty="0"/>
              <a:t>① </a:t>
            </a:r>
            <a:r>
              <a:rPr lang="ja-JP" altLang="en-US" sz="2200" dirty="0">
                <a:solidFill>
                  <a:srgbClr val="FF0000"/>
                </a:solidFill>
              </a:rPr>
              <a:t>「警戒レベル</a:t>
            </a:r>
            <a:r>
              <a:rPr lang="ja-JP" altLang="en-US" sz="2200" dirty="0" smtClean="0">
                <a:solidFill>
                  <a:srgbClr val="FF0000"/>
                </a:solidFill>
              </a:rPr>
              <a:t>３ 高齢者</a:t>
            </a:r>
            <a:r>
              <a:rPr lang="ja-JP" altLang="en-US" sz="2200" dirty="0">
                <a:solidFill>
                  <a:srgbClr val="FF0000"/>
                </a:solidFill>
              </a:rPr>
              <a:t>等避難」</a:t>
            </a:r>
            <a:r>
              <a:rPr lang="ja-JP" altLang="en-US" sz="2200" dirty="0"/>
              <a:t>を発令</a:t>
            </a:r>
            <a:r>
              <a:rPr lang="ja-JP" altLang="en-US" sz="2200" dirty="0" smtClean="0"/>
              <a:t>する対象</a:t>
            </a:r>
            <a:r>
              <a:rPr lang="ja-JP" altLang="en-US" sz="2200" dirty="0"/>
              <a:t>区域は？</a:t>
            </a:r>
            <a:endParaRPr lang="en-US" altLang="ja-JP" sz="2200" dirty="0"/>
          </a:p>
          <a:p>
            <a:pPr marL="534988" indent="-354013">
              <a:lnSpc>
                <a:spcPct val="110000"/>
              </a:lnSpc>
              <a:spcBef>
                <a:spcPts val="0"/>
              </a:spcBef>
              <a:spcAft>
                <a:spcPts val="600"/>
              </a:spcAft>
              <a:buNone/>
              <a:tabLst>
                <a:tab pos="542925" algn="l"/>
              </a:tabLst>
            </a:pPr>
            <a:r>
              <a:rPr lang="ja-JP" altLang="en-US" sz="2200" dirty="0" smtClean="0"/>
              <a:t>② </a:t>
            </a:r>
            <a:r>
              <a:rPr lang="ja-JP" altLang="en-US" sz="2200" dirty="0"/>
              <a:t>住民に</a:t>
            </a:r>
            <a:r>
              <a:rPr lang="ja-JP" altLang="en-US" sz="2200" dirty="0">
                <a:solidFill>
                  <a:srgbClr val="FF0000"/>
                </a:solidFill>
              </a:rPr>
              <a:t>「警戒レベル</a:t>
            </a:r>
            <a:r>
              <a:rPr lang="ja-JP" altLang="en-US" sz="2200" dirty="0" smtClean="0">
                <a:solidFill>
                  <a:srgbClr val="FF0000"/>
                </a:solidFill>
              </a:rPr>
              <a:t>３ 高齢者</a:t>
            </a:r>
            <a:r>
              <a:rPr lang="ja-JP" altLang="en-US" sz="2200" dirty="0">
                <a:solidFill>
                  <a:srgbClr val="FF0000"/>
                </a:solidFill>
              </a:rPr>
              <a:t>等避難」</a:t>
            </a:r>
            <a:r>
              <a:rPr lang="ja-JP" altLang="en-US" sz="2200" dirty="0"/>
              <a:t>を伝達するうえ</a:t>
            </a:r>
            <a:r>
              <a:rPr lang="ja-JP" altLang="en-US" sz="2200" dirty="0" smtClean="0"/>
              <a:t>で</a:t>
            </a:r>
            <a:r>
              <a:rPr lang="en-US" altLang="ja-JP" sz="2200" dirty="0" smtClean="0"/>
              <a:t/>
            </a:r>
            <a:br>
              <a:rPr lang="en-US" altLang="ja-JP" sz="2200" dirty="0" smtClean="0"/>
            </a:br>
            <a:r>
              <a:rPr lang="ja-JP" altLang="en-US" sz="2200" dirty="0" smtClean="0"/>
              <a:t>伝えるべき大事</a:t>
            </a:r>
            <a:r>
              <a:rPr lang="ja-JP" altLang="en-US" sz="2200" dirty="0"/>
              <a:t>なことは？ 伝達の手段は？</a:t>
            </a:r>
            <a:endParaRPr lang="en-US" altLang="ja-JP" sz="2200" dirty="0"/>
          </a:p>
          <a:p>
            <a:pPr marL="447675" indent="-266700" algn="just">
              <a:lnSpc>
                <a:spcPct val="110000"/>
              </a:lnSpc>
              <a:spcBef>
                <a:spcPts val="0"/>
              </a:spcBef>
              <a:spcAft>
                <a:spcPts val="600"/>
              </a:spcAft>
              <a:buNone/>
              <a:tabLst>
                <a:tab pos="628650" algn="l"/>
              </a:tabLst>
            </a:pPr>
            <a:r>
              <a:rPr lang="ja-JP" altLang="en-US" sz="2200" dirty="0"/>
              <a:t>③ 今後、市がとるべき体制は？</a:t>
            </a:r>
          </a:p>
        </p:txBody>
      </p:sp>
      <p:pic>
        <p:nvPicPr>
          <p:cNvPr id="13" name="Picture 4" descr="先生のイラスト（男性）">
            <a:extLst>
              <a:ext uri="{FF2B5EF4-FFF2-40B4-BE49-F238E27FC236}">
                <a16:creationId xmlns:a16="http://schemas.microsoft.com/office/drawing/2014/main" id="{1AFB6E5D-5458-4701-8EB3-FF910ED673B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2991"/>
          <a:stretch/>
        </p:blipFill>
        <p:spPr bwMode="auto">
          <a:xfrm>
            <a:off x="5920794" y="5659476"/>
            <a:ext cx="1466074" cy="939800"/>
          </a:xfrm>
          <a:prstGeom prst="rect">
            <a:avLst/>
          </a:prstGeom>
          <a:noFill/>
          <a:extLst>
            <a:ext uri="{909E8E84-426E-40DD-AFC4-6F175D3DCCD1}">
              <a14:hiddenFill xmlns:a14="http://schemas.microsoft.com/office/drawing/2010/main">
                <a:solidFill>
                  <a:srgbClr val="FFFFFF"/>
                </a:solidFill>
              </a14:hiddenFill>
            </a:ext>
          </a:extLst>
        </p:spPr>
      </p:pic>
      <p:sp>
        <p:nvSpPr>
          <p:cNvPr id="14" name="テキスト ボックス 13">
            <a:extLst>
              <a:ext uri="{FF2B5EF4-FFF2-40B4-BE49-F238E27FC236}">
                <a16:creationId xmlns:a16="http://schemas.microsoft.com/office/drawing/2014/main" id="{E2AE743C-D7AE-4103-9057-375C4FD4570E}"/>
              </a:ext>
            </a:extLst>
          </p:cNvPr>
          <p:cNvSpPr txBox="1"/>
          <p:nvPr/>
        </p:nvSpPr>
        <p:spPr>
          <a:xfrm>
            <a:off x="2433142" y="6022184"/>
            <a:ext cx="3669594" cy="461665"/>
          </a:xfrm>
          <a:prstGeom prst="rect">
            <a:avLst/>
          </a:prstGeom>
          <a:noFill/>
        </p:spPr>
        <p:txBody>
          <a:bodyPr wrap="none" rtlCol="0">
            <a:spAutoFit/>
          </a:bodyPr>
          <a:lstStyle/>
          <a:p>
            <a:pPr algn="ctr"/>
            <a:r>
              <a:rPr lang="en-US" altLang="ja-JP" sz="2400" b="1" dirty="0">
                <a:solidFill>
                  <a:srgbClr val="419C7B"/>
                </a:solidFill>
                <a:latin typeface="+mn-ea"/>
              </a:rPr>
              <a:t>2</a:t>
            </a:r>
            <a:r>
              <a:rPr lang="en-US" altLang="ja-JP" sz="2400" b="1" dirty="0" smtClean="0">
                <a:solidFill>
                  <a:srgbClr val="419C7B"/>
                </a:solidFill>
                <a:latin typeface="+mn-ea"/>
              </a:rPr>
              <a:t>0</a:t>
            </a:r>
            <a:r>
              <a:rPr kumimoji="1" lang="ja-JP" altLang="en-US" sz="2400" b="1" dirty="0">
                <a:solidFill>
                  <a:srgbClr val="419C7B"/>
                </a:solidFill>
                <a:latin typeface="+mn-ea"/>
              </a:rPr>
              <a:t>分で検討を</a:t>
            </a:r>
            <a:r>
              <a:rPr lang="ja-JP" altLang="en-US" sz="2400" b="1" dirty="0">
                <a:solidFill>
                  <a:srgbClr val="419C7B"/>
                </a:solidFill>
                <a:latin typeface="+mn-ea"/>
              </a:rPr>
              <a:t>お願いします</a:t>
            </a:r>
            <a:endParaRPr kumimoji="1" lang="ja-JP" altLang="en-US" sz="2400" b="1" dirty="0">
              <a:solidFill>
                <a:srgbClr val="419C7B"/>
              </a:solidFill>
              <a:latin typeface="+mn-ea"/>
            </a:endParaRPr>
          </a:p>
        </p:txBody>
      </p:sp>
      <p:sp>
        <p:nvSpPr>
          <p:cNvPr id="15" name="テキスト ボックス 14">
            <a:extLst>
              <a:ext uri="{FF2B5EF4-FFF2-40B4-BE49-F238E27FC236}">
                <a16:creationId xmlns:a16="http://schemas.microsoft.com/office/drawing/2014/main" id="{D067266E-F940-8DEE-FAD4-5D8FF3C9C695}"/>
              </a:ext>
            </a:extLst>
          </p:cNvPr>
          <p:cNvSpPr txBox="1"/>
          <p:nvPr/>
        </p:nvSpPr>
        <p:spPr>
          <a:xfrm>
            <a:off x="724005" y="4684134"/>
            <a:ext cx="7695989" cy="551671"/>
          </a:xfrm>
          <a:prstGeom prst="rect">
            <a:avLst/>
          </a:prstGeom>
          <a:solidFill>
            <a:schemeClr val="tx1"/>
          </a:solidFill>
        </p:spPr>
        <p:txBody>
          <a:bodyPr wrap="square" lIns="108000" tIns="72000" rIns="108000" bIns="72000">
            <a:spAutoFit/>
          </a:bodyPr>
          <a:lstStyle/>
          <a:p>
            <a:pPr marL="0" lvl="1" indent="0" algn="ctr">
              <a:lnSpc>
                <a:spcPct val="110000"/>
              </a:lnSpc>
              <a:spcBef>
                <a:spcPts val="1200"/>
              </a:spcBef>
              <a:spcAft>
                <a:spcPts val="600"/>
              </a:spcAft>
              <a:buNone/>
              <a:tabLst>
                <a:tab pos="627063" algn="l"/>
              </a:tabLst>
            </a:pPr>
            <a:r>
              <a:rPr lang="ja-JP" altLang="en-US" sz="2000" b="1" dirty="0" smtClean="0">
                <a:solidFill>
                  <a:schemeClr val="bg1"/>
                </a:solidFill>
                <a:latin typeface="ＭＳ Ｐゴシック" panose="020B0600070205080204" pitchFamily="50" charset="-128"/>
                <a:ea typeface="ＭＳ Ｐゴシック" panose="020B0600070205080204" pitchFamily="50" charset="-128"/>
              </a:rPr>
              <a:t>市長</a:t>
            </a:r>
            <a:r>
              <a:rPr lang="ja-JP" altLang="en-US" sz="2000" b="1" dirty="0">
                <a:solidFill>
                  <a:schemeClr val="bg1"/>
                </a:solidFill>
                <a:latin typeface="ＭＳ Ｐゴシック" panose="020B0600070205080204" pitchFamily="50" charset="-128"/>
                <a:ea typeface="ＭＳ Ｐゴシック" panose="020B0600070205080204" pitchFamily="50" charset="-128"/>
              </a:rPr>
              <a:t>に説明することを想定して</a:t>
            </a:r>
            <a:r>
              <a:rPr lang="ja-JP" altLang="en-US" sz="2400" b="1" dirty="0">
                <a:solidFill>
                  <a:schemeClr val="bg1"/>
                </a:solidFill>
                <a:latin typeface="ＭＳ Ｐゴシック" panose="020B0600070205080204" pitchFamily="50" charset="-128"/>
                <a:ea typeface="ＭＳ Ｐゴシック" panose="020B0600070205080204" pitchFamily="50" charset="-128"/>
              </a:rPr>
              <a:t>「理由」「根拠」</a:t>
            </a:r>
            <a:r>
              <a:rPr lang="ja-JP" altLang="en-US" sz="2000" b="1" dirty="0">
                <a:solidFill>
                  <a:schemeClr val="bg1"/>
                </a:solidFill>
                <a:latin typeface="ＭＳ Ｐゴシック" panose="020B0600070205080204" pitchFamily="50" charset="-128"/>
                <a:ea typeface="ＭＳ Ｐゴシック" panose="020B0600070205080204" pitchFamily="50" charset="-128"/>
              </a:rPr>
              <a:t>も整理してください</a:t>
            </a:r>
          </a:p>
        </p:txBody>
      </p:sp>
    </p:spTree>
    <p:extLst>
      <p:ext uri="{BB962C8B-B14F-4D97-AF65-F5344CB8AC3E}">
        <p14:creationId xmlns:p14="http://schemas.microsoft.com/office/powerpoint/2010/main" val="18622992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normAutofit/>
          </a:bodyPr>
          <a:lstStyle/>
          <a:p>
            <a:r>
              <a:rPr lang="en-US" altLang="ja-JP" dirty="0"/>
              <a:t>【</a:t>
            </a:r>
            <a:r>
              <a:rPr lang="ja-JP" altLang="en-US" dirty="0"/>
              <a:t>グループ発表</a:t>
            </a:r>
            <a:r>
              <a:rPr lang="en-US" altLang="ja-JP" dirty="0"/>
              <a:t>】</a:t>
            </a:r>
            <a:r>
              <a:rPr lang="ja-JP" altLang="en-US" dirty="0"/>
              <a:t>　場面</a:t>
            </a:r>
            <a:r>
              <a:rPr lang="en-US" altLang="ja-JP" dirty="0"/>
              <a:t>2</a:t>
            </a:r>
            <a:endParaRPr kumimoji="1" lang="ja-JP" altLang="en-US" dirty="0"/>
          </a:p>
        </p:txBody>
      </p:sp>
      <p:sp>
        <p:nvSpPr>
          <p:cNvPr id="8" name="コンテンツ プレースホルダー 7">
            <a:extLst>
              <a:ext uri="{FF2B5EF4-FFF2-40B4-BE49-F238E27FC236}">
                <a16:creationId xmlns:a16="http://schemas.microsoft.com/office/drawing/2014/main" id="{821F731C-05A0-4665-9ECE-0ABA59831F6C}"/>
              </a:ext>
            </a:extLst>
          </p:cNvPr>
          <p:cNvSpPr>
            <a:spLocks noGrp="1"/>
          </p:cNvSpPr>
          <p:nvPr>
            <p:ph idx="13"/>
          </p:nvPr>
        </p:nvSpPr>
        <p:spPr>
          <a:xfrm>
            <a:off x="252000" y="86609"/>
            <a:ext cx="7886700" cy="277566"/>
          </a:xfrm>
        </p:spPr>
        <p:txBody>
          <a:bodyPr/>
          <a:lstStyle/>
          <a:p>
            <a:r>
              <a:rPr lang="en-US" altLang="ja-JP" b="0">
                <a:solidFill>
                  <a:srgbClr val="E66914"/>
                </a:solidFill>
              </a:rPr>
              <a:t>【</a:t>
            </a:r>
            <a:r>
              <a:rPr lang="ja-JP" altLang="en-US" b="0">
                <a:solidFill>
                  <a:srgbClr val="E66914"/>
                </a:solidFill>
              </a:rPr>
              <a:t>場面 </a:t>
            </a:r>
            <a:r>
              <a:rPr lang="en-US" altLang="ja-JP" b="0">
                <a:solidFill>
                  <a:srgbClr val="E66914"/>
                </a:solidFill>
              </a:rPr>
              <a:t>2 】</a:t>
            </a:r>
            <a:endParaRPr lang="ja-JP" altLang="en-US" b="0" dirty="0">
              <a:solidFill>
                <a:srgbClr val="E66914"/>
              </a:solidFill>
            </a:endParaRPr>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44</a:t>
            </a:fld>
            <a:endParaRPr lang="ja-JP" altLang="en-US"/>
          </a:p>
        </p:txBody>
      </p:sp>
      <p:sp>
        <p:nvSpPr>
          <p:cNvPr id="11" name="正方形/長方形 11">
            <a:extLst>
              <a:ext uri="{FF2B5EF4-FFF2-40B4-BE49-F238E27FC236}">
                <a16:creationId xmlns:a16="http://schemas.microsoft.com/office/drawing/2014/main" id="{7FCE4E78-E0F0-4762-AD3C-5B4D50284EB8}"/>
              </a:ext>
            </a:extLst>
          </p:cNvPr>
          <p:cNvSpPr/>
          <p:nvPr/>
        </p:nvSpPr>
        <p:spPr>
          <a:xfrm>
            <a:off x="252000" y="1141108"/>
            <a:ext cx="8717339" cy="4949141"/>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477521">
                <a:moveTo>
                  <a:pt x="0" y="0"/>
                </a:moveTo>
                <a:lnTo>
                  <a:pt x="8348133" y="0"/>
                </a:lnTo>
                <a:lnTo>
                  <a:pt x="8348133" y="4248709"/>
                </a:lnTo>
                <a:lnTo>
                  <a:pt x="5156201" y="4248921"/>
                </a:lnTo>
                <a:lnTo>
                  <a:pt x="5257801" y="4477521"/>
                </a:lnTo>
                <a:lnTo>
                  <a:pt x="4572001" y="4248922"/>
                </a:lnTo>
                <a:lnTo>
                  <a:pt x="0" y="4248709"/>
                </a:lnTo>
                <a:lnTo>
                  <a:pt x="0" y="0"/>
                </a:lnTo>
                <a:close/>
              </a:path>
            </a:pathLst>
          </a:custGeom>
          <a:solidFill>
            <a:schemeClr val="accent6">
              <a:lumMod val="20000"/>
              <a:lumOff val="80000"/>
            </a:schemeClr>
          </a:solidFill>
          <a:ln>
            <a:solidFill>
              <a:srgbClr val="419C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457200" lvl="0" indent="-457200">
              <a:lnSpc>
                <a:spcPct val="110000"/>
              </a:lnSpc>
              <a:spcAft>
                <a:spcPts val="600"/>
              </a:spcAft>
              <a:buClr>
                <a:schemeClr val="tx1"/>
              </a:buClr>
              <a:buFont typeface="+mj-ea"/>
              <a:buAutoNum type="circleNumDbPlain"/>
            </a:pPr>
            <a:endParaRPr lang="en-US" altLang="ja-JP" sz="2200" dirty="0" smtClean="0">
              <a:solidFill>
                <a:prstClr val="black"/>
              </a:solidFill>
              <a:latin typeface="ＭＳ Ｐゴシック" panose="020B0600070205080204" pitchFamily="50" charset="-128"/>
            </a:endParaRPr>
          </a:p>
          <a:p>
            <a:pPr marL="457200" lvl="0" indent="-457200">
              <a:lnSpc>
                <a:spcPct val="110000"/>
              </a:lnSpc>
              <a:spcAft>
                <a:spcPts val="600"/>
              </a:spcAft>
              <a:buClr>
                <a:schemeClr val="tx1"/>
              </a:buClr>
              <a:buFont typeface="+mj-ea"/>
              <a:buAutoNum type="circleNumDbPlain"/>
            </a:pPr>
            <a:endParaRPr lang="ja-JP" altLang="en-US" sz="2200" dirty="0">
              <a:solidFill>
                <a:prstClr val="black"/>
              </a:solidFill>
              <a:latin typeface="ＭＳ Ｐゴシック" panose="020B0600070205080204" pitchFamily="50" charset="-128"/>
            </a:endParaRPr>
          </a:p>
        </p:txBody>
      </p:sp>
      <p:pic>
        <p:nvPicPr>
          <p:cNvPr id="13" name="Picture 4" descr="先生のイラスト（男性）">
            <a:extLst>
              <a:ext uri="{FF2B5EF4-FFF2-40B4-BE49-F238E27FC236}">
                <a16:creationId xmlns:a16="http://schemas.microsoft.com/office/drawing/2014/main" id="{1AFB6E5D-5458-4701-8EB3-FF910ED673B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2991"/>
          <a:stretch/>
        </p:blipFill>
        <p:spPr bwMode="auto">
          <a:xfrm>
            <a:off x="5920794" y="5659476"/>
            <a:ext cx="1466074" cy="939800"/>
          </a:xfrm>
          <a:prstGeom prst="rect">
            <a:avLst/>
          </a:prstGeom>
          <a:noFill/>
          <a:extLst>
            <a:ext uri="{909E8E84-426E-40DD-AFC4-6F175D3DCCD1}">
              <a14:hiddenFill xmlns:a14="http://schemas.microsoft.com/office/drawing/2010/main">
                <a:solidFill>
                  <a:srgbClr val="FFFFFF"/>
                </a:solidFill>
              </a14:hiddenFill>
            </a:ext>
          </a:extLst>
        </p:spPr>
      </p:pic>
      <p:sp>
        <p:nvSpPr>
          <p:cNvPr id="14" name="テキスト ボックス 13">
            <a:extLst>
              <a:ext uri="{FF2B5EF4-FFF2-40B4-BE49-F238E27FC236}">
                <a16:creationId xmlns:a16="http://schemas.microsoft.com/office/drawing/2014/main" id="{E2AE743C-D7AE-4103-9057-375C4FD4570E}"/>
              </a:ext>
            </a:extLst>
          </p:cNvPr>
          <p:cNvSpPr txBox="1"/>
          <p:nvPr/>
        </p:nvSpPr>
        <p:spPr>
          <a:xfrm>
            <a:off x="2201508" y="6022184"/>
            <a:ext cx="4132863" cy="461665"/>
          </a:xfrm>
          <a:prstGeom prst="rect">
            <a:avLst/>
          </a:prstGeom>
          <a:noFill/>
        </p:spPr>
        <p:txBody>
          <a:bodyPr wrap="none" rtlCol="0">
            <a:spAutoFit/>
          </a:bodyPr>
          <a:lstStyle/>
          <a:p>
            <a:pPr algn="ctr"/>
            <a:r>
              <a:rPr lang="en-US" altLang="ja-JP" sz="2400" b="1" dirty="0">
                <a:solidFill>
                  <a:srgbClr val="419C7B"/>
                </a:solidFill>
                <a:latin typeface="+mn-ea"/>
              </a:rPr>
              <a:t>3</a:t>
            </a:r>
            <a:r>
              <a:rPr lang="ja-JP" altLang="en-US" sz="2400" b="1" dirty="0">
                <a:solidFill>
                  <a:srgbClr val="419C7B"/>
                </a:solidFill>
                <a:latin typeface="+mn-ea"/>
              </a:rPr>
              <a:t>分以内で発表をお願いします</a:t>
            </a:r>
          </a:p>
        </p:txBody>
      </p:sp>
      <p:sp>
        <p:nvSpPr>
          <p:cNvPr id="15" name="テキスト ボックス 14">
            <a:extLst>
              <a:ext uri="{FF2B5EF4-FFF2-40B4-BE49-F238E27FC236}">
                <a16:creationId xmlns:a16="http://schemas.microsoft.com/office/drawing/2014/main" id="{D067266E-F940-8DEE-FAD4-5D8FF3C9C695}"/>
              </a:ext>
            </a:extLst>
          </p:cNvPr>
          <p:cNvSpPr txBox="1"/>
          <p:nvPr/>
        </p:nvSpPr>
        <p:spPr>
          <a:xfrm>
            <a:off x="724005" y="4683671"/>
            <a:ext cx="7695989" cy="502042"/>
          </a:xfrm>
          <a:prstGeom prst="rect">
            <a:avLst/>
          </a:prstGeom>
          <a:solidFill>
            <a:schemeClr val="tx1"/>
          </a:solidFill>
        </p:spPr>
        <p:txBody>
          <a:bodyPr wrap="square" lIns="108000" tIns="72000" rIns="108000" bIns="72000">
            <a:spAutoFit/>
          </a:bodyPr>
          <a:lstStyle/>
          <a:p>
            <a:pPr marL="0" lvl="1" indent="0" algn="ctr">
              <a:lnSpc>
                <a:spcPct val="110000"/>
              </a:lnSpc>
              <a:spcBef>
                <a:spcPts val="1200"/>
              </a:spcBef>
              <a:spcAft>
                <a:spcPts val="600"/>
              </a:spcAft>
              <a:buNone/>
              <a:tabLst>
                <a:tab pos="627063" algn="l"/>
              </a:tabLst>
            </a:pPr>
            <a:r>
              <a:rPr lang="ja-JP" altLang="en-US" sz="2000" b="1" dirty="0">
                <a:solidFill>
                  <a:schemeClr val="bg1"/>
                </a:solidFill>
                <a:latin typeface="ＭＳ Ｐゴシック" panose="020B0600070205080204" pitchFamily="50" charset="-128"/>
                <a:ea typeface="ＭＳ Ｐゴシック" panose="020B0600070205080204" pitchFamily="50" charset="-128"/>
              </a:rPr>
              <a:t>そのように考えた</a:t>
            </a:r>
            <a:r>
              <a:rPr lang="ja-JP" altLang="en-US" sz="2400" b="1" dirty="0">
                <a:solidFill>
                  <a:schemeClr val="bg1"/>
                </a:solidFill>
                <a:latin typeface="ＭＳ Ｐゴシック" panose="020B0600070205080204" pitchFamily="50" charset="-128"/>
                <a:ea typeface="ＭＳ Ｐゴシック" panose="020B0600070205080204" pitchFamily="50" charset="-128"/>
              </a:rPr>
              <a:t>「理由</a:t>
            </a:r>
            <a:r>
              <a:rPr lang="ja-JP" altLang="en-US" sz="2400" b="1" dirty="0">
                <a:solidFill>
                  <a:schemeClr val="bg1"/>
                </a:solidFill>
                <a:latin typeface="ＭＳ Ｐゴシック" panose="020B0600070205080204" pitchFamily="50" charset="-128"/>
              </a:rPr>
              <a:t>」 「根拠」</a:t>
            </a:r>
            <a:r>
              <a:rPr lang="ja-JP" altLang="en-US" sz="2000" b="1" dirty="0">
                <a:solidFill>
                  <a:schemeClr val="bg1"/>
                </a:solidFill>
                <a:latin typeface="ＭＳ Ｐゴシック" panose="020B0600070205080204" pitchFamily="50" charset="-128"/>
                <a:ea typeface="ＭＳ Ｐゴシック" panose="020B0600070205080204" pitchFamily="50" charset="-128"/>
              </a:rPr>
              <a:t>も説明してください</a:t>
            </a:r>
          </a:p>
        </p:txBody>
      </p:sp>
      <p:sp>
        <p:nvSpPr>
          <p:cNvPr id="18" name="正方形/長方形 17"/>
          <p:cNvSpPr/>
          <p:nvPr/>
        </p:nvSpPr>
        <p:spPr>
          <a:xfrm>
            <a:off x="260626" y="1873231"/>
            <a:ext cx="8717339" cy="2151358"/>
          </a:xfrm>
          <a:prstGeom prst="rect">
            <a:avLst/>
          </a:prstGeom>
        </p:spPr>
        <p:txBody>
          <a:bodyPr wrap="square">
            <a:spAutoFit/>
          </a:bodyPr>
          <a:lstStyle/>
          <a:p>
            <a:pPr lvl="0">
              <a:lnSpc>
                <a:spcPct val="110000"/>
              </a:lnSpc>
              <a:spcAft>
                <a:spcPts val="600"/>
              </a:spcAft>
            </a:pPr>
            <a:r>
              <a:rPr lang="ja-JP" altLang="en-US" sz="2000" dirty="0">
                <a:solidFill>
                  <a:prstClr val="black"/>
                </a:solidFill>
                <a:latin typeface="ＭＳ Ｐゴシック" panose="020B0600070205080204" pitchFamily="50" charset="-128"/>
              </a:rPr>
              <a:t>グループで検討した結果を発表してください</a:t>
            </a:r>
            <a:r>
              <a:rPr lang="ja-JP" altLang="en-US" sz="2000" dirty="0" smtClean="0">
                <a:solidFill>
                  <a:prstClr val="black"/>
                </a:solidFill>
                <a:latin typeface="ＭＳ Ｐゴシック" panose="020B0600070205080204" pitchFamily="50" charset="-128"/>
              </a:rPr>
              <a:t>。</a:t>
            </a:r>
            <a:endParaRPr lang="ja-JP" altLang="en-US" sz="2000" dirty="0">
              <a:solidFill>
                <a:prstClr val="black"/>
              </a:solidFill>
              <a:latin typeface="ＭＳ Ｐゴシック" panose="020B0600070205080204" pitchFamily="50" charset="-128"/>
            </a:endParaRPr>
          </a:p>
          <a:p>
            <a:pPr marL="534988" lvl="0" indent="-357188">
              <a:lnSpc>
                <a:spcPct val="110000"/>
              </a:lnSpc>
              <a:spcAft>
                <a:spcPts val="600"/>
              </a:spcAft>
              <a:buClr>
                <a:prstClr val="black"/>
              </a:buClr>
              <a:buFont typeface="+mj-ea"/>
              <a:buAutoNum type="circleNumDbPlain"/>
              <a:tabLst>
                <a:tab pos="534988" algn="l"/>
              </a:tabLst>
            </a:pPr>
            <a:r>
              <a:rPr lang="ja-JP" altLang="en-US" sz="2200" dirty="0" smtClean="0">
                <a:solidFill>
                  <a:srgbClr val="FF0000"/>
                </a:solidFill>
                <a:latin typeface="+mn-ea"/>
              </a:rPr>
              <a:t>「警戒レベル３ 高齢者等避難」</a:t>
            </a:r>
            <a:r>
              <a:rPr lang="ja-JP" altLang="en-US" sz="2200" dirty="0" smtClean="0">
                <a:solidFill>
                  <a:prstClr val="black"/>
                </a:solidFill>
                <a:latin typeface="+mn-ea"/>
              </a:rPr>
              <a:t>を発令する対象区域は？</a:t>
            </a:r>
          </a:p>
          <a:p>
            <a:pPr marL="534988" lvl="0" indent="-357188">
              <a:lnSpc>
                <a:spcPct val="110000"/>
              </a:lnSpc>
              <a:spcAft>
                <a:spcPts val="600"/>
              </a:spcAft>
              <a:buClr>
                <a:prstClr val="black"/>
              </a:buClr>
              <a:buFont typeface="+mj-ea"/>
              <a:buAutoNum type="circleNumDbPlain"/>
              <a:tabLst>
                <a:tab pos="534988" algn="l"/>
              </a:tabLst>
            </a:pPr>
            <a:r>
              <a:rPr lang="ja-JP" altLang="en-US" sz="2200" dirty="0" smtClean="0">
                <a:solidFill>
                  <a:prstClr val="black"/>
                </a:solidFill>
                <a:latin typeface="+mn-ea"/>
              </a:rPr>
              <a:t>住民に</a:t>
            </a:r>
            <a:r>
              <a:rPr lang="ja-JP" altLang="en-US" sz="2200" dirty="0" smtClean="0">
                <a:solidFill>
                  <a:srgbClr val="FF0000"/>
                </a:solidFill>
                <a:latin typeface="+mn-ea"/>
              </a:rPr>
              <a:t>「警戒レベル３ 高齢者等避難」</a:t>
            </a:r>
            <a:r>
              <a:rPr lang="ja-JP" altLang="en-US" sz="2200" dirty="0" smtClean="0">
                <a:solidFill>
                  <a:prstClr val="black"/>
                </a:solidFill>
                <a:latin typeface="+mn-ea"/>
              </a:rPr>
              <a:t>を伝達するうえで</a:t>
            </a:r>
            <a:br>
              <a:rPr lang="ja-JP" altLang="en-US" sz="2200" dirty="0" smtClean="0">
                <a:solidFill>
                  <a:prstClr val="black"/>
                </a:solidFill>
                <a:latin typeface="+mn-ea"/>
              </a:rPr>
            </a:br>
            <a:r>
              <a:rPr lang="ja-JP" altLang="en-US" sz="2200" dirty="0" smtClean="0">
                <a:solidFill>
                  <a:prstClr val="black"/>
                </a:solidFill>
                <a:latin typeface="+mn-ea"/>
              </a:rPr>
              <a:t>伝えるべき大事なことは？ 伝達の手段は？</a:t>
            </a:r>
          </a:p>
          <a:p>
            <a:pPr marL="534988" lvl="0" indent="-357188">
              <a:lnSpc>
                <a:spcPct val="110000"/>
              </a:lnSpc>
              <a:spcAft>
                <a:spcPts val="600"/>
              </a:spcAft>
              <a:buClr>
                <a:prstClr val="black"/>
              </a:buClr>
              <a:buFont typeface="+mj-ea"/>
              <a:buAutoNum type="circleNumDbPlain"/>
              <a:tabLst>
                <a:tab pos="534988" algn="l"/>
              </a:tabLst>
            </a:pPr>
            <a:r>
              <a:rPr lang="ja-JP" altLang="en-US" sz="2200" dirty="0" smtClean="0">
                <a:solidFill>
                  <a:prstClr val="black"/>
                </a:solidFill>
                <a:latin typeface="+mn-ea"/>
              </a:rPr>
              <a:t>今後、市がとるべき体制は？</a:t>
            </a:r>
            <a:endParaRPr lang="en-US" altLang="ja-JP" sz="2200" dirty="0">
              <a:solidFill>
                <a:prstClr val="black"/>
              </a:solidFill>
              <a:latin typeface="+mn-ea"/>
            </a:endParaRPr>
          </a:p>
        </p:txBody>
      </p:sp>
    </p:spTree>
    <p:extLst>
      <p:ext uri="{BB962C8B-B14F-4D97-AF65-F5344CB8AC3E}">
        <p14:creationId xmlns:p14="http://schemas.microsoft.com/office/powerpoint/2010/main" val="20511473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00DD7FD-6285-4028-A19C-04B31D3CC55C}"/>
              </a:ext>
            </a:extLst>
          </p:cNvPr>
          <p:cNvSpPr>
            <a:spLocks noGrp="1"/>
          </p:cNvSpPr>
          <p:nvPr>
            <p:ph type="ctrTitle"/>
          </p:nvPr>
        </p:nvSpPr>
        <p:spPr/>
        <p:txBody>
          <a:bodyPr>
            <a:normAutofit fontScale="90000"/>
          </a:bodyPr>
          <a:lstStyle/>
          <a:p>
            <a:pPr>
              <a:lnSpc>
                <a:spcPct val="140000"/>
              </a:lnSpc>
              <a:spcAft>
                <a:spcPts val="3600"/>
              </a:spcAft>
            </a:pPr>
            <a:r>
              <a:rPr lang="en-US" altLang="ja-JP" sz="3100" dirty="0"/>
              <a:t>【</a:t>
            </a:r>
            <a:r>
              <a:rPr lang="ja-JP" altLang="en-US" sz="3100" dirty="0"/>
              <a:t>場面</a:t>
            </a:r>
            <a:r>
              <a:rPr lang="en-US" altLang="ja-JP" sz="3100" dirty="0"/>
              <a:t>2】</a:t>
            </a:r>
            <a:r>
              <a:rPr lang="en-US" altLang="ja-JP" sz="3100" dirty="0">
                <a:solidFill>
                  <a:srgbClr val="E66914"/>
                </a:solidFill>
              </a:rPr>
              <a:t/>
            </a:r>
            <a:br>
              <a:rPr lang="en-US" altLang="ja-JP" sz="3100" dirty="0">
                <a:solidFill>
                  <a:srgbClr val="E66914"/>
                </a:solidFill>
              </a:rPr>
            </a:br>
            <a:r>
              <a:rPr lang="ja-JP" altLang="en-US" sz="4400" dirty="0">
                <a:solidFill>
                  <a:srgbClr val="E66914"/>
                </a:solidFill>
              </a:rPr>
              <a:t>解　　説</a:t>
            </a:r>
            <a:endParaRPr kumimoji="1" lang="ja-JP" altLang="en-US" dirty="0"/>
          </a:p>
        </p:txBody>
      </p:sp>
      <p:sp>
        <p:nvSpPr>
          <p:cNvPr id="5" name="スライド番号プレースホルダー 4">
            <a:extLst>
              <a:ext uri="{FF2B5EF4-FFF2-40B4-BE49-F238E27FC236}">
                <a16:creationId xmlns:a16="http://schemas.microsoft.com/office/drawing/2014/main" id="{1F4C2A7D-D784-4CAA-8E54-971FD8ECE6CD}"/>
              </a:ext>
            </a:extLst>
          </p:cNvPr>
          <p:cNvSpPr>
            <a:spLocks noGrp="1"/>
          </p:cNvSpPr>
          <p:nvPr>
            <p:ph type="sldNum" sz="quarter" idx="12"/>
          </p:nvPr>
        </p:nvSpPr>
        <p:spPr/>
        <p:txBody>
          <a:bodyPr/>
          <a:lstStyle/>
          <a:p>
            <a:fld id="{090AECCA-A504-4483-9A84-66AB2E940DB8}" type="slidenum">
              <a:rPr lang="ja-JP" altLang="en-US" smtClean="0"/>
              <a:pPr/>
              <a:t>45</a:t>
            </a:fld>
            <a:endParaRPr lang="ja-JP" altLang="en-US" dirty="0"/>
          </a:p>
        </p:txBody>
      </p:sp>
    </p:spTree>
    <p:extLst>
      <p:ext uri="{BB962C8B-B14F-4D97-AF65-F5344CB8AC3E}">
        <p14:creationId xmlns:p14="http://schemas.microsoft.com/office/powerpoint/2010/main" val="7605268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p:cNvPicPr>
            <a:picLocks noChangeAspect="1"/>
          </p:cNvPicPr>
          <p:nvPr/>
        </p:nvPicPr>
        <p:blipFill>
          <a:blip r:embed="rId3"/>
          <a:stretch>
            <a:fillRect/>
          </a:stretch>
        </p:blipFill>
        <p:spPr>
          <a:xfrm>
            <a:off x="4820005" y="1212040"/>
            <a:ext cx="4271176" cy="5354495"/>
          </a:xfrm>
          <a:prstGeom prst="rect">
            <a:avLst/>
          </a:prstGeom>
        </p:spPr>
      </p:pic>
      <p:sp>
        <p:nvSpPr>
          <p:cNvPr id="3" name="タイトル 2">
            <a:extLst>
              <a:ext uri="{FF2B5EF4-FFF2-40B4-BE49-F238E27FC236}">
                <a16:creationId xmlns:a16="http://schemas.microsoft.com/office/drawing/2014/main" id="{3773DC23-DD1C-47F2-835B-15EB272D2AB9}"/>
              </a:ext>
            </a:extLst>
          </p:cNvPr>
          <p:cNvSpPr>
            <a:spLocks noGrp="1"/>
          </p:cNvSpPr>
          <p:nvPr>
            <p:ph type="title"/>
          </p:nvPr>
        </p:nvSpPr>
        <p:spPr/>
        <p:txBody>
          <a:bodyPr>
            <a:normAutofit/>
          </a:bodyPr>
          <a:lstStyle/>
          <a:p>
            <a:r>
              <a:rPr lang="ja-JP" altLang="en-US" dirty="0"/>
              <a:t>大雨警報</a:t>
            </a:r>
            <a:r>
              <a:rPr lang="en-US" altLang="ja-JP" dirty="0"/>
              <a:t>(</a:t>
            </a:r>
            <a:r>
              <a:rPr lang="ja-JP" altLang="en-US" dirty="0"/>
              <a:t>土砂災害</a:t>
            </a:r>
            <a:r>
              <a:rPr lang="en-US" altLang="ja-JP" dirty="0"/>
              <a:t>)</a:t>
            </a:r>
            <a:r>
              <a:rPr lang="ja-JP" altLang="en-US" dirty="0"/>
              <a:t>　</a:t>
            </a:r>
            <a:endParaRPr kumimoji="1" lang="ja-JP" altLang="en-US" dirty="0"/>
          </a:p>
        </p:txBody>
      </p:sp>
      <p:sp>
        <p:nvSpPr>
          <p:cNvPr id="5" name="スライド番号プレースホルダー 4">
            <a:extLst>
              <a:ext uri="{FF2B5EF4-FFF2-40B4-BE49-F238E27FC236}">
                <a16:creationId xmlns:a16="http://schemas.microsoft.com/office/drawing/2014/main" id="{569A0493-AD87-46D8-A799-8FF80129598C}"/>
              </a:ext>
            </a:extLst>
          </p:cNvPr>
          <p:cNvSpPr>
            <a:spLocks noGrp="1"/>
          </p:cNvSpPr>
          <p:nvPr>
            <p:ph type="sldNum" sz="quarter" idx="12"/>
          </p:nvPr>
        </p:nvSpPr>
        <p:spPr/>
        <p:txBody>
          <a:bodyPr/>
          <a:lstStyle/>
          <a:p>
            <a:fld id="{090AECCA-A504-4483-9A84-66AB2E940DB8}" type="slidenum">
              <a:rPr lang="ja-JP" altLang="en-US" smtClean="0"/>
              <a:pPr/>
              <a:t>46</a:t>
            </a:fld>
            <a:endParaRPr lang="ja-JP" altLang="en-US" dirty="0"/>
          </a:p>
        </p:txBody>
      </p:sp>
      <p:sp>
        <p:nvSpPr>
          <p:cNvPr id="19" name="コンテンツ プレースホルダー 7">
            <a:extLst>
              <a:ext uri="{FF2B5EF4-FFF2-40B4-BE49-F238E27FC236}">
                <a16:creationId xmlns:a16="http://schemas.microsoft.com/office/drawing/2014/main" id="{185624B7-316E-44FC-A5CB-60B9E649DB63}"/>
              </a:ext>
            </a:extLst>
          </p:cNvPr>
          <p:cNvSpPr txBox="1">
            <a:spLocks/>
          </p:cNvSpPr>
          <p:nvPr/>
        </p:nvSpPr>
        <p:spPr>
          <a:xfrm>
            <a:off x="252000" y="105271"/>
            <a:ext cx="7886700" cy="27756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b="0" dirty="0">
                <a:solidFill>
                  <a:srgbClr val="E66914"/>
                </a:solidFill>
                <a:latin typeface="ＭＳ Ｐゴシック" panose="020B0600070205080204" pitchFamily="50" charset="-128"/>
                <a:ea typeface="ＭＳ Ｐゴシック" panose="020B0600070205080204" pitchFamily="50" charset="-128"/>
              </a:rPr>
              <a:t>【</a:t>
            </a:r>
            <a:r>
              <a:rPr lang="ja-JP" altLang="en-US" b="0" dirty="0">
                <a:solidFill>
                  <a:srgbClr val="E66914"/>
                </a:solidFill>
                <a:latin typeface="ＭＳ Ｐゴシック" panose="020B0600070205080204" pitchFamily="50" charset="-128"/>
                <a:ea typeface="ＭＳ Ｐゴシック" panose="020B0600070205080204" pitchFamily="50" charset="-128"/>
              </a:rPr>
              <a:t>場面 </a:t>
            </a:r>
            <a:r>
              <a:rPr lang="en-US" altLang="ja-JP" b="0" dirty="0">
                <a:solidFill>
                  <a:srgbClr val="E66914"/>
                </a:solidFill>
                <a:latin typeface="ＭＳ Ｐゴシック" panose="020B0600070205080204" pitchFamily="50" charset="-128"/>
                <a:ea typeface="ＭＳ Ｐゴシック" panose="020B0600070205080204" pitchFamily="50" charset="-128"/>
              </a:rPr>
              <a:t>2 </a:t>
            </a:r>
            <a:r>
              <a:rPr lang="en-US" altLang="ja-JP" b="0" dirty="0" smtClean="0">
                <a:solidFill>
                  <a:srgbClr val="E66914"/>
                </a:solidFill>
                <a:latin typeface="ＭＳ Ｐゴシック" panose="020B0600070205080204" pitchFamily="50" charset="-128"/>
                <a:ea typeface="ＭＳ Ｐゴシック" panose="020B0600070205080204" pitchFamily="50" charset="-128"/>
              </a:rPr>
              <a:t>】 </a:t>
            </a:r>
            <a:r>
              <a:rPr lang="ja-JP" altLang="en-US" b="0" dirty="0" smtClean="0">
                <a:solidFill>
                  <a:srgbClr val="E66914"/>
                </a:solidFill>
                <a:latin typeface="ＭＳ Ｐゴシック" panose="020B0600070205080204" pitchFamily="50" charset="-128"/>
                <a:ea typeface="ＭＳ Ｐゴシック" panose="020B0600070205080204" pitchFamily="50" charset="-128"/>
              </a:rPr>
              <a:t>解説</a:t>
            </a:r>
            <a:r>
              <a:rPr lang="ja-JP" altLang="en-US" dirty="0"/>
              <a:t>　</a:t>
            </a:r>
          </a:p>
        </p:txBody>
      </p:sp>
      <p:sp>
        <p:nvSpPr>
          <p:cNvPr id="18" name="テキスト ボックス 17">
            <a:extLst>
              <a:ext uri="{FF2B5EF4-FFF2-40B4-BE49-F238E27FC236}">
                <a16:creationId xmlns:a16="http://schemas.microsoft.com/office/drawing/2014/main" id="{E8843F8C-0DC7-4836-80AB-F6C8279192D1}"/>
              </a:ext>
            </a:extLst>
          </p:cNvPr>
          <p:cNvSpPr txBox="1"/>
          <p:nvPr/>
        </p:nvSpPr>
        <p:spPr>
          <a:xfrm>
            <a:off x="252000" y="3426660"/>
            <a:ext cx="4568006" cy="830997"/>
          </a:xfrm>
          <a:prstGeom prst="rect">
            <a:avLst/>
          </a:prstGeom>
          <a:noFill/>
        </p:spPr>
        <p:txBody>
          <a:bodyPr wrap="square" lIns="0" rIns="0" rtlCol="0">
            <a:spAutoFit/>
          </a:bodyPr>
          <a:lstStyle/>
          <a:p>
            <a:pPr marL="358775" indent="-358775"/>
            <a:r>
              <a:rPr lang="ja-JP" altLang="en-US" sz="2400" dirty="0">
                <a:solidFill>
                  <a:schemeClr val="tx1">
                    <a:lumMod val="75000"/>
                    <a:lumOff val="25000"/>
                  </a:schemeClr>
                </a:solidFill>
                <a:latin typeface="ＭＳ Ｐゴシック" panose="020B0600070205080204" pitchFamily="50" charset="-128"/>
              </a:rPr>
              <a:t>● </a:t>
            </a:r>
            <a:r>
              <a:rPr lang="ja-JP" altLang="en-US" sz="2400" b="1" dirty="0" smtClean="0">
                <a:solidFill>
                  <a:srgbClr val="FF0000"/>
                </a:solidFill>
                <a:latin typeface="+mn-ea"/>
              </a:rPr>
              <a:t>「</a:t>
            </a:r>
            <a:r>
              <a:rPr lang="ja-JP" altLang="en-US" sz="2400" b="1" dirty="0">
                <a:solidFill>
                  <a:srgbClr val="FF0000"/>
                </a:solidFill>
                <a:latin typeface="+mn-ea"/>
              </a:rPr>
              <a:t>警戒レベル</a:t>
            </a:r>
            <a:r>
              <a:rPr lang="ja-JP" altLang="en-US" sz="2400" b="1" dirty="0" smtClean="0">
                <a:solidFill>
                  <a:srgbClr val="FF0000"/>
                </a:solidFill>
                <a:latin typeface="+mn-ea"/>
              </a:rPr>
              <a:t>３ 高齢者</a:t>
            </a:r>
            <a:r>
              <a:rPr lang="ja-JP" altLang="en-US" sz="2400" b="1" dirty="0">
                <a:solidFill>
                  <a:srgbClr val="FF0000"/>
                </a:solidFill>
                <a:latin typeface="+mn-ea"/>
              </a:rPr>
              <a:t>等避難</a:t>
            </a:r>
            <a:r>
              <a:rPr lang="ja-JP" altLang="en-US" sz="2400" b="1" dirty="0" smtClean="0">
                <a:solidFill>
                  <a:srgbClr val="FF0000"/>
                </a:solidFill>
                <a:latin typeface="+mn-ea"/>
              </a:rPr>
              <a:t>」</a:t>
            </a:r>
            <a:r>
              <a:rPr lang="en-US" altLang="ja-JP" sz="2400" b="1" dirty="0" smtClean="0">
                <a:solidFill>
                  <a:srgbClr val="FF0000"/>
                </a:solidFill>
                <a:latin typeface="+mn-ea"/>
              </a:rPr>
              <a:t/>
            </a:r>
            <a:br>
              <a:rPr lang="en-US" altLang="ja-JP" sz="2400" b="1" dirty="0" smtClean="0">
                <a:solidFill>
                  <a:srgbClr val="FF0000"/>
                </a:solidFill>
                <a:latin typeface="+mn-ea"/>
              </a:rPr>
            </a:br>
            <a:r>
              <a:rPr lang="ja-JP" altLang="en-US" sz="2400" dirty="0" smtClean="0">
                <a:solidFill>
                  <a:schemeClr val="tx1">
                    <a:lumMod val="75000"/>
                    <a:lumOff val="25000"/>
                  </a:schemeClr>
                </a:solidFill>
                <a:latin typeface="+mn-ea"/>
              </a:rPr>
              <a:t>の</a:t>
            </a:r>
            <a:r>
              <a:rPr lang="ja-JP" altLang="en-US" sz="2400" dirty="0">
                <a:solidFill>
                  <a:schemeClr val="tx1">
                    <a:lumMod val="75000"/>
                    <a:lumOff val="25000"/>
                  </a:schemeClr>
                </a:solidFill>
                <a:latin typeface="+mn-ea"/>
              </a:rPr>
              <a:t>発令の決定</a:t>
            </a:r>
          </a:p>
        </p:txBody>
      </p:sp>
      <p:sp>
        <p:nvSpPr>
          <p:cNvPr id="12" name="テキスト ボックス 11">
            <a:extLst>
              <a:ext uri="{FF2B5EF4-FFF2-40B4-BE49-F238E27FC236}">
                <a16:creationId xmlns:a16="http://schemas.microsoft.com/office/drawing/2014/main" id="{696CAAB6-0020-4E96-8B55-D67D1E4125D6}"/>
              </a:ext>
            </a:extLst>
          </p:cNvPr>
          <p:cNvSpPr txBox="1"/>
          <p:nvPr/>
        </p:nvSpPr>
        <p:spPr>
          <a:xfrm>
            <a:off x="254845" y="1482192"/>
            <a:ext cx="4468159" cy="830997"/>
          </a:xfrm>
          <a:prstGeom prst="rect">
            <a:avLst/>
          </a:prstGeom>
          <a:noFill/>
        </p:spPr>
        <p:txBody>
          <a:bodyPr wrap="square" rtlCol="0">
            <a:spAutoFit/>
          </a:bodyPr>
          <a:lstStyle/>
          <a:p>
            <a:pPr marL="361950" indent="-361950"/>
            <a:r>
              <a:rPr lang="ja-JP" altLang="en-US" sz="2400" dirty="0" smtClean="0">
                <a:solidFill>
                  <a:schemeClr val="tx1">
                    <a:lumMod val="75000"/>
                    <a:lumOff val="25000"/>
                  </a:schemeClr>
                </a:solidFill>
                <a:latin typeface="+mn-ea"/>
              </a:rPr>
              <a:t>●</a:t>
            </a:r>
            <a:r>
              <a:rPr kumimoji="1" lang="ja-JP" altLang="en-US" sz="2400" dirty="0" smtClean="0">
                <a:solidFill>
                  <a:schemeClr val="tx1">
                    <a:lumMod val="75000"/>
                    <a:lumOff val="25000"/>
                  </a:schemeClr>
                </a:solidFill>
                <a:latin typeface="+mn-ea"/>
              </a:rPr>
              <a:t> </a:t>
            </a:r>
            <a:r>
              <a:rPr lang="en-US" altLang="ja-JP" sz="2400" dirty="0" smtClean="0">
                <a:solidFill>
                  <a:schemeClr val="tx1">
                    <a:lumMod val="75000"/>
                    <a:lumOff val="25000"/>
                  </a:schemeClr>
                </a:solidFill>
                <a:latin typeface="+mn-ea"/>
              </a:rPr>
              <a:t>16</a:t>
            </a:r>
            <a:r>
              <a:rPr lang="ja-JP" altLang="en-US" sz="2400" dirty="0">
                <a:solidFill>
                  <a:schemeClr val="tx1">
                    <a:lumMod val="75000"/>
                    <a:lumOff val="25000"/>
                  </a:schemeClr>
                </a:solidFill>
                <a:latin typeface="+mn-ea"/>
              </a:rPr>
              <a:t>：</a:t>
            </a:r>
            <a:r>
              <a:rPr lang="en-US" altLang="ja-JP" sz="2400" dirty="0" smtClean="0">
                <a:solidFill>
                  <a:schemeClr val="tx1">
                    <a:lumMod val="75000"/>
                    <a:lumOff val="25000"/>
                  </a:schemeClr>
                </a:solidFill>
                <a:latin typeface="+mn-ea"/>
              </a:rPr>
              <a:t>03 </a:t>
            </a:r>
            <a:r>
              <a:rPr lang="ja-JP" altLang="en-US" sz="2400" b="1" dirty="0" smtClean="0">
                <a:solidFill>
                  <a:srgbClr val="FF0000"/>
                </a:solidFill>
                <a:latin typeface="+mn-ea"/>
              </a:rPr>
              <a:t>大雨</a:t>
            </a:r>
            <a:r>
              <a:rPr lang="ja-JP" altLang="en-US" sz="2400" b="1" dirty="0">
                <a:solidFill>
                  <a:srgbClr val="FF0000"/>
                </a:solidFill>
                <a:latin typeface="+mn-ea"/>
              </a:rPr>
              <a:t>警報（土砂災害</a:t>
            </a:r>
            <a:r>
              <a:rPr lang="ja-JP" altLang="en-US" sz="2400" b="1" dirty="0" smtClean="0">
                <a:solidFill>
                  <a:srgbClr val="FF0000"/>
                </a:solidFill>
                <a:latin typeface="+mn-ea"/>
              </a:rPr>
              <a:t>）</a:t>
            </a:r>
            <a:r>
              <a:rPr lang="en-US" altLang="ja-JP" sz="2400" dirty="0" smtClean="0">
                <a:solidFill>
                  <a:srgbClr val="FF0000"/>
                </a:solidFill>
                <a:latin typeface="+mn-ea"/>
              </a:rPr>
              <a:t/>
            </a:r>
            <a:br>
              <a:rPr lang="en-US" altLang="ja-JP" sz="2400" dirty="0" smtClean="0">
                <a:solidFill>
                  <a:srgbClr val="FF0000"/>
                </a:solidFill>
                <a:latin typeface="+mn-ea"/>
              </a:rPr>
            </a:br>
            <a:r>
              <a:rPr lang="ja-JP" altLang="en-US" sz="2400" dirty="0" smtClean="0">
                <a:solidFill>
                  <a:schemeClr val="tx1">
                    <a:lumMod val="75000"/>
                    <a:lumOff val="25000"/>
                  </a:schemeClr>
                </a:solidFill>
                <a:latin typeface="+mn-ea"/>
              </a:rPr>
              <a:t>（</a:t>
            </a:r>
            <a:r>
              <a:rPr lang="ja-JP" altLang="en-US" sz="2400" dirty="0">
                <a:solidFill>
                  <a:schemeClr val="tx1">
                    <a:lumMod val="75000"/>
                    <a:lumOff val="25000"/>
                  </a:schemeClr>
                </a:solidFill>
                <a:latin typeface="+mn-ea"/>
              </a:rPr>
              <a:t>警戒レベル３相当</a:t>
            </a:r>
            <a:r>
              <a:rPr lang="ja-JP" altLang="en-US" sz="2400" dirty="0" smtClean="0">
                <a:solidFill>
                  <a:schemeClr val="tx1">
                    <a:lumMod val="75000"/>
                    <a:lumOff val="25000"/>
                  </a:schemeClr>
                </a:solidFill>
                <a:latin typeface="+mn-ea"/>
              </a:rPr>
              <a:t>） </a:t>
            </a:r>
            <a:r>
              <a:rPr kumimoji="1" lang="ja-JP" altLang="en-US" sz="2400" dirty="0" smtClean="0">
                <a:solidFill>
                  <a:schemeClr val="tx1">
                    <a:lumMod val="75000"/>
                    <a:lumOff val="25000"/>
                  </a:schemeClr>
                </a:solidFill>
                <a:latin typeface="+mn-ea"/>
              </a:rPr>
              <a:t>発表</a:t>
            </a:r>
            <a:endParaRPr kumimoji="1" lang="ja-JP" altLang="en-US" sz="2400" dirty="0">
              <a:solidFill>
                <a:schemeClr val="tx1">
                  <a:lumMod val="75000"/>
                  <a:lumOff val="25000"/>
                </a:schemeClr>
              </a:solidFill>
              <a:latin typeface="+mn-ea"/>
            </a:endParaRPr>
          </a:p>
        </p:txBody>
      </p:sp>
      <p:sp>
        <p:nvSpPr>
          <p:cNvPr id="13" name="矢印: 下 1">
            <a:extLst>
              <a:ext uri="{FF2B5EF4-FFF2-40B4-BE49-F238E27FC236}">
                <a16:creationId xmlns:a16="http://schemas.microsoft.com/office/drawing/2014/main" id="{E2B3D7ED-641A-474E-8832-5C2AACB67CE3}"/>
              </a:ext>
            </a:extLst>
          </p:cNvPr>
          <p:cNvSpPr/>
          <p:nvPr/>
        </p:nvSpPr>
        <p:spPr>
          <a:xfrm>
            <a:off x="2027947" y="2639092"/>
            <a:ext cx="921955" cy="461665"/>
          </a:xfrm>
          <a:prstGeom prst="downArrow">
            <a:avLst/>
          </a:prstGeom>
          <a:solidFill>
            <a:schemeClr val="accent6"/>
          </a:solidFill>
          <a:ln>
            <a:solidFill>
              <a:srgbClr val="419C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4794255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354C0BC-0982-48D3-B8D4-A8DB2002A3DB}"/>
              </a:ext>
            </a:extLst>
          </p:cNvPr>
          <p:cNvSpPr>
            <a:spLocks noGrp="1"/>
          </p:cNvSpPr>
          <p:nvPr>
            <p:ph type="title"/>
          </p:nvPr>
        </p:nvSpPr>
        <p:spPr>
          <a:xfrm>
            <a:off x="251999" y="364650"/>
            <a:ext cx="9701625" cy="686499"/>
          </a:xfrm>
        </p:spPr>
        <p:txBody>
          <a:bodyPr>
            <a:normAutofit/>
          </a:bodyPr>
          <a:lstStyle/>
          <a:p>
            <a:r>
              <a:rPr lang="ja-JP" altLang="en-US" dirty="0"/>
              <a:t>① 「警戒</a:t>
            </a:r>
            <a:r>
              <a:rPr lang="ja-JP" altLang="en-US"/>
              <a:t>レベル３　高齢者等避難」</a:t>
            </a:r>
            <a:r>
              <a:rPr lang="ja-JP" altLang="en-US" dirty="0"/>
              <a:t>の対象区域は？</a:t>
            </a:r>
            <a:endParaRPr kumimoji="1" lang="ja-JP" altLang="en-US" dirty="0"/>
          </a:p>
        </p:txBody>
      </p:sp>
      <p:sp>
        <p:nvSpPr>
          <p:cNvPr id="4" name="コンテンツ プレースホルダー 3">
            <a:extLst>
              <a:ext uri="{FF2B5EF4-FFF2-40B4-BE49-F238E27FC236}">
                <a16:creationId xmlns:a16="http://schemas.microsoft.com/office/drawing/2014/main" id="{1167C22E-CEB7-494B-9AF7-CDC4E6F90D2C}"/>
              </a:ext>
            </a:extLst>
          </p:cNvPr>
          <p:cNvSpPr>
            <a:spLocks noGrp="1"/>
          </p:cNvSpPr>
          <p:nvPr>
            <p:ph idx="13"/>
          </p:nvPr>
        </p:nvSpPr>
        <p:spPr/>
        <p:txBody>
          <a:bodyPr/>
          <a:lstStyle/>
          <a:p>
            <a:r>
              <a:rPr lang="en-US" altLang="ja-JP" b="0" dirty="0">
                <a:solidFill>
                  <a:srgbClr val="E66914"/>
                </a:solidFill>
              </a:rPr>
              <a:t>【</a:t>
            </a:r>
            <a:r>
              <a:rPr lang="ja-JP" altLang="en-US" b="0" dirty="0">
                <a:solidFill>
                  <a:srgbClr val="E66914"/>
                </a:solidFill>
              </a:rPr>
              <a:t>場面 </a:t>
            </a:r>
            <a:r>
              <a:rPr lang="en-US" altLang="ja-JP" b="0" dirty="0">
                <a:solidFill>
                  <a:srgbClr val="E66914"/>
                </a:solidFill>
              </a:rPr>
              <a:t>2 </a:t>
            </a:r>
            <a:r>
              <a:rPr lang="en-US" altLang="ja-JP" b="0" dirty="0" smtClean="0">
                <a:solidFill>
                  <a:srgbClr val="E66914"/>
                </a:solidFill>
              </a:rPr>
              <a:t>】 </a:t>
            </a:r>
            <a:r>
              <a:rPr lang="ja-JP" altLang="en-US" b="0" dirty="0" smtClean="0">
                <a:solidFill>
                  <a:srgbClr val="E66914"/>
                </a:solidFill>
              </a:rPr>
              <a:t>解説</a:t>
            </a:r>
            <a:endParaRPr lang="ja-JP" altLang="en-US" b="0" dirty="0">
              <a:solidFill>
                <a:srgbClr val="E66914"/>
              </a:solidFill>
            </a:endParaRPr>
          </a:p>
        </p:txBody>
      </p:sp>
      <p:sp>
        <p:nvSpPr>
          <p:cNvPr id="5" name="スライド番号プレースホルダー 4">
            <a:extLst>
              <a:ext uri="{FF2B5EF4-FFF2-40B4-BE49-F238E27FC236}">
                <a16:creationId xmlns:a16="http://schemas.microsoft.com/office/drawing/2014/main" id="{EFD1C5B5-B3D0-447B-BFB2-049CDBE86780}"/>
              </a:ext>
            </a:extLst>
          </p:cNvPr>
          <p:cNvSpPr>
            <a:spLocks noGrp="1"/>
          </p:cNvSpPr>
          <p:nvPr>
            <p:ph type="sldNum" sz="quarter" idx="12"/>
          </p:nvPr>
        </p:nvSpPr>
        <p:spPr/>
        <p:txBody>
          <a:bodyPr/>
          <a:lstStyle/>
          <a:p>
            <a:fld id="{090AECCA-A504-4483-9A84-66AB2E940DB8}" type="slidenum">
              <a:rPr lang="ja-JP" altLang="en-US" smtClean="0"/>
              <a:pPr/>
              <a:t>47</a:t>
            </a:fld>
            <a:endParaRPr lang="ja-JP" altLang="en-US" dirty="0"/>
          </a:p>
        </p:txBody>
      </p:sp>
      <p:sp>
        <p:nvSpPr>
          <p:cNvPr id="35" name="正方形/長方形 34"/>
          <p:cNvSpPr/>
          <p:nvPr/>
        </p:nvSpPr>
        <p:spPr>
          <a:xfrm>
            <a:off x="301924" y="1066663"/>
            <a:ext cx="8428007" cy="923330"/>
          </a:xfrm>
          <a:prstGeom prst="rect">
            <a:avLst/>
          </a:prstGeom>
        </p:spPr>
        <p:txBody>
          <a:bodyPr wrap="square">
            <a:spAutoFit/>
          </a:bodyPr>
          <a:lstStyle/>
          <a:p>
            <a:pPr marL="173038" indent="-173038"/>
            <a:r>
              <a:rPr lang="ja-JP" altLang="en-US" dirty="0">
                <a:latin typeface="+mj-ea"/>
                <a:ea typeface="+mj-ea"/>
              </a:rPr>
              <a:t>〇土砂キキクル（大雨警報（土砂災害）の危険度分布）において危険度が高まっているメッシュと重なった土砂災害警戒区域等に避難情報を発令することを基本とする。</a:t>
            </a:r>
            <a:endParaRPr lang="en-US" altLang="ja-JP" dirty="0">
              <a:latin typeface="+mj-ea"/>
              <a:ea typeface="+mj-ea"/>
            </a:endParaRPr>
          </a:p>
          <a:p>
            <a:pPr marL="173038" indent="-173038"/>
            <a:r>
              <a:rPr lang="ja-JP" altLang="en-US" dirty="0">
                <a:latin typeface="+mj-ea"/>
                <a:ea typeface="+mj-ea"/>
              </a:rPr>
              <a:t>〇状況に応じて、その周辺の発令区域も含めて避難情報を発令することを検討する。</a:t>
            </a:r>
          </a:p>
        </p:txBody>
      </p:sp>
      <p:sp>
        <p:nvSpPr>
          <p:cNvPr id="10" name="正方形/長方形 9"/>
          <p:cNvSpPr/>
          <p:nvPr/>
        </p:nvSpPr>
        <p:spPr>
          <a:xfrm>
            <a:off x="9628971" y="5549900"/>
            <a:ext cx="5846007" cy="1072097"/>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フローチャート: 手作業 10"/>
          <p:cNvSpPr/>
          <p:nvPr/>
        </p:nvSpPr>
        <p:spPr>
          <a:xfrm>
            <a:off x="9778401" y="5645311"/>
            <a:ext cx="326127" cy="894456"/>
          </a:xfrm>
          <a:prstGeom prst="flowChartManualOperation">
            <a:avLst/>
          </a:prstGeom>
          <a:gradFill>
            <a:gsLst>
              <a:gs pos="17000">
                <a:srgbClr val="0C000C"/>
              </a:gs>
              <a:gs pos="0">
                <a:srgbClr val="0C000C"/>
              </a:gs>
              <a:gs pos="80000">
                <a:srgbClr val="F2E700"/>
              </a:gs>
              <a:gs pos="66000">
                <a:srgbClr val="F2E700"/>
              </a:gs>
              <a:gs pos="61000">
                <a:srgbClr val="FF2800"/>
              </a:gs>
              <a:gs pos="39000">
                <a:srgbClr val="AA00AA"/>
              </a:gs>
              <a:gs pos="85000">
                <a:schemeClr val="bg1"/>
              </a:gs>
              <a:gs pos="22000">
                <a:srgbClr val="AA00AA"/>
              </a:gs>
              <a:gs pos="44000">
                <a:srgbClr val="FF2800"/>
              </a:gs>
              <a:gs pos="100000">
                <a:schemeClr val="bg1"/>
              </a:gs>
            </a:gsLst>
            <a:lin ang="5400000" scaled="1"/>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kumimoji="1" lang="ja-JP" altLang="en-US" sz="1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高</a:t>
            </a:r>
            <a:endParaRPr kumimoji="1" lang="en-US" altLang="ja-JP" sz="1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1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1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1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lnSpc>
                <a:spcPct val="85000"/>
              </a:lnSpc>
            </a:pPr>
            <a:r>
              <a:rPr kumimoji="1"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危</a:t>
            </a:r>
            <a:endParaRPr kumimoji="1" lang="en-US" altLang="ja-JP"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lnSpc>
                <a:spcPct val="85000"/>
              </a:lnSpc>
            </a:pPr>
            <a:r>
              <a:rPr kumimoji="1"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険</a:t>
            </a:r>
            <a:endParaRPr kumimoji="1" lang="en-US" altLang="ja-JP"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lnSpc>
                <a:spcPct val="85000"/>
              </a:lnSpc>
            </a:pPr>
            <a:r>
              <a:rPr kumimoji="1"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度</a:t>
            </a:r>
            <a:endParaRPr kumimoji="1" lang="en-US" altLang="ja-JP"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低</a:t>
            </a:r>
          </a:p>
          <a:p>
            <a:pPr algn="ctr"/>
            <a:endParaRPr kumimoji="1" lang="ja-JP" altLang="en-US" sz="1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0224426" y="6407864"/>
            <a:ext cx="288240" cy="123702"/>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50" spc="-8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今後の情報等に留意</a:t>
            </a:r>
          </a:p>
        </p:txBody>
      </p:sp>
      <p:sp>
        <p:nvSpPr>
          <p:cNvPr id="13" name="正方形/長方形 12"/>
          <p:cNvSpPr/>
          <p:nvPr/>
        </p:nvSpPr>
        <p:spPr>
          <a:xfrm>
            <a:off x="10226968" y="5647230"/>
            <a:ext cx="288240" cy="123702"/>
          </a:xfrm>
          <a:prstGeom prst="rect">
            <a:avLst/>
          </a:prstGeom>
          <a:solidFill>
            <a:srgbClr val="0C000C"/>
          </a:solidFill>
          <a:ln w="3175">
            <a:no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災害切迫　</a:t>
            </a:r>
            <a:r>
              <a:rPr lang="en-US" altLang="ja-JP"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警戒レベル５相当</a:t>
            </a:r>
            <a:r>
              <a:rPr lang="en-US" altLang="ja-JP" sz="1050" spc="-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050" spc="-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実況で大雨特別警報の基準に用いる指標に到達</a:t>
            </a:r>
            <a:endPar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p:cNvSpPr/>
          <p:nvPr/>
        </p:nvSpPr>
        <p:spPr>
          <a:xfrm>
            <a:off x="10224426" y="5850307"/>
            <a:ext cx="288240" cy="123702"/>
          </a:xfrm>
          <a:prstGeom prst="rect">
            <a:avLst/>
          </a:prstGeom>
          <a:solidFill>
            <a:srgbClr val="AA00AA"/>
          </a:solidFill>
          <a:ln w="3175">
            <a:no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r>
              <a:rPr kumimoji="1"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危険</a:t>
            </a:r>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警戒レベル４相当</a:t>
            </a:r>
            <a:r>
              <a:rPr lang="en-US" altLang="ja-JP"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050" spc="-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実況または予想で土砂災害警戒情報の基準に到達</a:t>
            </a:r>
            <a:endPar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正方形/長方形 14"/>
          <p:cNvSpPr/>
          <p:nvPr/>
        </p:nvSpPr>
        <p:spPr>
          <a:xfrm>
            <a:off x="10224426" y="6035860"/>
            <a:ext cx="288240" cy="123702"/>
          </a:xfrm>
          <a:prstGeom prst="rect">
            <a:avLst/>
          </a:prstGeom>
          <a:solidFill>
            <a:srgbClr val="FF2800"/>
          </a:solidFill>
          <a:ln w="3175">
            <a:no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警戒　　　　</a:t>
            </a:r>
            <a:r>
              <a:rPr lang="en-US" altLang="ja-JP"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警戒レベル３相当</a:t>
            </a:r>
            <a:r>
              <a:rPr lang="en-US" altLang="ja-JP" sz="1050" spc="-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050" spc="-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実況</a:t>
            </a:r>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または予想</a:t>
            </a:r>
            <a:r>
              <a:rPr lang="ja-JP" altLang="en-US" sz="1050" spc="-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で大雨警報の土壌雨量指数基準</a:t>
            </a:r>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に到達</a:t>
            </a:r>
          </a:p>
        </p:txBody>
      </p:sp>
      <p:sp>
        <p:nvSpPr>
          <p:cNvPr id="16" name="正方形/長方形 15"/>
          <p:cNvSpPr/>
          <p:nvPr/>
        </p:nvSpPr>
        <p:spPr>
          <a:xfrm>
            <a:off x="10224426" y="6221413"/>
            <a:ext cx="288240" cy="123702"/>
          </a:xfrm>
          <a:prstGeom prst="rect">
            <a:avLst/>
          </a:prstGeom>
          <a:solidFill>
            <a:srgbClr val="F2E700"/>
          </a:solidFill>
          <a:ln w="3175">
            <a:no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r>
              <a:rPr kumimoji="1"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注意　　　　</a:t>
            </a:r>
            <a:r>
              <a:rPr lang="en-US" altLang="ja-JP"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警戒レベル２相当</a:t>
            </a:r>
            <a:r>
              <a:rPr lang="en-US" altLang="ja-JP"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050" spc="-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実況</a:t>
            </a:r>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または予想で</a:t>
            </a:r>
            <a:r>
              <a:rPr lang="ja-JP" altLang="en-US" sz="1050" spc="-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大雨注意報の</a:t>
            </a:r>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土壌雨量指数基準に</a:t>
            </a:r>
            <a:r>
              <a:rPr lang="ja-JP" altLang="en-US" sz="1050" spc="-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到達</a:t>
            </a:r>
            <a:endPar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6" name="図 5"/>
          <p:cNvPicPr>
            <a:picLocks noChangeAspect="1"/>
          </p:cNvPicPr>
          <p:nvPr/>
        </p:nvPicPr>
        <p:blipFill>
          <a:blip r:embed="rId3"/>
          <a:stretch>
            <a:fillRect/>
          </a:stretch>
        </p:blipFill>
        <p:spPr>
          <a:xfrm>
            <a:off x="837420" y="5205046"/>
            <a:ext cx="7469161" cy="1404251"/>
          </a:xfrm>
          <a:prstGeom prst="rect">
            <a:avLst/>
          </a:prstGeom>
        </p:spPr>
      </p:pic>
      <p:grpSp>
        <p:nvGrpSpPr>
          <p:cNvPr id="38" name="グループ化 37"/>
          <p:cNvGrpSpPr/>
          <p:nvPr/>
        </p:nvGrpSpPr>
        <p:grpSpPr>
          <a:xfrm>
            <a:off x="12291222" y="3604157"/>
            <a:ext cx="2000529" cy="1247949"/>
            <a:chOff x="13649507" y="3675168"/>
            <a:chExt cx="2000529" cy="1247949"/>
          </a:xfrm>
          <a:scene3d>
            <a:camera prst="isometricOffAxis1Top"/>
            <a:lightRig rig="threePt" dir="t"/>
          </a:scene3d>
        </p:grpSpPr>
        <p:pic>
          <p:nvPicPr>
            <p:cNvPr id="39" name="図 3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649507" y="3675168"/>
              <a:ext cx="2000529" cy="1247949"/>
            </a:xfrm>
            <a:prstGeom prst="rect">
              <a:avLst/>
            </a:prstGeom>
          </p:spPr>
        </p:pic>
        <p:cxnSp>
          <p:nvCxnSpPr>
            <p:cNvPr id="40" name="直線コネクタ 39"/>
            <p:cNvCxnSpPr/>
            <p:nvPr/>
          </p:nvCxnSpPr>
          <p:spPr>
            <a:xfrm>
              <a:off x="13673323" y="4299143"/>
              <a:ext cx="18936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14620123" y="3727643"/>
              <a:ext cx="0" cy="11430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42" name="角丸四角形 41"/>
          <p:cNvSpPr/>
          <p:nvPr/>
        </p:nvSpPr>
        <p:spPr>
          <a:xfrm>
            <a:off x="9255990" y="2574413"/>
            <a:ext cx="2811928" cy="469272"/>
          </a:xfrm>
          <a:prstGeom prst="roundRect">
            <a:avLst/>
          </a:prstGeom>
          <a:solidFill>
            <a:srgbClr val="0000FF"/>
          </a:solid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18000" rIns="36000" bIns="18000" rtlCol="0" anchor="ctr">
            <a:sp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1" lang="ja-JP" altLang="en-US" sz="1600" b="1" i="0" u="none" strike="noStrike" kern="1200" cap="none" spc="0" normalizeH="0" baseline="0" noProof="0" dirty="0" smtClean="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①土砂キキクル</a:t>
            </a:r>
            <a:r>
              <a:rPr kumimoji="1" lang="en-US" altLang="ja-JP" sz="1200" b="1" i="0" u="none" strike="noStrike" kern="1200" cap="none" spc="0" normalizeH="0" baseline="0" noProof="0" dirty="0" smtClean="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
            </a:r>
            <a:br>
              <a:rPr kumimoji="1" lang="en-US" altLang="ja-JP" sz="1200" b="1" i="0" u="none" strike="noStrike" kern="1200" cap="none" spc="0" normalizeH="0" baseline="0" noProof="0" dirty="0" smtClean="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1" lang="ja-JP" altLang="en-US" sz="1200" b="1" i="0" u="none" strike="noStrike" kern="1200" cap="none" spc="0" normalizeH="0" baseline="0" noProof="0" dirty="0" smtClean="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（大雨</a:t>
            </a:r>
            <a:r>
              <a:rPr kumimoji="1" lang="ja-JP" altLang="en-US" sz="12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警報</a:t>
            </a:r>
            <a:r>
              <a:rPr kumimoji="1" lang="en-US" altLang="ja-JP" sz="12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土砂災害</a:t>
            </a:r>
            <a:r>
              <a:rPr kumimoji="1" lang="en-US" altLang="ja-JP" sz="12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i="0" u="none" strike="noStrike" kern="1200" cap="none" spc="0" normalizeH="0" baseline="0" noProof="0" dirty="0" smtClean="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の危険度</a:t>
            </a:r>
            <a:r>
              <a:rPr kumimoji="1" lang="ja-JP" altLang="en-US" sz="12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分布）</a:t>
            </a:r>
            <a:endParaRPr kumimoji="1" lang="ja-JP" altLang="en-US"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角丸四角形 42"/>
          <p:cNvSpPr/>
          <p:nvPr/>
        </p:nvSpPr>
        <p:spPr>
          <a:xfrm>
            <a:off x="9254640" y="3356052"/>
            <a:ext cx="2814628" cy="469272"/>
          </a:xfrm>
          <a:prstGeom prst="roundRect">
            <a:avLst/>
          </a:prstGeom>
          <a:solidFill>
            <a:srgbClr val="0000FF"/>
          </a:solid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18000" rIns="36000" bIns="18000" rtlCol="0" anchor="ctr">
            <a:sp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②ハザードマップ</a:t>
            </a:r>
            <a:endParaRPr kumimoji="1" lang="en-US" altLang="ja-JP"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ctr" defTabSz="914400" rtl="0" eaLnBrk="1" fontAlgn="auto" latinLnBrk="0" hangingPunct="1">
              <a:lnSpc>
                <a:spcPct val="9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（土砂災害警戒区域等）</a:t>
            </a:r>
          </a:p>
        </p:txBody>
      </p:sp>
      <p:sp>
        <p:nvSpPr>
          <p:cNvPr id="44" name="角丸四角形 43"/>
          <p:cNvSpPr/>
          <p:nvPr/>
        </p:nvSpPr>
        <p:spPr>
          <a:xfrm>
            <a:off x="9628971" y="4086392"/>
            <a:ext cx="2065966" cy="396000"/>
          </a:xfrm>
          <a:prstGeom prst="roundRect">
            <a:avLst/>
          </a:prstGeom>
          <a:solidFill>
            <a:srgbClr val="0000FF"/>
          </a:solid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18000" rIns="36000" bIns="18000" rtlCol="0" anchor="ctr">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1" lang="ja-JP" altLang="en-US" sz="1400" b="1" i="0" u="none" strike="noStrike" kern="1200" cap="none" spc="-5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避難情報の</a:t>
            </a:r>
            <a:endParaRPr kumimoji="1" lang="en-US" altLang="ja-JP" sz="1400" b="1" i="0" u="none" strike="noStrike" kern="1200" cap="none" spc="-5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ctr" defTabSz="914400" rtl="0" eaLnBrk="1" fontAlgn="auto" latinLnBrk="0" hangingPunct="1">
              <a:lnSpc>
                <a:spcPct val="90000"/>
              </a:lnSpc>
              <a:spcBef>
                <a:spcPts val="0"/>
              </a:spcBef>
              <a:spcAft>
                <a:spcPts val="0"/>
              </a:spcAft>
              <a:buClrTx/>
              <a:buSzTx/>
              <a:buFontTx/>
              <a:buNone/>
              <a:tabLst/>
              <a:defRPr/>
            </a:pPr>
            <a:r>
              <a:rPr kumimoji="1" lang="ja-JP" altLang="en-US" sz="1400" b="1" i="0" u="none" strike="noStrike" kern="1200" cap="none" spc="-5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発令対象区域</a:t>
            </a:r>
            <a:endParaRPr kumimoji="1" lang="ja-JP" altLang="en-US" sz="1400" b="1" i="0" u="none" strike="noStrike" kern="1200" cap="none" spc="-2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正方形/長方形 44"/>
          <p:cNvSpPr/>
          <p:nvPr/>
        </p:nvSpPr>
        <p:spPr>
          <a:xfrm>
            <a:off x="10533714" y="3045980"/>
            <a:ext cx="256480" cy="307777"/>
          </a:xfrm>
          <a:prstGeom prst="rect">
            <a:avLst/>
          </a:prstGeom>
          <a:noFill/>
          <a:ln>
            <a:noFill/>
          </a:ln>
        </p:spPr>
        <p:txBody>
          <a:bodyPr wrap="none" lIns="0" tIns="0" rIns="0" bIns="0">
            <a:spAutoFit/>
          </a:bodyPr>
          <a:lstStyle/>
          <a:p>
            <a:pPr marL="85725" marR="0" lvl="0" indent="-85725" algn="ctr"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0099FF"/>
                </a:solidFill>
                <a:effectLst/>
                <a:uLnTx/>
                <a:uFillTx/>
                <a:latin typeface="ＭＳ Ｐゴシック" panose="020B0600070205080204" pitchFamily="50" charset="-128"/>
                <a:ea typeface="ＭＳ Ｐゴシック" panose="020B0600070205080204" pitchFamily="50" charset="-128"/>
                <a:cs typeface="+mn-cs"/>
              </a:rPr>
              <a:t>＋</a:t>
            </a:r>
            <a:endParaRPr kumimoji="1" lang="en-US" altLang="ja-JP" sz="2000" b="1" i="0" u="none" strike="noStrike" kern="1200" cap="none" spc="0" normalizeH="0" baseline="0" noProof="0" dirty="0">
              <a:ln>
                <a:noFill/>
              </a:ln>
              <a:solidFill>
                <a:srgbClr val="0099FF"/>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46" name="正方形/長方形 45"/>
          <p:cNvSpPr/>
          <p:nvPr/>
        </p:nvSpPr>
        <p:spPr>
          <a:xfrm rot="5400000">
            <a:off x="10533714" y="3801970"/>
            <a:ext cx="256480" cy="307777"/>
          </a:xfrm>
          <a:prstGeom prst="rect">
            <a:avLst/>
          </a:prstGeom>
          <a:noFill/>
          <a:ln>
            <a:noFill/>
          </a:ln>
        </p:spPr>
        <p:txBody>
          <a:bodyPr wrap="none" lIns="0" tIns="0" rIns="0" bIns="0">
            <a:spAutoFit/>
          </a:bodyPr>
          <a:lstStyle/>
          <a:p>
            <a:pPr marL="85725" marR="0" lvl="0" indent="-85725" algn="ctr"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0099FF"/>
                </a:solidFill>
                <a:effectLst/>
                <a:uLnTx/>
                <a:uFillTx/>
                <a:latin typeface="ＭＳ Ｐゴシック" panose="020B0600070205080204" pitchFamily="50" charset="-128"/>
                <a:ea typeface="ＭＳ Ｐゴシック" panose="020B0600070205080204" pitchFamily="50" charset="-128"/>
                <a:cs typeface="+mn-cs"/>
              </a:rPr>
              <a:t>＝</a:t>
            </a:r>
            <a:endParaRPr kumimoji="1" lang="en-US" altLang="ja-JP" sz="2000" b="1" i="0" u="none" strike="noStrike" kern="1200" cap="none" spc="0" normalizeH="0" baseline="0" noProof="0" dirty="0">
              <a:ln>
                <a:noFill/>
              </a:ln>
              <a:solidFill>
                <a:srgbClr val="0099FF"/>
              </a:solidFill>
              <a:effectLst/>
              <a:uLnTx/>
              <a:uFillTx/>
              <a:latin typeface="ＭＳ Ｐゴシック" panose="020B0600070205080204" pitchFamily="50" charset="-128"/>
              <a:ea typeface="ＭＳ Ｐゴシック" panose="020B0600070205080204" pitchFamily="50" charset="-128"/>
              <a:cs typeface="+mn-cs"/>
            </a:endParaRPr>
          </a:p>
        </p:txBody>
      </p:sp>
      <p:cxnSp>
        <p:nvCxnSpPr>
          <p:cNvPr id="47" name="直線矢印コネクタ 46"/>
          <p:cNvCxnSpPr/>
          <p:nvPr/>
        </p:nvCxnSpPr>
        <p:spPr>
          <a:xfrm>
            <a:off x="13265023" y="3612467"/>
            <a:ext cx="0" cy="626369"/>
          </a:xfrm>
          <a:prstGeom prst="straightConnector1">
            <a:avLst/>
          </a:prstGeom>
          <a:ln w="19050">
            <a:solidFill>
              <a:srgbClr val="0099FF"/>
            </a:solidFill>
            <a:tailEnd type="arrow"/>
          </a:ln>
        </p:spPr>
        <p:style>
          <a:lnRef idx="1">
            <a:schemeClr val="accent1"/>
          </a:lnRef>
          <a:fillRef idx="0">
            <a:schemeClr val="accent1"/>
          </a:fillRef>
          <a:effectRef idx="0">
            <a:schemeClr val="accent1"/>
          </a:effectRef>
          <a:fontRef idx="minor">
            <a:schemeClr val="tx1"/>
          </a:fontRef>
        </p:style>
      </p:cxnSp>
      <p:grpSp>
        <p:nvGrpSpPr>
          <p:cNvPr id="48" name="グループ化 47"/>
          <p:cNvGrpSpPr>
            <a:grpSpLocks noChangeAspect="1"/>
          </p:cNvGrpSpPr>
          <p:nvPr/>
        </p:nvGrpSpPr>
        <p:grpSpPr>
          <a:xfrm>
            <a:off x="12318093" y="2966075"/>
            <a:ext cx="1892462" cy="1142784"/>
            <a:chOff x="1641514" y="2203544"/>
            <a:chExt cx="2365578" cy="1785600"/>
          </a:xfrm>
          <a:scene3d>
            <a:camera prst="isometricOffAxis1Top"/>
            <a:lightRig rig="threePt" dir="t"/>
          </a:scene3d>
        </p:grpSpPr>
        <p:pic>
          <p:nvPicPr>
            <p:cNvPr id="49" name="Picture 2"/>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41514" y="2203544"/>
              <a:ext cx="2365578" cy="1785600"/>
            </a:xfrm>
            <a:prstGeom prst="rect">
              <a:avLst/>
            </a:prstGeom>
            <a:noFill/>
            <a:ln w="254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cxnSp>
          <p:nvCxnSpPr>
            <p:cNvPr id="50" name="直線コネクタ 49"/>
            <p:cNvCxnSpPr>
              <a:stCxn id="49" idx="1"/>
              <a:endCxn id="49" idx="3"/>
            </p:cNvCxnSpPr>
            <p:nvPr/>
          </p:nvCxnSpPr>
          <p:spPr>
            <a:xfrm>
              <a:off x="1641514" y="3096344"/>
              <a:ext cx="2365578"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a:stCxn id="49" idx="0"/>
              <a:endCxn id="49" idx="2"/>
            </p:cNvCxnSpPr>
            <p:nvPr/>
          </p:nvCxnSpPr>
          <p:spPr>
            <a:xfrm>
              <a:off x="2824303" y="2203544"/>
              <a:ext cx="0" cy="17856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cxnSp>
        <p:nvCxnSpPr>
          <p:cNvPr id="52" name="直線矢印コネクタ 51"/>
          <p:cNvCxnSpPr/>
          <p:nvPr/>
        </p:nvCxnSpPr>
        <p:spPr>
          <a:xfrm>
            <a:off x="13265023" y="2676363"/>
            <a:ext cx="0" cy="864000"/>
          </a:xfrm>
          <a:prstGeom prst="straightConnector1">
            <a:avLst/>
          </a:prstGeom>
          <a:ln w="19050">
            <a:solidFill>
              <a:srgbClr val="0099FF"/>
            </a:solidFill>
            <a:tailEnd type="none"/>
          </a:ln>
        </p:spPr>
        <p:style>
          <a:lnRef idx="1">
            <a:schemeClr val="accent1"/>
          </a:lnRef>
          <a:fillRef idx="0">
            <a:schemeClr val="accent1"/>
          </a:fillRef>
          <a:effectRef idx="0">
            <a:schemeClr val="accent1"/>
          </a:effectRef>
          <a:fontRef idx="minor">
            <a:schemeClr val="tx1"/>
          </a:fontRef>
        </p:style>
      </p:cxnSp>
      <p:sp>
        <p:nvSpPr>
          <p:cNvPr id="53" name="四角形吹き出し 52"/>
          <p:cNvSpPr/>
          <p:nvPr/>
        </p:nvSpPr>
        <p:spPr>
          <a:xfrm>
            <a:off x="14502855" y="3047757"/>
            <a:ext cx="1765032" cy="742604"/>
          </a:xfrm>
          <a:prstGeom prst="wedgeRectCallout">
            <a:avLst>
              <a:gd name="adj1" fmla="val -92679"/>
              <a:gd name="adj2" fmla="val 81147"/>
            </a:avLst>
          </a:prstGeom>
          <a:solidFill>
            <a:srgbClr val="FF2800"/>
          </a:solidFill>
          <a:ln w="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Meiryo UI"/>
                <a:ea typeface="Meiryo UI"/>
                <a:cs typeface="+mn-cs"/>
              </a:rPr>
              <a:t>警戒レベル３</a:t>
            </a:r>
            <a:endParaRPr kumimoji="1" lang="en-US" altLang="ja-JP" sz="1200" b="1" i="0" u="none" strike="noStrike" kern="1200" cap="none" spc="0" normalizeH="0" baseline="0" noProof="0" dirty="0">
              <a:ln>
                <a:noFill/>
              </a:ln>
              <a:solidFill>
                <a:prstClr val="white"/>
              </a:solidFill>
              <a:effectLst/>
              <a:uLnTx/>
              <a:uFillTx/>
              <a:latin typeface="Meiryo UI"/>
              <a:ea typeface="Meiryo UI"/>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Meiryo UI"/>
                <a:ea typeface="Meiryo UI"/>
                <a:cs typeface="+mn-cs"/>
              </a:rPr>
              <a:t>高齢者等避難</a:t>
            </a:r>
            <a:endParaRPr kumimoji="1" lang="en-US" altLang="ja-JP" sz="1200" b="1" i="0" u="none" strike="noStrike" kern="1200" cap="none" spc="0" normalizeH="0" baseline="0" noProof="0" dirty="0">
              <a:ln>
                <a:noFill/>
              </a:ln>
              <a:solidFill>
                <a:prstClr val="white"/>
              </a:solidFill>
              <a:effectLst/>
              <a:uLnTx/>
              <a:uFillTx/>
              <a:latin typeface="Meiryo UI"/>
              <a:ea typeface="Meiryo UI"/>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Meiryo UI"/>
                <a:ea typeface="Meiryo UI"/>
                <a:cs typeface="+mn-cs"/>
              </a:rPr>
              <a:t>発令対象区域</a:t>
            </a:r>
            <a:endParaRPr kumimoji="1" lang="en-US" altLang="ja-JP" sz="1200" b="1" i="0" u="none" strike="noStrike" kern="1200" cap="none" spc="0" normalizeH="0" baseline="0" noProof="0" dirty="0">
              <a:ln>
                <a:noFill/>
              </a:ln>
              <a:solidFill>
                <a:prstClr val="white"/>
              </a:solidFill>
              <a:effectLst/>
              <a:uLnTx/>
              <a:uFillTx/>
              <a:latin typeface="Meiryo UI"/>
              <a:ea typeface="Meiryo UI"/>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Meiryo UI"/>
                <a:ea typeface="Meiryo UI"/>
                <a:cs typeface="+mn-cs"/>
              </a:rPr>
              <a:t>（土砂災害警戒区域）</a:t>
            </a:r>
          </a:p>
        </p:txBody>
      </p:sp>
      <p:sp>
        <p:nvSpPr>
          <p:cNvPr id="54" name="四角形吹き出し 53"/>
          <p:cNvSpPr/>
          <p:nvPr/>
        </p:nvSpPr>
        <p:spPr>
          <a:xfrm>
            <a:off x="14502855" y="3837191"/>
            <a:ext cx="1765032" cy="740149"/>
          </a:xfrm>
          <a:prstGeom prst="wedgeRectCallout">
            <a:avLst>
              <a:gd name="adj1" fmla="val -66451"/>
              <a:gd name="adj2" fmla="val -176"/>
            </a:avLst>
          </a:prstGeom>
          <a:solidFill>
            <a:srgbClr val="AA00AA"/>
          </a:solidFill>
          <a:ln w="0">
            <a:solidFill>
              <a:srgbClr val="AA00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Meiryo UI"/>
                <a:ea typeface="Meiryo UI"/>
                <a:cs typeface="+mn-cs"/>
              </a:rPr>
              <a:t>警戒レベル４避難指示</a:t>
            </a:r>
            <a:endParaRPr kumimoji="1" lang="en-US" altLang="ja-JP" sz="1200" b="1" i="0" u="none" strike="noStrike" kern="1200" cap="none" spc="0" normalizeH="0" baseline="0" noProof="0" dirty="0">
              <a:ln>
                <a:noFill/>
              </a:ln>
              <a:solidFill>
                <a:prstClr val="white"/>
              </a:solidFill>
              <a:effectLst/>
              <a:uLnTx/>
              <a:uFillTx/>
              <a:latin typeface="Meiryo UI"/>
              <a:ea typeface="Meiryo UI"/>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Meiryo UI"/>
                <a:ea typeface="Meiryo UI"/>
                <a:cs typeface="+mn-cs"/>
              </a:rPr>
              <a:t>発令対象区域</a:t>
            </a:r>
            <a:endParaRPr kumimoji="1" lang="en-US" altLang="ja-JP" sz="1200" b="1" i="0" u="none" strike="noStrike" kern="1200" cap="none" spc="0" normalizeH="0" baseline="0" noProof="0" dirty="0">
              <a:ln>
                <a:noFill/>
              </a:ln>
              <a:solidFill>
                <a:prstClr val="white"/>
              </a:solidFill>
              <a:effectLst/>
              <a:uLnTx/>
              <a:uFillTx/>
              <a:latin typeface="Meiryo UI"/>
              <a:ea typeface="Meiryo UI"/>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Meiryo UI"/>
                <a:ea typeface="Meiryo UI"/>
                <a:cs typeface="+mn-cs"/>
              </a:rPr>
              <a:t>（土砂災害警戒区域）</a:t>
            </a:r>
          </a:p>
        </p:txBody>
      </p:sp>
      <p:pic>
        <p:nvPicPr>
          <p:cNvPr id="55" name="図 5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312342" y="2180558"/>
            <a:ext cx="1887357" cy="1159163"/>
          </a:xfrm>
          <a:prstGeom prst="rect">
            <a:avLst/>
          </a:prstGeom>
          <a:scene3d>
            <a:camera prst="isometricOffAxis1Top"/>
            <a:lightRig rig="threePt" dir="t"/>
          </a:scene3d>
        </p:spPr>
      </p:pic>
      <p:cxnSp>
        <p:nvCxnSpPr>
          <p:cNvPr id="56" name="直線矢印コネクタ 55"/>
          <p:cNvCxnSpPr/>
          <p:nvPr/>
        </p:nvCxnSpPr>
        <p:spPr>
          <a:xfrm>
            <a:off x="13265693" y="2416233"/>
            <a:ext cx="0" cy="334800"/>
          </a:xfrm>
          <a:prstGeom prst="straightConnector1">
            <a:avLst/>
          </a:prstGeom>
          <a:ln w="19050">
            <a:solidFill>
              <a:srgbClr val="0099FF"/>
            </a:solidFill>
            <a:tailEnd type="none"/>
          </a:ln>
        </p:spPr>
        <p:style>
          <a:lnRef idx="1">
            <a:schemeClr val="accent1"/>
          </a:lnRef>
          <a:fillRef idx="0">
            <a:schemeClr val="accent1"/>
          </a:fillRef>
          <a:effectRef idx="0">
            <a:schemeClr val="accent1"/>
          </a:effectRef>
          <a:fontRef idx="minor">
            <a:schemeClr val="tx1"/>
          </a:fontRef>
        </p:style>
      </p:cxnSp>
      <p:sp>
        <p:nvSpPr>
          <p:cNvPr id="7" name="角丸四角形 6"/>
          <p:cNvSpPr/>
          <p:nvPr/>
        </p:nvSpPr>
        <p:spPr>
          <a:xfrm>
            <a:off x="14502855" y="2179024"/>
            <a:ext cx="1765032" cy="787052"/>
          </a:xfrm>
          <a:prstGeom prst="roundRect">
            <a:avLst>
              <a:gd name="adj" fmla="val 10213"/>
            </a:avLst>
          </a:prstGeom>
          <a:solidFill>
            <a:srgbClr val="00CC66"/>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smtClean="0"/>
              <a:t>平常時のうちに</a:t>
            </a:r>
            <a:r>
              <a:rPr lang="en-US" altLang="ja-JP" sz="1200" dirty="0"/>
              <a:t/>
            </a:r>
            <a:br>
              <a:rPr lang="en-US" altLang="ja-JP" sz="1200" dirty="0"/>
            </a:br>
            <a:r>
              <a:rPr lang="ja-JP" altLang="en-US" sz="1200" dirty="0" smtClean="0"/>
              <a:t>メッシュの位置と</a:t>
            </a:r>
            <a:r>
              <a:rPr lang="en-US" altLang="ja-JP" sz="1200" dirty="0" smtClean="0"/>
              <a:t/>
            </a:r>
            <a:br>
              <a:rPr lang="en-US" altLang="ja-JP" sz="1200" dirty="0" smtClean="0"/>
            </a:br>
            <a:r>
              <a:rPr lang="ja-JP" altLang="en-US" sz="1200" dirty="0" smtClean="0"/>
              <a:t>地区との関係を</a:t>
            </a:r>
            <a:r>
              <a:rPr lang="en-US" altLang="ja-JP" sz="1200" dirty="0" smtClean="0"/>
              <a:t/>
            </a:r>
            <a:br>
              <a:rPr lang="en-US" altLang="ja-JP" sz="1200" dirty="0" smtClean="0"/>
            </a:br>
            <a:r>
              <a:rPr lang="ja-JP" altLang="en-US" sz="1200" dirty="0" smtClean="0"/>
              <a:t>整理しておくとよい</a:t>
            </a:r>
            <a:endParaRPr kumimoji="1" lang="ja-JP" altLang="en-US" sz="1200" dirty="0"/>
          </a:p>
        </p:txBody>
      </p:sp>
      <p:pic>
        <p:nvPicPr>
          <p:cNvPr id="58" name="図 57"/>
          <p:cNvPicPr>
            <a:picLocks noChangeAspect="1"/>
          </p:cNvPicPr>
          <p:nvPr/>
        </p:nvPicPr>
        <p:blipFill>
          <a:blip r:embed="rId7"/>
          <a:stretch>
            <a:fillRect/>
          </a:stretch>
        </p:blipFill>
        <p:spPr>
          <a:xfrm>
            <a:off x="389440" y="2066499"/>
            <a:ext cx="8236016" cy="2901577"/>
          </a:xfrm>
          <a:prstGeom prst="rect">
            <a:avLst/>
          </a:prstGeom>
        </p:spPr>
      </p:pic>
      <p:sp>
        <p:nvSpPr>
          <p:cNvPr id="57" name="左矢印 56"/>
          <p:cNvSpPr/>
          <p:nvPr/>
        </p:nvSpPr>
        <p:spPr>
          <a:xfrm>
            <a:off x="8645518" y="3398808"/>
            <a:ext cx="433064" cy="448574"/>
          </a:xfrm>
          <a:prstGeom prst="leftArrow">
            <a:avLst/>
          </a:prstGeom>
          <a:solidFill>
            <a:srgbClr val="FF2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1731667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4680488" y="1143404"/>
            <a:ext cx="4463512" cy="3819535"/>
          </a:xfrm>
          <a:prstGeom prst="rect">
            <a:avLst/>
          </a:prstGeom>
          <a:noFill/>
          <a:ln w="9525">
            <a:noFill/>
            <a:miter lim="800000"/>
            <a:headEnd/>
            <a:tailEnd/>
          </a:ln>
          <a:effectLst/>
        </p:spPr>
      </p:pic>
      <p:sp>
        <p:nvSpPr>
          <p:cNvPr id="3" name="タイトル 2">
            <a:extLst>
              <a:ext uri="{FF2B5EF4-FFF2-40B4-BE49-F238E27FC236}">
                <a16:creationId xmlns:a16="http://schemas.microsoft.com/office/drawing/2014/main" id="{911731F2-E399-4290-BE11-EE5A94CB42EB}"/>
              </a:ext>
            </a:extLst>
          </p:cNvPr>
          <p:cNvSpPr>
            <a:spLocks noGrp="1"/>
          </p:cNvSpPr>
          <p:nvPr>
            <p:ph type="title"/>
          </p:nvPr>
        </p:nvSpPr>
        <p:spPr>
          <a:xfrm>
            <a:off x="252000" y="364650"/>
            <a:ext cx="8732788" cy="686499"/>
          </a:xfrm>
        </p:spPr>
        <p:txBody>
          <a:bodyPr>
            <a:normAutofit/>
          </a:bodyPr>
          <a:lstStyle/>
          <a:p>
            <a:r>
              <a:rPr lang="ja-JP" altLang="en-US"/>
              <a:t>土砂キキクル（大雨</a:t>
            </a:r>
            <a:r>
              <a:rPr lang="ja-JP" altLang="en-US" dirty="0"/>
              <a:t>警報（土砂災害）の</a:t>
            </a:r>
            <a:r>
              <a:rPr lang="ja-JP" altLang="en-US"/>
              <a:t>危険度分布）</a:t>
            </a:r>
            <a:endParaRPr lang="ja-JP" altLang="en-US" dirty="0"/>
          </a:p>
        </p:txBody>
      </p:sp>
      <p:sp>
        <p:nvSpPr>
          <p:cNvPr id="5" name="スライド番号プレースホルダー 4">
            <a:extLst>
              <a:ext uri="{FF2B5EF4-FFF2-40B4-BE49-F238E27FC236}">
                <a16:creationId xmlns:a16="http://schemas.microsoft.com/office/drawing/2014/main" id="{75E30EC8-8056-41DC-AADC-2A3A84D82565}"/>
              </a:ext>
            </a:extLst>
          </p:cNvPr>
          <p:cNvSpPr>
            <a:spLocks noGrp="1"/>
          </p:cNvSpPr>
          <p:nvPr>
            <p:ph type="sldNum" sz="quarter" idx="12"/>
          </p:nvPr>
        </p:nvSpPr>
        <p:spPr/>
        <p:txBody>
          <a:bodyPr/>
          <a:lstStyle/>
          <a:p>
            <a:fld id="{090AECCA-A504-4483-9A84-66AB2E940DB8}" type="slidenum">
              <a:rPr lang="ja-JP" altLang="en-US" smtClean="0"/>
              <a:pPr/>
              <a:t>48</a:t>
            </a:fld>
            <a:endParaRPr lang="ja-JP" altLang="en-US" dirty="0"/>
          </a:p>
        </p:txBody>
      </p:sp>
      <p:sp>
        <p:nvSpPr>
          <p:cNvPr id="14" name="コンテンツ プレースホルダー 13">
            <a:extLst>
              <a:ext uri="{FF2B5EF4-FFF2-40B4-BE49-F238E27FC236}">
                <a16:creationId xmlns:a16="http://schemas.microsoft.com/office/drawing/2014/main" id="{829F64C0-7FE7-4ED8-AF3D-BB5B26184449}"/>
              </a:ext>
            </a:extLst>
          </p:cNvPr>
          <p:cNvSpPr>
            <a:spLocks noGrp="1"/>
          </p:cNvSpPr>
          <p:nvPr>
            <p:ph idx="13"/>
          </p:nvPr>
        </p:nvSpPr>
        <p:spPr/>
        <p:txBody>
          <a:bodyPr/>
          <a:lstStyle/>
          <a:p>
            <a:r>
              <a:rPr lang="en-US" altLang="ja-JP" b="0" dirty="0">
                <a:solidFill>
                  <a:srgbClr val="E66914"/>
                </a:solidFill>
              </a:rPr>
              <a:t>【</a:t>
            </a:r>
            <a:r>
              <a:rPr lang="ja-JP" altLang="en-US" b="0" dirty="0">
                <a:solidFill>
                  <a:srgbClr val="E66914"/>
                </a:solidFill>
              </a:rPr>
              <a:t>場面 </a:t>
            </a:r>
            <a:r>
              <a:rPr lang="en-US" altLang="ja-JP" b="0" dirty="0">
                <a:solidFill>
                  <a:srgbClr val="E66914"/>
                </a:solidFill>
              </a:rPr>
              <a:t>2 </a:t>
            </a:r>
            <a:r>
              <a:rPr lang="en-US" altLang="ja-JP" b="0" dirty="0" smtClean="0">
                <a:solidFill>
                  <a:srgbClr val="E66914"/>
                </a:solidFill>
              </a:rPr>
              <a:t>】 </a:t>
            </a:r>
            <a:r>
              <a:rPr lang="ja-JP" altLang="en-US" b="0" dirty="0" smtClean="0">
                <a:solidFill>
                  <a:srgbClr val="E66914"/>
                </a:solidFill>
              </a:rPr>
              <a:t>解説</a:t>
            </a:r>
            <a:endParaRPr lang="ja-JP" altLang="en-US" b="0" dirty="0">
              <a:solidFill>
                <a:srgbClr val="E66914"/>
              </a:solidFill>
            </a:endParaRPr>
          </a:p>
        </p:txBody>
      </p:sp>
      <p:pic>
        <p:nvPicPr>
          <p:cNvPr id="12" name="Picture 2" descr="おじさんのイラスト（中年男性）３">
            <a:extLst>
              <a:ext uri="{FF2B5EF4-FFF2-40B4-BE49-F238E27FC236}">
                <a16:creationId xmlns:a16="http://schemas.microsoft.com/office/drawing/2014/main" id="{8DF74978-2DBF-467B-8B4A-A550531DCF5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4997" y="5279422"/>
            <a:ext cx="719923" cy="947268"/>
          </a:xfrm>
          <a:prstGeom prst="rect">
            <a:avLst/>
          </a:prstGeom>
          <a:noFill/>
          <a:extLst>
            <a:ext uri="{909E8E84-426E-40DD-AFC4-6F175D3DCCD1}">
              <a14:hiddenFill xmlns:a14="http://schemas.microsoft.com/office/drawing/2010/main">
                <a:solidFill>
                  <a:srgbClr val="FFFFFF"/>
                </a:solidFill>
              </a14:hiddenFill>
            </a:ext>
          </a:extLst>
        </p:spPr>
      </p:pic>
      <p:sp>
        <p:nvSpPr>
          <p:cNvPr id="16" name="正方形/長方形 15"/>
          <p:cNvSpPr/>
          <p:nvPr/>
        </p:nvSpPr>
        <p:spPr>
          <a:xfrm>
            <a:off x="2561279" y="6431344"/>
            <a:ext cx="6250987" cy="430887"/>
          </a:xfrm>
          <a:prstGeom prst="rect">
            <a:avLst/>
          </a:prstGeom>
          <a:solidFill>
            <a:schemeClr val="bg1"/>
          </a:solidFill>
        </p:spPr>
        <p:txBody>
          <a:bodyPr wrap="square" tIns="0" bIns="0">
            <a:spAutoFit/>
          </a:bodyPr>
          <a:lstStyle/>
          <a:p>
            <a:r>
              <a:rPr lang="ja-JP" altLang="en-US" sz="1600" dirty="0">
                <a:solidFill>
                  <a:srgbClr val="404040"/>
                </a:solidFill>
                <a:latin typeface="+mj-ea"/>
                <a:ea typeface="+mj-ea"/>
              </a:rPr>
              <a:t>（注意）危険度分布の</a:t>
            </a:r>
            <a:r>
              <a:rPr lang="ja-JP" altLang="en-US" sz="1600" b="1" dirty="0">
                <a:latin typeface="+mj-ea"/>
                <a:ea typeface="+mj-ea"/>
              </a:rPr>
              <a:t>「災害切迫（黒）」</a:t>
            </a:r>
            <a:r>
              <a:rPr lang="ja-JP" altLang="en-US" sz="1600" dirty="0">
                <a:solidFill>
                  <a:srgbClr val="404040"/>
                </a:solidFill>
                <a:latin typeface="+mj-ea"/>
                <a:ea typeface="+mj-ea"/>
              </a:rPr>
              <a:t>は</a:t>
            </a:r>
            <a:r>
              <a:rPr lang="ja-JP" altLang="en-US" sz="1600" b="1" dirty="0">
                <a:latin typeface="+mj-ea"/>
                <a:ea typeface="+mj-ea"/>
              </a:rPr>
              <a:t>「警戒レベル５相当」</a:t>
            </a:r>
          </a:p>
          <a:p>
            <a:r>
              <a:rPr lang="en-US" altLang="ja-JP" sz="1200" dirty="0">
                <a:solidFill>
                  <a:srgbClr val="404040"/>
                </a:solidFill>
                <a:latin typeface="+mj-ea"/>
                <a:ea typeface="+mj-ea"/>
              </a:rPr>
              <a:t>   ※</a:t>
            </a:r>
            <a:r>
              <a:rPr lang="ja-JP" altLang="en-US" sz="1200" dirty="0">
                <a:solidFill>
                  <a:srgbClr val="404040"/>
                </a:solidFill>
                <a:latin typeface="+mj-ea"/>
                <a:ea typeface="+mj-ea"/>
              </a:rPr>
              <a:t>「警戒レベル５」は、すでに安全な避難ができず命が危険な状況です。</a:t>
            </a:r>
          </a:p>
        </p:txBody>
      </p:sp>
      <p:sp>
        <p:nvSpPr>
          <p:cNvPr id="9" name="テキスト ボックス 8">
            <a:extLst>
              <a:ext uri="{FF2B5EF4-FFF2-40B4-BE49-F238E27FC236}">
                <a16:creationId xmlns:a16="http://schemas.microsoft.com/office/drawing/2014/main" id="{CADE073C-8FC4-4A01-A8E4-451D52E03E8B}"/>
              </a:ext>
            </a:extLst>
          </p:cNvPr>
          <p:cNvSpPr txBox="1"/>
          <p:nvPr/>
        </p:nvSpPr>
        <p:spPr>
          <a:xfrm>
            <a:off x="182244" y="1203342"/>
            <a:ext cx="4439632" cy="2462213"/>
          </a:xfrm>
          <a:prstGeom prst="rect">
            <a:avLst/>
          </a:prstGeom>
          <a:noFill/>
        </p:spPr>
        <p:txBody>
          <a:bodyPr wrap="square" rtlCol="0">
            <a:spAutoFit/>
          </a:bodyPr>
          <a:lstStyle/>
          <a:p>
            <a:pPr algn="just">
              <a:spcAft>
                <a:spcPts val="1200"/>
              </a:spcAft>
            </a:pPr>
            <a:r>
              <a:rPr lang="ja-JP" altLang="en-US" spc="-120" dirty="0">
                <a:solidFill>
                  <a:srgbClr val="404040"/>
                </a:solidFill>
                <a:latin typeface="+mj-ea"/>
                <a:ea typeface="+mj-ea"/>
              </a:rPr>
              <a:t>少</a:t>
            </a:r>
            <a:r>
              <a:rPr lang="ja-JP" altLang="en-US" spc="-120" dirty="0" smtClean="0">
                <a:solidFill>
                  <a:srgbClr val="404040"/>
                </a:solidFill>
                <a:latin typeface="+mj-ea"/>
                <a:ea typeface="+mj-ea"/>
              </a:rPr>
              <a:t>なくとも土砂キキクルで</a:t>
            </a:r>
            <a:r>
              <a:rPr lang="en-US" altLang="ja-JP" spc="-120" dirty="0" smtClean="0">
                <a:solidFill>
                  <a:srgbClr val="FF0000"/>
                </a:solidFill>
                <a:latin typeface="+mj-ea"/>
                <a:ea typeface="+mj-ea"/>
              </a:rPr>
              <a:t>【</a:t>
            </a:r>
            <a:r>
              <a:rPr lang="ja-JP" altLang="en-US" spc="-120" dirty="0" smtClean="0">
                <a:solidFill>
                  <a:srgbClr val="FF0000"/>
                </a:solidFill>
                <a:latin typeface="+mj-ea"/>
                <a:ea typeface="+mj-ea"/>
              </a:rPr>
              <a:t>赤色（警戒レベル３相当）</a:t>
            </a:r>
            <a:r>
              <a:rPr lang="en-US" altLang="ja-JP" spc="-120" dirty="0" smtClean="0">
                <a:solidFill>
                  <a:srgbClr val="FF0000"/>
                </a:solidFill>
                <a:latin typeface="+mj-ea"/>
                <a:ea typeface="+mj-ea"/>
              </a:rPr>
              <a:t>】</a:t>
            </a:r>
            <a:r>
              <a:rPr lang="ja-JP" altLang="en-US" spc="-120" dirty="0" smtClean="0">
                <a:solidFill>
                  <a:srgbClr val="404040"/>
                </a:solidFill>
                <a:latin typeface="+mj-ea"/>
                <a:ea typeface="+mj-ea"/>
              </a:rPr>
              <a:t>が示されている土砂災害警戒区域に</a:t>
            </a:r>
            <a:r>
              <a:rPr lang="en-US" altLang="ja-JP" spc="-120" dirty="0" smtClean="0">
                <a:solidFill>
                  <a:srgbClr val="404040"/>
                </a:solidFill>
                <a:latin typeface="+mj-ea"/>
                <a:ea typeface="+mj-ea"/>
              </a:rPr>
              <a:t/>
            </a:r>
            <a:br>
              <a:rPr lang="en-US" altLang="ja-JP" spc="-120" dirty="0" smtClean="0">
                <a:solidFill>
                  <a:srgbClr val="404040"/>
                </a:solidFill>
                <a:latin typeface="+mj-ea"/>
                <a:ea typeface="+mj-ea"/>
              </a:rPr>
            </a:br>
            <a:r>
              <a:rPr lang="ja-JP" altLang="en-US" spc="-120" dirty="0" smtClean="0">
                <a:solidFill>
                  <a:srgbClr val="404040"/>
                </a:solidFill>
                <a:latin typeface="+mj-ea"/>
                <a:ea typeface="+mj-ea"/>
              </a:rPr>
              <a:t>ついては</a:t>
            </a:r>
            <a:r>
              <a:rPr lang="ja-JP" altLang="en-US" spc="-120" dirty="0" smtClean="0">
                <a:solidFill>
                  <a:srgbClr val="FF0000"/>
                </a:solidFill>
                <a:latin typeface="+mj-ea"/>
                <a:ea typeface="+mj-ea"/>
              </a:rPr>
              <a:t>「</a:t>
            </a:r>
            <a:r>
              <a:rPr lang="ja-JP" altLang="en-US" spc="-120" dirty="0">
                <a:solidFill>
                  <a:srgbClr val="FF0000"/>
                </a:solidFill>
                <a:latin typeface="+mj-ea"/>
                <a:ea typeface="+mj-ea"/>
              </a:rPr>
              <a:t>警戒レベル３ 高齢者等避難</a:t>
            </a:r>
            <a:r>
              <a:rPr lang="ja-JP" altLang="en-US" spc="-120" dirty="0" smtClean="0">
                <a:solidFill>
                  <a:srgbClr val="FF0000"/>
                </a:solidFill>
                <a:latin typeface="+mj-ea"/>
                <a:ea typeface="+mj-ea"/>
              </a:rPr>
              <a:t>」</a:t>
            </a:r>
            <a:r>
              <a:rPr lang="ja-JP" altLang="en-US" spc="-120" dirty="0" smtClean="0">
                <a:latin typeface="+mj-ea"/>
                <a:ea typeface="+mj-ea"/>
              </a:rPr>
              <a:t>を</a:t>
            </a:r>
            <a:r>
              <a:rPr lang="en-US" altLang="ja-JP" spc="-120" dirty="0" smtClean="0">
                <a:latin typeface="+mj-ea"/>
                <a:ea typeface="+mj-ea"/>
              </a:rPr>
              <a:t/>
            </a:r>
            <a:br>
              <a:rPr lang="en-US" altLang="ja-JP" spc="-120" dirty="0" smtClean="0">
                <a:latin typeface="+mj-ea"/>
                <a:ea typeface="+mj-ea"/>
              </a:rPr>
            </a:br>
            <a:r>
              <a:rPr lang="ja-JP" altLang="en-US" spc="-120" dirty="0" smtClean="0">
                <a:latin typeface="+mj-ea"/>
                <a:ea typeface="+mj-ea"/>
              </a:rPr>
              <a:t>発令する必要があると考えられる</a:t>
            </a:r>
            <a:r>
              <a:rPr lang="ja-JP" altLang="en-US" spc="-120" dirty="0" smtClean="0">
                <a:solidFill>
                  <a:srgbClr val="404040"/>
                </a:solidFill>
                <a:latin typeface="+mj-ea"/>
                <a:ea typeface="+mj-ea"/>
              </a:rPr>
              <a:t>。</a:t>
            </a:r>
            <a:endParaRPr lang="en-US" altLang="ja-JP" spc="-120" dirty="0" smtClean="0">
              <a:solidFill>
                <a:srgbClr val="404040"/>
              </a:solidFill>
              <a:latin typeface="+mj-ea"/>
              <a:ea typeface="+mj-ea"/>
            </a:endParaRPr>
          </a:p>
          <a:p>
            <a:pPr algn="just">
              <a:spcAft>
                <a:spcPts val="1200"/>
              </a:spcAft>
            </a:pPr>
            <a:r>
              <a:rPr lang="ja-JP" altLang="en-US" spc="-120" dirty="0" smtClean="0">
                <a:solidFill>
                  <a:srgbClr val="404040"/>
                </a:solidFill>
                <a:latin typeface="+mj-ea"/>
                <a:ea typeface="+mj-ea"/>
              </a:rPr>
              <a:t>ただし</a:t>
            </a:r>
            <a:r>
              <a:rPr lang="ja-JP" altLang="en-US" spc="-120" dirty="0">
                <a:solidFill>
                  <a:srgbClr val="404040"/>
                </a:solidFill>
                <a:latin typeface="+mj-ea"/>
                <a:ea typeface="+mj-ea"/>
              </a:rPr>
              <a:t>、</a:t>
            </a:r>
            <a:r>
              <a:rPr lang="ja-JP" altLang="ja-JP" spc="-120" dirty="0">
                <a:solidFill>
                  <a:srgbClr val="404040"/>
                </a:solidFill>
                <a:latin typeface="+mj-ea"/>
                <a:ea typeface="+mj-ea"/>
              </a:rPr>
              <a:t>土砂</a:t>
            </a:r>
            <a:r>
              <a:rPr lang="ja-JP" altLang="ja-JP" spc="-120" dirty="0" smtClean="0">
                <a:solidFill>
                  <a:srgbClr val="404040"/>
                </a:solidFill>
                <a:latin typeface="+mj-ea"/>
                <a:ea typeface="+mj-ea"/>
              </a:rPr>
              <a:t>キキクル</a:t>
            </a:r>
            <a:r>
              <a:rPr lang="ja-JP" altLang="en-US" spc="-120" dirty="0" smtClean="0">
                <a:solidFill>
                  <a:srgbClr val="404040"/>
                </a:solidFill>
                <a:latin typeface="+mj-ea"/>
                <a:ea typeface="+mj-ea"/>
              </a:rPr>
              <a:t>の</a:t>
            </a:r>
            <a:r>
              <a:rPr lang="ja-JP" altLang="en-US" spc="-120" dirty="0">
                <a:solidFill>
                  <a:srgbClr val="404040"/>
                </a:solidFill>
                <a:latin typeface="+mj-ea"/>
                <a:ea typeface="+mj-ea"/>
              </a:rPr>
              <a:t>危険度判定</a:t>
            </a:r>
            <a:r>
              <a:rPr lang="ja-JP" altLang="en-US" spc="-120" dirty="0" smtClean="0">
                <a:solidFill>
                  <a:srgbClr val="404040"/>
                </a:solidFill>
                <a:latin typeface="+mj-ea"/>
                <a:ea typeface="+mj-ea"/>
              </a:rPr>
              <a:t>に使われて</a:t>
            </a:r>
            <a:r>
              <a:rPr lang="ja-JP" altLang="en-US" spc="-120" dirty="0">
                <a:solidFill>
                  <a:srgbClr val="404040"/>
                </a:solidFill>
                <a:latin typeface="+mj-ea"/>
                <a:ea typeface="+mj-ea"/>
              </a:rPr>
              <a:t>いるのは</a:t>
            </a:r>
            <a:r>
              <a:rPr lang="ja-JP" altLang="en-US" u="sng" spc="-120" dirty="0">
                <a:solidFill>
                  <a:srgbClr val="0000FF"/>
                </a:solidFill>
                <a:latin typeface="+mj-ea"/>
                <a:ea typeface="+mj-ea"/>
              </a:rPr>
              <a:t>２時間先までの</a:t>
            </a:r>
            <a:r>
              <a:rPr lang="ja-JP" altLang="en-US" u="sng" spc="-120" dirty="0" smtClean="0">
                <a:solidFill>
                  <a:srgbClr val="0000FF"/>
                </a:solidFill>
                <a:latin typeface="+mj-ea"/>
                <a:ea typeface="+mj-ea"/>
              </a:rPr>
              <a:t>予測値</a:t>
            </a:r>
            <a:r>
              <a:rPr lang="ja-JP" altLang="en-US" spc="-120" dirty="0" smtClean="0">
                <a:solidFill>
                  <a:srgbClr val="404040"/>
                </a:solidFill>
                <a:latin typeface="+mj-ea"/>
                <a:ea typeface="+mj-ea"/>
              </a:rPr>
              <a:t>に限られることから、</a:t>
            </a:r>
            <a:r>
              <a:rPr lang="ja-JP" altLang="en-US" spc="-120" dirty="0">
                <a:solidFill>
                  <a:srgbClr val="404040"/>
                </a:solidFill>
                <a:latin typeface="+mj-ea"/>
                <a:ea typeface="+mj-ea"/>
              </a:rPr>
              <a:t>右図</a:t>
            </a:r>
            <a:r>
              <a:rPr lang="ja-JP" altLang="en-US" spc="-120" dirty="0" smtClean="0">
                <a:solidFill>
                  <a:srgbClr val="404040"/>
                </a:solidFill>
                <a:latin typeface="+mj-ea"/>
                <a:ea typeface="+mj-ea"/>
              </a:rPr>
              <a:t>だけでは、それより先の今晩</a:t>
            </a:r>
            <a:r>
              <a:rPr lang="ja-JP" altLang="en-US" spc="-120" dirty="0">
                <a:solidFill>
                  <a:srgbClr val="404040"/>
                </a:solidFill>
                <a:latin typeface="+mj-ea"/>
                <a:ea typeface="+mj-ea"/>
              </a:rPr>
              <a:t>以降</a:t>
            </a:r>
            <a:r>
              <a:rPr lang="ja-JP" altLang="en-US" spc="-120" dirty="0" smtClean="0">
                <a:solidFill>
                  <a:srgbClr val="404040"/>
                </a:solidFill>
                <a:latin typeface="+mj-ea"/>
                <a:ea typeface="+mj-ea"/>
              </a:rPr>
              <a:t>の状況</a:t>
            </a:r>
            <a:r>
              <a:rPr lang="ja-JP" altLang="en-US" spc="-120" dirty="0">
                <a:solidFill>
                  <a:srgbClr val="404040"/>
                </a:solidFill>
                <a:latin typeface="+mj-ea"/>
                <a:ea typeface="+mj-ea"/>
              </a:rPr>
              <a:t>を</a:t>
            </a:r>
            <a:r>
              <a:rPr lang="ja-JP" altLang="en-US" spc="-120" dirty="0" smtClean="0">
                <a:solidFill>
                  <a:srgbClr val="404040"/>
                </a:solidFill>
                <a:latin typeface="+mj-ea"/>
                <a:ea typeface="+mj-ea"/>
              </a:rPr>
              <a:t>判断することはできない</a:t>
            </a:r>
            <a:r>
              <a:rPr lang="ja-JP" altLang="en-US" spc="-120" dirty="0">
                <a:solidFill>
                  <a:srgbClr val="404040"/>
                </a:solidFill>
                <a:latin typeface="+mj-ea"/>
                <a:ea typeface="+mj-ea"/>
              </a:rPr>
              <a:t>。</a:t>
            </a:r>
            <a:endParaRPr lang="en-US" altLang="ja-JP" spc="-120" dirty="0">
              <a:solidFill>
                <a:schemeClr val="tx1">
                  <a:lumMod val="75000"/>
                  <a:lumOff val="25000"/>
                </a:schemeClr>
              </a:solidFill>
              <a:latin typeface="+mj-ea"/>
              <a:ea typeface="+mj-ea"/>
            </a:endParaRPr>
          </a:p>
        </p:txBody>
      </p:sp>
      <p:grpSp>
        <p:nvGrpSpPr>
          <p:cNvPr id="2" name="グループ化 1"/>
          <p:cNvGrpSpPr/>
          <p:nvPr/>
        </p:nvGrpSpPr>
        <p:grpSpPr>
          <a:xfrm>
            <a:off x="207033" y="3716679"/>
            <a:ext cx="4272379" cy="1795603"/>
            <a:chOff x="207033" y="3768435"/>
            <a:chExt cx="4272379" cy="1784639"/>
          </a:xfrm>
        </p:grpSpPr>
        <p:sp>
          <p:nvSpPr>
            <p:cNvPr id="11" name="正方形/長方形 11">
              <a:extLst>
                <a:ext uri="{FF2B5EF4-FFF2-40B4-BE49-F238E27FC236}">
                  <a16:creationId xmlns:a16="http://schemas.microsoft.com/office/drawing/2014/main" id="{827BDAB8-9B2F-4DB2-92EA-77A25CD39F46}"/>
                </a:ext>
              </a:extLst>
            </p:cNvPr>
            <p:cNvSpPr/>
            <p:nvPr/>
          </p:nvSpPr>
          <p:spPr>
            <a:xfrm>
              <a:off x="207033" y="3768435"/>
              <a:ext cx="4272379" cy="1784639"/>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 name="connsiteX0" fmla="*/ 0 w 8348133"/>
                <a:gd name="connsiteY0" fmla="*/ 0 h 4850873"/>
                <a:gd name="connsiteX1" fmla="*/ 8348133 w 8348133"/>
                <a:gd name="connsiteY1" fmla="*/ 0 h 4850873"/>
                <a:gd name="connsiteX2" fmla="*/ 8348133 w 8348133"/>
                <a:gd name="connsiteY2" fmla="*/ 4248709 h 4850873"/>
                <a:gd name="connsiteX3" fmla="*/ 5156201 w 8348133"/>
                <a:gd name="connsiteY3" fmla="*/ 4248921 h 4850873"/>
                <a:gd name="connsiteX4" fmla="*/ 5274735 w 8348133"/>
                <a:gd name="connsiteY4" fmla="*/ 4850873 h 4850873"/>
                <a:gd name="connsiteX5" fmla="*/ 4572001 w 8348133"/>
                <a:gd name="connsiteY5" fmla="*/ 4248922 h 4850873"/>
                <a:gd name="connsiteX6" fmla="*/ 0 w 8348133"/>
                <a:gd name="connsiteY6" fmla="*/ 4248709 h 4850873"/>
                <a:gd name="connsiteX7" fmla="*/ 0 w 8348133"/>
                <a:gd name="connsiteY7" fmla="*/ 0 h 4850873"/>
                <a:gd name="connsiteX0" fmla="*/ 0 w 8348133"/>
                <a:gd name="connsiteY0" fmla="*/ 0 h 4547968"/>
                <a:gd name="connsiteX1" fmla="*/ 8348133 w 8348133"/>
                <a:gd name="connsiteY1" fmla="*/ 0 h 4547968"/>
                <a:gd name="connsiteX2" fmla="*/ 8348133 w 8348133"/>
                <a:gd name="connsiteY2" fmla="*/ 4248709 h 4547968"/>
                <a:gd name="connsiteX3" fmla="*/ 5156201 w 8348133"/>
                <a:gd name="connsiteY3" fmla="*/ 4248921 h 4547968"/>
                <a:gd name="connsiteX4" fmla="*/ 5240868 w 8348133"/>
                <a:gd name="connsiteY4" fmla="*/ 4547968 h 4547968"/>
                <a:gd name="connsiteX5" fmla="*/ 4572001 w 8348133"/>
                <a:gd name="connsiteY5" fmla="*/ 4248922 h 4547968"/>
                <a:gd name="connsiteX6" fmla="*/ 0 w 8348133"/>
                <a:gd name="connsiteY6" fmla="*/ 4248709 h 4547968"/>
                <a:gd name="connsiteX7" fmla="*/ 0 w 8348133"/>
                <a:gd name="connsiteY7" fmla="*/ 0 h 4547968"/>
                <a:gd name="connsiteX0" fmla="*/ 0 w 8348133"/>
                <a:gd name="connsiteY0" fmla="*/ 0 h 4872503"/>
                <a:gd name="connsiteX1" fmla="*/ 8348133 w 8348133"/>
                <a:gd name="connsiteY1" fmla="*/ 0 h 4872503"/>
                <a:gd name="connsiteX2" fmla="*/ 8348133 w 8348133"/>
                <a:gd name="connsiteY2" fmla="*/ 4248709 h 4872503"/>
                <a:gd name="connsiteX3" fmla="*/ 5156201 w 8348133"/>
                <a:gd name="connsiteY3" fmla="*/ 4248921 h 4872503"/>
                <a:gd name="connsiteX4" fmla="*/ 5371807 w 8348133"/>
                <a:gd name="connsiteY4" fmla="*/ 4872503 h 4872503"/>
                <a:gd name="connsiteX5" fmla="*/ 4572001 w 8348133"/>
                <a:gd name="connsiteY5" fmla="*/ 4248922 h 4872503"/>
                <a:gd name="connsiteX6" fmla="*/ 0 w 8348133"/>
                <a:gd name="connsiteY6" fmla="*/ 4248709 h 4872503"/>
                <a:gd name="connsiteX7" fmla="*/ 0 w 8348133"/>
                <a:gd name="connsiteY7" fmla="*/ 0 h 4872503"/>
                <a:gd name="connsiteX0" fmla="*/ 0 w 8348133"/>
                <a:gd name="connsiteY0" fmla="*/ 0 h 4872503"/>
                <a:gd name="connsiteX1" fmla="*/ 8348133 w 8348133"/>
                <a:gd name="connsiteY1" fmla="*/ 0 h 4872503"/>
                <a:gd name="connsiteX2" fmla="*/ 8348133 w 8348133"/>
                <a:gd name="connsiteY2" fmla="*/ 4248709 h 4872503"/>
                <a:gd name="connsiteX3" fmla="*/ 5156201 w 8348133"/>
                <a:gd name="connsiteY3" fmla="*/ 4248921 h 4872503"/>
                <a:gd name="connsiteX4" fmla="*/ 5371807 w 8348133"/>
                <a:gd name="connsiteY4" fmla="*/ 4872503 h 4872503"/>
                <a:gd name="connsiteX5" fmla="*/ 1521508 w 8348133"/>
                <a:gd name="connsiteY5" fmla="*/ 4248920 h 4872503"/>
                <a:gd name="connsiteX6" fmla="*/ 0 w 8348133"/>
                <a:gd name="connsiteY6" fmla="*/ 4248709 h 4872503"/>
                <a:gd name="connsiteX7" fmla="*/ 0 w 8348133"/>
                <a:gd name="connsiteY7" fmla="*/ 0 h 4872503"/>
                <a:gd name="connsiteX0" fmla="*/ 0 w 8348133"/>
                <a:gd name="connsiteY0" fmla="*/ 0 h 5681962"/>
                <a:gd name="connsiteX1" fmla="*/ 8348133 w 8348133"/>
                <a:gd name="connsiteY1" fmla="*/ 0 h 5681962"/>
                <a:gd name="connsiteX2" fmla="*/ 8348133 w 8348133"/>
                <a:gd name="connsiteY2" fmla="*/ 4248709 h 5681962"/>
                <a:gd name="connsiteX3" fmla="*/ 5156201 w 8348133"/>
                <a:gd name="connsiteY3" fmla="*/ 4248921 h 5681962"/>
                <a:gd name="connsiteX4" fmla="*/ 2953203 w 8348133"/>
                <a:gd name="connsiteY4" fmla="*/ 5681962 h 5681962"/>
                <a:gd name="connsiteX5" fmla="*/ 1521508 w 8348133"/>
                <a:gd name="connsiteY5" fmla="*/ 4248920 h 5681962"/>
                <a:gd name="connsiteX6" fmla="*/ 0 w 8348133"/>
                <a:gd name="connsiteY6" fmla="*/ 4248709 h 5681962"/>
                <a:gd name="connsiteX7" fmla="*/ 0 w 8348133"/>
                <a:gd name="connsiteY7" fmla="*/ 0 h 5681962"/>
                <a:gd name="connsiteX0" fmla="*/ 0 w 8348133"/>
                <a:gd name="connsiteY0" fmla="*/ 0 h 5681962"/>
                <a:gd name="connsiteX1" fmla="*/ 8348133 w 8348133"/>
                <a:gd name="connsiteY1" fmla="*/ 0 h 5681962"/>
                <a:gd name="connsiteX2" fmla="*/ 8348133 w 8348133"/>
                <a:gd name="connsiteY2" fmla="*/ 4248709 h 5681962"/>
                <a:gd name="connsiteX3" fmla="*/ 5156201 w 8348133"/>
                <a:gd name="connsiteY3" fmla="*/ 4248921 h 5681962"/>
                <a:gd name="connsiteX4" fmla="*/ 2953203 w 8348133"/>
                <a:gd name="connsiteY4" fmla="*/ 5681962 h 5681962"/>
                <a:gd name="connsiteX5" fmla="*/ 2872441 w 8348133"/>
                <a:gd name="connsiteY5" fmla="*/ 4289393 h 5681962"/>
                <a:gd name="connsiteX6" fmla="*/ 0 w 8348133"/>
                <a:gd name="connsiteY6" fmla="*/ 4248709 h 5681962"/>
                <a:gd name="connsiteX7" fmla="*/ 0 w 8348133"/>
                <a:gd name="connsiteY7" fmla="*/ 0 h 5681962"/>
                <a:gd name="connsiteX0" fmla="*/ 0 w 8348133"/>
                <a:gd name="connsiteY0" fmla="*/ 0 h 5803382"/>
                <a:gd name="connsiteX1" fmla="*/ 8348133 w 8348133"/>
                <a:gd name="connsiteY1" fmla="*/ 0 h 5803382"/>
                <a:gd name="connsiteX2" fmla="*/ 8348133 w 8348133"/>
                <a:gd name="connsiteY2" fmla="*/ 4248709 h 5803382"/>
                <a:gd name="connsiteX3" fmla="*/ 5156201 w 8348133"/>
                <a:gd name="connsiteY3" fmla="*/ 4248921 h 5803382"/>
                <a:gd name="connsiteX4" fmla="*/ 2190579 w 8348133"/>
                <a:gd name="connsiteY4" fmla="*/ 5803382 h 5803382"/>
                <a:gd name="connsiteX5" fmla="*/ 2872441 w 8348133"/>
                <a:gd name="connsiteY5" fmla="*/ 4289393 h 5803382"/>
                <a:gd name="connsiteX6" fmla="*/ 0 w 8348133"/>
                <a:gd name="connsiteY6" fmla="*/ 4248709 h 5803382"/>
                <a:gd name="connsiteX7" fmla="*/ 0 w 8348133"/>
                <a:gd name="connsiteY7" fmla="*/ 0 h 5803382"/>
                <a:gd name="connsiteX0" fmla="*/ 0 w 8348133"/>
                <a:gd name="connsiteY0" fmla="*/ 0 h 5803382"/>
                <a:gd name="connsiteX1" fmla="*/ 8348133 w 8348133"/>
                <a:gd name="connsiteY1" fmla="*/ 0 h 5803382"/>
                <a:gd name="connsiteX2" fmla="*/ 8348133 w 8348133"/>
                <a:gd name="connsiteY2" fmla="*/ 4248709 h 5803382"/>
                <a:gd name="connsiteX3" fmla="*/ 3391273 w 8348133"/>
                <a:gd name="connsiteY3" fmla="*/ 4289396 h 5803382"/>
                <a:gd name="connsiteX4" fmla="*/ 2190579 w 8348133"/>
                <a:gd name="connsiteY4" fmla="*/ 5803382 h 5803382"/>
                <a:gd name="connsiteX5" fmla="*/ 2872441 w 8348133"/>
                <a:gd name="connsiteY5" fmla="*/ 4289393 h 5803382"/>
                <a:gd name="connsiteX6" fmla="*/ 0 w 8348133"/>
                <a:gd name="connsiteY6" fmla="*/ 4248709 h 5803382"/>
                <a:gd name="connsiteX7" fmla="*/ 0 w 8348133"/>
                <a:gd name="connsiteY7" fmla="*/ 0 h 5803382"/>
                <a:gd name="connsiteX0" fmla="*/ 0 w 8348133"/>
                <a:gd name="connsiteY0" fmla="*/ 0 h 5803382"/>
                <a:gd name="connsiteX1" fmla="*/ 8348133 w 8348133"/>
                <a:gd name="connsiteY1" fmla="*/ 0 h 5803382"/>
                <a:gd name="connsiteX2" fmla="*/ 8348133 w 8348133"/>
                <a:gd name="connsiteY2" fmla="*/ 4248709 h 5803382"/>
                <a:gd name="connsiteX3" fmla="*/ 3413062 w 8348133"/>
                <a:gd name="connsiteY3" fmla="*/ 4248924 h 5803382"/>
                <a:gd name="connsiteX4" fmla="*/ 2190579 w 8348133"/>
                <a:gd name="connsiteY4" fmla="*/ 5803382 h 5803382"/>
                <a:gd name="connsiteX5" fmla="*/ 2872441 w 8348133"/>
                <a:gd name="connsiteY5" fmla="*/ 4289393 h 5803382"/>
                <a:gd name="connsiteX6" fmla="*/ 0 w 8348133"/>
                <a:gd name="connsiteY6" fmla="*/ 4248709 h 5803382"/>
                <a:gd name="connsiteX7" fmla="*/ 0 w 8348133"/>
                <a:gd name="connsiteY7" fmla="*/ 0 h 5803382"/>
                <a:gd name="connsiteX0" fmla="*/ 0 w 8348133"/>
                <a:gd name="connsiteY0" fmla="*/ 0 h 5803382"/>
                <a:gd name="connsiteX1" fmla="*/ 8348133 w 8348133"/>
                <a:gd name="connsiteY1" fmla="*/ 0 h 5803382"/>
                <a:gd name="connsiteX2" fmla="*/ 8348133 w 8348133"/>
                <a:gd name="connsiteY2" fmla="*/ 4248709 h 5803382"/>
                <a:gd name="connsiteX3" fmla="*/ 3413062 w 8348133"/>
                <a:gd name="connsiteY3" fmla="*/ 4248924 h 5803382"/>
                <a:gd name="connsiteX4" fmla="*/ 2190579 w 8348133"/>
                <a:gd name="connsiteY4" fmla="*/ 5803382 h 5803382"/>
                <a:gd name="connsiteX5" fmla="*/ 2850652 w 8348133"/>
                <a:gd name="connsiteY5" fmla="*/ 4248921 h 5803382"/>
                <a:gd name="connsiteX6" fmla="*/ 0 w 8348133"/>
                <a:gd name="connsiteY6" fmla="*/ 4248709 h 5803382"/>
                <a:gd name="connsiteX7" fmla="*/ 0 w 8348133"/>
                <a:gd name="connsiteY7" fmla="*/ 0 h 5803382"/>
                <a:gd name="connsiteX0" fmla="*/ 0 w 8348133"/>
                <a:gd name="connsiteY0" fmla="*/ 0 h 5803382"/>
                <a:gd name="connsiteX1" fmla="*/ 8348133 w 8348133"/>
                <a:gd name="connsiteY1" fmla="*/ 0 h 5803382"/>
                <a:gd name="connsiteX2" fmla="*/ 8348133 w 8348133"/>
                <a:gd name="connsiteY2" fmla="*/ 4248709 h 5803382"/>
                <a:gd name="connsiteX3" fmla="*/ 3413062 w 8348133"/>
                <a:gd name="connsiteY3" fmla="*/ 4248924 h 5803382"/>
                <a:gd name="connsiteX4" fmla="*/ 2190579 w 8348133"/>
                <a:gd name="connsiteY4" fmla="*/ 5803382 h 5803382"/>
                <a:gd name="connsiteX5" fmla="*/ 2850652 w 8348133"/>
                <a:gd name="connsiteY5" fmla="*/ 4208448 h 5803382"/>
                <a:gd name="connsiteX6" fmla="*/ 0 w 8348133"/>
                <a:gd name="connsiteY6" fmla="*/ 4248709 h 5803382"/>
                <a:gd name="connsiteX7" fmla="*/ 0 w 8348133"/>
                <a:gd name="connsiteY7" fmla="*/ 0 h 5803382"/>
                <a:gd name="connsiteX0" fmla="*/ 0 w 8348133"/>
                <a:gd name="connsiteY0" fmla="*/ 0 h 5803382"/>
                <a:gd name="connsiteX1" fmla="*/ 8348133 w 8348133"/>
                <a:gd name="connsiteY1" fmla="*/ 0 h 5803382"/>
                <a:gd name="connsiteX2" fmla="*/ 8348133 w 8348133"/>
                <a:gd name="connsiteY2" fmla="*/ 4248709 h 5803382"/>
                <a:gd name="connsiteX3" fmla="*/ 3413062 w 8348133"/>
                <a:gd name="connsiteY3" fmla="*/ 4248924 h 5803382"/>
                <a:gd name="connsiteX4" fmla="*/ 2190579 w 8348133"/>
                <a:gd name="connsiteY4" fmla="*/ 5803382 h 5803382"/>
                <a:gd name="connsiteX5" fmla="*/ 2850652 w 8348133"/>
                <a:gd name="connsiteY5" fmla="*/ 4248924 h 5803382"/>
                <a:gd name="connsiteX6" fmla="*/ 0 w 8348133"/>
                <a:gd name="connsiteY6" fmla="*/ 4248709 h 5803382"/>
                <a:gd name="connsiteX7" fmla="*/ 0 w 8348133"/>
                <a:gd name="connsiteY7" fmla="*/ 0 h 5803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5803382">
                  <a:moveTo>
                    <a:pt x="0" y="0"/>
                  </a:moveTo>
                  <a:lnTo>
                    <a:pt x="8348133" y="0"/>
                  </a:lnTo>
                  <a:lnTo>
                    <a:pt x="8348133" y="4248709"/>
                  </a:lnTo>
                  <a:lnTo>
                    <a:pt x="3413062" y="4248924"/>
                  </a:lnTo>
                  <a:lnTo>
                    <a:pt x="2190579" y="5803382"/>
                  </a:lnTo>
                  <a:lnTo>
                    <a:pt x="2850652" y="4248924"/>
                  </a:lnTo>
                  <a:lnTo>
                    <a:pt x="0" y="4248709"/>
                  </a:lnTo>
                  <a:lnTo>
                    <a:pt x="0" y="0"/>
                  </a:lnTo>
                  <a:close/>
                </a:path>
              </a:pathLst>
            </a:custGeom>
            <a:solidFill>
              <a:schemeClr val="accent6">
                <a:lumMod val="20000"/>
                <a:lumOff val="80000"/>
              </a:schemeClr>
            </a:solidFill>
            <a:ln>
              <a:solidFill>
                <a:srgbClr val="33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EECDAEAF-6D67-468D-824C-8C04E12781B5}"/>
                </a:ext>
              </a:extLst>
            </p:cNvPr>
            <p:cNvSpPr txBox="1"/>
            <p:nvPr/>
          </p:nvSpPr>
          <p:spPr>
            <a:xfrm>
              <a:off x="250257" y="3777699"/>
              <a:ext cx="4183613" cy="1323439"/>
            </a:xfrm>
            <a:prstGeom prst="rect">
              <a:avLst/>
            </a:prstGeom>
            <a:noFill/>
          </p:spPr>
          <p:txBody>
            <a:bodyPr wrap="square" rtlCol="0">
              <a:spAutoFit/>
            </a:bodyPr>
            <a:lstStyle/>
            <a:p>
              <a:pPr algn="just"/>
              <a:r>
                <a:rPr lang="ja-JP" altLang="ja-JP" sz="1600" b="1" dirty="0"/>
                <a:t>今後の雨（降水短時間予報）</a:t>
              </a:r>
              <a:r>
                <a:rPr lang="ja-JP" altLang="ja-JP" sz="1600" b="1" dirty="0" smtClean="0"/>
                <a:t>など</a:t>
              </a:r>
              <a:r>
                <a:rPr lang="ja-JP" altLang="en-US" sz="1600" b="1" dirty="0" smtClean="0"/>
                <a:t>を</a:t>
              </a:r>
              <a:r>
                <a:rPr lang="ja-JP" altLang="ja-JP" sz="1600" b="1" dirty="0" smtClean="0"/>
                <a:t>参考</a:t>
              </a:r>
              <a:r>
                <a:rPr lang="ja-JP" altLang="ja-JP" sz="1600" dirty="0"/>
                <a:t>に、</a:t>
              </a:r>
              <a:endParaRPr lang="en-US" altLang="ja-JP" sz="1600" dirty="0"/>
            </a:p>
            <a:p>
              <a:pPr algn="just"/>
              <a:r>
                <a:rPr lang="ja-JP" altLang="en-US" sz="1600" dirty="0">
                  <a:solidFill>
                    <a:srgbClr val="404040"/>
                  </a:solidFill>
                  <a:latin typeface="ＭＳ Ｐゴシック" panose="020B0600070205080204" pitchFamily="50" charset="-128"/>
                  <a:ea typeface="ＭＳ Ｐゴシック" panose="020B0600070205080204" pitchFamily="50" charset="-128"/>
                </a:rPr>
                <a:t>日没までの時間や、今晩以降の予測が難しいこと、高齢者等の避難行動の</a:t>
              </a:r>
              <a:r>
                <a:rPr lang="ja-JP" altLang="en-US" sz="1600" dirty="0" smtClean="0">
                  <a:solidFill>
                    <a:srgbClr val="404040"/>
                  </a:solidFill>
                  <a:latin typeface="ＭＳ Ｐゴシック" panose="020B0600070205080204" pitchFamily="50" charset="-128"/>
                  <a:ea typeface="ＭＳ Ｐゴシック" panose="020B0600070205080204" pitchFamily="50" charset="-128"/>
                </a:rPr>
                <a:t>困難さなど</a:t>
              </a:r>
              <a:r>
                <a:rPr lang="ja-JP" altLang="en-US" sz="1600" dirty="0">
                  <a:solidFill>
                    <a:srgbClr val="404040"/>
                  </a:solidFill>
                  <a:latin typeface="ＭＳ Ｐゴシック" panose="020B0600070205080204" pitchFamily="50" charset="-128"/>
                  <a:ea typeface="ＭＳ Ｐゴシック" panose="020B0600070205080204" pitchFamily="50" charset="-128"/>
                </a:rPr>
                <a:t>を</a:t>
              </a:r>
              <a:r>
                <a:rPr lang="ja-JP" altLang="en-US" sz="1600" dirty="0" smtClean="0">
                  <a:solidFill>
                    <a:srgbClr val="404040"/>
                  </a:solidFill>
                  <a:latin typeface="ＭＳ Ｐゴシック" panose="020B0600070205080204" pitchFamily="50" charset="-128"/>
                  <a:ea typeface="ＭＳ Ｐゴシック" panose="020B0600070205080204" pitchFamily="50" charset="-128"/>
                </a:rPr>
                <a:t>考慮</a:t>
              </a:r>
              <a:r>
                <a:rPr lang="en-US" altLang="ja-JP" sz="1600" dirty="0" smtClean="0">
                  <a:solidFill>
                    <a:srgbClr val="404040"/>
                  </a:solidFill>
                  <a:latin typeface="ＭＳ Ｐゴシック" panose="020B0600070205080204" pitchFamily="50" charset="-128"/>
                  <a:ea typeface="ＭＳ Ｐゴシック" panose="020B0600070205080204" pitchFamily="50" charset="-128"/>
                </a:rPr>
                <a:t/>
              </a:r>
              <a:br>
                <a:rPr lang="en-US" altLang="ja-JP" sz="1600" dirty="0" smtClean="0">
                  <a:solidFill>
                    <a:srgbClr val="404040"/>
                  </a:solidFill>
                  <a:latin typeface="ＭＳ Ｐゴシック" panose="020B0600070205080204" pitchFamily="50" charset="-128"/>
                  <a:ea typeface="ＭＳ Ｐゴシック" panose="020B0600070205080204" pitchFamily="50" charset="-128"/>
                </a:rPr>
              </a:br>
              <a:r>
                <a:rPr lang="ja-JP" altLang="en-US" sz="1600" dirty="0" smtClean="0">
                  <a:solidFill>
                    <a:srgbClr val="404040"/>
                  </a:solidFill>
                  <a:latin typeface="ＭＳ Ｐゴシック" panose="020B0600070205080204" pitchFamily="50" charset="-128"/>
                  <a:ea typeface="ＭＳ Ｐゴシック" panose="020B0600070205080204" pitchFamily="50" charset="-128"/>
                </a:rPr>
                <a:t>して</a:t>
              </a:r>
              <a:r>
                <a:rPr lang="ja-JP" altLang="en-US" sz="1600" dirty="0">
                  <a:solidFill>
                    <a:srgbClr val="404040"/>
                  </a:solidFill>
                  <a:latin typeface="ＭＳ Ｐゴシック" panose="020B0600070205080204" pitchFamily="50" charset="-128"/>
                  <a:ea typeface="ＭＳ Ｐゴシック" panose="020B0600070205080204" pitchFamily="50" charset="-128"/>
                </a:rPr>
                <a:t>、より広い範囲を対象区域として設定することも考えられる。</a:t>
              </a:r>
            </a:p>
          </p:txBody>
        </p:sp>
      </p:grpSp>
      <p:pic>
        <p:nvPicPr>
          <p:cNvPr id="15" name="図 14"/>
          <p:cNvPicPr>
            <a:picLocks noChangeAspect="1"/>
          </p:cNvPicPr>
          <p:nvPr/>
        </p:nvPicPr>
        <p:blipFill>
          <a:blip r:embed="rId5"/>
          <a:stretch>
            <a:fillRect/>
          </a:stretch>
        </p:blipFill>
        <p:spPr>
          <a:xfrm>
            <a:off x="1943127" y="5105066"/>
            <a:ext cx="7041661" cy="1323878"/>
          </a:xfrm>
          <a:prstGeom prst="rect">
            <a:avLst/>
          </a:prstGeom>
        </p:spPr>
      </p:pic>
    </p:spTree>
    <p:extLst>
      <p:ext uri="{BB962C8B-B14F-4D97-AF65-F5344CB8AC3E}">
        <p14:creationId xmlns:p14="http://schemas.microsoft.com/office/powerpoint/2010/main" val="46554526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354C0BC-0982-48D3-B8D4-A8DB2002A3DB}"/>
              </a:ext>
            </a:extLst>
          </p:cNvPr>
          <p:cNvSpPr>
            <a:spLocks noGrp="1"/>
          </p:cNvSpPr>
          <p:nvPr>
            <p:ph type="title"/>
          </p:nvPr>
        </p:nvSpPr>
        <p:spPr>
          <a:xfrm>
            <a:off x="252000" y="364650"/>
            <a:ext cx="8892000" cy="686499"/>
          </a:xfrm>
        </p:spPr>
        <p:txBody>
          <a:bodyPr>
            <a:noAutofit/>
          </a:bodyPr>
          <a:lstStyle/>
          <a:p>
            <a:r>
              <a:rPr lang="ja-JP" altLang="en-US" dirty="0"/>
              <a:t>② 情報を伝達するうえで伝えるべき大事な</a:t>
            </a:r>
            <a:r>
              <a:rPr lang="ja-JP" altLang="en-US" dirty="0" smtClean="0"/>
              <a:t>こと</a:t>
            </a:r>
            <a:r>
              <a:rPr lang="ja-JP" altLang="en-US" dirty="0"/>
              <a:t>は</a:t>
            </a:r>
            <a:r>
              <a:rPr lang="ja-JP" altLang="en-US" dirty="0" smtClean="0"/>
              <a:t>？</a:t>
            </a:r>
            <a:endParaRPr kumimoji="1" lang="ja-JP" altLang="en-US" dirty="0"/>
          </a:p>
        </p:txBody>
      </p:sp>
      <p:sp>
        <p:nvSpPr>
          <p:cNvPr id="4" name="コンテンツ プレースホルダー 3">
            <a:extLst>
              <a:ext uri="{FF2B5EF4-FFF2-40B4-BE49-F238E27FC236}">
                <a16:creationId xmlns:a16="http://schemas.microsoft.com/office/drawing/2014/main" id="{1167C22E-CEB7-494B-9AF7-CDC4E6F90D2C}"/>
              </a:ext>
            </a:extLst>
          </p:cNvPr>
          <p:cNvSpPr>
            <a:spLocks noGrp="1"/>
          </p:cNvSpPr>
          <p:nvPr>
            <p:ph idx="13"/>
          </p:nvPr>
        </p:nvSpPr>
        <p:spPr/>
        <p:txBody>
          <a:bodyPr/>
          <a:lstStyle/>
          <a:p>
            <a:r>
              <a:rPr lang="en-US" altLang="ja-JP" b="0" dirty="0">
                <a:solidFill>
                  <a:srgbClr val="E66914"/>
                </a:solidFill>
              </a:rPr>
              <a:t>【</a:t>
            </a:r>
            <a:r>
              <a:rPr lang="ja-JP" altLang="en-US" b="0" dirty="0">
                <a:solidFill>
                  <a:srgbClr val="E66914"/>
                </a:solidFill>
              </a:rPr>
              <a:t>場面 </a:t>
            </a:r>
            <a:r>
              <a:rPr lang="en-US" altLang="ja-JP" b="0" dirty="0">
                <a:solidFill>
                  <a:srgbClr val="E66914"/>
                </a:solidFill>
              </a:rPr>
              <a:t>2 </a:t>
            </a:r>
            <a:r>
              <a:rPr lang="en-US" altLang="ja-JP" b="0" dirty="0" smtClean="0">
                <a:solidFill>
                  <a:srgbClr val="E66914"/>
                </a:solidFill>
              </a:rPr>
              <a:t>】 </a:t>
            </a:r>
            <a:r>
              <a:rPr lang="ja-JP" altLang="en-US" b="0" dirty="0" smtClean="0">
                <a:solidFill>
                  <a:srgbClr val="E66914"/>
                </a:solidFill>
              </a:rPr>
              <a:t>解説</a:t>
            </a:r>
            <a:endParaRPr lang="ja-JP" altLang="en-US" b="0" dirty="0">
              <a:solidFill>
                <a:srgbClr val="E66914"/>
              </a:solidFill>
            </a:endParaRPr>
          </a:p>
          <a:p>
            <a:endParaRPr kumimoji="1" lang="ja-JP" altLang="en-US" dirty="0"/>
          </a:p>
        </p:txBody>
      </p:sp>
      <p:sp>
        <p:nvSpPr>
          <p:cNvPr id="5" name="スライド番号プレースホルダー 4">
            <a:extLst>
              <a:ext uri="{FF2B5EF4-FFF2-40B4-BE49-F238E27FC236}">
                <a16:creationId xmlns:a16="http://schemas.microsoft.com/office/drawing/2014/main" id="{EFD1C5B5-B3D0-447B-BFB2-049CDBE86780}"/>
              </a:ext>
            </a:extLst>
          </p:cNvPr>
          <p:cNvSpPr>
            <a:spLocks noGrp="1"/>
          </p:cNvSpPr>
          <p:nvPr>
            <p:ph type="sldNum" sz="quarter" idx="12"/>
          </p:nvPr>
        </p:nvSpPr>
        <p:spPr/>
        <p:txBody>
          <a:bodyPr/>
          <a:lstStyle/>
          <a:p>
            <a:fld id="{090AECCA-A504-4483-9A84-66AB2E940DB8}" type="slidenum">
              <a:rPr lang="ja-JP" altLang="en-US" smtClean="0"/>
              <a:pPr/>
              <a:t>49</a:t>
            </a:fld>
            <a:endParaRPr lang="ja-JP" altLang="en-US" dirty="0"/>
          </a:p>
        </p:txBody>
      </p:sp>
      <p:sp>
        <p:nvSpPr>
          <p:cNvPr id="13" name="正方形/長方形 12">
            <a:extLst>
              <a:ext uri="{FF2B5EF4-FFF2-40B4-BE49-F238E27FC236}">
                <a16:creationId xmlns:a16="http://schemas.microsoft.com/office/drawing/2014/main" id="{184C98E4-CA26-49E6-A452-EB788ACABF14}"/>
              </a:ext>
            </a:extLst>
          </p:cNvPr>
          <p:cNvSpPr/>
          <p:nvPr/>
        </p:nvSpPr>
        <p:spPr>
          <a:xfrm>
            <a:off x="330828" y="1148056"/>
            <a:ext cx="8387751" cy="1285993"/>
          </a:xfrm>
          <a:prstGeom prst="rect">
            <a:avLst/>
          </a:prstGeom>
          <a:solidFill>
            <a:schemeClr val="accent4">
              <a:lumMod val="20000"/>
              <a:lumOff val="80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14" name="テキスト ボックス 13">
            <a:extLst>
              <a:ext uri="{FF2B5EF4-FFF2-40B4-BE49-F238E27FC236}">
                <a16:creationId xmlns:a16="http://schemas.microsoft.com/office/drawing/2014/main" id="{3C5E1808-EDB0-4A3E-9A0C-BF7F1EB35946}"/>
              </a:ext>
            </a:extLst>
          </p:cNvPr>
          <p:cNvSpPr txBox="1"/>
          <p:nvPr/>
        </p:nvSpPr>
        <p:spPr>
          <a:xfrm>
            <a:off x="567266" y="1680574"/>
            <a:ext cx="8151313" cy="733534"/>
          </a:xfrm>
          <a:prstGeom prst="rect">
            <a:avLst/>
          </a:prstGeom>
          <a:noFill/>
        </p:spPr>
        <p:txBody>
          <a:bodyPr wrap="square" rtlCol="0">
            <a:spAutoFit/>
          </a:bodyPr>
          <a:lstStyle/>
          <a:p>
            <a:pPr marL="342900" indent="-250825" algn="just">
              <a:lnSpc>
                <a:spcPts val="2200"/>
              </a:lnSpc>
              <a:spcAft>
                <a:spcPts val="600"/>
              </a:spcAft>
              <a:buFont typeface="Arial" panose="020B0604020202020204" pitchFamily="34" charset="0"/>
              <a:buChar char="•"/>
            </a:pPr>
            <a:r>
              <a:rPr lang="ja-JP" altLang="en-US" sz="2400" b="1" dirty="0">
                <a:latin typeface="ＭＳ Ｐゴシック" panose="020B0600070205080204" pitchFamily="50" charset="-128"/>
                <a:ea typeface="ＭＳ Ｐゴシック" panose="020B0600070205080204" pitchFamily="50" charset="-128"/>
              </a:rPr>
              <a:t>避難すべき人に情報が伝わり</a:t>
            </a:r>
            <a:endParaRPr lang="en-US" altLang="ja-JP" sz="2400" b="1" dirty="0">
              <a:latin typeface="ＭＳ Ｐゴシック" panose="020B0600070205080204" pitchFamily="50" charset="-128"/>
              <a:ea typeface="ＭＳ Ｐゴシック" panose="020B0600070205080204" pitchFamily="50" charset="-128"/>
            </a:endParaRPr>
          </a:p>
          <a:p>
            <a:pPr marL="342900" indent="-250825" algn="just">
              <a:lnSpc>
                <a:spcPts val="2200"/>
              </a:lnSpc>
              <a:spcAft>
                <a:spcPts val="600"/>
              </a:spcAft>
              <a:buFont typeface="Arial" panose="020B0604020202020204" pitchFamily="34" charset="0"/>
              <a:buChar char="•"/>
            </a:pPr>
            <a:r>
              <a:rPr lang="ja-JP" altLang="en-US" sz="2400" b="1" dirty="0">
                <a:latin typeface="ＭＳ Ｐゴシック" panose="020B0600070205080204" pitchFamily="50" charset="-128"/>
                <a:ea typeface="ＭＳ Ｐゴシック" panose="020B0600070205080204" pitchFamily="50" charset="-128"/>
              </a:rPr>
              <a:t>その方たちに適切な避難行動をとっていただくこと</a:t>
            </a:r>
          </a:p>
        </p:txBody>
      </p:sp>
      <p:sp>
        <p:nvSpPr>
          <p:cNvPr id="17" name="テキスト ボックス 16">
            <a:extLst>
              <a:ext uri="{FF2B5EF4-FFF2-40B4-BE49-F238E27FC236}">
                <a16:creationId xmlns:a16="http://schemas.microsoft.com/office/drawing/2014/main" id="{CBC78BD5-DFD0-4B36-BFBE-2F110FB247AC}"/>
              </a:ext>
            </a:extLst>
          </p:cNvPr>
          <p:cNvSpPr txBox="1"/>
          <p:nvPr/>
        </p:nvSpPr>
        <p:spPr>
          <a:xfrm>
            <a:off x="425421" y="1187531"/>
            <a:ext cx="4241172" cy="461665"/>
          </a:xfrm>
          <a:prstGeom prst="rect">
            <a:avLst/>
          </a:prstGeom>
          <a:noFill/>
        </p:spPr>
        <p:txBody>
          <a:bodyPr wrap="square" rtlCol="0">
            <a:spAutoFit/>
          </a:bodyPr>
          <a:lstStyle/>
          <a:p>
            <a:r>
              <a:rPr lang="ja-JP" altLang="en-US" sz="2400" b="1" dirty="0">
                <a:latin typeface="ＭＳ Ｐゴシック" panose="020B0600070205080204" pitchFamily="50" charset="-128"/>
                <a:ea typeface="ＭＳ Ｐゴシック" panose="020B0600070205080204" pitchFamily="50" charset="-128"/>
              </a:rPr>
              <a:t>避難に関する情報伝達の目的</a:t>
            </a:r>
            <a:endParaRPr kumimoji="1" lang="ja-JP" altLang="en-US" sz="2400" b="1" dirty="0">
              <a:latin typeface="ＭＳ Ｐゴシック" panose="020B0600070205080204" pitchFamily="50" charset="-128"/>
              <a:ea typeface="ＭＳ Ｐゴシック" panose="020B0600070205080204" pitchFamily="50" charset="-128"/>
            </a:endParaRPr>
          </a:p>
        </p:txBody>
      </p:sp>
      <p:sp>
        <p:nvSpPr>
          <p:cNvPr id="18" name="矢印: 下 5">
            <a:extLst>
              <a:ext uri="{FF2B5EF4-FFF2-40B4-BE49-F238E27FC236}">
                <a16:creationId xmlns:a16="http://schemas.microsoft.com/office/drawing/2014/main" id="{942D5475-1F2E-4BFF-945C-3E03A24751A2}"/>
              </a:ext>
            </a:extLst>
          </p:cNvPr>
          <p:cNvSpPr/>
          <p:nvPr/>
        </p:nvSpPr>
        <p:spPr>
          <a:xfrm>
            <a:off x="4144030" y="2459502"/>
            <a:ext cx="947082" cy="397503"/>
          </a:xfrm>
          <a:prstGeom prst="downArrow">
            <a:avLst/>
          </a:prstGeom>
          <a:solidFill>
            <a:srgbClr val="00CC66"/>
          </a:solidFill>
        </p:spPr>
        <p:style>
          <a:lnRef idx="3">
            <a:schemeClr val="lt1"/>
          </a:lnRef>
          <a:fillRef idx="1">
            <a:schemeClr val="accent1"/>
          </a:fillRef>
          <a:effectRef idx="1">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19" name="正方形/長方形 18">
            <a:extLst>
              <a:ext uri="{FF2B5EF4-FFF2-40B4-BE49-F238E27FC236}">
                <a16:creationId xmlns:a16="http://schemas.microsoft.com/office/drawing/2014/main" id="{EB7DD95E-CB5D-4B6E-BF55-CC66EB3DC8FC}"/>
              </a:ext>
            </a:extLst>
          </p:cNvPr>
          <p:cNvSpPr/>
          <p:nvPr/>
        </p:nvSpPr>
        <p:spPr>
          <a:xfrm>
            <a:off x="330828" y="2878231"/>
            <a:ext cx="8387751" cy="3636869"/>
          </a:xfrm>
          <a:prstGeom prst="rect">
            <a:avLst/>
          </a:prstGeom>
          <a:solidFill>
            <a:schemeClr val="accent4">
              <a:lumMod val="20000"/>
              <a:lumOff val="80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F0F32B36-F70D-4D90-AE17-9AB717A08DD4}"/>
              </a:ext>
            </a:extLst>
          </p:cNvPr>
          <p:cNvSpPr txBox="1"/>
          <p:nvPr/>
        </p:nvSpPr>
        <p:spPr>
          <a:xfrm>
            <a:off x="1786101" y="3304109"/>
            <a:ext cx="7762875" cy="1631216"/>
          </a:xfrm>
          <a:prstGeom prst="rect">
            <a:avLst/>
          </a:prstGeom>
          <a:noFill/>
        </p:spPr>
        <p:txBody>
          <a:bodyPr wrap="square" rtlCol="0">
            <a:spAutoFit/>
          </a:bodyPr>
          <a:lstStyle/>
          <a:p>
            <a:r>
              <a:rPr kumimoji="1" lang="ja-JP" altLang="en-US" sz="2000" b="1" dirty="0">
                <a:solidFill>
                  <a:srgbClr val="0033CC"/>
                </a:solidFill>
                <a:latin typeface="ＭＳ Ｐゴシック" panose="020B0600070205080204" pitchFamily="50" charset="-128"/>
                <a:ea typeface="ＭＳ Ｐゴシック" panose="020B0600070205080204" pitchFamily="50" charset="-128"/>
              </a:rPr>
              <a:t>① どのような</a:t>
            </a:r>
            <a:r>
              <a:rPr lang="ja-JP" altLang="en-US" sz="2000" b="1" dirty="0">
                <a:solidFill>
                  <a:srgbClr val="0033CC"/>
                </a:solidFill>
                <a:latin typeface="ＭＳ Ｐゴシック" panose="020B0600070205080204" pitchFamily="50" charset="-128"/>
                <a:ea typeface="ＭＳ Ｐゴシック" panose="020B0600070205080204" pitchFamily="50" charset="-128"/>
              </a:rPr>
              <a:t>避難情報を発令したか</a:t>
            </a:r>
            <a:endParaRPr lang="en-US" altLang="ja-JP" sz="2000" b="1" dirty="0">
              <a:solidFill>
                <a:srgbClr val="0033CC"/>
              </a:solidFill>
              <a:latin typeface="ＭＳ Ｐゴシック" panose="020B0600070205080204" pitchFamily="50" charset="-128"/>
              <a:ea typeface="ＭＳ Ｐゴシック" panose="020B0600070205080204" pitchFamily="50" charset="-128"/>
            </a:endParaRPr>
          </a:p>
          <a:p>
            <a:endParaRPr kumimoji="1" lang="en-US" altLang="ja-JP" sz="2000" b="1" dirty="0">
              <a:solidFill>
                <a:srgbClr val="0033CC"/>
              </a:solidFill>
              <a:latin typeface="ＭＳ Ｐゴシック" panose="020B0600070205080204" pitchFamily="50" charset="-128"/>
              <a:ea typeface="ＭＳ Ｐゴシック" panose="020B0600070205080204" pitchFamily="50" charset="-128"/>
            </a:endParaRPr>
          </a:p>
          <a:p>
            <a:endParaRPr kumimoji="1" lang="en-US" altLang="ja-JP" sz="2000" b="1" dirty="0">
              <a:solidFill>
                <a:srgbClr val="0033CC"/>
              </a:solidFill>
              <a:latin typeface="ＭＳ Ｐゴシック" panose="020B0600070205080204" pitchFamily="50" charset="-128"/>
              <a:ea typeface="ＭＳ Ｐゴシック" panose="020B0600070205080204" pitchFamily="50" charset="-128"/>
            </a:endParaRPr>
          </a:p>
          <a:p>
            <a:endParaRPr kumimoji="1" lang="en-US" altLang="ja-JP" sz="2000" b="1" dirty="0">
              <a:solidFill>
                <a:srgbClr val="0033CC"/>
              </a:solidFill>
              <a:latin typeface="ＭＳ Ｐゴシック" panose="020B0600070205080204" pitchFamily="50" charset="-128"/>
              <a:ea typeface="ＭＳ Ｐゴシック" panose="020B0600070205080204" pitchFamily="50" charset="-128"/>
            </a:endParaRPr>
          </a:p>
          <a:p>
            <a:r>
              <a:rPr lang="ja-JP" altLang="en-US" sz="2000" b="1" dirty="0">
                <a:solidFill>
                  <a:srgbClr val="0033CC"/>
                </a:solidFill>
                <a:latin typeface="ＭＳ Ｐゴシック" panose="020B0600070205080204" pitchFamily="50" charset="-128"/>
                <a:ea typeface="ＭＳ Ｐゴシック" panose="020B0600070205080204" pitchFamily="50" charset="-128"/>
              </a:rPr>
              <a:t>② 誰が、どのような避難行動をとるべきか</a:t>
            </a:r>
          </a:p>
        </p:txBody>
      </p:sp>
      <p:sp>
        <p:nvSpPr>
          <p:cNvPr id="21" name="テキスト ボックス 20">
            <a:extLst>
              <a:ext uri="{FF2B5EF4-FFF2-40B4-BE49-F238E27FC236}">
                <a16:creationId xmlns:a16="http://schemas.microsoft.com/office/drawing/2014/main" id="{D61F928D-8396-45F0-A5B5-345B2F99D665}"/>
              </a:ext>
            </a:extLst>
          </p:cNvPr>
          <p:cNvSpPr txBox="1"/>
          <p:nvPr/>
        </p:nvSpPr>
        <p:spPr>
          <a:xfrm>
            <a:off x="2315559" y="3621546"/>
            <a:ext cx="5941750" cy="923330"/>
          </a:xfrm>
          <a:prstGeom prst="rect">
            <a:avLst/>
          </a:prstGeom>
          <a:noFill/>
        </p:spPr>
        <p:txBody>
          <a:bodyPr wrap="square" rtlCol="0">
            <a:spAutoFit/>
          </a:bodyPr>
          <a:lstStyle/>
          <a:p>
            <a:pPr marL="342900" indent="-342900">
              <a:buFont typeface="Arial" panose="020B0604020202020204" pitchFamily="34" charset="0"/>
              <a:buChar char="•"/>
            </a:pPr>
            <a:r>
              <a:rPr kumimoji="1" lang="ja-JP" altLang="en-US" b="1" dirty="0">
                <a:solidFill>
                  <a:srgbClr val="FF0000"/>
                </a:solidFill>
                <a:latin typeface="ＭＳ Ｐゴシック" panose="020B0600070205080204" pitchFamily="50" charset="-128"/>
                <a:ea typeface="ＭＳ Ｐゴシック" panose="020B0600070205080204" pitchFamily="50" charset="-128"/>
              </a:rPr>
              <a:t>警戒レベル</a:t>
            </a:r>
            <a:r>
              <a:rPr lang="ja-JP" altLang="en-US" b="1" dirty="0">
                <a:solidFill>
                  <a:srgbClr val="FF0000"/>
                </a:solidFill>
                <a:latin typeface="ＭＳ Ｐゴシック" panose="020B0600070205080204" pitchFamily="50" charset="-128"/>
                <a:ea typeface="ＭＳ Ｐゴシック" panose="020B0600070205080204" pitchFamily="50" charset="-128"/>
              </a:rPr>
              <a:t>３　高齢者等避難</a:t>
            </a:r>
            <a:endParaRPr lang="en-US" altLang="ja-JP" b="1" dirty="0">
              <a:solidFill>
                <a:srgbClr val="FF0000"/>
              </a:solidFill>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r>
              <a:rPr lang="ja-JP" altLang="en-US" b="1" dirty="0">
                <a:solidFill>
                  <a:srgbClr val="7030A0"/>
                </a:solidFill>
                <a:latin typeface="ＭＳ Ｐゴシック" panose="020B0600070205080204" pitchFamily="50" charset="-128"/>
                <a:ea typeface="ＭＳ Ｐゴシック" panose="020B0600070205080204" pitchFamily="50" charset="-128"/>
              </a:rPr>
              <a:t>警戒レベル４　避難指示</a:t>
            </a:r>
            <a:endParaRPr lang="en-US" altLang="ja-JP" b="1" dirty="0">
              <a:solidFill>
                <a:srgbClr val="7030A0"/>
              </a:solidFill>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r>
              <a:rPr lang="ja-JP" altLang="en-US" b="1" dirty="0">
                <a:latin typeface="ＭＳ Ｐゴシック" panose="020B0600070205080204" pitchFamily="50" charset="-128"/>
                <a:ea typeface="ＭＳ Ｐゴシック" panose="020B0600070205080204" pitchFamily="50" charset="-128"/>
              </a:rPr>
              <a:t>警戒レベル５　緊急安全確保</a:t>
            </a:r>
          </a:p>
        </p:txBody>
      </p:sp>
      <p:sp>
        <p:nvSpPr>
          <p:cNvPr id="22" name="テキスト ボックス 21">
            <a:extLst>
              <a:ext uri="{FF2B5EF4-FFF2-40B4-BE49-F238E27FC236}">
                <a16:creationId xmlns:a16="http://schemas.microsoft.com/office/drawing/2014/main" id="{7416A96C-7440-46B0-B27F-2FB338DC0408}"/>
              </a:ext>
            </a:extLst>
          </p:cNvPr>
          <p:cNvSpPr txBox="1"/>
          <p:nvPr/>
        </p:nvSpPr>
        <p:spPr>
          <a:xfrm>
            <a:off x="425420" y="2860340"/>
            <a:ext cx="6306455" cy="461665"/>
          </a:xfrm>
          <a:prstGeom prst="rect">
            <a:avLst/>
          </a:prstGeom>
          <a:noFill/>
        </p:spPr>
        <p:txBody>
          <a:bodyPr wrap="square" rtlCol="0">
            <a:spAutoFit/>
          </a:bodyPr>
          <a:lstStyle/>
          <a:p>
            <a:r>
              <a:rPr lang="ja-JP" altLang="en-US" sz="2400" b="1" dirty="0">
                <a:latin typeface="ＭＳ Ｐゴシック" panose="020B0600070205080204" pitchFamily="50" charset="-128"/>
                <a:ea typeface="ＭＳ Ｐゴシック" panose="020B0600070205080204" pitchFamily="50" charset="-128"/>
              </a:rPr>
              <a:t>避難情報に関する伝達文の基本的な項目</a:t>
            </a:r>
          </a:p>
        </p:txBody>
      </p:sp>
      <p:sp>
        <p:nvSpPr>
          <p:cNvPr id="23" name="テキスト ボックス 22">
            <a:extLst>
              <a:ext uri="{FF2B5EF4-FFF2-40B4-BE49-F238E27FC236}">
                <a16:creationId xmlns:a16="http://schemas.microsoft.com/office/drawing/2014/main" id="{1E6E65F5-D63C-4C5E-99B7-8303DDCAADC3}"/>
              </a:ext>
            </a:extLst>
          </p:cNvPr>
          <p:cNvSpPr txBox="1"/>
          <p:nvPr/>
        </p:nvSpPr>
        <p:spPr>
          <a:xfrm>
            <a:off x="2446309" y="4841799"/>
            <a:ext cx="7186670" cy="1631216"/>
          </a:xfrm>
          <a:prstGeom prst="rect">
            <a:avLst/>
          </a:prstGeom>
          <a:noFill/>
        </p:spPr>
        <p:txBody>
          <a:bodyPr wrap="square" lIns="0" rIns="0" rtlCol="0">
            <a:spAutoFit/>
          </a:bodyPr>
          <a:lstStyle/>
          <a:p>
            <a:pPr marL="342900" indent="-342900">
              <a:buFont typeface="Arial" panose="020B0604020202020204" pitchFamily="34" charset="0"/>
              <a:buChar char="•"/>
            </a:pPr>
            <a:r>
              <a:rPr kumimoji="1" lang="ja-JP" altLang="en-US" sz="2000" b="1" dirty="0">
                <a:latin typeface="ＭＳ Ｐゴシック" panose="020B0600070205080204" pitchFamily="50" charset="-128"/>
                <a:ea typeface="ＭＳ Ｐゴシック" panose="020B0600070205080204" pitchFamily="50" charset="-128"/>
              </a:rPr>
              <a:t>指定緊急避難場所への立退き避難</a:t>
            </a:r>
            <a:endParaRPr kumimoji="1" lang="en-US" altLang="ja-JP" sz="2000" b="1" dirty="0">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r>
              <a:rPr lang="ja-JP" altLang="en-US" sz="2000" b="1" dirty="0">
                <a:latin typeface="ＭＳ Ｐゴシック" panose="020B0600070205080204" pitchFamily="50" charset="-128"/>
                <a:ea typeface="ＭＳ Ｐゴシック" panose="020B0600070205080204" pitchFamily="50" charset="-128"/>
              </a:rPr>
              <a:t>安全な親戚・知人宅、ホテル・旅館等の</a:t>
            </a:r>
            <a:endParaRPr lang="en-US" altLang="ja-JP" sz="2000" b="1" dirty="0">
              <a:latin typeface="ＭＳ Ｐゴシック" panose="020B0600070205080204" pitchFamily="50" charset="-128"/>
              <a:ea typeface="ＭＳ Ｐゴシック" panose="020B0600070205080204" pitchFamily="50" charset="-128"/>
            </a:endParaRPr>
          </a:p>
          <a:p>
            <a:pPr marL="342900" indent="-342900"/>
            <a:r>
              <a:rPr lang="ja-JP" altLang="en-US" sz="2000" b="1" dirty="0">
                <a:latin typeface="ＭＳ Ｐゴシック" panose="020B0600070205080204" pitchFamily="50" charset="-128"/>
                <a:ea typeface="ＭＳ Ｐゴシック" panose="020B0600070205080204" pitchFamily="50" charset="-128"/>
              </a:rPr>
              <a:t>　　自主的な避難先への立退き避難</a:t>
            </a:r>
            <a:endParaRPr lang="en-US" altLang="ja-JP" sz="2000" b="1" dirty="0">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r>
              <a:rPr lang="ja-JP" altLang="en-US" sz="2000" b="1" dirty="0">
                <a:latin typeface="ＭＳ Ｐゴシック" panose="020B0600070205080204" pitchFamily="50" charset="-128"/>
                <a:ea typeface="ＭＳ Ｐゴシック" panose="020B0600070205080204" pitchFamily="50" charset="-128"/>
              </a:rPr>
              <a:t>屋内安全確保</a:t>
            </a:r>
            <a:endParaRPr lang="en-US" altLang="ja-JP" sz="2000" b="1" dirty="0">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r>
              <a:rPr lang="ja-JP" altLang="en-US" sz="2000" b="1" dirty="0">
                <a:latin typeface="ＭＳ Ｐゴシック" panose="020B0600070205080204" pitchFamily="50" charset="-128"/>
                <a:ea typeface="ＭＳ Ｐゴシック" panose="020B0600070205080204" pitchFamily="50" charset="-128"/>
              </a:rPr>
              <a:t>緊急安全確保</a:t>
            </a:r>
          </a:p>
        </p:txBody>
      </p:sp>
      <p:pic>
        <p:nvPicPr>
          <p:cNvPr id="24" name="図 23" descr="ロゴ&#10;&#10;自動的に生成された説明">
            <a:extLst>
              <a:ext uri="{FF2B5EF4-FFF2-40B4-BE49-F238E27FC236}">
                <a16:creationId xmlns:a16="http://schemas.microsoft.com/office/drawing/2014/main" id="{E393197B-A4B2-1DAC-037A-0C35ADED1B0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30086"/>
          <a:stretch/>
        </p:blipFill>
        <p:spPr>
          <a:xfrm flipH="1">
            <a:off x="6909438" y="5421149"/>
            <a:ext cx="2086279" cy="1093951"/>
          </a:xfrm>
          <a:prstGeom prst="rect">
            <a:avLst/>
          </a:prstGeom>
        </p:spPr>
      </p:pic>
    </p:spTree>
    <p:extLst>
      <p:ext uri="{BB962C8B-B14F-4D97-AF65-F5344CB8AC3E}">
        <p14:creationId xmlns:p14="http://schemas.microsoft.com/office/powerpoint/2010/main" val="37043182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flipH="1">
            <a:off x="-18000" y="6606000"/>
            <a:ext cx="9180000" cy="252000"/>
          </a:xfrm>
          <a:prstGeom prst="rect">
            <a:avLst/>
          </a:prstGeom>
          <a:gradFill flip="none" rotWithShape="1">
            <a:gsLst>
              <a:gs pos="0">
                <a:schemeClr val="tx1">
                  <a:lumMod val="95000"/>
                  <a:lumOff val="5000"/>
                </a:schemeClr>
              </a:gs>
              <a:gs pos="100000">
                <a:schemeClr val="tx1">
                  <a:lumMod val="50000"/>
                  <a:lumOff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graphicFrame>
        <p:nvGraphicFramePr>
          <p:cNvPr id="9" name="コンテンツ プレースホルダー 8">
            <a:extLst>
              <a:ext uri="{FF2B5EF4-FFF2-40B4-BE49-F238E27FC236}">
                <a16:creationId xmlns:a16="http://schemas.microsoft.com/office/drawing/2014/main" id="{A0FBF52F-B7F5-45A7-81C7-CAB64AA9BBA0}"/>
              </a:ext>
            </a:extLst>
          </p:cNvPr>
          <p:cNvGraphicFramePr>
            <a:graphicFrameLocks noGrp="1"/>
          </p:cNvGraphicFramePr>
          <p:nvPr>
            <p:ph idx="1"/>
            <p:extLst>
              <p:ext uri="{D42A27DB-BD31-4B8C-83A1-F6EECF244321}">
                <p14:modId xmlns:p14="http://schemas.microsoft.com/office/powerpoint/2010/main" val="3693343524"/>
              </p:ext>
            </p:extLst>
          </p:nvPr>
        </p:nvGraphicFramePr>
        <p:xfrm>
          <a:off x="346840" y="1737360"/>
          <a:ext cx="8403020" cy="3931920"/>
        </p:xfrm>
        <a:graphic>
          <a:graphicData uri="http://schemas.openxmlformats.org/drawingml/2006/table">
            <a:tbl>
              <a:tblPr firstRow="1" bandRow="1">
                <a:tableStyleId>{5C22544A-7EE6-4342-B048-85BDC9FD1C3A}</a:tableStyleId>
              </a:tblPr>
              <a:tblGrid>
                <a:gridCol w="2278648">
                  <a:extLst>
                    <a:ext uri="{9D8B030D-6E8A-4147-A177-3AD203B41FA5}">
                      <a16:colId xmlns:a16="http://schemas.microsoft.com/office/drawing/2014/main" val="262390677"/>
                    </a:ext>
                  </a:extLst>
                </a:gridCol>
                <a:gridCol w="1483958">
                  <a:extLst>
                    <a:ext uri="{9D8B030D-6E8A-4147-A177-3AD203B41FA5}">
                      <a16:colId xmlns:a16="http://schemas.microsoft.com/office/drawing/2014/main" val="1018108757"/>
                    </a:ext>
                  </a:extLst>
                </a:gridCol>
                <a:gridCol w="4640414">
                  <a:extLst>
                    <a:ext uri="{9D8B030D-6E8A-4147-A177-3AD203B41FA5}">
                      <a16:colId xmlns:a16="http://schemas.microsoft.com/office/drawing/2014/main" val="4059717834"/>
                    </a:ext>
                  </a:extLst>
                </a:gridCol>
              </a:tblGrid>
              <a:tr h="370840">
                <a:tc>
                  <a:txBody>
                    <a:bodyPr/>
                    <a:lstStyle/>
                    <a:p>
                      <a:pPr algn="ctr"/>
                      <a:r>
                        <a:rPr kumimoji="1" lang="ja-JP" altLang="en-US" sz="2400" b="0" dirty="0">
                          <a:latin typeface="ＭＳ Ｐゴシック" panose="020B0600070205080204" pitchFamily="50" charset="-128"/>
                          <a:ea typeface="ＭＳ Ｐゴシック" panose="020B0600070205080204" pitchFamily="50" charset="-128"/>
                        </a:rPr>
                        <a:t>時刻</a:t>
                      </a:r>
                    </a:p>
                  </a:txBody>
                  <a:tcPr>
                    <a:solidFill>
                      <a:schemeClr val="accent6"/>
                    </a:solidFill>
                  </a:tcPr>
                </a:tc>
                <a:tc>
                  <a:txBody>
                    <a:bodyPr/>
                    <a:lstStyle/>
                    <a:p>
                      <a:pPr algn="ctr"/>
                      <a:r>
                        <a:rPr kumimoji="1" lang="ja-JP" altLang="en-US" sz="2400" b="0" dirty="0">
                          <a:latin typeface="ＭＳ Ｐゴシック" panose="020B0600070205080204" pitchFamily="50" charset="-128"/>
                          <a:ea typeface="ＭＳ Ｐゴシック" panose="020B0600070205080204" pitchFamily="50" charset="-128"/>
                        </a:rPr>
                        <a:t>所要時間</a:t>
                      </a:r>
                    </a:p>
                  </a:txBody>
                  <a:tcPr>
                    <a:solidFill>
                      <a:schemeClr val="accent6"/>
                    </a:solidFill>
                  </a:tcPr>
                </a:tc>
                <a:tc>
                  <a:txBody>
                    <a:bodyPr/>
                    <a:lstStyle/>
                    <a:p>
                      <a:pPr algn="ctr"/>
                      <a:r>
                        <a:rPr kumimoji="1" lang="ja-JP" altLang="en-US" sz="2400" b="0" dirty="0">
                          <a:latin typeface="ＭＳ Ｐゴシック" panose="020B0600070205080204" pitchFamily="50" charset="-128"/>
                          <a:ea typeface="ＭＳ Ｐゴシック" panose="020B0600070205080204" pitchFamily="50" charset="-128"/>
                        </a:rPr>
                        <a:t>実施内容</a:t>
                      </a:r>
                    </a:p>
                  </a:txBody>
                  <a:tcPr>
                    <a:solidFill>
                      <a:schemeClr val="accent6"/>
                    </a:solidFill>
                  </a:tcPr>
                </a:tc>
                <a:extLst>
                  <a:ext uri="{0D108BD9-81ED-4DB2-BD59-A6C34878D82A}">
                    <a16:rowId xmlns:a16="http://schemas.microsoft.com/office/drawing/2014/main" val="2964874210"/>
                  </a:ext>
                </a:extLst>
              </a:tr>
              <a:tr h="370840">
                <a:tc>
                  <a:txBody>
                    <a:bodyPr/>
                    <a:lstStyle/>
                    <a:p>
                      <a:pPr algn="ctr"/>
                      <a:r>
                        <a:rPr kumimoji="1" lang="en-US" altLang="ja-JP" sz="2400" b="0" dirty="0">
                          <a:latin typeface="ＭＳ Ｐゴシック" panose="020B0600070205080204" pitchFamily="50" charset="-128"/>
                          <a:ea typeface="ＭＳ Ｐゴシック" panose="020B0600070205080204" pitchFamily="50" charset="-128"/>
                        </a:rPr>
                        <a:t>13:30 - 13:45</a:t>
                      </a:r>
                      <a:endParaRPr kumimoji="1" lang="ja-JP" altLang="en-US" sz="2400" b="0" dirty="0">
                        <a:latin typeface="ＭＳ Ｐゴシック" panose="020B0600070205080204" pitchFamily="50" charset="-128"/>
                        <a:ea typeface="ＭＳ Ｐゴシック" panose="020B0600070205080204" pitchFamily="50" charset="-128"/>
                      </a:endParaRPr>
                    </a:p>
                  </a:txBody>
                  <a:tcPr anchor="ctr">
                    <a:solidFill>
                      <a:srgbClr val="D2EFDE"/>
                    </a:solidFill>
                  </a:tcPr>
                </a:tc>
                <a:tc>
                  <a:txBody>
                    <a:bodyPr/>
                    <a:lstStyle/>
                    <a:p>
                      <a:pPr algn="ctr"/>
                      <a:r>
                        <a:rPr kumimoji="1" lang="en-US" altLang="ja-JP" sz="2400" b="0" dirty="0">
                          <a:latin typeface="ＭＳ Ｐゴシック" panose="020B0600070205080204" pitchFamily="50" charset="-128"/>
                          <a:ea typeface="ＭＳ Ｐゴシック" panose="020B0600070205080204" pitchFamily="50" charset="-128"/>
                        </a:rPr>
                        <a:t>15</a:t>
                      </a:r>
                      <a:r>
                        <a:rPr kumimoji="1" lang="ja-JP" altLang="en-US" sz="2400" b="0" dirty="0">
                          <a:latin typeface="ＭＳ Ｐゴシック" panose="020B0600070205080204" pitchFamily="50" charset="-128"/>
                          <a:ea typeface="ＭＳ Ｐゴシック" panose="020B0600070205080204" pitchFamily="50" charset="-128"/>
                        </a:rPr>
                        <a:t>分</a:t>
                      </a:r>
                    </a:p>
                  </a:txBody>
                  <a:tcPr anchor="ctr">
                    <a:solidFill>
                      <a:srgbClr val="D2EFDE"/>
                    </a:solidFill>
                  </a:tcPr>
                </a:tc>
                <a:tc>
                  <a:txBody>
                    <a:bodyPr/>
                    <a:lstStyle/>
                    <a:p>
                      <a:r>
                        <a:rPr kumimoji="1" lang="ja-JP" altLang="en-US" sz="2400" b="0">
                          <a:latin typeface="ＭＳ Ｐゴシック" panose="020B0600070205080204" pitchFamily="50" charset="-128"/>
                          <a:ea typeface="ＭＳ Ｐゴシック" panose="020B0600070205080204" pitchFamily="50" charset="-128"/>
                        </a:rPr>
                        <a:t>開始～アイスブレイク</a:t>
                      </a:r>
                      <a:endParaRPr kumimoji="1" lang="ja-JP" altLang="en-US" sz="2400" b="0" dirty="0">
                        <a:latin typeface="ＭＳ Ｐゴシック" panose="020B0600070205080204" pitchFamily="50" charset="-128"/>
                        <a:ea typeface="ＭＳ Ｐゴシック" panose="020B0600070205080204" pitchFamily="50" charset="-128"/>
                      </a:endParaRPr>
                    </a:p>
                  </a:txBody>
                  <a:tcPr anchor="ctr">
                    <a:solidFill>
                      <a:srgbClr val="D2EFDE"/>
                    </a:solidFill>
                  </a:tcPr>
                </a:tc>
                <a:extLst>
                  <a:ext uri="{0D108BD9-81ED-4DB2-BD59-A6C34878D82A}">
                    <a16:rowId xmlns:a16="http://schemas.microsoft.com/office/drawing/2014/main" val="2556175662"/>
                  </a:ext>
                </a:extLst>
              </a:tr>
              <a:tr h="370840">
                <a:tc>
                  <a:txBody>
                    <a:bodyPr/>
                    <a:lstStyle/>
                    <a:p>
                      <a:pPr algn="ctr"/>
                      <a:r>
                        <a:rPr kumimoji="1" lang="en-US" altLang="ja-JP" sz="2400" b="0" dirty="0">
                          <a:latin typeface="ＭＳ Ｐゴシック" panose="020B0600070205080204" pitchFamily="50" charset="-128"/>
                          <a:ea typeface="ＭＳ Ｐゴシック" panose="020B0600070205080204" pitchFamily="50" charset="-128"/>
                        </a:rPr>
                        <a:t>13:45 </a:t>
                      </a:r>
                      <a:r>
                        <a:rPr kumimoji="1" lang="en-US" altLang="ja-JP" sz="2400" b="0">
                          <a:latin typeface="ＭＳ Ｐゴシック" panose="020B0600070205080204" pitchFamily="50" charset="-128"/>
                          <a:ea typeface="ＭＳ Ｐゴシック" panose="020B0600070205080204" pitchFamily="50" charset="-128"/>
                        </a:rPr>
                        <a:t>- 15:05</a:t>
                      </a:r>
                      <a:endParaRPr kumimoji="1" lang="ja-JP" altLang="en-US" sz="2400" b="0" dirty="0">
                        <a:latin typeface="ＭＳ Ｐゴシック" panose="020B0600070205080204" pitchFamily="50" charset="-128"/>
                        <a:ea typeface="ＭＳ Ｐゴシック" panose="020B0600070205080204" pitchFamily="50" charset="-128"/>
                      </a:endParaRPr>
                    </a:p>
                  </a:txBody>
                  <a:tcPr anchor="ctr">
                    <a:solidFill>
                      <a:srgbClr val="EAF7EF"/>
                    </a:solidFill>
                  </a:tcPr>
                </a:tc>
                <a:tc>
                  <a:txBody>
                    <a:bodyPr/>
                    <a:lstStyle/>
                    <a:p>
                      <a:pPr algn="ctr"/>
                      <a:r>
                        <a:rPr kumimoji="1" lang="en-US" altLang="ja-JP" sz="2400" b="0">
                          <a:latin typeface="ＭＳ Ｐゴシック" panose="020B0600070205080204" pitchFamily="50" charset="-128"/>
                          <a:ea typeface="ＭＳ Ｐゴシック" panose="020B0600070205080204" pitchFamily="50" charset="-128"/>
                        </a:rPr>
                        <a:t>80</a:t>
                      </a:r>
                      <a:r>
                        <a:rPr kumimoji="1" lang="ja-JP" altLang="en-US" sz="2400" b="0">
                          <a:latin typeface="ＭＳ Ｐゴシック" panose="020B0600070205080204" pitchFamily="50" charset="-128"/>
                          <a:ea typeface="ＭＳ Ｐゴシック" panose="020B0600070205080204" pitchFamily="50" charset="-128"/>
                        </a:rPr>
                        <a:t>分</a:t>
                      </a:r>
                      <a:endParaRPr kumimoji="1" lang="ja-JP" altLang="en-US" sz="2400" b="0" dirty="0">
                        <a:latin typeface="ＭＳ Ｐゴシック" panose="020B0600070205080204" pitchFamily="50" charset="-128"/>
                        <a:ea typeface="ＭＳ Ｐゴシック" panose="020B0600070205080204" pitchFamily="50" charset="-128"/>
                      </a:endParaRPr>
                    </a:p>
                  </a:txBody>
                  <a:tcPr anchor="ctr">
                    <a:solidFill>
                      <a:srgbClr val="EAF7EF"/>
                    </a:solidFill>
                  </a:tcPr>
                </a:tc>
                <a:tc>
                  <a:txBody>
                    <a:bodyPr/>
                    <a:lstStyle/>
                    <a:p>
                      <a:r>
                        <a:rPr kumimoji="1" lang="ja-JP" altLang="en-US" sz="2400" b="0">
                          <a:latin typeface="ＭＳ Ｐゴシック" panose="020B0600070205080204" pitchFamily="50" charset="-128"/>
                          <a:ea typeface="ＭＳ Ｐゴシック" panose="020B0600070205080204" pitchFamily="50" charset="-128"/>
                        </a:rPr>
                        <a:t>災害対応グループワーク</a:t>
                      </a:r>
                      <a:endParaRPr kumimoji="1" lang="en-US" altLang="ja-JP" sz="2400" b="0" dirty="0">
                        <a:latin typeface="ＭＳ Ｐゴシック" panose="020B0600070205080204" pitchFamily="50" charset="-128"/>
                        <a:ea typeface="ＭＳ Ｐゴシック" panose="020B0600070205080204" pitchFamily="50" charset="-128"/>
                      </a:endParaRPr>
                    </a:p>
                    <a:p>
                      <a:r>
                        <a:rPr kumimoji="1" lang="ja-JP" altLang="en-US" sz="2400" b="0" dirty="0">
                          <a:latin typeface="ＭＳ Ｐゴシック" panose="020B0600070205080204" pitchFamily="50" charset="-128"/>
                          <a:ea typeface="ＭＳ Ｐゴシック" panose="020B0600070205080204" pitchFamily="50" charset="-128"/>
                        </a:rPr>
                        <a:t>（場面</a:t>
                      </a:r>
                      <a:r>
                        <a:rPr kumimoji="1" lang="en-US" altLang="ja-JP" sz="2400" b="0" dirty="0">
                          <a:latin typeface="ＭＳ Ｐゴシック" panose="020B0600070205080204" pitchFamily="50" charset="-128"/>
                          <a:ea typeface="ＭＳ Ｐゴシック" panose="020B0600070205080204" pitchFamily="50" charset="-128"/>
                        </a:rPr>
                        <a:t>1</a:t>
                      </a:r>
                      <a:r>
                        <a:rPr kumimoji="1" lang="ja-JP" altLang="en-US" sz="2400" b="0" dirty="0" err="1">
                          <a:latin typeface="ＭＳ Ｐゴシック" panose="020B0600070205080204" pitchFamily="50" charset="-128"/>
                          <a:ea typeface="ＭＳ Ｐゴシック" panose="020B0600070205080204" pitchFamily="50" charset="-128"/>
                        </a:rPr>
                        <a:t>、</a:t>
                      </a:r>
                      <a:r>
                        <a:rPr kumimoji="1" lang="en-US" altLang="ja-JP" sz="2400" b="0" dirty="0">
                          <a:latin typeface="ＭＳ Ｐゴシック" panose="020B0600070205080204" pitchFamily="50" charset="-128"/>
                          <a:ea typeface="ＭＳ Ｐゴシック" panose="020B0600070205080204" pitchFamily="50" charset="-128"/>
                        </a:rPr>
                        <a:t>2</a:t>
                      </a:r>
                      <a:r>
                        <a:rPr kumimoji="1" lang="ja-JP" altLang="en-US" sz="2400" b="0" dirty="0">
                          <a:latin typeface="ＭＳ Ｐゴシック" panose="020B0600070205080204" pitchFamily="50" charset="-128"/>
                          <a:ea typeface="ＭＳ Ｐゴシック" panose="020B0600070205080204" pitchFamily="50" charset="-128"/>
                        </a:rPr>
                        <a:t>）</a:t>
                      </a:r>
                    </a:p>
                  </a:txBody>
                  <a:tcPr anchor="ctr">
                    <a:solidFill>
                      <a:srgbClr val="EAF7EF"/>
                    </a:solidFill>
                  </a:tcPr>
                </a:tc>
                <a:extLst>
                  <a:ext uri="{0D108BD9-81ED-4DB2-BD59-A6C34878D82A}">
                    <a16:rowId xmlns:a16="http://schemas.microsoft.com/office/drawing/2014/main" val="1869263517"/>
                  </a:ext>
                </a:extLst>
              </a:tr>
              <a:tr h="370840">
                <a:tc>
                  <a:txBody>
                    <a:bodyPr/>
                    <a:lstStyle/>
                    <a:p>
                      <a:pPr algn="ctr"/>
                      <a:r>
                        <a:rPr kumimoji="1" lang="en-US" altLang="ja-JP" sz="2400" b="0">
                          <a:latin typeface="ＭＳ Ｐゴシック" panose="020B0600070205080204" pitchFamily="50" charset="-128"/>
                          <a:ea typeface="ＭＳ Ｐゴシック" panose="020B0600070205080204" pitchFamily="50" charset="-128"/>
                        </a:rPr>
                        <a:t>15:05 - 15:15</a:t>
                      </a:r>
                      <a:endParaRPr kumimoji="1" lang="ja-JP" altLang="en-US" sz="2400" b="0" dirty="0">
                        <a:latin typeface="ＭＳ Ｐゴシック" panose="020B0600070205080204" pitchFamily="50" charset="-128"/>
                        <a:ea typeface="ＭＳ Ｐゴシック" panose="020B0600070205080204" pitchFamily="50" charset="-128"/>
                      </a:endParaRPr>
                    </a:p>
                  </a:txBody>
                  <a:tcPr anchor="ctr">
                    <a:solidFill>
                      <a:srgbClr val="D2EFDE"/>
                    </a:solidFill>
                  </a:tcPr>
                </a:tc>
                <a:tc>
                  <a:txBody>
                    <a:bodyPr/>
                    <a:lstStyle/>
                    <a:p>
                      <a:pPr algn="ctr"/>
                      <a:r>
                        <a:rPr kumimoji="1" lang="en-US" altLang="ja-JP" sz="2400" b="0" dirty="0">
                          <a:latin typeface="ＭＳ Ｐゴシック" panose="020B0600070205080204" pitchFamily="50" charset="-128"/>
                          <a:ea typeface="ＭＳ Ｐゴシック" panose="020B0600070205080204" pitchFamily="50" charset="-128"/>
                        </a:rPr>
                        <a:t>10</a:t>
                      </a:r>
                      <a:r>
                        <a:rPr kumimoji="1" lang="ja-JP" altLang="en-US" sz="2400" b="0" dirty="0">
                          <a:latin typeface="ＭＳ Ｐゴシック" panose="020B0600070205080204" pitchFamily="50" charset="-128"/>
                          <a:ea typeface="ＭＳ Ｐゴシック" panose="020B0600070205080204" pitchFamily="50" charset="-128"/>
                        </a:rPr>
                        <a:t>分</a:t>
                      </a:r>
                    </a:p>
                  </a:txBody>
                  <a:tcPr anchor="ctr">
                    <a:solidFill>
                      <a:srgbClr val="D2EFDE"/>
                    </a:solidFill>
                  </a:tcPr>
                </a:tc>
                <a:tc>
                  <a:txBody>
                    <a:bodyPr/>
                    <a:lstStyle/>
                    <a:p>
                      <a:r>
                        <a:rPr kumimoji="1" lang="ja-JP" altLang="en-US" sz="2400" b="0" dirty="0">
                          <a:latin typeface="ＭＳ Ｐゴシック" panose="020B0600070205080204" pitchFamily="50" charset="-128"/>
                          <a:ea typeface="ＭＳ Ｐゴシック" panose="020B0600070205080204" pitchFamily="50" charset="-128"/>
                        </a:rPr>
                        <a:t>休憩</a:t>
                      </a:r>
                    </a:p>
                  </a:txBody>
                  <a:tcPr anchor="ctr">
                    <a:solidFill>
                      <a:srgbClr val="D2EFDE"/>
                    </a:solidFill>
                  </a:tcPr>
                </a:tc>
                <a:extLst>
                  <a:ext uri="{0D108BD9-81ED-4DB2-BD59-A6C34878D82A}">
                    <a16:rowId xmlns:a16="http://schemas.microsoft.com/office/drawing/2014/main" val="4044626034"/>
                  </a:ext>
                </a:extLst>
              </a:tr>
              <a:tr h="370840">
                <a:tc>
                  <a:txBody>
                    <a:bodyPr/>
                    <a:lstStyle/>
                    <a:p>
                      <a:pPr algn="ctr"/>
                      <a:r>
                        <a:rPr kumimoji="1" lang="en-US" altLang="ja-JP" sz="2400" b="0">
                          <a:solidFill>
                            <a:schemeClr val="tx1"/>
                          </a:solidFill>
                          <a:latin typeface="ＭＳ Ｐゴシック" panose="020B0600070205080204" pitchFamily="50" charset="-128"/>
                          <a:ea typeface="ＭＳ Ｐゴシック" panose="020B0600070205080204" pitchFamily="50" charset="-128"/>
                        </a:rPr>
                        <a:t>15:15 - 15:50</a:t>
                      </a:r>
                      <a:endParaRPr kumimoji="1" lang="ja-JP" altLang="en-US" sz="2400" b="0" dirty="0">
                        <a:solidFill>
                          <a:schemeClr val="tx1"/>
                        </a:solidFill>
                        <a:latin typeface="ＭＳ Ｐゴシック" panose="020B0600070205080204" pitchFamily="50" charset="-128"/>
                        <a:ea typeface="ＭＳ Ｐゴシック" panose="020B0600070205080204" pitchFamily="50" charset="-128"/>
                      </a:endParaRPr>
                    </a:p>
                  </a:txBody>
                  <a:tcPr anchor="ctr">
                    <a:solidFill>
                      <a:srgbClr val="EAF7EF"/>
                    </a:solidFill>
                  </a:tcPr>
                </a:tc>
                <a:tc>
                  <a:txBody>
                    <a:bodyPr/>
                    <a:lstStyle/>
                    <a:p>
                      <a:pPr algn="ctr"/>
                      <a:r>
                        <a:rPr kumimoji="1" lang="en-US" altLang="ja-JP" sz="2400" b="0">
                          <a:solidFill>
                            <a:schemeClr val="tx1"/>
                          </a:solidFill>
                          <a:latin typeface="ＭＳ Ｐゴシック" panose="020B0600070205080204" pitchFamily="50" charset="-128"/>
                          <a:ea typeface="ＭＳ Ｐゴシック" panose="020B0600070205080204" pitchFamily="50" charset="-128"/>
                        </a:rPr>
                        <a:t>35</a:t>
                      </a:r>
                      <a:r>
                        <a:rPr kumimoji="1" lang="ja-JP" altLang="en-US" sz="2400" b="0">
                          <a:solidFill>
                            <a:schemeClr val="tx1"/>
                          </a:solidFill>
                          <a:latin typeface="ＭＳ Ｐゴシック" panose="020B0600070205080204" pitchFamily="50" charset="-128"/>
                          <a:ea typeface="ＭＳ Ｐゴシック" panose="020B0600070205080204" pitchFamily="50" charset="-128"/>
                        </a:rPr>
                        <a:t>分</a:t>
                      </a:r>
                      <a:endParaRPr kumimoji="1" lang="ja-JP" altLang="en-US" sz="2400" b="0" dirty="0">
                        <a:solidFill>
                          <a:schemeClr val="tx1"/>
                        </a:solidFill>
                        <a:latin typeface="ＭＳ Ｐゴシック" panose="020B0600070205080204" pitchFamily="50" charset="-128"/>
                        <a:ea typeface="ＭＳ Ｐゴシック" panose="020B0600070205080204" pitchFamily="50" charset="-128"/>
                      </a:endParaRPr>
                    </a:p>
                  </a:txBody>
                  <a:tcPr anchor="ctr">
                    <a:solidFill>
                      <a:srgbClr val="EAF7E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ＭＳ Ｐゴシック" panose="020B0600070205080204" pitchFamily="50" charset="-128"/>
                          <a:ea typeface="ＭＳ Ｐゴシック" panose="020B0600070205080204" pitchFamily="50" charset="-128"/>
                        </a:rPr>
                        <a:t>災害対応</a:t>
                      </a:r>
                      <a:r>
                        <a:rPr kumimoji="1" lang="ja-JP" altLang="en-US" sz="2400" b="0" dirty="0">
                          <a:latin typeface="ＭＳ Ｐゴシック" panose="020B0600070205080204" pitchFamily="50" charset="-128"/>
                          <a:ea typeface="+mn-ea"/>
                        </a:rPr>
                        <a:t>グループワーク</a:t>
                      </a:r>
                      <a:endParaRPr kumimoji="1" lang="en-US" altLang="ja-JP" sz="2400" b="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ＭＳ Ｐゴシック" panose="020B0600070205080204" pitchFamily="50" charset="-128"/>
                          <a:ea typeface="ＭＳ Ｐゴシック" panose="020B0600070205080204" pitchFamily="50" charset="-128"/>
                        </a:rPr>
                        <a:t>（場面</a:t>
                      </a:r>
                      <a:r>
                        <a:rPr kumimoji="1" lang="en-US" altLang="ja-JP" sz="2400" b="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2400" b="0" dirty="0">
                          <a:solidFill>
                            <a:schemeClr val="tx1"/>
                          </a:solidFill>
                          <a:latin typeface="ＭＳ Ｐゴシック" panose="020B0600070205080204" pitchFamily="50" charset="-128"/>
                          <a:ea typeface="ＭＳ Ｐゴシック" panose="020B0600070205080204" pitchFamily="50" charset="-128"/>
                        </a:rPr>
                        <a:t>）</a:t>
                      </a:r>
                    </a:p>
                  </a:txBody>
                  <a:tcPr anchor="ctr">
                    <a:solidFill>
                      <a:srgbClr val="EAF7EF"/>
                    </a:solidFill>
                  </a:tcPr>
                </a:tc>
                <a:extLst>
                  <a:ext uri="{0D108BD9-81ED-4DB2-BD59-A6C34878D82A}">
                    <a16:rowId xmlns:a16="http://schemas.microsoft.com/office/drawing/2014/main" val="4022957633"/>
                  </a:ext>
                </a:extLst>
              </a:tr>
              <a:tr h="370840">
                <a:tc>
                  <a:txBody>
                    <a:bodyPr/>
                    <a:lstStyle/>
                    <a:p>
                      <a:pPr algn="ctr"/>
                      <a:r>
                        <a:rPr kumimoji="1" lang="en-US" altLang="ja-JP" sz="2400" b="0">
                          <a:latin typeface="ＭＳ Ｐゴシック" panose="020B0600070205080204" pitchFamily="50" charset="-128"/>
                          <a:ea typeface="ＭＳ Ｐゴシック" panose="020B0600070205080204" pitchFamily="50" charset="-128"/>
                        </a:rPr>
                        <a:t>15:50 - 16:25</a:t>
                      </a:r>
                      <a:endParaRPr kumimoji="1" lang="ja-JP" altLang="en-US" sz="2400" b="0" dirty="0">
                        <a:latin typeface="ＭＳ Ｐゴシック" panose="020B0600070205080204" pitchFamily="50" charset="-128"/>
                        <a:ea typeface="ＭＳ Ｐゴシック" panose="020B0600070205080204" pitchFamily="50" charset="-128"/>
                      </a:endParaRPr>
                    </a:p>
                  </a:txBody>
                  <a:tcPr anchor="ctr">
                    <a:solidFill>
                      <a:srgbClr val="D2EFDE"/>
                    </a:solidFill>
                  </a:tcPr>
                </a:tc>
                <a:tc>
                  <a:txBody>
                    <a:bodyPr/>
                    <a:lstStyle/>
                    <a:p>
                      <a:pPr algn="ctr"/>
                      <a:r>
                        <a:rPr kumimoji="1" lang="en-US" altLang="ja-JP" sz="2400" b="0">
                          <a:latin typeface="ＭＳ Ｐゴシック" panose="020B0600070205080204" pitchFamily="50" charset="-128"/>
                          <a:ea typeface="ＭＳ Ｐゴシック" panose="020B0600070205080204" pitchFamily="50" charset="-128"/>
                        </a:rPr>
                        <a:t>35</a:t>
                      </a:r>
                      <a:r>
                        <a:rPr kumimoji="1" lang="ja-JP" altLang="en-US" sz="2400" b="0">
                          <a:latin typeface="ＭＳ Ｐゴシック" panose="020B0600070205080204" pitchFamily="50" charset="-128"/>
                          <a:ea typeface="ＭＳ Ｐゴシック" panose="020B0600070205080204" pitchFamily="50" charset="-128"/>
                        </a:rPr>
                        <a:t>分</a:t>
                      </a:r>
                      <a:endParaRPr kumimoji="1" lang="ja-JP" altLang="en-US" sz="2400" b="0" dirty="0">
                        <a:latin typeface="ＭＳ Ｐゴシック" panose="020B0600070205080204" pitchFamily="50" charset="-128"/>
                        <a:ea typeface="ＭＳ Ｐゴシック" panose="020B0600070205080204" pitchFamily="50" charset="-128"/>
                      </a:endParaRPr>
                    </a:p>
                  </a:txBody>
                  <a:tcPr anchor="ctr">
                    <a:solidFill>
                      <a:srgbClr val="D2EFDE"/>
                    </a:solidFill>
                  </a:tcPr>
                </a:tc>
                <a:tc>
                  <a:txBody>
                    <a:bodyPr/>
                    <a:lstStyle/>
                    <a:p>
                      <a:r>
                        <a:rPr kumimoji="1" lang="ja-JP" altLang="en-US" sz="2400" b="0" dirty="0">
                          <a:latin typeface="ＭＳ Ｐゴシック" panose="020B0600070205080204" pitchFamily="50" charset="-128"/>
                          <a:ea typeface="ＭＳ Ｐゴシック" panose="020B0600070205080204" pitchFamily="50" charset="-128"/>
                        </a:rPr>
                        <a:t>ふりかえり</a:t>
                      </a:r>
                    </a:p>
                  </a:txBody>
                  <a:tcPr anchor="ctr">
                    <a:solidFill>
                      <a:srgbClr val="D2EFDE"/>
                    </a:solidFill>
                  </a:tcPr>
                </a:tc>
                <a:extLst>
                  <a:ext uri="{0D108BD9-81ED-4DB2-BD59-A6C34878D82A}">
                    <a16:rowId xmlns:a16="http://schemas.microsoft.com/office/drawing/2014/main" val="3719407190"/>
                  </a:ext>
                </a:extLst>
              </a:tr>
              <a:tr h="370840">
                <a:tc>
                  <a:txBody>
                    <a:bodyPr/>
                    <a:lstStyle/>
                    <a:p>
                      <a:pPr algn="ctr"/>
                      <a:r>
                        <a:rPr kumimoji="1" lang="en-US" altLang="ja-JP" sz="2400" b="0">
                          <a:latin typeface="ＭＳ Ｐゴシック" panose="020B0600070205080204" pitchFamily="50" charset="-128"/>
                          <a:ea typeface="ＭＳ Ｐゴシック" panose="020B0600070205080204" pitchFamily="50" charset="-128"/>
                        </a:rPr>
                        <a:t>16:25 - 16:30</a:t>
                      </a:r>
                      <a:endParaRPr kumimoji="1" lang="ja-JP" altLang="en-US" sz="2400" b="0" dirty="0">
                        <a:latin typeface="ＭＳ Ｐゴシック" panose="020B0600070205080204" pitchFamily="50" charset="-128"/>
                        <a:ea typeface="ＭＳ Ｐゴシック" panose="020B0600070205080204" pitchFamily="50" charset="-128"/>
                      </a:endParaRPr>
                    </a:p>
                  </a:txBody>
                  <a:tcPr anchor="ctr">
                    <a:solidFill>
                      <a:srgbClr val="EAF7EF"/>
                    </a:solidFill>
                  </a:tcPr>
                </a:tc>
                <a:tc>
                  <a:txBody>
                    <a:bodyPr/>
                    <a:lstStyle/>
                    <a:p>
                      <a:pPr algn="ctr"/>
                      <a:r>
                        <a:rPr kumimoji="1" lang="en-US" altLang="ja-JP" sz="2400" b="0">
                          <a:latin typeface="ＭＳ Ｐゴシック" panose="020B0600070205080204" pitchFamily="50" charset="-128"/>
                          <a:ea typeface="ＭＳ Ｐゴシック" panose="020B0600070205080204" pitchFamily="50" charset="-128"/>
                        </a:rPr>
                        <a:t>5</a:t>
                      </a:r>
                      <a:r>
                        <a:rPr kumimoji="1" lang="ja-JP" altLang="en-US" sz="2400" b="0">
                          <a:latin typeface="ＭＳ Ｐゴシック" panose="020B0600070205080204" pitchFamily="50" charset="-128"/>
                          <a:ea typeface="ＭＳ Ｐゴシック" panose="020B0600070205080204" pitchFamily="50" charset="-128"/>
                        </a:rPr>
                        <a:t>分</a:t>
                      </a:r>
                      <a:endParaRPr kumimoji="1" lang="ja-JP" altLang="en-US" sz="2400" b="0" dirty="0">
                        <a:latin typeface="ＭＳ Ｐゴシック" panose="020B0600070205080204" pitchFamily="50" charset="-128"/>
                        <a:ea typeface="ＭＳ Ｐゴシック" panose="020B0600070205080204" pitchFamily="50" charset="-128"/>
                      </a:endParaRPr>
                    </a:p>
                  </a:txBody>
                  <a:tcPr anchor="ctr">
                    <a:solidFill>
                      <a:srgbClr val="EAF7EF"/>
                    </a:solidFill>
                  </a:tcPr>
                </a:tc>
                <a:tc>
                  <a:txBody>
                    <a:bodyPr/>
                    <a:lstStyle/>
                    <a:p>
                      <a:r>
                        <a:rPr kumimoji="1" lang="ja-JP" altLang="en-US" sz="2400" b="0" dirty="0">
                          <a:latin typeface="ＭＳ Ｐゴシック" panose="020B0600070205080204" pitchFamily="50" charset="-128"/>
                          <a:ea typeface="ＭＳ Ｐゴシック" panose="020B0600070205080204" pitchFamily="50" charset="-128"/>
                        </a:rPr>
                        <a:t>講評、まとめ</a:t>
                      </a:r>
                    </a:p>
                  </a:txBody>
                  <a:tcPr anchor="ctr">
                    <a:solidFill>
                      <a:srgbClr val="EAF7EF"/>
                    </a:solidFill>
                  </a:tcPr>
                </a:tc>
                <a:extLst>
                  <a:ext uri="{0D108BD9-81ED-4DB2-BD59-A6C34878D82A}">
                    <a16:rowId xmlns:a16="http://schemas.microsoft.com/office/drawing/2014/main" val="720451902"/>
                  </a:ext>
                </a:extLst>
              </a:tr>
            </a:tbl>
          </a:graphicData>
        </a:graphic>
      </p:graphicFrame>
      <p:sp>
        <p:nvSpPr>
          <p:cNvPr id="2" name="タイトル 1">
            <a:extLst>
              <a:ext uri="{FF2B5EF4-FFF2-40B4-BE49-F238E27FC236}">
                <a16:creationId xmlns:a16="http://schemas.microsoft.com/office/drawing/2014/main" id="{7BA4E3BE-B147-46ED-AA73-688DDB40C732}"/>
              </a:ext>
            </a:extLst>
          </p:cNvPr>
          <p:cNvSpPr>
            <a:spLocks noGrp="1"/>
          </p:cNvSpPr>
          <p:nvPr>
            <p:ph type="title"/>
          </p:nvPr>
        </p:nvSpPr>
        <p:spPr/>
        <p:txBody>
          <a:bodyPr/>
          <a:lstStyle/>
          <a:p>
            <a:r>
              <a:rPr lang="ja-JP" altLang="en-US" dirty="0"/>
              <a:t>本日の内容</a:t>
            </a:r>
          </a:p>
        </p:txBody>
      </p:sp>
      <p:sp>
        <p:nvSpPr>
          <p:cNvPr id="13" name="コンテンツ プレースホルダー 12">
            <a:extLst>
              <a:ext uri="{FF2B5EF4-FFF2-40B4-BE49-F238E27FC236}">
                <a16:creationId xmlns:a16="http://schemas.microsoft.com/office/drawing/2014/main" id="{71C2F35B-B0D5-4976-8127-64E9B93BD63F}"/>
              </a:ext>
            </a:extLst>
          </p:cNvPr>
          <p:cNvSpPr>
            <a:spLocks noGrp="1"/>
          </p:cNvSpPr>
          <p:nvPr>
            <p:ph idx="13"/>
          </p:nvPr>
        </p:nvSpPr>
        <p:spPr/>
        <p:txBody>
          <a:bodyPr/>
          <a:lstStyle/>
          <a:p>
            <a:endParaRPr lang="ja-JP" altLang="en-US" dirty="0"/>
          </a:p>
        </p:txBody>
      </p:sp>
      <p:sp>
        <p:nvSpPr>
          <p:cNvPr id="8" name="スライド番号プレースホルダー 7">
            <a:extLst>
              <a:ext uri="{FF2B5EF4-FFF2-40B4-BE49-F238E27FC236}">
                <a16:creationId xmlns:a16="http://schemas.microsoft.com/office/drawing/2014/main" id="{F6B62107-37E6-457A-AB22-C94FC34B8E26}"/>
              </a:ext>
            </a:extLst>
          </p:cNvPr>
          <p:cNvSpPr>
            <a:spLocks noGrp="1"/>
          </p:cNvSpPr>
          <p:nvPr>
            <p:ph type="sldNum" sz="quarter" idx="12"/>
          </p:nvPr>
        </p:nvSpPr>
        <p:spPr/>
        <p:txBody>
          <a:bodyPr/>
          <a:lstStyle/>
          <a:p>
            <a:fld id="{090AECCA-A504-4483-9A84-66AB2E940DB8}" type="slidenum">
              <a:rPr lang="ja-JP" altLang="en-US" smtClean="0"/>
              <a:pPr/>
              <a:t>5</a:t>
            </a:fld>
            <a:endParaRPr lang="ja-JP" altLang="en-US"/>
          </a:p>
        </p:txBody>
      </p:sp>
      <p:sp>
        <p:nvSpPr>
          <p:cNvPr id="10" name="テキスト ボックス 9">
            <a:extLst>
              <a:ext uri="{FF2B5EF4-FFF2-40B4-BE49-F238E27FC236}">
                <a16:creationId xmlns:a16="http://schemas.microsoft.com/office/drawing/2014/main" id="{4D1EAEA1-6213-4800-9E9C-546564CF6265}"/>
              </a:ext>
            </a:extLst>
          </p:cNvPr>
          <p:cNvSpPr txBox="1"/>
          <p:nvPr/>
        </p:nvSpPr>
        <p:spPr>
          <a:xfrm>
            <a:off x="1947390" y="5997082"/>
            <a:ext cx="5201920" cy="400110"/>
          </a:xfrm>
          <a:prstGeom prst="rect">
            <a:avLst/>
          </a:prstGeom>
          <a:noFill/>
        </p:spPr>
        <p:txBody>
          <a:bodyPr wrap="square" rtlCol="0">
            <a:spAutoFit/>
          </a:bodyPr>
          <a:lstStyle/>
          <a:p>
            <a:pPr algn="ctr"/>
            <a:r>
              <a:rPr kumimoji="1" lang="ja-JP" altLang="en-US" sz="2000" dirty="0"/>
              <a:t>終了後は事後アンケートにご協力ください。</a:t>
            </a:r>
          </a:p>
        </p:txBody>
      </p:sp>
      <p:sp>
        <p:nvSpPr>
          <p:cNvPr id="11" name="四角形: 角を丸くする 3">
            <a:extLst>
              <a:ext uri="{FF2B5EF4-FFF2-40B4-BE49-F238E27FC236}">
                <a16:creationId xmlns:a16="http://schemas.microsoft.com/office/drawing/2014/main" id="{6F5EA66B-95C5-7544-C12D-63AB5B3C42EA}"/>
              </a:ext>
            </a:extLst>
          </p:cNvPr>
          <p:cNvSpPr/>
          <p:nvPr/>
        </p:nvSpPr>
        <p:spPr>
          <a:xfrm>
            <a:off x="2776653" y="2822505"/>
            <a:ext cx="3590693" cy="1862254"/>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accent4">
                    <a:lumMod val="75000"/>
                  </a:schemeClr>
                </a:solidFill>
                <a:latin typeface="+mn-ea"/>
              </a:rPr>
              <a:t>このタイムテーブルは</a:t>
            </a:r>
            <a:endParaRPr kumimoji="1" lang="en-US" altLang="ja-JP" sz="2000" dirty="0">
              <a:solidFill>
                <a:schemeClr val="accent4">
                  <a:lumMod val="75000"/>
                </a:schemeClr>
              </a:solidFill>
              <a:latin typeface="+mn-ea"/>
            </a:endParaRPr>
          </a:p>
          <a:p>
            <a:pPr algn="ctr"/>
            <a:r>
              <a:rPr lang="ja-JP" altLang="en-US" sz="2000" dirty="0">
                <a:solidFill>
                  <a:schemeClr val="accent4">
                    <a:lumMod val="75000"/>
                  </a:schemeClr>
                </a:solidFill>
                <a:latin typeface="+mn-ea"/>
              </a:rPr>
              <a:t>実際に実施する際の</a:t>
            </a:r>
            <a:r>
              <a:rPr lang="en-US" altLang="ja-JP" sz="2000" dirty="0">
                <a:solidFill>
                  <a:schemeClr val="accent4">
                    <a:lumMod val="75000"/>
                  </a:schemeClr>
                </a:solidFill>
                <a:latin typeface="+mn-ea"/>
              </a:rPr>
              <a:t/>
            </a:r>
            <a:br>
              <a:rPr lang="en-US" altLang="ja-JP" sz="2000" dirty="0">
                <a:solidFill>
                  <a:schemeClr val="accent4">
                    <a:lumMod val="75000"/>
                  </a:schemeClr>
                </a:solidFill>
                <a:latin typeface="+mn-ea"/>
              </a:rPr>
            </a:br>
            <a:r>
              <a:rPr lang="ja-JP" altLang="en-US" sz="2000" dirty="0">
                <a:solidFill>
                  <a:schemeClr val="accent4">
                    <a:lumMod val="75000"/>
                  </a:schemeClr>
                </a:solidFill>
                <a:latin typeface="+mn-ea"/>
              </a:rPr>
              <a:t>時刻に合わせて</a:t>
            </a:r>
            <a:r>
              <a:rPr lang="en-US" altLang="ja-JP" sz="2000" dirty="0">
                <a:solidFill>
                  <a:schemeClr val="accent4">
                    <a:lumMod val="75000"/>
                  </a:schemeClr>
                </a:solidFill>
                <a:latin typeface="+mn-ea"/>
              </a:rPr>
              <a:t/>
            </a:r>
            <a:br>
              <a:rPr lang="en-US" altLang="ja-JP" sz="2000" dirty="0">
                <a:solidFill>
                  <a:schemeClr val="accent4">
                    <a:lumMod val="75000"/>
                  </a:schemeClr>
                </a:solidFill>
                <a:latin typeface="+mn-ea"/>
              </a:rPr>
            </a:br>
            <a:r>
              <a:rPr lang="ja-JP" altLang="en-US" sz="2000" dirty="0">
                <a:solidFill>
                  <a:schemeClr val="accent4">
                    <a:lumMod val="75000"/>
                  </a:schemeClr>
                </a:solidFill>
                <a:latin typeface="+mn-ea"/>
              </a:rPr>
              <a:t>修正してください</a:t>
            </a:r>
            <a:endParaRPr kumimoji="1" lang="ja-JP" altLang="en-US" sz="2000" dirty="0">
              <a:solidFill>
                <a:schemeClr val="accent4">
                  <a:lumMod val="75000"/>
                </a:schemeClr>
              </a:solidFill>
              <a:latin typeface="+mn-ea"/>
            </a:endParaRPr>
          </a:p>
        </p:txBody>
      </p:sp>
    </p:spTree>
    <p:extLst>
      <p:ext uri="{BB962C8B-B14F-4D97-AF65-F5344CB8AC3E}">
        <p14:creationId xmlns:p14="http://schemas.microsoft.com/office/powerpoint/2010/main" val="133979172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24146CCA-C92B-4262-A98F-AF5EC2748EDA}"/>
              </a:ext>
            </a:extLst>
          </p:cNvPr>
          <p:cNvSpPr/>
          <p:nvPr/>
        </p:nvSpPr>
        <p:spPr>
          <a:xfrm>
            <a:off x="252000" y="3683838"/>
            <a:ext cx="8614440" cy="2671241"/>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a:xfrm>
            <a:off x="252000" y="364650"/>
            <a:ext cx="9007504" cy="686499"/>
          </a:xfrm>
        </p:spPr>
        <p:txBody>
          <a:bodyPr>
            <a:normAutofit/>
          </a:bodyPr>
          <a:lstStyle/>
          <a:p>
            <a:r>
              <a:rPr kumimoji="1" lang="ja-JP" altLang="en-US" sz="2400" dirty="0"/>
              <a:t>誰が、どのような避難行動をとるべきか</a:t>
            </a:r>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50</a:t>
            </a:fld>
            <a:endParaRPr lang="ja-JP" altLang="en-US"/>
          </a:p>
        </p:txBody>
      </p:sp>
      <p:sp>
        <p:nvSpPr>
          <p:cNvPr id="16" name="コンテンツ プレースホルダー 7">
            <a:extLst>
              <a:ext uri="{FF2B5EF4-FFF2-40B4-BE49-F238E27FC236}">
                <a16:creationId xmlns:a16="http://schemas.microsoft.com/office/drawing/2014/main" id="{32CF0ADB-3EB1-4174-B2E4-F249469AA9A6}"/>
              </a:ext>
            </a:extLst>
          </p:cNvPr>
          <p:cNvSpPr txBox="1">
            <a:spLocks/>
          </p:cNvSpPr>
          <p:nvPr/>
        </p:nvSpPr>
        <p:spPr>
          <a:xfrm>
            <a:off x="252000" y="86609"/>
            <a:ext cx="7886700" cy="27756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b="0" dirty="0">
                <a:solidFill>
                  <a:srgbClr val="E66914"/>
                </a:solidFill>
                <a:latin typeface="ＭＳ Ｐゴシック" panose="020B0600070205080204" pitchFamily="50" charset="-128"/>
                <a:ea typeface="ＭＳ Ｐゴシック" panose="020B0600070205080204" pitchFamily="50" charset="-128"/>
              </a:rPr>
              <a:t>【</a:t>
            </a:r>
            <a:r>
              <a:rPr lang="ja-JP" altLang="en-US" b="0" dirty="0">
                <a:solidFill>
                  <a:srgbClr val="E66914"/>
                </a:solidFill>
                <a:latin typeface="ＭＳ Ｐゴシック" panose="020B0600070205080204" pitchFamily="50" charset="-128"/>
                <a:ea typeface="ＭＳ Ｐゴシック" panose="020B0600070205080204" pitchFamily="50" charset="-128"/>
              </a:rPr>
              <a:t>場面 </a:t>
            </a:r>
            <a:r>
              <a:rPr lang="en-US" altLang="ja-JP" b="0" dirty="0">
                <a:solidFill>
                  <a:srgbClr val="E66914"/>
                </a:solidFill>
                <a:latin typeface="ＭＳ Ｐゴシック" panose="020B0600070205080204" pitchFamily="50" charset="-128"/>
                <a:ea typeface="ＭＳ Ｐゴシック" panose="020B0600070205080204" pitchFamily="50" charset="-128"/>
              </a:rPr>
              <a:t>2 </a:t>
            </a:r>
            <a:r>
              <a:rPr lang="en-US" altLang="ja-JP" b="0" dirty="0" smtClean="0">
                <a:solidFill>
                  <a:srgbClr val="E66914"/>
                </a:solidFill>
                <a:latin typeface="ＭＳ Ｐゴシック" panose="020B0600070205080204" pitchFamily="50" charset="-128"/>
                <a:ea typeface="ＭＳ Ｐゴシック" panose="020B0600070205080204" pitchFamily="50" charset="-128"/>
              </a:rPr>
              <a:t>】 </a:t>
            </a:r>
            <a:r>
              <a:rPr lang="ja-JP" altLang="en-US" b="0" dirty="0" smtClean="0">
                <a:solidFill>
                  <a:srgbClr val="E66914"/>
                </a:solidFill>
                <a:latin typeface="ＭＳ Ｐゴシック" panose="020B0600070205080204" pitchFamily="50" charset="-128"/>
                <a:ea typeface="ＭＳ Ｐゴシック" panose="020B0600070205080204" pitchFamily="50" charset="-128"/>
              </a:rPr>
              <a:t>解説</a:t>
            </a:r>
            <a:endParaRPr lang="ja-JP" altLang="en-US" b="0" dirty="0">
              <a:solidFill>
                <a:srgbClr val="E66914"/>
              </a:solidFill>
              <a:latin typeface="ＭＳ Ｐゴシック" panose="020B0600070205080204" pitchFamily="50" charset="-128"/>
              <a:ea typeface="ＭＳ Ｐゴシック" panose="020B0600070205080204" pitchFamily="50" charset="-128"/>
            </a:endParaRPr>
          </a:p>
        </p:txBody>
      </p:sp>
      <p:sp>
        <p:nvSpPr>
          <p:cNvPr id="29" name="テキスト ボックス 28">
            <a:extLst>
              <a:ext uri="{FF2B5EF4-FFF2-40B4-BE49-F238E27FC236}">
                <a16:creationId xmlns:a16="http://schemas.microsoft.com/office/drawing/2014/main" id="{B437DA95-9255-4672-86B2-93340E38EDDB}"/>
              </a:ext>
            </a:extLst>
          </p:cNvPr>
          <p:cNvSpPr txBox="1"/>
          <p:nvPr/>
        </p:nvSpPr>
        <p:spPr>
          <a:xfrm>
            <a:off x="425422" y="4283759"/>
            <a:ext cx="8166786" cy="2067233"/>
          </a:xfrm>
          <a:prstGeom prst="rect">
            <a:avLst/>
          </a:prstGeom>
          <a:noFill/>
        </p:spPr>
        <p:txBody>
          <a:bodyPr wrap="square" rtlCol="0">
            <a:spAutoFit/>
          </a:bodyPr>
          <a:lstStyle/>
          <a:p>
            <a:pPr marL="449263" indent="-449263" algn="just">
              <a:spcAft>
                <a:spcPts val="1000"/>
              </a:spcAft>
              <a:buFont typeface="+mj-ea"/>
              <a:buAutoNum type="circleNumDbPlain"/>
            </a:pPr>
            <a:r>
              <a:rPr lang="ja-JP" altLang="en-US" sz="2400" dirty="0">
                <a:latin typeface="ＭＳ Ｐゴシック" panose="020B0600070205080204" pitchFamily="50" charset="-128"/>
                <a:ea typeface="ＭＳ Ｐゴシック" panose="020B0600070205080204" pitchFamily="50" charset="-128"/>
              </a:rPr>
              <a:t>対象区域にいる高齢者等、避難に時間を要する方</a:t>
            </a:r>
            <a:r>
              <a:rPr lang="ja-JP" altLang="en-US" sz="2400" dirty="0" smtClean="0">
                <a:latin typeface="ＭＳ Ｐゴシック" panose="020B0600070205080204" pitchFamily="50" charset="-128"/>
                <a:ea typeface="ＭＳ Ｐゴシック" panose="020B0600070205080204" pitchFamily="50" charset="-128"/>
              </a:rPr>
              <a:t>と</a:t>
            </a:r>
            <a:r>
              <a:rPr lang="en-US" altLang="ja-JP" sz="2400" dirty="0" smtClean="0">
                <a:latin typeface="ＭＳ Ｐゴシック" panose="020B0600070205080204" pitchFamily="50" charset="-128"/>
                <a:ea typeface="ＭＳ Ｐゴシック" panose="020B0600070205080204" pitchFamily="50" charset="-128"/>
              </a:rPr>
              <a:t/>
            </a:r>
            <a:br>
              <a:rPr lang="en-US" altLang="ja-JP" sz="2400" dirty="0" smtClean="0">
                <a:latin typeface="ＭＳ Ｐゴシック" panose="020B0600070205080204" pitchFamily="50" charset="-128"/>
                <a:ea typeface="ＭＳ Ｐゴシック" panose="020B0600070205080204" pitchFamily="50" charset="-128"/>
              </a:rPr>
            </a:br>
            <a:r>
              <a:rPr lang="ja-JP" altLang="en-US" sz="2400" dirty="0" smtClean="0">
                <a:latin typeface="ＭＳ Ｐゴシック" panose="020B0600070205080204" pitchFamily="50" charset="-128"/>
                <a:ea typeface="ＭＳ Ｐゴシック" panose="020B0600070205080204" pitchFamily="50" charset="-128"/>
              </a:rPr>
              <a:t>その</a:t>
            </a:r>
            <a:r>
              <a:rPr lang="ja-JP" altLang="en-US" sz="2400" dirty="0">
                <a:latin typeface="ＭＳ Ｐゴシック" panose="020B0600070205080204" pitchFamily="50" charset="-128"/>
                <a:ea typeface="ＭＳ Ｐゴシック" panose="020B0600070205080204" pitchFamily="50" charset="-128"/>
              </a:rPr>
              <a:t>支援者は、立退き避難する。</a:t>
            </a:r>
            <a:endParaRPr lang="en-US" altLang="ja-JP" sz="2400" dirty="0">
              <a:latin typeface="ＭＳ Ｐゴシック" panose="020B0600070205080204" pitchFamily="50" charset="-128"/>
              <a:ea typeface="ＭＳ Ｐゴシック" panose="020B0600070205080204" pitchFamily="50" charset="-128"/>
            </a:endParaRPr>
          </a:p>
          <a:p>
            <a:pPr marL="449263" indent="-449263" algn="just">
              <a:spcAft>
                <a:spcPts val="1000"/>
              </a:spcAft>
              <a:buFont typeface="+mj-ea"/>
              <a:buAutoNum type="circleNumDbPlain"/>
            </a:pPr>
            <a:r>
              <a:rPr lang="ja-JP" altLang="en-US" sz="2400" dirty="0">
                <a:latin typeface="ＭＳ Ｐゴシック" panose="020B0600070205080204" pitchFamily="50" charset="-128"/>
                <a:ea typeface="ＭＳ Ｐゴシック" panose="020B0600070205080204" pitchFamily="50" charset="-128"/>
              </a:rPr>
              <a:t>対象区域にいるその他の人も必要に応じ、普段の行動</a:t>
            </a:r>
            <a:r>
              <a:rPr lang="ja-JP" altLang="en-US" sz="2400" dirty="0" smtClean="0">
                <a:latin typeface="ＭＳ Ｐゴシック" panose="020B0600070205080204" pitchFamily="50" charset="-128"/>
                <a:ea typeface="ＭＳ Ｐゴシック" panose="020B0600070205080204" pitchFamily="50" charset="-128"/>
              </a:rPr>
              <a:t>を</a:t>
            </a:r>
            <a:r>
              <a:rPr lang="en-US" altLang="ja-JP" sz="2400" dirty="0" smtClean="0">
                <a:latin typeface="ＭＳ Ｐゴシック" panose="020B0600070205080204" pitchFamily="50" charset="-128"/>
                <a:ea typeface="ＭＳ Ｐゴシック" panose="020B0600070205080204" pitchFamily="50" charset="-128"/>
              </a:rPr>
              <a:t/>
            </a:r>
            <a:br>
              <a:rPr lang="en-US" altLang="ja-JP" sz="2400" dirty="0" smtClean="0">
                <a:latin typeface="ＭＳ Ｐゴシック" panose="020B0600070205080204" pitchFamily="50" charset="-128"/>
                <a:ea typeface="ＭＳ Ｐゴシック" panose="020B0600070205080204" pitchFamily="50" charset="-128"/>
              </a:rPr>
            </a:br>
            <a:r>
              <a:rPr lang="ja-JP" altLang="en-US" sz="2400" dirty="0" smtClean="0">
                <a:latin typeface="ＭＳ Ｐゴシック" panose="020B0600070205080204" pitchFamily="50" charset="-128"/>
                <a:ea typeface="ＭＳ Ｐゴシック" panose="020B0600070205080204" pitchFamily="50" charset="-128"/>
              </a:rPr>
              <a:t>見合わせ始めたり</a:t>
            </a:r>
            <a:r>
              <a:rPr lang="ja-JP" altLang="en-US" sz="2400" dirty="0">
                <a:latin typeface="ＭＳ Ｐゴシック" panose="020B0600070205080204" pitchFamily="50" charset="-128"/>
                <a:ea typeface="ＭＳ Ｐゴシック" panose="020B0600070205080204" pitchFamily="50" charset="-128"/>
              </a:rPr>
              <a:t>、避難の準備をしたり、自主的に</a:t>
            </a:r>
            <a:r>
              <a:rPr lang="ja-JP" altLang="en-US" sz="2400" dirty="0" smtClean="0">
                <a:latin typeface="ＭＳ Ｐゴシック" panose="020B0600070205080204" pitchFamily="50" charset="-128"/>
                <a:ea typeface="ＭＳ Ｐゴシック" panose="020B0600070205080204" pitchFamily="50" charset="-128"/>
              </a:rPr>
              <a:t>避難</a:t>
            </a:r>
            <a:r>
              <a:rPr lang="en-US" altLang="ja-JP" sz="2400" dirty="0" smtClean="0">
                <a:latin typeface="ＭＳ Ｐゴシック" panose="020B0600070205080204" pitchFamily="50" charset="-128"/>
                <a:ea typeface="ＭＳ Ｐゴシック" panose="020B0600070205080204" pitchFamily="50" charset="-128"/>
              </a:rPr>
              <a:t/>
            </a:r>
            <a:br>
              <a:rPr lang="en-US" altLang="ja-JP" sz="2400" dirty="0" smtClean="0">
                <a:latin typeface="ＭＳ Ｐゴシック" panose="020B0600070205080204" pitchFamily="50" charset="-128"/>
                <a:ea typeface="ＭＳ Ｐゴシック" panose="020B0600070205080204" pitchFamily="50" charset="-128"/>
              </a:rPr>
            </a:br>
            <a:r>
              <a:rPr lang="ja-JP" altLang="en-US" sz="2400" dirty="0" smtClean="0">
                <a:latin typeface="ＭＳ Ｐゴシック" panose="020B0600070205080204" pitchFamily="50" charset="-128"/>
                <a:ea typeface="ＭＳ Ｐゴシック" panose="020B0600070205080204" pitchFamily="50" charset="-128"/>
              </a:rPr>
              <a:t>する</a:t>
            </a:r>
            <a:r>
              <a:rPr lang="ja-JP" altLang="en-US" sz="2400" dirty="0">
                <a:latin typeface="ＭＳ Ｐゴシック" panose="020B0600070205080204" pitchFamily="50" charset="-128"/>
                <a:ea typeface="ＭＳ Ｐゴシック" panose="020B0600070205080204" pitchFamily="50" charset="-128"/>
              </a:rPr>
              <a:t>タイミングである。</a:t>
            </a:r>
            <a:endParaRPr lang="en-US" altLang="ja-JP" sz="2400" dirty="0">
              <a:latin typeface="ＭＳ Ｐゴシック" panose="020B0600070205080204" pitchFamily="50" charset="-128"/>
              <a:ea typeface="ＭＳ Ｐゴシック" panose="020B0600070205080204" pitchFamily="50" charset="-128"/>
            </a:endParaRPr>
          </a:p>
        </p:txBody>
      </p:sp>
      <p:sp>
        <p:nvSpPr>
          <p:cNvPr id="14" name="テキスト ボックス 13">
            <a:extLst>
              <a:ext uri="{FF2B5EF4-FFF2-40B4-BE49-F238E27FC236}">
                <a16:creationId xmlns:a16="http://schemas.microsoft.com/office/drawing/2014/main" id="{82470117-AEFC-4713-855E-CF4463A9A683}"/>
              </a:ext>
            </a:extLst>
          </p:cNvPr>
          <p:cNvSpPr txBox="1"/>
          <p:nvPr/>
        </p:nvSpPr>
        <p:spPr>
          <a:xfrm>
            <a:off x="257049" y="1861091"/>
            <a:ext cx="8500567" cy="1246495"/>
          </a:xfrm>
          <a:prstGeom prst="rect">
            <a:avLst/>
          </a:prstGeom>
          <a:noFill/>
        </p:spPr>
        <p:txBody>
          <a:bodyPr wrap="square" rtlCol="0">
            <a:spAutoFit/>
          </a:bodyPr>
          <a:lstStyle/>
          <a:p>
            <a:pPr marL="342900" indent="-250825" algn="just">
              <a:lnSpc>
                <a:spcPts val="2600"/>
              </a:lnSpc>
              <a:spcAft>
                <a:spcPts val="600"/>
              </a:spcAft>
              <a:buFont typeface="Arial" panose="020B0604020202020204" pitchFamily="34" charset="0"/>
              <a:buChar char="•"/>
            </a:pPr>
            <a:r>
              <a:rPr lang="ja-JP" altLang="en-US" sz="2400" dirty="0">
                <a:latin typeface="ＭＳ Ｐゴシック" panose="020B0600070205080204" pitchFamily="50" charset="-128"/>
                <a:ea typeface="ＭＳ Ｐゴシック" panose="020B0600070205080204" pitchFamily="50" charset="-128"/>
              </a:rPr>
              <a:t>災害が発生する時期や場所を精確に予測するのが</a:t>
            </a:r>
            <a:r>
              <a:rPr lang="ja-JP" altLang="ja-JP" sz="2400" dirty="0">
                <a:latin typeface="ＭＳ Ｐゴシック" panose="020B0600070205080204" pitchFamily="50" charset="-128"/>
                <a:ea typeface="ＭＳ Ｐゴシック" panose="020B0600070205080204" pitchFamily="50" charset="-128"/>
              </a:rPr>
              <a:t>困難</a:t>
            </a:r>
            <a:endParaRPr lang="en-US" altLang="ja-JP" sz="2400" dirty="0">
              <a:latin typeface="ＭＳ Ｐゴシック" panose="020B0600070205080204" pitchFamily="50" charset="-128"/>
              <a:ea typeface="ＭＳ Ｐゴシック" panose="020B0600070205080204" pitchFamily="50" charset="-128"/>
            </a:endParaRPr>
          </a:p>
          <a:p>
            <a:pPr marL="342900" indent="-250825" algn="just">
              <a:lnSpc>
                <a:spcPts val="2600"/>
              </a:lnSpc>
              <a:spcAft>
                <a:spcPts val="600"/>
              </a:spcAft>
              <a:buFont typeface="Arial" panose="020B0604020202020204" pitchFamily="34" charset="0"/>
              <a:buChar char="•"/>
            </a:pPr>
            <a:r>
              <a:rPr lang="ja-JP" altLang="ja-JP" sz="2400" dirty="0">
                <a:latin typeface="ＭＳ Ｐゴシック" panose="020B0600070205080204" pitchFamily="50" charset="-128"/>
                <a:ea typeface="ＭＳ Ｐゴシック" panose="020B0600070205080204" pitchFamily="50" charset="-128"/>
              </a:rPr>
              <a:t>土砂災害が発生して</a:t>
            </a:r>
            <a:r>
              <a:rPr lang="ja-JP" altLang="ja-JP" sz="2400" dirty="0" smtClean="0">
                <a:latin typeface="ＭＳ Ｐゴシック" panose="020B0600070205080204" pitchFamily="50" charset="-128"/>
                <a:ea typeface="ＭＳ Ｐゴシック" panose="020B0600070205080204" pitchFamily="50" charset="-128"/>
              </a:rPr>
              <a:t>から逃げる</a:t>
            </a:r>
            <a:r>
              <a:rPr lang="ja-JP" altLang="ja-JP" sz="2400" dirty="0">
                <a:latin typeface="ＭＳ Ｐゴシック" panose="020B0600070205080204" pitchFamily="50" charset="-128"/>
                <a:ea typeface="ＭＳ Ｐゴシック" panose="020B0600070205080204" pitchFamily="50" charset="-128"/>
              </a:rPr>
              <a:t>ことは困難</a:t>
            </a:r>
            <a:r>
              <a:rPr lang="ja-JP" altLang="en-US" sz="2400" dirty="0">
                <a:latin typeface="ＭＳ Ｐゴシック" panose="020B0600070205080204" pitchFamily="50" charset="-128"/>
                <a:ea typeface="ＭＳ Ｐゴシック" panose="020B0600070205080204" pitchFamily="50" charset="-128"/>
              </a:rPr>
              <a:t>（人的被害）</a:t>
            </a:r>
            <a:endParaRPr lang="en-US" altLang="ja-JP" sz="2400" dirty="0">
              <a:latin typeface="ＭＳ Ｐゴシック" panose="020B0600070205080204" pitchFamily="50" charset="-128"/>
              <a:ea typeface="ＭＳ Ｐゴシック" panose="020B0600070205080204" pitchFamily="50" charset="-128"/>
            </a:endParaRPr>
          </a:p>
          <a:p>
            <a:pPr marL="342900" indent="-250825" algn="just">
              <a:lnSpc>
                <a:spcPts val="2600"/>
              </a:lnSpc>
              <a:spcAft>
                <a:spcPts val="600"/>
              </a:spcAft>
              <a:buFont typeface="Arial" panose="020B0604020202020204" pitchFamily="34" charset="0"/>
              <a:buChar char="•"/>
            </a:pPr>
            <a:r>
              <a:rPr lang="ja-JP" altLang="ja-JP" sz="2400" dirty="0" smtClean="0">
                <a:latin typeface="ＭＳ Ｐゴシック" panose="020B0600070205080204" pitchFamily="50" charset="-128"/>
                <a:ea typeface="ＭＳ Ｐゴシック" panose="020B0600070205080204" pitchFamily="50" charset="-128"/>
              </a:rPr>
              <a:t>危険区域</a:t>
            </a:r>
            <a:r>
              <a:rPr lang="ja-JP" altLang="ja-JP" sz="2400" dirty="0">
                <a:latin typeface="ＭＳ Ｐゴシック" panose="020B0600070205080204" pitchFamily="50" charset="-128"/>
                <a:ea typeface="ＭＳ Ｐゴシック" panose="020B0600070205080204" pitchFamily="50" charset="-128"/>
              </a:rPr>
              <a:t>から少しでも離れれば人的被害の軽減が期待できる</a:t>
            </a:r>
          </a:p>
        </p:txBody>
      </p:sp>
      <p:sp>
        <p:nvSpPr>
          <p:cNvPr id="15" name="テキスト ボックス 14">
            <a:extLst>
              <a:ext uri="{FF2B5EF4-FFF2-40B4-BE49-F238E27FC236}">
                <a16:creationId xmlns:a16="http://schemas.microsoft.com/office/drawing/2014/main" id="{92BABE6C-0D6D-484D-92B9-D0165A416E44}"/>
              </a:ext>
            </a:extLst>
          </p:cNvPr>
          <p:cNvSpPr txBox="1"/>
          <p:nvPr/>
        </p:nvSpPr>
        <p:spPr>
          <a:xfrm>
            <a:off x="257049" y="1323453"/>
            <a:ext cx="3258944" cy="461665"/>
          </a:xfrm>
          <a:prstGeom prst="rect">
            <a:avLst/>
          </a:prstGeom>
          <a:noFill/>
        </p:spPr>
        <p:txBody>
          <a:bodyPr wrap="square" rtlCol="0">
            <a:spAutoFit/>
          </a:bodyPr>
          <a:lstStyle/>
          <a:p>
            <a:r>
              <a:rPr lang="ja-JP" altLang="en-US" sz="2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土砂災害の特徴</a:t>
            </a:r>
            <a:endParaRPr kumimoji="1" lang="ja-JP" altLang="en-US" sz="240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sp>
        <p:nvSpPr>
          <p:cNvPr id="17" name="正方形/長方形 16">
            <a:extLst>
              <a:ext uri="{FF2B5EF4-FFF2-40B4-BE49-F238E27FC236}">
                <a16:creationId xmlns:a16="http://schemas.microsoft.com/office/drawing/2014/main" id="{515AB411-7F44-4C08-B0DC-6E9962C2F80C}"/>
              </a:ext>
            </a:extLst>
          </p:cNvPr>
          <p:cNvSpPr/>
          <p:nvPr/>
        </p:nvSpPr>
        <p:spPr>
          <a:xfrm>
            <a:off x="252000" y="1226044"/>
            <a:ext cx="8614440" cy="2018627"/>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8" name="矢印: 下 17">
            <a:extLst>
              <a:ext uri="{FF2B5EF4-FFF2-40B4-BE49-F238E27FC236}">
                <a16:creationId xmlns:a16="http://schemas.microsoft.com/office/drawing/2014/main" id="{759E1CCE-942C-429A-A356-E2C94BA50EFF}"/>
              </a:ext>
            </a:extLst>
          </p:cNvPr>
          <p:cNvSpPr/>
          <p:nvPr/>
        </p:nvSpPr>
        <p:spPr>
          <a:xfrm>
            <a:off x="4098459" y="3299408"/>
            <a:ext cx="947082" cy="314455"/>
          </a:xfrm>
          <a:prstGeom prst="downArrow">
            <a:avLst/>
          </a:prstGeom>
          <a:solidFill>
            <a:schemeClr val="accent6"/>
          </a:solidFill>
          <a:ln>
            <a:solidFill>
              <a:srgbClr val="419C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ＭＳ Ｐゴシック" panose="020B0600070205080204" pitchFamily="50" charset="-128"/>
              <a:ea typeface="ＭＳ Ｐゴシック" panose="020B0600070205080204" pitchFamily="50" charset="-128"/>
            </a:endParaRPr>
          </a:p>
        </p:txBody>
      </p:sp>
      <p:sp>
        <p:nvSpPr>
          <p:cNvPr id="6" name="正方形/長方形 5">
            <a:extLst>
              <a:ext uri="{FF2B5EF4-FFF2-40B4-BE49-F238E27FC236}">
                <a16:creationId xmlns:a16="http://schemas.microsoft.com/office/drawing/2014/main" id="{ECEBCF4D-C382-4B98-88F7-0633096825E0}"/>
              </a:ext>
            </a:extLst>
          </p:cNvPr>
          <p:cNvSpPr/>
          <p:nvPr/>
        </p:nvSpPr>
        <p:spPr>
          <a:xfrm>
            <a:off x="413601" y="3691158"/>
            <a:ext cx="8265178" cy="461665"/>
          </a:xfrm>
          <a:prstGeom prst="rect">
            <a:avLst/>
          </a:prstGeom>
        </p:spPr>
        <p:txBody>
          <a:bodyPr wrap="square">
            <a:spAutoFit/>
          </a:bodyPr>
          <a:lstStyle/>
          <a:p>
            <a:r>
              <a:rPr lang="ja-JP" altLang="en-US" sz="2400" dirty="0">
                <a:solidFill>
                  <a:srgbClr val="FF0000"/>
                </a:solidFill>
                <a:latin typeface="ＭＳ Ｐゴシック" panose="020B0600070205080204" pitchFamily="50" charset="-128"/>
                <a:ea typeface="ＭＳ Ｐゴシック" panose="020B0600070205080204" pitchFamily="50" charset="-128"/>
              </a:rPr>
              <a:t>「警戒レベル３　高齢者等避難」</a:t>
            </a:r>
            <a:r>
              <a:rPr lang="ja-JP" altLang="en-US" sz="2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発令時に求められる行動</a:t>
            </a:r>
          </a:p>
        </p:txBody>
      </p:sp>
      <p:sp>
        <p:nvSpPr>
          <p:cNvPr id="13" name="テキスト ボックス 12">
            <a:extLst>
              <a:ext uri="{FF2B5EF4-FFF2-40B4-BE49-F238E27FC236}">
                <a16:creationId xmlns:a16="http://schemas.microsoft.com/office/drawing/2014/main" id="{96A42E3A-E123-485A-BE6F-E8A9D1AFB609}"/>
              </a:ext>
            </a:extLst>
          </p:cNvPr>
          <p:cNvSpPr txBox="1"/>
          <p:nvPr/>
        </p:nvSpPr>
        <p:spPr>
          <a:xfrm>
            <a:off x="3627506" y="6587083"/>
            <a:ext cx="5238934" cy="276999"/>
          </a:xfrm>
          <a:prstGeom prst="rect">
            <a:avLst/>
          </a:prstGeom>
          <a:noFill/>
        </p:spPr>
        <p:txBody>
          <a:bodyPr wrap="none" rtlCol="0">
            <a:spAutoFit/>
          </a:bodyPr>
          <a:lstStyle/>
          <a:p>
            <a:pPr algn="r"/>
            <a:r>
              <a:rPr lang="ja-JP" altLang="en-US" sz="1200" dirty="0">
                <a:solidFill>
                  <a:schemeClr val="bg1"/>
                </a:solidFill>
                <a:latin typeface="ＭＳ Ｐゴシック" panose="020B0600070205080204" pitchFamily="50" charset="-128"/>
                <a:ea typeface="ＭＳ Ｐゴシック" panose="020B0600070205080204" pitchFamily="50" charset="-128"/>
              </a:rPr>
              <a:t>参考：</a:t>
            </a:r>
            <a:r>
              <a:rPr lang="ja-JP" altLang="ja-JP" sz="1200" dirty="0">
                <a:solidFill>
                  <a:schemeClr val="bg1"/>
                </a:solidFill>
                <a:latin typeface="ＭＳ Ｐゴシック" panose="020B0600070205080204" pitchFamily="50" charset="-128"/>
                <a:ea typeface="ＭＳ Ｐゴシック" panose="020B0600070205080204" pitchFamily="50" charset="-128"/>
              </a:rPr>
              <a:t>「避難</a:t>
            </a:r>
            <a:r>
              <a:rPr lang="ja-JP" altLang="en-US" sz="1200" dirty="0">
                <a:solidFill>
                  <a:schemeClr val="bg1"/>
                </a:solidFill>
                <a:latin typeface="ＭＳ Ｐゴシック" panose="020B0600070205080204" pitchFamily="50" charset="-128"/>
                <a:ea typeface="ＭＳ Ｐゴシック" panose="020B0600070205080204" pitchFamily="50" charset="-128"/>
              </a:rPr>
              <a:t>情報</a:t>
            </a:r>
            <a:r>
              <a:rPr lang="ja-JP" altLang="ja-JP" sz="1200" dirty="0">
                <a:solidFill>
                  <a:schemeClr val="bg1"/>
                </a:solidFill>
                <a:latin typeface="ＭＳ Ｐゴシック" panose="020B0600070205080204" pitchFamily="50" charset="-128"/>
                <a:ea typeface="ＭＳ Ｐゴシック" panose="020B0600070205080204" pitchFamily="50" charset="-128"/>
              </a:rPr>
              <a:t>に関するガイドライン」（</a:t>
            </a:r>
            <a:r>
              <a:rPr lang="en-US" altLang="ja-JP" sz="1200" dirty="0">
                <a:solidFill>
                  <a:schemeClr val="bg1"/>
                </a:solidFill>
                <a:latin typeface="ＭＳ Ｐゴシック" panose="020B0600070205080204" pitchFamily="50" charset="-128"/>
                <a:ea typeface="ＭＳ Ｐゴシック" panose="020B0600070205080204" pitchFamily="50" charset="-128"/>
              </a:rPr>
              <a:t>R03</a:t>
            </a:r>
            <a:r>
              <a:rPr lang="ja-JP" altLang="ja-JP" sz="1200" dirty="0">
                <a:solidFill>
                  <a:schemeClr val="bg1"/>
                </a:solidFill>
                <a:latin typeface="ＭＳ Ｐゴシック" panose="020B0600070205080204" pitchFamily="50" charset="-128"/>
                <a:ea typeface="ＭＳ Ｐゴシック" panose="020B0600070205080204" pitchFamily="50" charset="-128"/>
              </a:rPr>
              <a:t>）（内閣府（防災担当））</a:t>
            </a:r>
            <a:r>
              <a:rPr lang="ja-JP" altLang="en-US" sz="1200" dirty="0">
                <a:solidFill>
                  <a:schemeClr val="bg1"/>
                </a:solidFill>
                <a:latin typeface="ＭＳ Ｐゴシック" panose="020B0600070205080204" pitchFamily="50" charset="-128"/>
                <a:ea typeface="ＭＳ Ｐゴシック" panose="020B0600070205080204" pitchFamily="50" charset="-128"/>
              </a:rPr>
              <a:t>（一部改変）</a:t>
            </a:r>
            <a:endParaRPr kumimoji="1" lang="ja-JP" altLang="en-US" sz="1200" dirty="0">
              <a:solidFill>
                <a:schemeClr val="bg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421238121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a:xfrm>
            <a:off x="252000" y="364175"/>
            <a:ext cx="8892000" cy="686499"/>
          </a:xfrm>
        </p:spPr>
        <p:txBody>
          <a:bodyPr>
            <a:normAutofit/>
          </a:bodyPr>
          <a:lstStyle/>
          <a:p>
            <a:r>
              <a:rPr kumimoji="1" lang="ja-JP" altLang="en-US" dirty="0"/>
              <a:t>伝達手段</a:t>
            </a:r>
          </a:p>
        </p:txBody>
      </p:sp>
      <p:sp>
        <p:nvSpPr>
          <p:cNvPr id="8" name="コンテンツ プレースホルダー 7">
            <a:extLst>
              <a:ext uri="{FF2B5EF4-FFF2-40B4-BE49-F238E27FC236}">
                <a16:creationId xmlns:a16="http://schemas.microsoft.com/office/drawing/2014/main" id="{821F731C-05A0-4665-9ECE-0ABA59831F6C}"/>
              </a:ext>
            </a:extLst>
          </p:cNvPr>
          <p:cNvSpPr>
            <a:spLocks noGrp="1"/>
          </p:cNvSpPr>
          <p:nvPr>
            <p:ph idx="13"/>
          </p:nvPr>
        </p:nvSpPr>
        <p:spPr/>
        <p:txBody>
          <a:bodyPr/>
          <a:lstStyle/>
          <a:p>
            <a:r>
              <a:rPr lang="en-US" altLang="ja-JP" b="0" dirty="0">
                <a:solidFill>
                  <a:srgbClr val="E66914"/>
                </a:solidFill>
              </a:rPr>
              <a:t>【</a:t>
            </a:r>
            <a:r>
              <a:rPr lang="ja-JP" altLang="en-US" b="0" dirty="0">
                <a:solidFill>
                  <a:srgbClr val="E66914"/>
                </a:solidFill>
              </a:rPr>
              <a:t>場面 </a:t>
            </a:r>
            <a:r>
              <a:rPr lang="en-US" altLang="ja-JP" b="0" dirty="0">
                <a:solidFill>
                  <a:srgbClr val="E66914"/>
                </a:solidFill>
              </a:rPr>
              <a:t>2 </a:t>
            </a:r>
            <a:r>
              <a:rPr lang="en-US" altLang="ja-JP" b="0" dirty="0" smtClean="0">
                <a:solidFill>
                  <a:srgbClr val="E66914"/>
                </a:solidFill>
              </a:rPr>
              <a:t>】 </a:t>
            </a:r>
            <a:r>
              <a:rPr lang="ja-JP" altLang="en-US" b="0" dirty="0" smtClean="0">
                <a:solidFill>
                  <a:srgbClr val="E66914"/>
                </a:solidFill>
              </a:rPr>
              <a:t>解説</a:t>
            </a:r>
            <a:endParaRPr lang="ja-JP" altLang="en-US" b="0" dirty="0">
              <a:solidFill>
                <a:srgbClr val="E66914"/>
              </a:solidFill>
            </a:endParaRPr>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51</a:t>
            </a:fld>
            <a:endParaRPr lang="ja-JP" altLang="en-US"/>
          </a:p>
        </p:txBody>
      </p:sp>
      <p:sp>
        <p:nvSpPr>
          <p:cNvPr id="7" name="テキスト ボックス 6">
            <a:extLst>
              <a:ext uri="{FF2B5EF4-FFF2-40B4-BE49-F238E27FC236}">
                <a16:creationId xmlns:a16="http://schemas.microsoft.com/office/drawing/2014/main" id="{2041D697-31B6-0209-7947-9DE813854B1D}"/>
              </a:ext>
            </a:extLst>
          </p:cNvPr>
          <p:cNvSpPr txBox="1"/>
          <p:nvPr/>
        </p:nvSpPr>
        <p:spPr>
          <a:xfrm>
            <a:off x="296838" y="2201179"/>
            <a:ext cx="4401163" cy="2154436"/>
          </a:xfrm>
          <a:prstGeom prst="rect">
            <a:avLst/>
          </a:prstGeom>
          <a:noFill/>
        </p:spPr>
        <p:txBody>
          <a:bodyPr wrap="square" rtlCol="0">
            <a:spAutoFit/>
          </a:bodyPr>
          <a:lstStyle/>
          <a:p>
            <a:pPr marL="174625" indent="-174625" algn="just">
              <a:spcAft>
                <a:spcPts val="1200"/>
              </a:spcAft>
              <a:buFont typeface="Arial" panose="020B0604020202020204" pitchFamily="34" charset="0"/>
              <a:buChar char="•"/>
            </a:pPr>
            <a:r>
              <a:rPr lang="ja-JP" altLang="en-US" sz="2800" dirty="0">
                <a:solidFill>
                  <a:srgbClr val="C00000"/>
                </a:solidFill>
                <a:latin typeface="ＭＳ Ｐゴシック" panose="020B0600070205080204" pitchFamily="50" charset="-128"/>
                <a:ea typeface="ＭＳ Ｐゴシック" panose="020B0600070205080204" pitchFamily="50" charset="-128"/>
              </a:rPr>
              <a:t>多様な伝達手段</a:t>
            </a:r>
            <a:r>
              <a:rPr lang="ja-JP" altLang="en-US" sz="2800" dirty="0">
                <a:solidFill>
                  <a:schemeClr val="tx1">
                    <a:lumMod val="75000"/>
                    <a:lumOff val="25000"/>
                  </a:schemeClr>
                </a:solidFill>
                <a:latin typeface="ＭＳ Ｐゴシック" panose="020B0600070205080204" pitchFamily="50" charset="-128"/>
                <a:ea typeface="ＭＳ Ｐゴシック" panose="020B0600070205080204" pitchFamily="50" charset="-128"/>
              </a:rPr>
              <a:t>を用いる</a:t>
            </a:r>
            <a:endParaRPr lang="en-US" altLang="ja-JP" sz="280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a:p>
            <a:pPr marL="447675" lvl="1" indent="-266700" algn="just">
              <a:spcAft>
                <a:spcPts val="1200"/>
              </a:spcAft>
              <a:buFont typeface="Wingdings" panose="05000000000000000000" pitchFamily="2" charset="2"/>
              <a:buChar char="Ø"/>
            </a:pPr>
            <a:r>
              <a:rPr lang="ja-JP" altLang="en-US" sz="2000" dirty="0">
                <a:solidFill>
                  <a:schemeClr val="tx1">
                    <a:lumMod val="75000"/>
                    <a:lumOff val="25000"/>
                  </a:schemeClr>
                </a:solidFill>
                <a:latin typeface="ＭＳ Ｐゴシック" panose="020B0600070205080204" pitchFamily="50" charset="-128"/>
                <a:ea typeface="ＭＳ Ｐゴシック" panose="020B0600070205080204" pitchFamily="50" charset="-128"/>
              </a:rPr>
              <a:t>受け取る方々の事情に配慮</a:t>
            </a:r>
            <a:endParaRPr lang="en-US" altLang="ja-JP" sz="200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a:p>
            <a:pPr marL="174625" indent="-174625" algn="just">
              <a:spcBef>
                <a:spcPts val="1200"/>
              </a:spcBef>
              <a:spcAft>
                <a:spcPts val="2400"/>
              </a:spcAft>
              <a:buFont typeface="Arial" panose="020B0604020202020204" pitchFamily="34" charset="0"/>
              <a:buChar char="•"/>
            </a:pPr>
            <a:r>
              <a:rPr lang="ja-JP" altLang="en-US" sz="2800" dirty="0">
                <a:solidFill>
                  <a:schemeClr val="tx1">
                    <a:lumMod val="75000"/>
                    <a:lumOff val="25000"/>
                  </a:schemeClr>
                </a:solidFill>
                <a:latin typeface="ＭＳ Ｐゴシック" panose="020B0600070205080204" pitchFamily="50" charset="-128"/>
                <a:ea typeface="ＭＳ Ｐゴシック" panose="020B0600070205080204" pitchFamily="50" charset="-128"/>
              </a:rPr>
              <a:t>多様な手段を使うためには、</a:t>
            </a:r>
            <a:r>
              <a:rPr lang="ja-JP" altLang="en-US" sz="2800" dirty="0">
                <a:solidFill>
                  <a:srgbClr val="C00000"/>
                </a:solidFill>
                <a:latin typeface="ＭＳ Ｐゴシック" panose="020B0600070205080204" pitchFamily="50" charset="-128"/>
                <a:ea typeface="ＭＳ Ｐゴシック" panose="020B0600070205080204" pitchFamily="50" charset="-128"/>
              </a:rPr>
              <a:t>要員確保も不可欠</a:t>
            </a:r>
            <a:endParaRPr lang="en-US" altLang="ja-JP" sz="2800" dirty="0">
              <a:solidFill>
                <a:srgbClr val="C00000"/>
              </a:solidFill>
              <a:latin typeface="ＭＳ Ｐゴシック" panose="020B0600070205080204" pitchFamily="50" charset="-128"/>
              <a:ea typeface="ＭＳ Ｐゴシック" panose="020B0600070205080204" pitchFamily="50" charset="-128"/>
            </a:endParaRPr>
          </a:p>
        </p:txBody>
      </p:sp>
      <p:sp>
        <p:nvSpPr>
          <p:cNvPr id="9" name="正方形/長方形 8">
            <a:extLst>
              <a:ext uri="{FF2B5EF4-FFF2-40B4-BE49-F238E27FC236}">
                <a16:creationId xmlns:a16="http://schemas.microsoft.com/office/drawing/2014/main" id="{CB4F1D47-DAB0-B35F-ACCB-9F1120CED44A}"/>
              </a:ext>
            </a:extLst>
          </p:cNvPr>
          <p:cNvSpPr/>
          <p:nvPr/>
        </p:nvSpPr>
        <p:spPr>
          <a:xfrm>
            <a:off x="4821826" y="1386115"/>
            <a:ext cx="4149161" cy="4835375"/>
          </a:xfrm>
          <a:prstGeom prst="rect">
            <a:avLst/>
          </a:prstGeom>
          <a:ln w="9525">
            <a:solidFill>
              <a:schemeClr val="tx1">
                <a:lumMod val="75000"/>
                <a:lumOff val="25000"/>
              </a:schemeClr>
            </a:solidFill>
          </a:ln>
        </p:spPr>
        <p:style>
          <a:lnRef idx="2">
            <a:schemeClr val="dk1"/>
          </a:lnRef>
          <a:fillRef idx="1">
            <a:schemeClr val="lt1"/>
          </a:fillRef>
          <a:effectRef idx="0">
            <a:schemeClr val="dk1"/>
          </a:effectRef>
          <a:fontRef idx="minor">
            <a:schemeClr val="dk1"/>
          </a:fontRef>
        </p:style>
        <p:txBody>
          <a:bodyPr lIns="144000" rIns="144000" rtlCol="0" anchor="ctr"/>
          <a:lstStyle/>
          <a:p>
            <a:pPr algn="ctr">
              <a:spcAft>
                <a:spcPts val="600"/>
              </a:spcAft>
            </a:pPr>
            <a:r>
              <a:rPr lang="ja-JP" altLang="en-US" sz="2000" b="1" dirty="0">
                <a:latin typeface="ＭＳ Ｐゴシック" panose="020B0600070205080204" pitchFamily="50" charset="-128"/>
                <a:ea typeface="ＭＳ Ｐゴシック" panose="020B0600070205080204" pitchFamily="50" charset="-128"/>
              </a:rPr>
              <a:t>主な手段</a:t>
            </a:r>
            <a:endParaRPr lang="en-US" altLang="ja-JP" b="1" dirty="0">
              <a:latin typeface="ＭＳ Ｐゴシック" panose="020B0600070205080204" pitchFamily="50" charset="-128"/>
              <a:ea typeface="ＭＳ Ｐゴシック" panose="020B0600070205080204" pitchFamily="50" charset="-128"/>
            </a:endParaRPr>
          </a:p>
          <a:p>
            <a:pPr marL="342900" indent="-342900" algn="just">
              <a:spcAft>
                <a:spcPts val="600"/>
              </a:spcAft>
              <a:buFont typeface="+mj-ea"/>
              <a:buAutoNum type="circleNumDbPlain"/>
            </a:pPr>
            <a:r>
              <a:rPr lang="en-US" altLang="ja-JP" dirty="0">
                <a:latin typeface="ＭＳ Ｐゴシック" panose="020B0600070205080204" pitchFamily="50" charset="-128"/>
                <a:ea typeface="ＭＳ Ｐゴシック" panose="020B0600070205080204" pitchFamily="50" charset="-128"/>
              </a:rPr>
              <a:t>TV </a:t>
            </a:r>
            <a:r>
              <a:rPr lang="ja-JP" altLang="en-US" dirty="0">
                <a:latin typeface="ＭＳ Ｐゴシック" panose="020B0600070205080204" pitchFamily="50" charset="-128"/>
                <a:ea typeface="ＭＳ Ｐゴシック" panose="020B0600070205080204" pitchFamily="50" charset="-128"/>
              </a:rPr>
              <a:t>放送（ケーブルテレビを含む）</a:t>
            </a:r>
          </a:p>
          <a:p>
            <a:pPr marL="342900" indent="-342900" algn="just">
              <a:spcAft>
                <a:spcPts val="600"/>
              </a:spcAft>
              <a:buFont typeface="+mj-ea"/>
              <a:buAutoNum type="circleNumDbPlain"/>
            </a:pPr>
            <a:r>
              <a:rPr lang="ja-JP" altLang="en-US" dirty="0">
                <a:latin typeface="ＭＳ Ｐゴシック" panose="020B0600070205080204" pitchFamily="50" charset="-128"/>
                <a:ea typeface="ＭＳ Ｐゴシック" panose="020B0600070205080204" pitchFamily="50" charset="-128"/>
              </a:rPr>
              <a:t>ラジオ放送（コミュニティ </a:t>
            </a:r>
            <a:r>
              <a:rPr lang="en-US" altLang="ja-JP" dirty="0">
                <a:latin typeface="ＭＳ Ｐゴシック" panose="020B0600070205080204" pitchFamily="50" charset="-128"/>
                <a:ea typeface="ＭＳ Ｐゴシック" panose="020B0600070205080204" pitchFamily="50" charset="-128"/>
              </a:rPr>
              <a:t>FM </a:t>
            </a:r>
            <a:r>
              <a:rPr lang="ja-JP" altLang="en-US" dirty="0">
                <a:latin typeface="ＭＳ Ｐゴシック" panose="020B0600070205080204" pitchFamily="50" charset="-128"/>
                <a:ea typeface="ＭＳ Ｐゴシック" panose="020B0600070205080204" pitchFamily="50" charset="-128"/>
              </a:rPr>
              <a:t>を含む）</a:t>
            </a:r>
          </a:p>
          <a:p>
            <a:pPr marL="342900" indent="-342900" algn="just">
              <a:spcAft>
                <a:spcPts val="600"/>
              </a:spcAft>
              <a:buFont typeface="+mj-ea"/>
              <a:buAutoNum type="circleNumDbPlain"/>
            </a:pPr>
            <a:r>
              <a:rPr lang="zh-TW" altLang="en-US" dirty="0">
                <a:latin typeface="ＭＳ Ｐゴシック" panose="020B0600070205080204" pitchFamily="50" charset="-128"/>
                <a:ea typeface="ＭＳ Ｐゴシック" panose="020B0600070205080204" pitchFamily="50" charset="-128"/>
              </a:rPr>
              <a:t>市町村防災行政無線（同報系）</a:t>
            </a:r>
            <a:r>
              <a:rPr lang="en-US" altLang="zh-TW" dirty="0">
                <a:latin typeface="ＭＳ Ｐゴシック" panose="020B0600070205080204" pitchFamily="50" charset="-128"/>
                <a:ea typeface="ＭＳ Ｐゴシック" panose="020B0600070205080204" pitchFamily="50" charset="-128"/>
              </a:rPr>
              <a:t/>
            </a:r>
            <a:br>
              <a:rPr lang="en-US" altLang="zh-TW" dirty="0">
                <a:latin typeface="ＭＳ Ｐゴシック" panose="020B0600070205080204" pitchFamily="50" charset="-128"/>
                <a:ea typeface="ＭＳ Ｐゴシック" panose="020B0600070205080204" pitchFamily="50" charset="-128"/>
              </a:rPr>
            </a:br>
            <a:r>
              <a:rPr lang="zh-TW" altLang="en-US" dirty="0">
                <a:latin typeface="ＭＳ Ｐゴシック" panose="020B0600070205080204" pitchFamily="50" charset="-128"/>
                <a:ea typeface="ＭＳ Ｐゴシック" panose="020B0600070205080204" pitchFamily="50" charset="-128"/>
              </a:rPr>
              <a:t>（屋外拡声器、戸別受信機）</a:t>
            </a:r>
          </a:p>
          <a:p>
            <a:pPr marL="342900" indent="-342900" algn="just">
              <a:spcAft>
                <a:spcPts val="600"/>
              </a:spcAft>
              <a:buFont typeface="+mj-ea"/>
              <a:buAutoNum type="circleNumDbPlain"/>
            </a:pPr>
            <a:r>
              <a:rPr lang="en-US" altLang="ja-JP" dirty="0">
                <a:latin typeface="ＭＳ Ｐゴシック" panose="020B0600070205080204" pitchFamily="50" charset="-128"/>
                <a:ea typeface="ＭＳ Ｐゴシック" panose="020B0600070205080204" pitchFamily="50" charset="-128"/>
              </a:rPr>
              <a:t>IP </a:t>
            </a:r>
            <a:r>
              <a:rPr lang="ja-JP" altLang="en-US" dirty="0">
                <a:latin typeface="ＭＳ Ｐゴシック" panose="020B0600070205080204" pitchFamily="50" charset="-128"/>
                <a:ea typeface="ＭＳ Ｐゴシック" panose="020B0600070205080204" pitchFamily="50" charset="-128"/>
              </a:rPr>
              <a:t>告知システム</a:t>
            </a:r>
          </a:p>
          <a:p>
            <a:pPr marL="342900" indent="-342900" algn="just">
              <a:spcAft>
                <a:spcPts val="600"/>
              </a:spcAft>
              <a:buFont typeface="+mj-ea"/>
              <a:buAutoNum type="circleNumDbPlain"/>
            </a:pPr>
            <a:r>
              <a:rPr lang="ja-JP" altLang="en-US" dirty="0">
                <a:latin typeface="ＭＳ Ｐゴシック" panose="020B0600070205080204" pitchFamily="50" charset="-128"/>
                <a:ea typeface="ＭＳ Ｐゴシック" panose="020B0600070205080204" pitchFamily="50" charset="-128"/>
              </a:rPr>
              <a:t>緊急速報メール</a:t>
            </a:r>
          </a:p>
          <a:p>
            <a:pPr marL="342900" indent="-342900">
              <a:spcAft>
                <a:spcPts val="600"/>
              </a:spcAft>
              <a:buFont typeface="+mj-ea"/>
              <a:buAutoNum type="circleNumDbPlain"/>
            </a:pPr>
            <a:r>
              <a:rPr lang="en-US" altLang="ja-JP" dirty="0">
                <a:latin typeface="ＭＳ Ｐゴシック" panose="020B0600070205080204" pitchFamily="50" charset="-128"/>
                <a:ea typeface="ＭＳ Ｐゴシック" panose="020B0600070205080204" pitchFamily="50" charset="-128"/>
              </a:rPr>
              <a:t>SNS</a:t>
            </a:r>
            <a:r>
              <a:rPr lang="ja-JP" altLang="en-US"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Social Networking Service</a:t>
            </a:r>
            <a:r>
              <a:rPr lang="ja-JP" altLang="en-US" dirty="0">
                <a:latin typeface="ＭＳ Ｐゴシック" panose="020B0600070205080204" pitchFamily="50" charset="-128"/>
                <a:ea typeface="ＭＳ Ｐゴシック" panose="020B0600070205080204" pitchFamily="50" charset="-128"/>
              </a:rPr>
              <a:t>）</a:t>
            </a:r>
          </a:p>
          <a:p>
            <a:pPr marL="342900" indent="-342900" algn="just">
              <a:spcAft>
                <a:spcPts val="600"/>
              </a:spcAft>
              <a:buFont typeface="+mj-ea"/>
              <a:buAutoNum type="circleNumDbPlain"/>
            </a:pPr>
            <a:r>
              <a:rPr lang="ja-JP" altLang="en-US" dirty="0">
                <a:latin typeface="ＭＳ Ｐゴシック" panose="020B0600070205080204" pitchFamily="50" charset="-128"/>
                <a:ea typeface="ＭＳ Ｐゴシック" panose="020B0600070205080204" pitchFamily="50" charset="-128"/>
              </a:rPr>
              <a:t>広報車、消防団による広報</a:t>
            </a:r>
          </a:p>
          <a:p>
            <a:pPr marL="342900" indent="-342900" algn="just">
              <a:spcAft>
                <a:spcPts val="600"/>
              </a:spcAft>
              <a:buFont typeface="+mj-ea"/>
              <a:buAutoNum type="circleNumDbPlain"/>
            </a:pPr>
            <a:r>
              <a:rPr lang="ja-JP" altLang="en-US" dirty="0">
                <a:latin typeface="ＭＳ Ｐゴシック" panose="020B0600070205080204" pitchFamily="50" charset="-128"/>
                <a:ea typeface="ＭＳ Ｐゴシック" panose="020B0600070205080204" pitchFamily="50" charset="-128"/>
              </a:rPr>
              <a:t>電話、</a:t>
            </a:r>
            <a:r>
              <a:rPr lang="en-US" altLang="ja-JP" dirty="0">
                <a:latin typeface="ＭＳ Ｐゴシック" panose="020B0600070205080204" pitchFamily="50" charset="-128"/>
                <a:ea typeface="ＭＳ Ｐゴシック" panose="020B0600070205080204" pitchFamily="50" charset="-128"/>
              </a:rPr>
              <a:t>FAX</a:t>
            </a:r>
            <a:r>
              <a:rPr lang="ja-JP" altLang="en-US" dirty="0" err="1">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登録制メール</a:t>
            </a:r>
          </a:p>
          <a:p>
            <a:pPr marL="342900" indent="-342900" algn="just">
              <a:spcAft>
                <a:spcPts val="600"/>
              </a:spcAft>
              <a:buFont typeface="+mj-ea"/>
              <a:buAutoNum type="circleNumDbPlain"/>
            </a:pPr>
            <a:r>
              <a:rPr lang="ja-JP" altLang="en-US" dirty="0">
                <a:latin typeface="ＭＳ Ｐゴシック" panose="020B0600070205080204" pitchFamily="50" charset="-128"/>
                <a:ea typeface="ＭＳ Ｐゴシック" panose="020B0600070205080204" pitchFamily="50" charset="-128"/>
              </a:rPr>
              <a:t>消防団、警察、自主防災組織、近隣の居住者等による直接的な声かけ</a:t>
            </a:r>
            <a:endParaRPr kumimoji="1" lang="ja-JP" altLang="en-US"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54859827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a:xfrm>
            <a:off x="252000" y="364175"/>
            <a:ext cx="8892000" cy="686499"/>
          </a:xfrm>
        </p:spPr>
        <p:txBody>
          <a:bodyPr>
            <a:normAutofit/>
          </a:bodyPr>
          <a:lstStyle/>
          <a:p>
            <a:r>
              <a:rPr lang="ja-JP" altLang="en-US" dirty="0" smtClean="0"/>
              <a:t>③ 今後</a:t>
            </a:r>
            <a:r>
              <a:rPr lang="ja-JP" altLang="en-US" dirty="0"/>
              <a:t>、市がとるべき体制は？</a:t>
            </a:r>
          </a:p>
        </p:txBody>
      </p:sp>
      <p:sp>
        <p:nvSpPr>
          <p:cNvPr id="8" name="コンテンツ プレースホルダー 7">
            <a:extLst>
              <a:ext uri="{FF2B5EF4-FFF2-40B4-BE49-F238E27FC236}">
                <a16:creationId xmlns:a16="http://schemas.microsoft.com/office/drawing/2014/main" id="{821F731C-05A0-4665-9ECE-0ABA59831F6C}"/>
              </a:ext>
            </a:extLst>
          </p:cNvPr>
          <p:cNvSpPr>
            <a:spLocks noGrp="1"/>
          </p:cNvSpPr>
          <p:nvPr>
            <p:ph idx="13"/>
          </p:nvPr>
        </p:nvSpPr>
        <p:spPr/>
        <p:txBody>
          <a:bodyPr/>
          <a:lstStyle/>
          <a:p>
            <a:r>
              <a:rPr lang="en-US" altLang="ja-JP" b="0" dirty="0">
                <a:solidFill>
                  <a:srgbClr val="E66914"/>
                </a:solidFill>
              </a:rPr>
              <a:t>【</a:t>
            </a:r>
            <a:r>
              <a:rPr lang="ja-JP" altLang="en-US" b="0" dirty="0">
                <a:solidFill>
                  <a:srgbClr val="E66914"/>
                </a:solidFill>
              </a:rPr>
              <a:t>場面 </a:t>
            </a:r>
            <a:r>
              <a:rPr lang="en-US" altLang="ja-JP" b="0" dirty="0">
                <a:solidFill>
                  <a:srgbClr val="E66914"/>
                </a:solidFill>
              </a:rPr>
              <a:t>2 </a:t>
            </a:r>
            <a:r>
              <a:rPr lang="en-US" altLang="ja-JP" b="0" dirty="0" smtClean="0">
                <a:solidFill>
                  <a:srgbClr val="E66914"/>
                </a:solidFill>
              </a:rPr>
              <a:t>】 </a:t>
            </a:r>
            <a:r>
              <a:rPr lang="ja-JP" altLang="en-US" b="0" dirty="0" smtClean="0">
                <a:solidFill>
                  <a:srgbClr val="E66914"/>
                </a:solidFill>
              </a:rPr>
              <a:t>解説</a:t>
            </a:r>
            <a:endParaRPr lang="ja-JP" altLang="en-US" b="0" dirty="0">
              <a:solidFill>
                <a:srgbClr val="E66914"/>
              </a:solidFill>
            </a:endParaRPr>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52</a:t>
            </a:fld>
            <a:endParaRPr lang="ja-JP" altLang="en-US"/>
          </a:p>
        </p:txBody>
      </p:sp>
      <p:sp>
        <p:nvSpPr>
          <p:cNvPr id="22" name="テキスト ボックス 21">
            <a:extLst>
              <a:ext uri="{FF2B5EF4-FFF2-40B4-BE49-F238E27FC236}">
                <a16:creationId xmlns:a16="http://schemas.microsoft.com/office/drawing/2014/main" id="{137A4F72-E723-47C8-A375-53E81CA17AE9}"/>
              </a:ext>
            </a:extLst>
          </p:cNvPr>
          <p:cNvSpPr txBox="1"/>
          <p:nvPr/>
        </p:nvSpPr>
        <p:spPr>
          <a:xfrm>
            <a:off x="376265" y="3046985"/>
            <a:ext cx="8492086" cy="461665"/>
          </a:xfrm>
          <a:prstGeom prst="rect">
            <a:avLst/>
          </a:prstGeom>
          <a:noFill/>
        </p:spPr>
        <p:txBody>
          <a:bodyPr wrap="square" rtlCol="0">
            <a:spAutoFit/>
          </a:bodyPr>
          <a:lstStyle/>
          <a:p>
            <a:pPr algn="just">
              <a:spcAft>
                <a:spcPts val="600"/>
              </a:spcAft>
            </a:pPr>
            <a:r>
              <a:rPr lang="ja-JP" altLang="en-US" sz="2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警報発表の時点で市町村がとるべき体制</a:t>
            </a:r>
          </a:p>
        </p:txBody>
      </p:sp>
      <p:sp>
        <p:nvSpPr>
          <p:cNvPr id="23" name="テキスト ボックス 22">
            <a:extLst>
              <a:ext uri="{FF2B5EF4-FFF2-40B4-BE49-F238E27FC236}">
                <a16:creationId xmlns:a16="http://schemas.microsoft.com/office/drawing/2014/main" id="{04FC5FE5-EBD1-4FBB-8045-0ABB641D5CE7}"/>
              </a:ext>
            </a:extLst>
          </p:cNvPr>
          <p:cNvSpPr txBox="1"/>
          <p:nvPr/>
        </p:nvSpPr>
        <p:spPr>
          <a:xfrm>
            <a:off x="543463" y="2088823"/>
            <a:ext cx="8052685" cy="400110"/>
          </a:xfrm>
          <a:prstGeom prst="rect">
            <a:avLst/>
          </a:prstGeom>
          <a:noFill/>
        </p:spPr>
        <p:txBody>
          <a:bodyPr wrap="square" rtlCol="0">
            <a:spAutoFit/>
          </a:bodyPr>
          <a:lstStyle/>
          <a:p>
            <a:pPr marL="174625" indent="-174625">
              <a:spcAft>
                <a:spcPts val="1200"/>
              </a:spcAft>
              <a:buFont typeface="Arial" panose="020B0604020202020204" pitchFamily="34" charset="0"/>
              <a:buChar char="•"/>
            </a:pPr>
            <a:r>
              <a:rPr lang="ja-JP" altLang="en-US" sz="2000" dirty="0">
                <a:solidFill>
                  <a:schemeClr val="tx1">
                    <a:lumMod val="75000"/>
                    <a:lumOff val="25000"/>
                  </a:schemeClr>
                </a:solidFill>
                <a:latin typeface="ＭＳ Ｐゴシック" panose="020B0600070205080204" pitchFamily="50" charset="-128"/>
                <a:ea typeface="ＭＳ Ｐゴシック" panose="020B0600070205080204" pitchFamily="50" charset="-128"/>
              </a:rPr>
              <a:t>重大な災害が発生するおそれのあるときに警戒</a:t>
            </a:r>
            <a:r>
              <a:rPr lang="ja-JP" altLang="en-US" sz="20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を呼びかけて</a:t>
            </a:r>
            <a:r>
              <a:rPr lang="ja-JP" altLang="en-US" sz="2000" dirty="0">
                <a:solidFill>
                  <a:schemeClr val="tx1">
                    <a:lumMod val="75000"/>
                    <a:lumOff val="25000"/>
                  </a:schemeClr>
                </a:solidFill>
                <a:latin typeface="ＭＳ Ｐゴシック" panose="020B0600070205080204" pitchFamily="50" charset="-128"/>
                <a:ea typeface="ＭＳ Ｐゴシック" panose="020B0600070205080204" pitchFamily="50" charset="-128"/>
              </a:rPr>
              <a:t>行う予報</a:t>
            </a:r>
          </a:p>
        </p:txBody>
      </p:sp>
      <p:sp>
        <p:nvSpPr>
          <p:cNvPr id="24" name="テキスト ボックス 23">
            <a:extLst>
              <a:ext uri="{FF2B5EF4-FFF2-40B4-BE49-F238E27FC236}">
                <a16:creationId xmlns:a16="http://schemas.microsoft.com/office/drawing/2014/main" id="{29D0872A-340A-4E4B-B62C-B29893C76212}"/>
              </a:ext>
            </a:extLst>
          </p:cNvPr>
          <p:cNvSpPr txBox="1"/>
          <p:nvPr/>
        </p:nvSpPr>
        <p:spPr>
          <a:xfrm>
            <a:off x="376265" y="1605464"/>
            <a:ext cx="4366003" cy="461665"/>
          </a:xfrm>
          <a:prstGeom prst="rect">
            <a:avLst/>
          </a:prstGeom>
          <a:noFill/>
        </p:spPr>
        <p:txBody>
          <a:bodyPr wrap="square" rtlCol="0">
            <a:spAutoFit/>
          </a:bodyPr>
          <a:lstStyle/>
          <a:p>
            <a:r>
              <a:rPr lang="ja-JP" altLang="en-US" sz="2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警報とは</a:t>
            </a:r>
            <a:endParaRPr kumimoji="1" lang="ja-JP" altLang="en-US" sz="240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sp>
        <p:nvSpPr>
          <p:cNvPr id="25" name="正方形/長方形 24">
            <a:extLst>
              <a:ext uri="{FF2B5EF4-FFF2-40B4-BE49-F238E27FC236}">
                <a16:creationId xmlns:a16="http://schemas.microsoft.com/office/drawing/2014/main" id="{8BCED722-0F46-4FC9-B925-6EB4196860AD}"/>
              </a:ext>
            </a:extLst>
          </p:cNvPr>
          <p:cNvSpPr/>
          <p:nvPr/>
        </p:nvSpPr>
        <p:spPr>
          <a:xfrm>
            <a:off x="275649" y="1597659"/>
            <a:ext cx="8592702" cy="959552"/>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EFE8A226-B5B0-4F03-B389-355C1E3DC938}"/>
              </a:ext>
            </a:extLst>
          </p:cNvPr>
          <p:cNvSpPr/>
          <p:nvPr/>
        </p:nvSpPr>
        <p:spPr>
          <a:xfrm>
            <a:off x="275649" y="3042650"/>
            <a:ext cx="8592702" cy="3355684"/>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28" name="テキスト ボックス 27">
            <a:extLst>
              <a:ext uri="{FF2B5EF4-FFF2-40B4-BE49-F238E27FC236}">
                <a16:creationId xmlns:a16="http://schemas.microsoft.com/office/drawing/2014/main" id="{552B8F38-A9DF-41CE-8ED0-69F668AED5A2}"/>
              </a:ext>
            </a:extLst>
          </p:cNvPr>
          <p:cNvSpPr txBox="1"/>
          <p:nvPr/>
        </p:nvSpPr>
        <p:spPr>
          <a:xfrm>
            <a:off x="543464" y="3482634"/>
            <a:ext cx="8052685" cy="1400383"/>
          </a:xfrm>
          <a:prstGeom prst="rect">
            <a:avLst/>
          </a:prstGeom>
          <a:noFill/>
        </p:spPr>
        <p:txBody>
          <a:bodyPr wrap="square" rtlCol="0">
            <a:spAutoFit/>
          </a:bodyPr>
          <a:lstStyle/>
          <a:p>
            <a:pPr marL="174625" indent="-174625">
              <a:spcAft>
                <a:spcPts val="600"/>
              </a:spcAft>
              <a:buClr>
                <a:schemeClr val="tx1"/>
              </a:buClr>
              <a:buFont typeface="Arial" panose="020B0604020202020204" pitchFamily="34" charset="0"/>
              <a:buChar char="•"/>
            </a:pPr>
            <a:r>
              <a:rPr lang="ja-JP" altLang="en-US" sz="2000" dirty="0">
                <a:solidFill>
                  <a:schemeClr val="tx1">
                    <a:lumMod val="75000"/>
                    <a:lumOff val="25000"/>
                  </a:schemeClr>
                </a:solidFill>
                <a:latin typeface="ＭＳ Ｐゴシック" panose="020B0600070205080204" pitchFamily="50" charset="-128"/>
                <a:ea typeface="ＭＳ Ｐゴシック" panose="020B0600070205080204" pitchFamily="50" charset="-128"/>
              </a:rPr>
              <a:t>市町村長あるいは市町村長の代理が登庁し、</a:t>
            </a:r>
            <a:r>
              <a:rPr lang="en-US" altLang="ja-JP" sz="2000" dirty="0">
                <a:solidFill>
                  <a:schemeClr val="tx1">
                    <a:lumMod val="75000"/>
                    <a:lumOff val="25000"/>
                  </a:schemeClr>
                </a:solidFill>
                <a:latin typeface="ＭＳ Ｐゴシック" panose="020B0600070205080204" pitchFamily="50" charset="-128"/>
                <a:ea typeface="ＭＳ Ｐゴシック" panose="020B0600070205080204" pitchFamily="50" charset="-128"/>
              </a:rPr>
              <a:t/>
            </a:r>
            <a:br>
              <a:rPr lang="en-US" altLang="ja-JP" sz="2000" dirty="0">
                <a:solidFill>
                  <a:schemeClr val="tx1">
                    <a:lumMod val="75000"/>
                    <a:lumOff val="25000"/>
                  </a:schemeClr>
                </a:solidFill>
                <a:latin typeface="ＭＳ Ｐゴシック" panose="020B0600070205080204" pitchFamily="50" charset="-128"/>
                <a:ea typeface="ＭＳ Ｐゴシック" panose="020B0600070205080204" pitchFamily="50" charset="-128"/>
              </a:rPr>
            </a:br>
            <a:r>
              <a:rPr lang="ja-JP" altLang="en-US" sz="2000" dirty="0">
                <a:solidFill>
                  <a:srgbClr val="7030A0"/>
                </a:solidFill>
                <a:latin typeface="ＭＳ Ｐゴシック" panose="020B0600070205080204" pitchFamily="50" charset="-128"/>
                <a:ea typeface="ＭＳ Ｐゴシック" panose="020B0600070205080204" pitchFamily="50" charset="-128"/>
              </a:rPr>
              <a:t>「警戒レベル４　避難指示」</a:t>
            </a:r>
            <a:r>
              <a:rPr lang="ja-JP" altLang="en-US" sz="2000" dirty="0">
                <a:solidFill>
                  <a:srgbClr val="C00000"/>
                </a:solidFill>
                <a:latin typeface="ＭＳ Ｐゴシック" panose="020B0600070205080204" pitchFamily="50" charset="-128"/>
                <a:ea typeface="ＭＳ Ｐゴシック" panose="020B0600070205080204" pitchFamily="50" charset="-128"/>
              </a:rPr>
              <a:t>の発令を判断できる</a:t>
            </a:r>
            <a:r>
              <a:rPr lang="ja-JP" altLang="en-US" sz="2000" dirty="0" smtClean="0">
                <a:solidFill>
                  <a:srgbClr val="C00000"/>
                </a:solidFill>
                <a:latin typeface="ＭＳ Ｐゴシック" panose="020B0600070205080204" pitchFamily="50" charset="-128"/>
                <a:ea typeface="ＭＳ Ｐゴシック" panose="020B0600070205080204" pitchFamily="50" charset="-128"/>
              </a:rPr>
              <a:t>体制</a:t>
            </a:r>
            <a:endParaRPr lang="ja-JP" altLang="en-US" sz="2000" dirty="0">
              <a:solidFill>
                <a:srgbClr val="C00000"/>
              </a:solidFill>
              <a:latin typeface="ＭＳ Ｐゴシック" panose="020B0600070205080204" pitchFamily="50" charset="-128"/>
              <a:ea typeface="ＭＳ Ｐゴシック" panose="020B0600070205080204" pitchFamily="50" charset="-128"/>
            </a:endParaRPr>
          </a:p>
          <a:p>
            <a:pPr marL="174625" indent="-174625">
              <a:spcAft>
                <a:spcPts val="600"/>
              </a:spcAft>
              <a:buClr>
                <a:schemeClr val="tx1"/>
              </a:buClr>
              <a:buFont typeface="Arial" panose="020B0604020202020204" pitchFamily="34" charset="0"/>
              <a:buChar char="•"/>
            </a:pPr>
            <a:r>
              <a:rPr lang="ja-JP" altLang="en-US" sz="2000" dirty="0">
                <a:solidFill>
                  <a:srgbClr val="C00000"/>
                </a:solidFill>
                <a:latin typeface="ＭＳ Ｐゴシック" panose="020B0600070205080204" pitchFamily="50" charset="-128"/>
                <a:ea typeface="ＭＳ Ｐゴシック" panose="020B0600070205080204" pitchFamily="50" charset="-128"/>
              </a:rPr>
              <a:t>専門機関から、</a:t>
            </a:r>
            <a:r>
              <a:rPr lang="ja-JP" altLang="en-US" sz="2000" dirty="0">
                <a:solidFill>
                  <a:schemeClr val="tx1">
                    <a:lumMod val="75000"/>
                    <a:lumOff val="25000"/>
                  </a:schemeClr>
                </a:solidFill>
                <a:latin typeface="ＭＳ Ｐゴシック" panose="020B0600070205080204" pitchFamily="50" charset="-128"/>
                <a:ea typeface="ＭＳ Ｐゴシック" panose="020B0600070205080204" pitchFamily="50" charset="-128"/>
              </a:rPr>
              <a:t>気象や河川の状況、今後の見通しなどを、</a:t>
            </a:r>
            <a:r>
              <a:rPr lang="en-US" altLang="ja-JP" sz="2000" dirty="0">
                <a:solidFill>
                  <a:schemeClr val="tx1">
                    <a:lumMod val="75000"/>
                    <a:lumOff val="25000"/>
                  </a:schemeClr>
                </a:solidFill>
                <a:latin typeface="ＭＳ Ｐゴシック" panose="020B0600070205080204" pitchFamily="50" charset="-128"/>
                <a:ea typeface="ＭＳ Ｐゴシック" panose="020B0600070205080204" pitchFamily="50" charset="-128"/>
              </a:rPr>
              <a:t/>
            </a:r>
            <a:br>
              <a:rPr lang="en-US" altLang="ja-JP" sz="2000" dirty="0">
                <a:solidFill>
                  <a:schemeClr val="tx1">
                    <a:lumMod val="75000"/>
                    <a:lumOff val="25000"/>
                  </a:schemeClr>
                </a:solidFill>
                <a:latin typeface="ＭＳ Ｐゴシック" panose="020B0600070205080204" pitchFamily="50" charset="-128"/>
                <a:ea typeface="ＭＳ Ｐゴシック" panose="020B0600070205080204" pitchFamily="50" charset="-128"/>
              </a:rPr>
            </a:br>
            <a:r>
              <a:rPr lang="ja-JP" altLang="en-US" sz="2000" dirty="0">
                <a:solidFill>
                  <a:srgbClr val="C00000"/>
                </a:solidFill>
                <a:latin typeface="ＭＳ Ｐゴシック" panose="020B0600070205080204" pitchFamily="50" charset="-128"/>
                <a:ea typeface="ＭＳ Ｐゴシック" panose="020B0600070205080204" pitchFamily="50" charset="-128"/>
              </a:rPr>
              <a:t>電話等で直接聞ける</a:t>
            </a:r>
            <a:r>
              <a:rPr lang="ja-JP" altLang="en-US" sz="2000" dirty="0" smtClean="0">
                <a:solidFill>
                  <a:srgbClr val="C00000"/>
                </a:solidFill>
                <a:latin typeface="ＭＳ Ｐゴシック" panose="020B0600070205080204" pitchFamily="50" charset="-128"/>
                <a:ea typeface="ＭＳ Ｐゴシック" panose="020B0600070205080204" pitchFamily="50" charset="-128"/>
              </a:rPr>
              <a:t>体制</a:t>
            </a:r>
            <a:endParaRPr lang="ja-JP" altLang="en-US" sz="2000" dirty="0">
              <a:solidFill>
                <a:srgbClr val="C00000"/>
              </a:solidFill>
              <a:latin typeface="ＭＳ Ｐゴシック" panose="020B0600070205080204" pitchFamily="50" charset="-128"/>
              <a:ea typeface="ＭＳ Ｐゴシック" panose="020B0600070205080204" pitchFamily="50" charset="-128"/>
            </a:endParaRPr>
          </a:p>
        </p:txBody>
      </p:sp>
      <p:sp>
        <p:nvSpPr>
          <p:cNvPr id="29" name="テキスト ボックス 28">
            <a:extLst>
              <a:ext uri="{FF2B5EF4-FFF2-40B4-BE49-F238E27FC236}">
                <a16:creationId xmlns:a16="http://schemas.microsoft.com/office/drawing/2014/main" id="{9A473413-7ACA-413F-858D-514EE42E8BB9}"/>
              </a:ext>
            </a:extLst>
          </p:cNvPr>
          <p:cNvSpPr txBox="1"/>
          <p:nvPr/>
        </p:nvSpPr>
        <p:spPr>
          <a:xfrm>
            <a:off x="306815" y="1122739"/>
            <a:ext cx="8481809" cy="461665"/>
          </a:xfrm>
          <a:prstGeom prst="rect">
            <a:avLst/>
          </a:prstGeom>
          <a:noFill/>
        </p:spPr>
        <p:txBody>
          <a:bodyPr wrap="none" rtlCol="0">
            <a:spAutoFit/>
          </a:bodyPr>
          <a:lstStyle/>
          <a:p>
            <a:r>
              <a:rPr lang="en-US" altLang="ja-JP" sz="2400" dirty="0" smtClean="0">
                <a:latin typeface="ＭＳ Ｐゴシック" panose="020B0600070205080204" pitchFamily="50" charset="-128"/>
              </a:rPr>
              <a:t>19</a:t>
            </a:r>
            <a:r>
              <a:rPr lang="ja-JP" altLang="en-US" sz="2400" dirty="0" smtClean="0">
                <a:latin typeface="ＭＳ Ｐゴシック" panose="020B0600070205080204" pitchFamily="50" charset="-128"/>
              </a:rPr>
              <a:t>日（火） </a:t>
            </a:r>
            <a:r>
              <a:rPr lang="en-US" altLang="ja-JP" sz="2400" dirty="0" smtClean="0">
                <a:solidFill>
                  <a:schemeClr val="tx1">
                    <a:lumMod val="75000"/>
                    <a:lumOff val="25000"/>
                  </a:schemeClr>
                </a:solidFill>
                <a:latin typeface="+mn-ea"/>
              </a:rPr>
              <a:t>16</a:t>
            </a:r>
            <a:r>
              <a:rPr lang="ja-JP" altLang="en-US" sz="2400" dirty="0">
                <a:solidFill>
                  <a:schemeClr val="tx1">
                    <a:lumMod val="75000"/>
                    <a:lumOff val="25000"/>
                  </a:schemeClr>
                </a:solidFill>
                <a:latin typeface="+mn-ea"/>
              </a:rPr>
              <a:t>：</a:t>
            </a:r>
            <a:r>
              <a:rPr lang="en-US" altLang="ja-JP" sz="2400" dirty="0">
                <a:solidFill>
                  <a:schemeClr val="tx1">
                    <a:lumMod val="75000"/>
                    <a:lumOff val="25000"/>
                  </a:schemeClr>
                </a:solidFill>
                <a:latin typeface="+mn-ea"/>
              </a:rPr>
              <a:t>03 </a:t>
            </a:r>
            <a:r>
              <a:rPr lang="ja-JP" altLang="en-US" sz="2400" b="1" dirty="0">
                <a:solidFill>
                  <a:srgbClr val="FF0000"/>
                </a:solidFill>
                <a:latin typeface="+mn-ea"/>
              </a:rPr>
              <a:t>大雨警報（土砂災害</a:t>
            </a:r>
            <a:r>
              <a:rPr lang="ja-JP" altLang="en-US" sz="2400" b="1" dirty="0" smtClean="0">
                <a:solidFill>
                  <a:srgbClr val="FF0000"/>
                </a:solidFill>
                <a:latin typeface="+mn-ea"/>
              </a:rPr>
              <a:t>）</a:t>
            </a:r>
            <a:r>
              <a:rPr lang="ja-JP" altLang="en-US" sz="2400" dirty="0" smtClean="0">
                <a:solidFill>
                  <a:schemeClr val="tx1">
                    <a:lumMod val="75000"/>
                    <a:lumOff val="25000"/>
                  </a:schemeClr>
                </a:solidFill>
                <a:latin typeface="+mn-ea"/>
              </a:rPr>
              <a:t>（</a:t>
            </a:r>
            <a:r>
              <a:rPr lang="ja-JP" altLang="en-US" sz="2400" dirty="0">
                <a:solidFill>
                  <a:schemeClr val="tx1">
                    <a:lumMod val="75000"/>
                    <a:lumOff val="25000"/>
                  </a:schemeClr>
                </a:solidFill>
                <a:latin typeface="+mn-ea"/>
              </a:rPr>
              <a:t>警戒レベル３相当） </a:t>
            </a:r>
            <a:r>
              <a:rPr lang="ja-JP" altLang="en-US" sz="2400" dirty="0" smtClean="0">
                <a:solidFill>
                  <a:schemeClr val="tx1">
                    <a:lumMod val="75000"/>
                    <a:lumOff val="25000"/>
                  </a:schemeClr>
                </a:solidFill>
                <a:latin typeface="+mn-ea"/>
              </a:rPr>
              <a:t>発表</a:t>
            </a:r>
            <a:endParaRPr kumimoji="1" lang="ja-JP" altLang="en-US" sz="2400" dirty="0">
              <a:latin typeface="ＭＳ Ｐゴシック" panose="020B0600070205080204" pitchFamily="50" charset="-128"/>
              <a:ea typeface="ＭＳ Ｐゴシック" panose="020B0600070205080204" pitchFamily="50" charset="-128"/>
            </a:endParaRPr>
          </a:p>
        </p:txBody>
      </p:sp>
      <p:sp>
        <p:nvSpPr>
          <p:cNvPr id="34" name="テキスト ボックス 33">
            <a:extLst>
              <a:ext uri="{FF2B5EF4-FFF2-40B4-BE49-F238E27FC236}">
                <a16:creationId xmlns:a16="http://schemas.microsoft.com/office/drawing/2014/main" id="{137A4F72-E723-47C8-A375-53E81CA17AE9}"/>
              </a:ext>
            </a:extLst>
          </p:cNvPr>
          <p:cNvSpPr txBox="1"/>
          <p:nvPr/>
        </p:nvSpPr>
        <p:spPr>
          <a:xfrm>
            <a:off x="376265" y="4857092"/>
            <a:ext cx="8492086" cy="461665"/>
          </a:xfrm>
          <a:prstGeom prst="rect">
            <a:avLst/>
          </a:prstGeom>
          <a:noFill/>
        </p:spPr>
        <p:txBody>
          <a:bodyPr wrap="square" rtlCol="0">
            <a:spAutoFit/>
          </a:bodyPr>
          <a:lstStyle/>
          <a:p>
            <a:pPr algn="just">
              <a:spcAft>
                <a:spcPts val="600"/>
              </a:spcAft>
            </a:pPr>
            <a:r>
              <a:rPr lang="ja-JP" altLang="en-US" sz="2400" dirty="0" smtClean="0">
                <a:solidFill>
                  <a:schemeClr val="tx1">
                    <a:lumMod val="75000"/>
                    <a:lumOff val="25000"/>
                  </a:schemeClr>
                </a:solidFill>
                <a:latin typeface="ＭＳ Ｐゴシック" panose="020B0600070205080204" pitchFamily="50" charset="-128"/>
              </a:rPr>
              <a:t>避難</a:t>
            </a:r>
            <a:r>
              <a:rPr lang="ja-JP" altLang="en-US" sz="2400" dirty="0">
                <a:solidFill>
                  <a:schemeClr val="tx1">
                    <a:lumMod val="75000"/>
                    <a:lumOff val="25000"/>
                  </a:schemeClr>
                </a:solidFill>
                <a:latin typeface="ＭＳ Ｐゴシック" panose="020B0600070205080204" pitchFamily="50" charset="-128"/>
              </a:rPr>
              <a:t>行動に係る要員の確保が</a:t>
            </a:r>
            <a:r>
              <a:rPr lang="ja-JP" altLang="en-US" sz="2400" dirty="0" smtClean="0">
                <a:solidFill>
                  <a:schemeClr val="tx1">
                    <a:lumMod val="75000"/>
                    <a:lumOff val="25000"/>
                  </a:schemeClr>
                </a:solidFill>
                <a:latin typeface="ＭＳ Ｐゴシック" panose="020B0600070205080204" pitchFamily="50" charset="-128"/>
              </a:rPr>
              <a:t>必要</a:t>
            </a:r>
            <a:endParaRPr lang="ja-JP" altLang="en-US" sz="240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sp>
        <p:nvSpPr>
          <p:cNvPr id="3" name="正方形/長方形 2"/>
          <p:cNvSpPr/>
          <p:nvPr/>
        </p:nvSpPr>
        <p:spPr>
          <a:xfrm>
            <a:off x="543464" y="5305727"/>
            <a:ext cx="7860308" cy="1092607"/>
          </a:xfrm>
          <a:prstGeom prst="rect">
            <a:avLst/>
          </a:prstGeom>
        </p:spPr>
        <p:txBody>
          <a:bodyPr wrap="square">
            <a:spAutoFit/>
          </a:bodyPr>
          <a:lstStyle/>
          <a:p>
            <a:pPr marL="174625" indent="-174625" algn="just">
              <a:spcAft>
                <a:spcPts val="600"/>
              </a:spcAft>
              <a:buClr>
                <a:schemeClr val="tx1"/>
              </a:buClr>
              <a:buFont typeface="Arial" panose="020B0604020202020204" pitchFamily="34" charset="0"/>
              <a:buChar char="•"/>
            </a:pPr>
            <a:r>
              <a:rPr lang="ja-JP" altLang="en-US" sz="2000" spc="-100" dirty="0">
                <a:solidFill>
                  <a:schemeClr val="tx1">
                    <a:lumMod val="75000"/>
                    <a:lumOff val="25000"/>
                  </a:schemeClr>
                </a:solidFill>
                <a:latin typeface="ＭＳ Ｐゴシック" panose="020B0600070205080204" pitchFamily="50" charset="-128"/>
              </a:rPr>
              <a:t>要配慮者用の</a:t>
            </a:r>
            <a:r>
              <a:rPr lang="ja-JP" altLang="en-US" sz="2000" spc="-100" dirty="0">
                <a:solidFill>
                  <a:srgbClr val="C00000"/>
                </a:solidFill>
                <a:latin typeface="ＭＳ Ｐゴシック" panose="020B0600070205080204" pitchFamily="50" charset="-128"/>
              </a:rPr>
              <a:t>「指定緊急避難場所」の受入れ体制</a:t>
            </a:r>
            <a:r>
              <a:rPr lang="ja-JP" altLang="en-US" sz="2000" spc="-100" dirty="0">
                <a:solidFill>
                  <a:schemeClr val="tx1">
                    <a:lumMod val="75000"/>
                    <a:lumOff val="25000"/>
                  </a:schemeClr>
                </a:solidFill>
                <a:latin typeface="ＭＳ Ｐゴシック" panose="020B0600070205080204" pitchFamily="50" charset="-128"/>
              </a:rPr>
              <a:t>（要員の確保</a:t>
            </a:r>
            <a:r>
              <a:rPr lang="ja-JP" altLang="en-US" sz="2000" spc="-100" dirty="0" smtClean="0">
                <a:solidFill>
                  <a:schemeClr val="tx1">
                    <a:lumMod val="75000"/>
                    <a:lumOff val="25000"/>
                  </a:schemeClr>
                </a:solidFill>
                <a:latin typeface="ＭＳ Ｐゴシック" panose="020B0600070205080204" pitchFamily="50" charset="-128"/>
              </a:rPr>
              <a:t>）</a:t>
            </a:r>
            <a:endParaRPr lang="en-US" altLang="ja-JP" sz="2000" spc="-100" dirty="0" smtClean="0">
              <a:solidFill>
                <a:schemeClr val="tx1">
                  <a:lumMod val="75000"/>
                  <a:lumOff val="25000"/>
                </a:schemeClr>
              </a:solidFill>
              <a:latin typeface="ＭＳ Ｐゴシック" panose="020B0600070205080204" pitchFamily="50" charset="-128"/>
            </a:endParaRPr>
          </a:p>
          <a:p>
            <a:pPr marL="174625" indent="-174625" algn="just">
              <a:spcAft>
                <a:spcPts val="600"/>
              </a:spcAft>
              <a:buClr>
                <a:schemeClr val="tx1"/>
              </a:buClr>
              <a:buFont typeface="Arial" panose="020B0604020202020204" pitchFamily="34" charset="0"/>
              <a:buChar char="•"/>
            </a:pPr>
            <a:r>
              <a:rPr lang="ja-JP" altLang="en-US" sz="2000" spc="-100" dirty="0">
                <a:latin typeface="+mn-ea"/>
              </a:rPr>
              <a:t>「</a:t>
            </a:r>
            <a:r>
              <a:rPr lang="ja-JP" altLang="en-US" sz="2000" spc="-100" dirty="0">
                <a:solidFill>
                  <a:srgbClr val="7030A0"/>
                </a:solidFill>
                <a:latin typeface="+mn-ea"/>
              </a:rPr>
              <a:t>警戒レベル</a:t>
            </a:r>
            <a:r>
              <a:rPr lang="ja-JP" altLang="en-US" sz="2000" spc="-100" dirty="0" smtClean="0">
                <a:solidFill>
                  <a:srgbClr val="7030A0"/>
                </a:solidFill>
                <a:latin typeface="+mn-ea"/>
              </a:rPr>
              <a:t>４ 避難</a:t>
            </a:r>
            <a:r>
              <a:rPr lang="ja-JP" altLang="en-US" sz="2000" spc="-100" dirty="0">
                <a:solidFill>
                  <a:srgbClr val="7030A0"/>
                </a:solidFill>
                <a:latin typeface="+mn-ea"/>
              </a:rPr>
              <a:t>指示</a:t>
            </a:r>
            <a:r>
              <a:rPr lang="ja-JP" altLang="en-US" sz="2000" spc="-100" dirty="0">
                <a:latin typeface="+mn-ea"/>
              </a:rPr>
              <a:t>」の発令に備え、緊急指定避難場所</a:t>
            </a:r>
            <a:r>
              <a:rPr lang="ja-JP" altLang="en-US" sz="2000" spc="-100" dirty="0" smtClean="0">
                <a:latin typeface="+mn-ea"/>
              </a:rPr>
              <a:t>を開設する</a:t>
            </a:r>
            <a:r>
              <a:rPr lang="en-US" altLang="ja-JP" sz="2000" spc="-100" dirty="0" smtClean="0">
                <a:latin typeface="+mn-ea"/>
              </a:rPr>
              <a:t/>
            </a:r>
            <a:br>
              <a:rPr lang="en-US" altLang="ja-JP" sz="2000" spc="-100" dirty="0" smtClean="0">
                <a:latin typeface="+mn-ea"/>
              </a:rPr>
            </a:br>
            <a:r>
              <a:rPr lang="ja-JP" altLang="en-US" sz="2000" spc="-100" dirty="0" smtClean="0">
                <a:latin typeface="+mn-ea"/>
              </a:rPr>
              <a:t>要員</a:t>
            </a:r>
            <a:r>
              <a:rPr lang="ja-JP" altLang="en-US" sz="2000" spc="-100" dirty="0">
                <a:latin typeface="+mn-ea"/>
              </a:rPr>
              <a:t>の</a:t>
            </a:r>
            <a:r>
              <a:rPr lang="ja-JP" altLang="en-US" sz="2000" spc="-100" dirty="0" smtClean="0">
                <a:latin typeface="+mn-ea"/>
              </a:rPr>
              <a:t>確保</a:t>
            </a:r>
            <a:endParaRPr lang="ja-JP" altLang="en-US" sz="2000" spc="-100" dirty="0">
              <a:latin typeface="+mn-ea"/>
            </a:endParaRPr>
          </a:p>
        </p:txBody>
      </p:sp>
      <p:sp>
        <p:nvSpPr>
          <p:cNvPr id="35" name="矢印: 下 1">
            <a:extLst>
              <a:ext uri="{FF2B5EF4-FFF2-40B4-BE49-F238E27FC236}">
                <a16:creationId xmlns:a16="http://schemas.microsoft.com/office/drawing/2014/main" id="{08E7175E-2520-4D93-AD5C-A5CB44ABAD2B}"/>
              </a:ext>
            </a:extLst>
          </p:cNvPr>
          <p:cNvSpPr/>
          <p:nvPr/>
        </p:nvSpPr>
        <p:spPr>
          <a:xfrm>
            <a:off x="4284643" y="2595618"/>
            <a:ext cx="675330" cy="350971"/>
          </a:xfrm>
          <a:prstGeom prst="downArrow">
            <a:avLst/>
          </a:prstGeom>
          <a:solidFill>
            <a:schemeClr val="accent6"/>
          </a:solidFill>
          <a:ln>
            <a:solidFill>
              <a:srgbClr val="419C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ＭＳ Ｐゴシック" panose="020B0600070205080204" pitchFamily="50" charset="-128"/>
              <a:ea typeface="ＭＳ Ｐゴシック" panose="020B0600070205080204" pitchFamily="50" charset="-128"/>
            </a:endParaRPr>
          </a:p>
        </p:txBody>
      </p:sp>
      <p:sp>
        <p:nvSpPr>
          <p:cNvPr id="7" name="吹き出し: 角を丸めた四角形 6">
            <a:extLst>
              <a:ext uri="{FF2B5EF4-FFF2-40B4-BE49-F238E27FC236}">
                <a16:creationId xmlns:a16="http://schemas.microsoft.com/office/drawing/2014/main" id="{CFC6AB49-AFFF-4BD8-92DB-D7A862D65A60}"/>
              </a:ext>
            </a:extLst>
          </p:cNvPr>
          <p:cNvSpPr/>
          <p:nvPr/>
        </p:nvSpPr>
        <p:spPr>
          <a:xfrm>
            <a:off x="6589486" y="3280634"/>
            <a:ext cx="2006663" cy="509800"/>
          </a:xfrm>
          <a:prstGeom prst="wedgeRoundRectCallout">
            <a:avLst>
              <a:gd name="adj1" fmla="val -61031"/>
              <a:gd name="adj2" fmla="val 47236"/>
              <a:gd name="adj3" fmla="val 16667"/>
            </a:avLst>
          </a:prstGeom>
          <a:solidFill>
            <a:srgbClr val="DAF3E3"/>
          </a:solidFill>
          <a:ln>
            <a:solidFill>
              <a:srgbClr val="33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accent6">
                    <a:lumMod val="50000"/>
                  </a:schemeClr>
                </a:solidFill>
                <a:latin typeface="+mn-ea"/>
              </a:rPr>
              <a:t>「第 </a:t>
            </a:r>
            <a:r>
              <a:rPr lang="en-US" altLang="ja-JP" sz="1600" dirty="0">
                <a:solidFill>
                  <a:schemeClr val="accent6">
                    <a:lumMod val="50000"/>
                  </a:schemeClr>
                </a:solidFill>
                <a:latin typeface="+mn-ea"/>
              </a:rPr>
              <a:t>3 </a:t>
            </a:r>
            <a:r>
              <a:rPr lang="ja-JP" altLang="en-US" sz="1600" dirty="0">
                <a:solidFill>
                  <a:schemeClr val="accent6">
                    <a:lumMod val="50000"/>
                  </a:schemeClr>
                </a:solidFill>
                <a:latin typeface="+mn-ea"/>
              </a:rPr>
              <a:t>次防災体制</a:t>
            </a:r>
            <a:r>
              <a:rPr lang="ja-JP" altLang="en-US" sz="1600" dirty="0" smtClean="0">
                <a:solidFill>
                  <a:schemeClr val="accent6">
                    <a:lumMod val="50000"/>
                  </a:schemeClr>
                </a:solidFill>
                <a:latin typeface="+mn-ea"/>
              </a:rPr>
              <a:t>」</a:t>
            </a:r>
            <a:r>
              <a:rPr lang="en-US" altLang="ja-JP" sz="1600" dirty="0" smtClean="0">
                <a:solidFill>
                  <a:schemeClr val="accent6">
                    <a:lumMod val="50000"/>
                  </a:schemeClr>
                </a:solidFill>
                <a:latin typeface="+mn-ea"/>
              </a:rPr>
              <a:t/>
            </a:r>
            <a:br>
              <a:rPr lang="en-US" altLang="ja-JP" sz="1600" dirty="0" smtClean="0">
                <a:solidFill>
                  <a:schemeClr val="accent6">
                    <a:lumMod val="50000"/>
                  </a:schemeClr>
                </a:solidFill>
                <a:latin typeface="+mn-ea"/>
              </a:rPr>
            </a:br>
            <a:r>
              <a:rPr lang="ja-JP" altLang="en-US" sz="1600" dirty="0" smtClean="0">
                <a:solidFill>
                  <a:schemeClr val="accent6">
                    <a:lumMod val="50000"/>
                  </a:schemeClr>
                </a:solidFill>
                <a:latin typeface="+mn-ea"/>
              </a:rPr>
              <a:t>に</a:t>
            </a:r>
            <a:r>
              <a:rPr lang="ja-JP" altLang="en-US" sz="1600" dirty="0">
                <a:solidFill>
                  <a:schemeClr val="accent6">
                    <a:lumMod val="50000"/>
                  </a:schemeClr>
                </a:solidFill>
                <a:latin typeface="+mn-ea"/>
              </a:rPr>
              <a:t>相当</a:t>
            </a:r>
          </a:p>
        </p:txBody>
      </p:sp>
      <p:sp>
        <p:nvSpPr>
          <p:cNvPr id="6" name="吹き出し: 角を丸めた四角形 5">
            <a:extLst>
              <a:ext uri="{FF2B5EF4-FFF2-40B4-BE49-F238E27FC236}">
                <a16:creationId xmlns:a16="http://schemas.microsoft.com/office/drawing/2014/main" id="{79288B73-8A13-47C7-927E-3FE1B504E19C}"/>
              </a:ext>
            </a:extLst>
          </p:cNvPr>
          <p:cNvSpPr/>
          <p:nvPr/>
        </p:nvSpPr>
        <p:spPr>
          <a:xfrm>
            <a:off x="5560546" y="4543900"/>
            <a:ext cx="3035602" cy="626384"/>
          </a:xfrm>
          <a:prstGeom prst="wedgeRoundRectCallout">
            <a:avLst>
              <a:gd name="adj1" fmla="val -64026"/>
              <a:gd name="adj2" fmla="val -39112"/>
              <a:gd name="adj3" fmla="val 16667"/>
            </a:avLst>
          </a:prstGeom>
          <a:solidFill>
            <a:srgbClr val="DAF3E3"/>
          </a:solidFill>
          <a:ln>
            <a:solidFill>
              <a:srgbClr val="33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accent6">
                    <a:lumMod val="50000"/>
                  </a:schemeClr>
                </a:solidFill>
              </a:rPr>
              <a:t>気象台に</a:t>
            </a:r>
            <a:r>
              <a:rPr lang="ja-JP" altLang="en-US" sz="1600" dirty="0" smtClean="0">
                <a:solidFill>
                  <a:schemeClr val="accent6">
                    <a:lumMod val="50000"/>
                  </a:schemeClr>
                </a:solidFill>
              </a:rPr>
              <a:t>は地方</a:t>
            </a:r>
            <a:r>
              <a:rPr lang="ja-JP" altLang="en-US" sz="1600" dirty="0">
                <a:solidFill>
                  <a:schemeClr val="accent6">
                    <a:lumMod val="50000"/>
                  </a:schemeClr>
                </a:solidFill>
              </a:rPr>
              <a:t>公共団体との</a:t>
            </a:r>
          </a:p>
          <a:p>
            <a:pPr algn="ctr"/>
            <a:r>
              <a:rPr lang="ja-JP" altLang="en-US" sz="1600" dirty="0">
                <a:solidFill>
                  <a:schemeClr val="accent6">
                    <a:lumMod val="50000"/>
                  </a:schemeClr>
                </a:solidFill>
              </a:rPr>
              <a:t>連絡用の電話があります</a:t>
            </a:r>
          </a:p>
        </p:txBody>
      </p:sp>
    </p:spTree>
    <p:extLst>
      <p:ext uri="{BB962C8B-B14F-4D97-AF65-F5344CB8AC3E}">
        <p14:creationId xmlns:p14="http://schemas.microsoft.com/office/powerpoint/2010/main" val="303930675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00DD7FD-6285-4028-A19C-04B31D3CC55C}"/>
              </a:ext>
            </a:extLst>
          </p:cNvPr>
          <p:cNvSpPr>
            <a:spLocks noGrp="1"/>
          </p:cNvSpPr>
          <p:nvPr>
            <p:ph type="ctrTitle"/>
          </p:nvPr>
        </p:nvSpPr>
        <p:spPr/>
        <p:txBody>
          <a:bodyPr>
            <a:normAutofit fontScale="90000"/>
          </a:bodyPr>
          <a:lstStyle/>
          <a:p>
            <a:pPr>
              <a:lnSpc>
                <a:spcPct val="140000"/>
              </a:lnSpc>
              <a:spcAft>
                <a:spcPts val="3600"/>
              </a:spcAft>
            </a:pPr>
            <a:r>
              <a:rPr kumimoji="1" lang="en-US" altLang="ja-JP" dirty="0">
                <a:solidFill>
                  <a:srgbClr val="E66914"/>
                </a:solidFill>
              </a:rPr>
              <a:t>【</a:t>
            </a:r>
            <a:r>
              <a:rPr kumimoji="1" lang="ja-JP" altLang="en-US" dirty="0">
                <a:solidFill>
                  <a:srgbClr val="E66914"/>
                </a:solidFill>
              </a:rPr>
              <a:t>場面</a:t>
            </a:r>
            <a:r>
              <a:rPr kumimoji="1" lang="en-US" altLang="ja-JP" dirty="0">
                <a:solidFill>
                  <a:srgbClr val="E66914"/>
                </a:solidFill>
              </a:rPr>
              <a:t>3】</a:t>
            </a:r>
            <a:r>
              <a:rPr kumimoji="1" lang="en-US" altLang="ja-JP" dirty="0"/>
              <a:t/>
            </a:r>
            <a:br>
              <a:rPr kumimoji="1" lang="en-US" altLang="ja-JP" dirty="0"/>
            </a:br>
            <a:r>
              <a:rPr kumimoji="1" lang="ja-JP" altLang="en-US" dirty="0"/>
              <a:t>　</a:t>
            </a:r>
            <a:r>
              <a:rPr kumimoji="1" lang="en-US" altLang="ja-JP" sz="4000" dirty="0"/>
              <a:t>8</a:t>
            </a:r>
            <a:r>
              <a:rPr kumimoji="1" lang="ja-JP" altLang="en-US" sz="4000" dirty="0"/>
              <a:t>月</a:t>
            </a:r>
            <a:r>
              <a:rPr kumimoji="1" lang="en-US" altLang="ja-JP" sz="4000" dirty="0"/>
              <a:t>1</a:t>
            </a:r>
            <a:r>
              <a:rPr lang="en-US" altLang="ja-JP" sz="4000" dirty="0"/>
              <a:t>9</a:t>
            </a:r>
            <a:r>
              <a:rPr lang="ja-JP" altLang="en-US" sz="4000" dirty="0"/>
              <a:t>日</a:t>
            </a:r>
            <a:r>
              <a:rPr lang="en-US" altLang="ja-JP" sz="4000" dirty="0"/>
              <a:t>(</a:t>
            </a:r>
            <a:r>
              <a:rPr lang="ja-JP" altLang="en-US" sz="4000" dirty="0"/>
              <a:t>火</a:t>
            </a:r>
            <a:r>
              <a:rPr lang="en-US" altLang="ja-JP" sz="4000" dirty="0"/>
              <a:t>)</a:t>
            </a:r>
            <a:r>
              <a:rPr lang="ja-JP" altLang="en-US" sz="4000" dirty="0"/>
              <a:t>　</a:t>
            </a:r>
            <a:r>
              <a:rPr lang="en-US" altLang="ja-JP" sz="4000" dirty="0"/>
              <a:t>16</a:t>
            </a:r>
            <a:r>
              <a:rPr lang="ja-JP" altLang="en-US" sz="4000" dirty="0"/>
              <a:t>：</a:t>
            </a:r>
            <a:r>
              <a:rPr lang="en-US" altLang="ja-JP" sz="4000" dirty="0"/>
              <a:t>35</a:t>
            </a:r>
            <a:endParaRPr kumimoji="1" lang="ja-JP" altLang="en-US" dirty="0"/>
          </a:p>
        </p:txBody>
      </p:sp>
      <p:sp>
        <p:nvSpPr>
          <p:cNvPr id="5" name="スライド番号プレースホルダー 4">
            <a:extLst>
              <a:ext uri="{FF2B5EF4-FFF2-40B4-BE49-F238E27FC236}">
                <a16:creationId xmlns:a16="http://schemas.microsoft.com/office/drawing/2014/main" id="{1F4C2A7D-D784-4CAA-8E54-971FD8ECE6CD}"/>
              </a:ext>
            </a:extLst>
          </p:cNvPr>
          <p:cNvSpPr>
            <a:spLocks noGrp="1"/>
          </p:cNvSpPr>
          <p:nvPr>
            <p:ph type="sldNum" sz="quarter" idx="12"/>
          </p:nvPr>
        </p:nvSpPr>
        <p:spPr/>
        <p:txBody>
          <a:bodyPr/>
          <a:lstStyle/>
          <a:p>
            <a:fld id="{090AECCA-A504-4483-9A84-66AB2E940DB8}" type="slidenum">
              <a:rPr lang="ja-JP" altLang="en-US" smtClean="0"/>
              <a:pPr/>
              <a:t>53</a:t>
            </a:fld>
            <a:endParaRPr lang="ja-JP" altLang="en-US" dirty="0"/>
          </a:p>
        </p:txBody>
      </p:sp>
    </p:spTree>
    <p:extLst>
      <p:ext uri="{BB962C8B-B14F-4D97-AF65-F5344CB8AC3E}">
        <p14:creationId xmlns:p14="http://schemas.microsoft.com/office/powerpoint/2010/main" val="257893926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srcRect/>
          <a:stretch>
            <a:fillRect/>
          </a:stretch>
        </p:blipFill>
        <p:spPr bwMode="auto">
          <a:xfrm>
            <a:off x="6788531" y="2276910"/>
            <a:ext cx="2209800" cy="2955925"/>
          </a:xfrm>
          <a:prstGeom prst="rect">
            <a:avLst/>
          </a:prstGeom>
          <a:noFill/>
          <a:ln w="9525">
            <a:noFill/>
            <a:miter lim="800000"/>
            <a:headEnd/>
            <a:tailEnd/>
          </a:ln>
          <a:effectLst/>
        </p:spPr>
      </p:pic>
      <p:sp>
        <p:nvSpPr>
          <p:cNvPr id="9" name="正方形/長方形 8">
            <a:extLst>
              <a:ext uri="{FF2B5EF4-FFF2-40B4-BE49-F238E27FC236}">
                <a16:creationId xmlns:a16="http://schemas.microsoft.com/office/drawing/2014/main" id="{1B829347-F85C-440B-BEEE-C3638E50710F}"/>
              </a:ext>
            </a:extLst>
          </p:cNvPr>
          <p:cNvSpPr/>
          <p:nvPr/>
        </p:nvSpPr>
        <p:spPr>
          <a:xfrm>
            <a:off x="191587" y="1181305"/>
            <a:ext cx="6414776" cy="5356702"/>
          </a:xfrm>
          <a:prstGeom prst="rect">
            <a:avLst/>
          </a:prstGeom>
          <a:solidFill>
            <a:schemeClr val="accent4">
              <a:lumMod val="20000"/>
              <a:lumOff val="80000"/>
            </a:schemeClr>
          </a:solidFill>
          <a:ln>
            <a:solidFill>
              <a:srgbClr val="E669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コンテンツ プレースホルダー 6">
            <a:extLst>
              <a:ext uri="{FF2B5EF4-FFF2-40B4-BE49-F238E27FC236}">
                <a16:creationId xmlns:a16="http://schemas.microsoft.com/office/drawing/2014/main" id="{24F6A3FE-9FBE-457F-9355-8C32F49C4AF1}"/>
              </a:ext>
            </a:extLst>
          </p:cNvPr>
          <p:cNvSpPr>
            <a:spLocks noGrp="1"/>
          </p:cNvSpPr>
          <p:nvPr>
            <p:ph idx="1"/>
          </p:nvPr>
        </p:nvSpPr>
        <p:spPr>
          <a:xfrm>
            <a:off x="228249" y="1287878"/>
            <a:ext cx="6378113" cy="5205472"/>
          </a:xfrm>
        </p:spPr>
        <p:txBody>
          <a:bodyPr>
            <a:noAutofit/>
          </a:bodyPr>
          <a:lstStyle/>
          <a:p>
            <a:pPr>
              <a:lnSpc>
                <a:spcPct val="100000"/>
              </a:lnSpc>
              <a:spcBef>
                <a:spcPts val="0"/>
              </a:spcBef>
              <a:spcAft>
                <a:spcPts val="1200"/>
              </a:spcAft>
            </a:pPr>
            <a:r>
              <a:rPr lang="ja-JP" altLang="en-US" sz="2000" dirty="0">
                <a:latin typeface="+mn-ea"/>
                <a:ea typeface="+mn-ea"/>
              </a:rPr>
              <a:t>地方気象台に電話して、今後の雨の降り方や土砂災害の危険度等についてアドバイスを求めたところ</a:t>
            </a:r>
            <a:r>
              <a:rPr lang="ja-JP" altLang="en-US" sz="2000" dirty="0" smtClean="0">
                <a:latin typeface="+mn-ea"/>
                <a:ea typeface="+mn-ea"/>
              </a:rPr>
              <a:t>、</a:t>
            </a:r>
            <a:r>
              <a:rPr lang="en-US" altLang="ja-JP" sz="2000" dirty="0" smtClean="0">
                <a:latin typeface="+mn-ea"/>
                <a:ea typeface="+mn-ea"/>
              </a:rPr>
              <a:t/>
            </a:r>
            <a:br>
              <a:rPr lang="en-US" altLang="ja-JP" sz="2000" dirty="0" smtClean="0">
                <a:latin typeface="+mn-ea"/>
                <a:ea typeface="+mn-ea"/>
              </a:rPr>
            </a:br>
            <a:r>
              <a:rPr lang="ja-JP" altLang="en-US" sz="2000" dirty="0" smtClean="0">
                <a:latin typeface="+mn-ea"/>
                <a:ea typeface="+mn-ea"/>
              </a:rPr>
              <a:t>次</a:t>
            </a:r>
            <a:r>
              <a:rPr lang="ja-JP" altLang="en-US" sz="2000" dirty="0">
                <a:latin typeface="+mn-ea"/>
                <a:ea typeface="+mn-ea"/>
              </a:rPr>
              <a:t>のような回答がありました。</a:t>
            </a:r>
            <a:endParaRPr lang="en-US" altLang="ja-JP" sz="2000" dirty="0">
              <a:latin typeface="+mn-ea"/>
              <a:ea typeface="+mn-ea"/>
            </a:endParaRPr>
          </a:p>
          <a:p>
            <a:pPr lvl="1">
              <a:lnSpc>
                <a:spcPct val="100000"/>
              </a:lnSpc>
              <a:spcBef>
                <a:spcPts val="0"/>
              </a:spcBef>
              <a:spcAft>
                <a:spcPts val="1200"/>
              </a:spcAft>
            </a:pPr>
            <a:r>
              <a:rPr lang="ja-JP" altLang="en-US" sz="2000" b="0" dirty="0">
                <a:latin typeface="+mn-ea"/>
                <a:ea typeface="+mn-ea"/>
              </a:rPr>
              <a:t>未明にかけて激しい雨が同じ場所で予想されており、土砂災害の危険度はさらに高まっている。</a:t>
            </a:r>
            <a:endParaRPr lang="en-US" altLang="ja-JP" sz="2000" b="0" dirty="0">
              <a:latin typeface="+mn-ea"/>
              <a:ea typeface="+mn-ea"/>
            </a:endParaRPr>
          </a:p>
          <a:p>
            <a:pPr lvl="1">
              <a:lnSpc>
                <a:spcPct val="100000"/>
              </a:lnSpc>
              <a:spcBef>
                <a:spcPts val="0"/>
              </a:spcBef>
              <a:spcAft>
                <a:spcPts val="1200"/>
              </a:spcAft>
            </a:pPr>
            <a:r>
              <a:rPr lang="ja-JP" altLang="en-US" sz="2000" b="0" spc="-100" dirty="0">
                <a:latin typeface="+mn-ea"/>
                <a:ea typeface="+mn-ea"/>
              </a:rPr>
              <a:t>現在、</a:t>
            </a:r>
            <a:r>
              <a:rPr lang="en-US" altLang="ja-JP" sz="2000" b="0" spc="-100" dirty="0">
                <a:latin typeface="+mn-ea"/>
                <a:ea typeface="+mn-ea"/>
              </a:rPr>
              <a:t>B</a:t>
            </a:r>
            <a:r>
              <a:rPr lang="ja-JP" altLang="en-US" sz="2000" b="0" spc="-100" dirty="0">
                <a:latin typeface="+mn-ea"/>
                <a:ea typeface="+mn-ea"/>
              </a:rPr>
              <a:t>市に対して</a:t>
            </a:r>
            <a:r>
              <a:rPr lang="ja-JP" altLang="en-US" sz="2000" spc="-100" dirty="0">
                <a:solidFill>
                  <a:srgbClr val="AA00AA"/>
                </a:solidFill>
                <a:latin typeface="+mn-ea"/>
                <a:ea typeface="+mn-ea"/>
              </a:rPr>
              <a:t>「土砂災害警戒情報</a:t>
            </a:r>
            <a:r>
              <a:rPr lang="ja-JP" altLang="en-US" sz="2000" spc="-100" dirty="0" smtClean="0">
                <a:solidFill>
                  <a:srgbClr val="AA00AA"/>
                </a:solidFill>
                <a:latin typeface="+mn-ea"/>
                <a:ea typeface="+mn-ea"/>
              </a:rPr>
              <a:t>」</a:t>
            </a:r>
            <a:r>
              <a:rPr lang="en-US" altLang="ja-JP" sz="2000" spc="-100" dirty="0" smtClean="0">
                <a:solidFill>
                  <a:srgbClr val="AA00AA"/>
                </a:solidFill>
                <a:latin typeface="+mn-ea"/>
                <a:ea typeface="+mn-ea"/>
              </a:rPr>
              <a:t/>
            </a:r>
            <a:br>
              <a:rPr lang="en-US" altLang="ja-JP" sz="2000" spc="-100" dirty="0" smtClean="0">
                <a:solidFill>
                  <a:srgbClr val="AA00AA"/>
                </a:solidFill>
                <a:latin typeface="+mn-ea"/>
                <a:ea typeface="+mn-ea"/>
              </a:rPr>
            </a:br>
            <a:r>
              <a:rPr lang="ja-JP" altLang="en-US" sz="2000" spc="-100" dirty="0" smtClean="0">
                <a:solidFill>
                  <a:srgbClr val="AA00AA"/>
                </a:solidFill>
                <a:latin typeface="+mn-ea"/>
              </a:rPr>
              <a:t> </a:t>
            </a:r>
            <a:r>
              <a:rPr lang="ja-JP" altLang="en-US" sz="2000" spc="-100" dirty="0" smtClean="0">
                <a:solidFill>
                  <a:srgbClr val="AA00AA"/>
                </a:solidFill>
                <a:latin typeface="+mn-ea"/>
                <a:ea typeface="+mn-ea"/>
              </a:rPr>
              <a:t>（警戒レベル</a:t>
            </a:r>
            <a:r>
              <a:rPr lang="ja-JP" altLang="en-US" sz="2000" spc="-100" dirty="0">
                <a:solidFill>
                  <a:srgbClr val="AA00AA"/>
                </a:solidFill>
                <a:latin typeface="+mn-ea"/>
                <a:ea typeface="+mn-ea"/>
              </a:rPr>
              <a:t>４相当）</a:t>
            </a:r>
            <a:r>
              <a:rPr lang="ja-JP" altLang="en-US" sz="2000" b="0" spc="-100" dirty="0">
                <a:latin typeface="+mn-ea"/>
                <a:ea typeface="+mn-ea"/>
              </a:rPr>
              <a:t>を発表するよう準備を進めている。</a:t>
            </a:r>
            <a:endParaRPr lang="en-US" altLang="ja-JP" sz="2000" b="0" spc="-100" dirty="0">
              <a:latin typeface="+mn-ea"/>
              <a:ea typeface="+mn-ea"/>
            </a:endParaRPr>
          </a:p>
          <a:p>
            <a:pPr>
              <a:lnSpc>
                <a:spcPct val="100000"/>
              </a:lnSpc>
              <a:spcBef>
                <a:spcPts val="0"/>
              </a:spcBef>
              <a:spcAft>
                <a:spcPts val="600"/>
              </a:spcAft>
            </a:pPr>
            <a:r>
              <a:rPr lang="ja-JP" altLang="en-US" sz="2000" b="1" dirty="0">
                <a:latin typeface="+mn-ea"/>
                <a:ea typeface="+mn-ea"/>
              </a:rPr>
              <a:t>上の状況から部長</a:t>
            </a:r>
            <a:r>
              <a:rPr lang="ja-JP" altLang="en-US" sz="2000" b="1" dirty="0" smtClean="0">
                <a:latin typeface="+mn-ea"/>
                <a:ea typeface="+mn-ea"/>
              </a:rPr>
              <a:t>は</a:t>
            </a:r>
            <a:r>
              <a:rPr lang="ja-JP" altLang="en-US" sz="2000" b="1" dirty="0" smtClean="0">
                <a:solidFill>
                  <a:srgbClr val="AA00AA"/>
                </a:solidFill>
                <a:latin typeface="+mn-ea"/>
                <a:ea typeface="+mn-ea"/>
              </a:rPr>
              <a:t>「警戒</a:t>
            </a:r>
            <a:r>
              <a:rPr lang="ja-JP" altLang="en-US" sz="2000" b="1" dirty="0">
                <a:solidFill>
                  <a:srgbClr val="AA00AA"/>
                </a:solidFill>
                <a:latin typeface="+mn-ea"/>
                <a:ea typeface="+mn-ea"/>
              </a:rPr>
              <a:t>レベル４　避難</a:t>
            </a:r>
            <a:r>
              <a:rPr lang="ja-JP" altLang="en-US" sz="2000" b="1" dirty="0" smtClean="0">
                <a:solidFill>
                  <a:srgbClr val="AA00AA"/>
                </a:solidFill>
                <a:latin typeface="+mn-ea"/>
                <a:ea typeface="+mn-ea"/>
              </a:rPr>
              <a:t>指示」</a:t>
            </a:r>
            <a:r>
              <a:rPr lang="ja-JP" altLang="en-US" sz="2000" b="1" dirty="0" smtClean="0">
                <a:latin typeface="+mn-ea"/>
                <a:ea typeface="+mn-ea"/>
              </a:rPr>
              <a:t>を</a:t>
            </a:r>
            <a:r>
              <a:rPr lang="en-US" altLang="ja-JP" sz="2000" b="1" dirty="0" smtClean="0">
                <a:latin typeface="+mn-ea"/>
                <a:ea typeface="+mn-ea"/>
              </a:rPr>
              <a:t/>
            </a:r>
            <a:br>
              <a:rPr lang="en-US" altLang="ja-JP" sz="2000" b="1" dirty="0" smtClean="0">
                <a:latin typeface="+mn-ea"/>
                <a:ea typeface="+mn-ea"/>
              </a:rPr>
            </a:br>
            <a:r>
              <a:rPr lang="ja-JP" altLang="en-US" sz="2000" b="1" dirty="0" smtClean="0">
                <a:latin typeface="+mn-ea"/>
                <a:ea typeface="+mn-ea"/>
              </a:rPr>
              <a:t>発令</a:t>
            </a:r>
            <a:r>
              <a:rPr lang="ja-JP" altLang="en-US" sz="2000" b="1" dirty="0">
                <a:latin typeface="+mn-ea"/>
                <a:ea typeface="+mn-ea"/>
              </a:rPr>
              <a:t>すべき状況であることを認識しました</a:t>
            </a:r>
            <a:r>
              <a:rPr lang="ja-JP" altLang="en-US" sz="2000" b="1" dirty="0" smtClean="0">
                <a:latin typeface="+mn-ea"/>
                <a:ea typeface="+mn-ea"/>
              </a:rPr>
              <a:t>。</a:t>
            </a:r>
            <a:endParaRPr lang="en-US" altLang="ja-JP" sz="2000" b="1" dirty="0" smtClean="0">
              <a:latin typeface="+mn-ea"/>
              <a:ea typeface="+mn-ea"/>
            </a:endParaRPr>
          </a:p>
          <a:p>
            <a:pPr marL="0" indent="0">
              <a:lnSpc>
                <a:spcPct val="100000"/>
              </a:lnSpc>
              <a:spcBef>
                <a:spcPts val="0"/>
              </a:spcBef>
              <a:spcAft>
                <a:spcPts val="600"/>
              </a:spcAft>
              <a:buNone/>
            </a:pPr>
            <a:endParaRPr lang="en-US" altLang="ja-JP" sz="2000" b="1" dirty="0">
              <a:latin typeface="+mn-ea"/>
              <a:ea typeface="+mn-ea"/>
            </a:endParaRPr>
          </a:p>
          <a:p>
            <a:pPr>
              <a:lnSpc>
                <a:spcPct val="100000"/>
              </a:lnSpc>
              <a:spcBef>
                <a:spcPts val="0"/>
              </a:spcBef>
              <a:spcAft>
                <a:spcPts val="600"/>
              </a:spcAft>
            </a:pPr>
            <a:r>
              <a:rPr lang="ja-JP" altLang="en-US" sz="2000" dirty="0">
                <a:latin typeface="+mn-ea"/>
                <a:ea typeface="+mn-ea"/>
              </a:rPr>
              <a:t>気象庁ホームページなどで次の情報を確認しました。</a:t>
            </a:r>
            <a:endParaRPr lang="en-US" altLang="ja-JP" sz="2000" dirty="0">
              <a:latin typeface="+mn-ea"/>
              <a:ea typeface="+mn-ea"/>
            </a:endParaRPr>
          </a:p>
          <a:p>
            <a:pPr marL="800100" lvl="1" indent="-342900">
              <a:lnSpc>
                <a:spcPct val="100000"/>
              </a:lnSpc>
              <a:spcBef>
                <a:spcPts val="0"/>
              </a:spcBef>
              <a:spcAft>
                <a:spcPts val="600"/>
              </a:spcAft>
              <a:buFont typeface="+mj-lt"/>
              <a:buAutoNum type="arabicPeriod"/>
            </a:pPr>
            <a:r>
              <a:rPr lang="ja-JP" altLang="en-US" sz="2000" b="0" spc="-100" dirty="0">
                <a:latin typeface="+mn-ea"/>
                <a:ea typeface="+mn-ea"/>
              </a:rPr>
              <a:t>今後の雨（降水短時間予報）</a:t>
            </a:r>
            <a:endParaRPr lang="en-US" altLang="ja-JP" sz="2000" b="0" spc="-100" dirty="0">
              <a:latin typeface="+mn-ea"/>
              <a:ea typeface="+mn-ea"/>
            </a:endParaRPr>
          </a:p>
          <a:p>
            <a:pPr marL="800100" lvl="1" indent="-342900">
              <a:lnSpc>
                <a:spcPct val="100000"/>
              </a:lnSpc>
              <a:spcBef>
                <a:spcPts val="0"/>
              </a:spcBef>
              <a:spcAft>
                <a:spcPts val="600"/>
              </a:spcAft>
              <a:buFont typeface="+mj-lt"/>
              <a:buAutoNum type="arabicPeriod"/>
            </a:pPr>
            <a:r>
              <a:rPr lang="ja-JP" altLang="en-US" sz="2000" b="0" spc="-100" dirty="0">
                <a:latin typeface="+mn-ea"/>
                <a:ea typeface="+mn-ea"/>
              </a:rPr>
              <a:t>土砂キキクル（大雨警報（土砂災害）の危険度分布）</a:t>
            </a:r>
            <a:endParaRPr lang="en-US" altLang="ja-JP" sz="2000" b="0" spc="-100" dirty="0">
              <a:latin typeface="+mn-ea"/>
              <a:ea typeface="+mn-ea"/>
            </a:endParaRPr>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lstStyle/>
          <a:p>
            <a:r>
              <a:rPr kumimoji="1" lang="en-US" altLang="ja-JP" dirty="0"/>
              <a:t>【</a:t>
            </a:r>
            <a:r>
              <a:rPr kumimoji="1" lang="ja-JP" altLang="en-US" dirty="0"/>
              <a:t>状況付与</a:t>
            </a:r>
            <a:r>
              <a:rPr kumimoji="1" lang="en-US" altLang="ja-JP" dirty="0"/>
              <a:t>】</a:t>
            </a:r>
            <a:r>
              <a:rPr kumimoji="1" lang="ja-JP" altLang="en-US" dirty="0"/>
              <a:t>　</a:t>
            </a:r>
            <a:r>
              <a:rPr kumimoji="1" lang="en-US" altLang="ja-JP" dirty="0"/>
              <a:t>19</a:t>
            </a:r>
            <a:r>
              <a:rPr kumimoji="1" lang="ja-JP" altLang="en-US" dirty="0"/>
              <a:t>日　</a:t>
            </a:r>
            <a:r>
              <a:rPr kumimoji="1" lang="en-US" altLang="ja-JP" dirty="0"/>
              <a:t>16</a:t>
            </a:r>
            <a:r>
              <a:rPr kumimoji="1" lang="ja-JP" altLang="en-US" dirty="0"/>
              <a:t>：</a:t>
            </a:r>
            <a:r>
              <a:rPr kumimoji="1" lang="en-US" altLang="ja-JP" dirty="0"/>
              <a:t>35</a:t>
            </a:r>
            <a:endParaRPr kumimoji="1" lang="ja-JP" altLang="en-US" dirty="0"/>
          </a:p>
        </p:txBody>
      </p:sp>
      <p:sp>
        <p:nvSpPr>
          <p:cNvPr id="8" name="コンテンツ プレースホルダー 7">
            <a:extLst>
              <a:ext uri="{FF2B5EF4-FFF2-40B4-BE49-F238E27FC236}">
                <a16:creationId xmlns:a16="http://schemas.microsoft.com/office/drawing/2014/main" id="{821F731C-05A0-4665-9ECE-0ABA59831F6C}"/>
              </a:ext>
            </a:extLst>
          </p:cNvPr>
          <p:cNvSpPr>
            <a:spLocks noGrp="1"/>
          </p:cNvSpPr>
          <p:nvPr>
            <p:ph idx="13"/>
          </p:nvPr>
        </p:nvSpPr>
        <p:spPr/>
        <p:txBody>
          <a:bodyPr/>
          <a:lstStyle/>
          <a:p>
            <a:r>
              <a:rPr lang="en-US" altLang="ja-JP" b="0">
                <a:solidFill>
                  <a:srgbClr val="E66914"/>
                </a:solidFill>
              </a:rPr>
              <a:t>【</a:t>
            </a:r>
            <a:r>
              <a:rPr lang="ja-JP" altLang="en-US" b="0">
                <a:solidFill>
                  <a:srgbClr val="E66914"/>
                </a:solidFill>
              </a:rPr>
              <a:t>場面 </a:t>
            </a:r>
            <a:r>
              <a:rPr lang="en-US" altLang="ja-JP" b="0">
                <a:solidFill>
                  <a:srgbClr val="E66914"/>
                </a:solidFill>
              </a:rPr>
              <a:t>3 】</a:t>
            </a:r>
            <a:endParaRPr kumimoji="1" lang="ja-JP" altLang="en-US" b="0"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54</a:t>
            </a:fld>
            <a:endParaRPr lang="ja-JP" altLang="en-US"/>
          </a:p>
        </p:txBody>
      </p:sp>
      <p:sp>
        <p:nvSpPr>
          <p:cNvPr id="10" name="四角形: メモ 9">
            <a:extLst>
              <a:ext uri="{FF2B5EF4-FFF2-40B4-BE49-F238E27FC236}">
                <a16:creationId xmlns:a16="http://schemas.microsoft.com/office/drawing/2014/main" id="{49B5C356-48D3-4DDB-810A-2468DBB7F843}"/>
              </a:ext>
            </a:extLst>
          </p:cNvPr>
          <p:cNvSpPr/>
          <p:nvPr/>
        </p:nvSpPr>
        <p:spPr>
          <a:xfrm>
            <a:off x="6724820" y="2178028"/>
            <a:ext cx="2326853" cy="3233099"/>
          </a:xfrm>
          <a:prstGeom prst="foldedCorner">
            <a:avLst>
              <a:gd name="adj" fmla="val 13426"/>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4977486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lstStyle/>
          <a:p>
            <a:r>
              <a:rPr kumimoji="1" lang="en-US" altLang="ja-JP" dirty="0"/>
              <a:t>【</a:t>
            </a:r>
            <a:r>
              <a:rPr kumimoji="1" lang="ja-JP" altLang="en-US" dirty="0"/>
              <a:t>グループ検討</a:t>
            </a:r>
            <a:r>
              <a:rPr kumimoji="1" lang="en-US" altLang="ja-JP" dirty="0"/>
              <a:t>】</a:t>
            </a:r>
            <a:r>
              <a:rPr kumimoji="1" lang="ja-JP" altLang="en-US" dirty="0"/>
              <a:t>　</a:t>
            </a:r>
            <a:r>
              <a:rPr kumimoji="1" lang="en-US" altLang="ja-JP" dirty="0"/>
              <a:t>19</a:t>
            </a:r>
            <a:r>
              <a:rPr kumimoji="1" lang="ja-JP" altLang="en-US" dirty="0"/>
              <a:t>日　</a:t>
            </a:r>
            <a:r>
              <a:rPr kumimoji="1" lang="en-US" altLang="ja-JP" dirty="0"/>
              <a:t>16</a:t>
            </a:r>
            <a:r>
              <a:rPr kumimoji="1" lang="ja-JP" altLang="en-US" dirty="0" smtClean="0"/>
              <a:t>：</a:t>
            </a:r>
            <a:r>
              <a:rPr kumimoji="1" lang="en-US" altLang="ja-JP" dirty="0" smtClean="0"/>
              <a:t>35</a:t>
            </a:r>
            <a:endParaRPr kumimoji="1" lang="ja-JP" altLang="en-US" dirty="0"/>
          </a:p>
        </p:txBody>
      </p:sp>
      <p:sp>
        <p:nvSpPr>
          <p:cNvPr id="8" name="コンテンツ プレースホルダー 7">
            <a:extLst>
              <a:ext uri="{FF2B5EF4-FFF2-40B4-BE49-F238E27FC236}">
                <a16:creationId xmlns:a16="http://schemas.microsoft.com/office/drawing/2014/main" id="{821F731C-05A0-4665-9ECE-0ABA59831F6C}"/>
              </a:ext>
            </a:extLst>
          </p:cNvPr>
          <p:cNvSpPr>
            <a:spLocks noGrp="1"/>
          </p:cNvSpPr>
          <p:nvPr>
            <p:ph idx="13"/>
          </p:nvPr>
        </p:nvSpPr>
        <p:spPr/>
        <p:txBody>
          <a:bodyPr/>
          <a:lstStyle/>
          <a:p>
            <a:r>
              <a:rPr lang="en-US" altLang="ja-JP" b="0" dirty="0">
                <a:solidFill>
                  <a:srgbClr val="E66914"/>
                </a:solidFill>
              </a:rPr>
              <a:t>【</a:t>
            </a:r>
            <a:r>
              <a:rPr lang="ja-JP" altLang="en-US" b="0" dirty="0">
                <a:solidFill>
                  <a:srgbClr val="E66914"/>
                </a:solidFill>
              </a:rPr>
              <a:t>場面 </a:t>
            </a:r>
            <a:r>
              <a:rPr lang="en-US" altLang="ja-JP" b="0" dirty="0" smtClean="0">
                <a:solidFill>
                  <a:srgbClr val="E66914"/>
                </a:solidFill>
              </a:rPr>
              <a:t>3 </a:t>
            </a:r>
            <a:r>
              <a:rPr lang="en-US" altLang="ja-JP" b="0" dirty="0">
                <a:solidFill>
                  <a:srgbClr val="E66914"/>
                </a:solidFill>
              </a:rPr>
              <a:t>】</a:t>
            </a:r>
            <a:endParaRPr lang="ja-JP" altLang="en-US" b="0" dirty="0">
              <a:solidFill>
                <a:srgbClr val="E66914"/>
              </a:solidFill>
            </a:endParaRPr>
          </a:p>
          <a:p>
            <a:endParaRPr kumimoji="1" lang="ja-JP" altLang="en-US"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55</a:t>
            </a:fld>
            <a:endParaRPr lang="ja-JP" altLang="en-US"/>
          </a:p>
        </p:txBody>
      </p:sp>
      <p:sp>
        <p:nvSpPr>
          <p:cNvPr id="9" name="正方形/長方形 11">
            <a:extLst>
              <a:ext uri="{FF2B5EF4-FFF2-40B4-BE49-F238E27FC236}">
                <a16:creationId xmlns:a16="http://schemas.microsoft.com/office/drawing/2014/main" id="{7FCE4E78-E0F0-4762-AD3C-5B4D50284EB8}"/>
              </a:ext>
            </a:extLst>
          </p:cNvPr>
          <p:cNvSpPr/>
          <p:nvPr/>
        </p:nvSpPr>
        <p:spPr>
          <a:xfrm>
            <a:off x="252000" y="1167886"/>
            <a:ext cx="8717339" cy="4937555"/>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477521">
                <a:moveTo>
                  <a:pt x="0" y="0"/>
                </a:moveTo>
                <a:lnTo>
                  <a:pt x="8348133" y="0"/>
                </a:lnTo>
                <a:lnTo>
                  <a:pt x="8348133" y="4248709"/>
                </a:lnTo>
                <a:lnTo>
                  <a:pt x="5156201" y="4248921"/>
                </a:lnTo>
                <a:lnTo>
                  <a:pt x="5257801" y="4477521"/>
                </a:lnTo>
                <a:lnTo>
                  <a:pt x="4572001" y="4248922"/>
                </a:lnTo>
                <a:lnTo>
                  <a:pt x="0" y="4248709"/>
                </a:lnTo>
                <a:lnTo>
                  <a:pt x="0" y="0"/>
                </a:lnTo>
                <a:close/>
              </a:path>
            </a:pathLst>
          </a:custGeom>
          <a:solidFill>
            <a:schemeClr val="accent4">
              <a:lumMod val="20000"/>
              <a:lumOff val="80000"/>
            </a:schemeClr>
          </a:solidFill>
          <a:ln>
            <a:solidFill>
              <a:srgbClr val="E669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コンテンツ プレースホルダー 6">
            <a:extLst>
              <a:ext uri="{FF2B5EF4-FFF2-40B4-BE49-F238E27FC236}">
                <a16:creationId xmlns:a16="http://schemas.microsoft.com/office/drawing/2014/main" id="{24F6A3FE-9FBE-457F-9355-8C32F49C4AF1}"/>
              </a:ext>
            </a:extLst>
          </p:cNvPr>
          <p:cNvSpPr txBox="1">
            <a:spLocks/>
          </p:cNvSpPr>
          <p:nvPr/>
        </p:nvSpPr>
        <p:spPr>
          <a:xfrm>
            <a:off x="252001" y="1745769"/>
            <a:ext cx="8717338" cy="27917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spcBef>
                <a:spcPts val="0"/>
              </a:spcBef>
              <a:spcAft>
                <a:spcPts val="1800"/>
              </a:spcAft>
              <a:buNone/>
            </a:pPr>
            <a:r>
              <a:rPr lang="ja-JP" altLang="en-US" sz="2000" dirty="0" smtClean="0"/>
              <a:t>部長から</a:t>
            </a:r>
            <a:r>
              <a:rPr lang="ja-JP" altLang="en-US" sz="2000" dirty="0" smtClean="0">
                <a:solidFill>
                  <a:srgbClr val="AA00AA"/>
                </a:solidFill>
              </a:rPr>
              <a:t>「警戒</a:t>
            </a:r>
            <a:r>
              <a:rPr lang="ja-JP" altLang="en-US" sz="2000" dirty="0">
                <a:solidFill>
                  <a:srgbClr val="AA00AA"/>
                </a:solidFill>
              </a:rPr>
              <a:t>レベル</a:t>
            </a:r>
            <a:r>
              <a:rPr lang="ja-JP" altLang="en-US" sz="2000" dirty="0" smtClean="0">
                <a:solidFill>
                  <a:srgbClr val="AA00AA"/>
                </a:solidFill>
              </a:rPr>
              <a:t>４ 避難指示</a:t>
            </a:r>
            <a:r>
              <a:rPr lang="ja-JP" altLang="en-US" sz="2000" dirty="0">
                <a:solidFill>
                  <a:srgbClr val="AA00AA"/>
                </a:solidFill>
              </a:rPr>
              <a:t>」</a:t>
            </a:r>
            <a:r>
              <a:rPr lang="ja-JP" altLang="en-US" sz="2000" dirty="0" smtClean="0"/>
              <a:t>を</a:t>
            </a:r>
            <a:r>
              <a:rPr lang="ja-JP" altLang="en-US" sz="2000" dirty="0"/>
              <a:t>発令する準備を進めるよう指示がきました</a:t>
            </a:r>
            <a:r>
              <a:rPr lang="ja-JP" altLang="en-US" sz="2000" dirty="0" smtClean="0"/>
              <a:t>。</a:t>
            </a:r>
            <a:r>
              <a:rPr lang="en-US" altLang="ja-JP" sz="2000" dirty="0" smtClean="0"/>
              <a:t/>
            </a:r>
            <a:br>
              <a:rPr lang="en-US" altLang="ja-JP" sz="2000" dirty="0" smtClean="0"/>
            </a:br>
            <a:r>
              <a:rPr lang="ja-JP" altLang="en-US" sz="2000" dirty="0" smtClean="0"/>
              <a:t>「</a:t>
            </a:r>
            <a:r>
              <a:rPr lang="ja-JP" altLang="en-US" sz="2000" dirty="0"/>
              <a:t>防災気象情報」の内容を確認し、次の３点について検討してください</a:t>
            </a:r>
            <a:r>
              <a:rPr lang="ja-JP" altLang="en-US" sz="2000" dirty="0" smtClean="0"/>
              <a:t>。</a:t>
            </a:r>
            <a:endParaRPr lang="en-US" altLang="ja-JP" sz="2000" dirty="0" smtClean="0"/>
          </a:p>
          <a:p>
            <a:pPr marL="447675" indent="-266700" algn="just">
              <a:lnSpc>
                <a:spcPct val="110000"/>
              </a:lnSpc>
              <a:spcBef>
                <a:spcPts val="0"/>
              </a:spcBef>
              <a:spcAft>
                <a:spcPts val="600"/>
              </a:spcAft>
              <a:buNone/>
              <a:tabLst>
                <a:tab pos="447675" algn="l"/>
              </a:tabLst>
            </a:pPr>
            <a:r>
              <a:rPr lang="ja-JP" altLang="en-US" sz="2200" dirty="0" smtClean="0"/>
              <a:t>① </a:t>
            </a:r>
            <a:r>
              <a:rPr lang="ja-JP" altLang="en-US" sz="2200" dirty="0" smtClean="0">
                <a:solidFill>
                  <a:srgbClr val="AA00AA"/>
                </a:solidFill>
              </a:rPr>
              <a:t>「</a:t>
            </a:r>
            <a:r>
              <a:rPr lang="ja-JP" altLang="en-US" sz="2200" dirty="0">
                <a:solidFill>
                  <a:srgbClr val="AA00AA"/>
                </a:solidFill>
              </a:rPr>
              <a:t>警戒レベル</a:t>
            </a:r>
            <a:r>
              <a:rPr lang="ja-JP" altLang="en-US" sz="2200" dirty="0" smtClean="0">
                <a:solidFill>
                  <a:srgbClr val="AA00AA"/>
                </a:solidFill>
              </a:rPr>
              <a:t>４ 避難</a:t>
            </a:r>
            <a:r>
              <a:rPr lang="ja-JP" altLang="en-US" sz="2200" dirty="0">
                <a:solidFill>
                  <a:srgbClr val="AA00AA"/>
                </a:solidFill>
              </a:rPr>
              <a:t>指示」</a:t>
            </a:r>
            <a:r>
              <a:rPr lang="ja-JP" altLang="en-US" sz="2200" dirty="0"/>
              <a:t>を発令するタイミングは</a:t>
            </a:r>
            <a:r>
              <a:rPr lang="ja-JP" altLang="en-US" sz="2200" dirty="0" smtClean="0"/>
              <a:t>？</a:t>
            </a:r>
            <a:endParaRPr lang="en-US" altLang="ja-JP" sz="2200" dirty="0" smtClean="0"/>
          </a:p>
          <a:p>
            <a:pPr marL="628650" indent="-447675">
              <a:lnSpc>
                <a:spcPct val="110000"/>
              </a:lnSpc>
              <a:spcBef>
                <a:spcPts val="0"/>
              </a:spcBef>
              <a:spcAft>
                <a:spcPts val="600"/>
              </a:spcAft>
              <a:buNone/>
              <a:tabLst>
                <a:tab pos="542925" algn="l"/>
              </a:tabLst>
            </a:pPr>
            <a:r>
              <a:rPr lang="ja-JP" altLang="en-US" sz="2200" dirty="0" smtClean="0"/>
              <a:t>② </a:t>
            </a:r>
            <a:r>
              <a:rPr lang="ja-JP" altLang="en-US" sz="2200" dirty="0" smtClean="0">
                <a:solidFill>
                  <a:srgbClr val="AA00AA"/>
                </a:solidFill>
              </a:rPr>
              <a:t>「</a:t>
            </a:r>
            <a:r>
              <a:rPr lang="ja-JP" altLang="en-US" sz="2200" dirty="0">
                <a:solidFill>
                  <a:srgbClr val="AA00AA"/>
                </a:solidFill>
              </a:rPr>
              <a:t>警戒レベル</a:t>
            </a:r>
            <a:r>
              <a:rPr lang="ja-JP" altLang="en-US" sz="2200" dirty="0" smtClean="0">
                <a:solidFill>
                  <a:srgbClr val="AA00AA"/>
                </a:solidFill>
              </a:rPr>
              <a:t>４ 避難</a:t>
            </a:r>
            <a:r>
              <a:rPr lang="ja-JP" altLang="en-US" sz="2200" dirty="0">
                <a:solidFill>
                  <a:srgbClr val="AA00AA"/>
                </a:solidFill>
              </a:rPr>
              <a:t>指示」</a:t>
            </a:r>
            <a:r>
              <a:rPr lang="ja-JP" altLang="en-US" sz="2200" dirty="0"/>
              <a:t>の対象区域は</a:t>
            </a:r>
            <a:r>
              <a:rPr lang="ja-JP" altLang="en-US" sz="2200" dirty="0" smtClean="0"/>
              <a:t>？</a:t>
            </a:r>
            <a:endParaRPr lang="en-US" altLang="ja-JP" sz="2200" dirty="0" smtClean="0"/>
          </a:p>
          <a:p>
            <a:pPr marL="534988" indent="-354013">
              <a:lnSpc>
                <a:spcPct val="110000"/>
              </a:lnSpc>
              <a:spcBef>
                <a:spcPts val="0"/>
              </a:spcBef>
              <a:spcAft>
                <a:spcPts val="600"/>
              </a:spcAft>
              <a:buNone/>
              <a:tabLst>
                <a:tab pos="628650" algn="l"/>
              </a:tabLst>
            </a:pPr>
            <a:r>
              <a:rPr lang="ja-JP" altLang="en-US" sz="2200" dirty="0"/>
              <a:t>③ </a:t>
            </a:r>
            <a:r>
              <a:rPr lang="ja-JP" altLang="en-US" sz="2200" dirty="0" smtClean="0"/>
              <a:t>住民</a:t>
            </a:r>
            <a:r>
              <a:rPr lang="ja-JP" altLang="en-US" sz="2200" dirty="0"/>
              <a:t>に</a:t>
            </a:r>
            <a:r>
              <a:rPr lang="ja-JP" altLang="en-US" sz="2200" dirty="0">
                <a:solidFill>
                  <a:srgbClr val="AA00AA"/>
                </a:solidFill>
              </a:rPr>
              <a:t>「警戒レベル</a:t>
            </a:r>
            <a:r>
              <a:rPr lang="ja-JP" altLang="en-US" sz="2200" dirty="0" smtClean="0">
                <a:solidFill>
                  <a:srgbClr val="AA00AA"/>
                </a:solidFill>
              </a:rPr>
              <a:t>４ 避難</a:t>
            </a:r>
            <a:r>
              <a:rPr lang="ja-JP" altLang="en-US" sz="2200" dirty="0">
                <a:solidFill>
                  <a:srgbClr val="AA00AA"/>
                </a:solidFill>
              </a:rPr>
              <a:t>指示」</a:t>
            </a:r>
            <a:r>
              <a:rPr lang="ja-JP" altLang="en-US" sz="2200" dirty="0"/>
              <a:t>を伝達するうえ</a:t>
            </a:r>
            <a:r>
              <a:rPr lang="ja-JP" altLang="en-US" sz="2200" dirty="0" smtClean="0"/>
              <a:t>で伝えるべき</a:t>
            </a:r>
            <a:r>
              <a:rPr lang="en-US" altLang="ja-JP" sz="2200" dirty="0" smtClean="0"/>
              <a:t/>
            </a:r>
            <a:br>
              <a:rPr lang="en-US" altLang="ja-JP" sz="2200" dirty="0" smtClean="0"/>
            </a:br>
            <a:r>
              <a:rPr lang="ja-JP" altLang="en-US" sz="2200" dirty="0" smtClean="0"/>
              <a:t>大事</a:t>
            </a:r>
            <a:r>
              <a:rPr lang="ja-JP" altLang="en-US" sz="2200" dirty="0"/>
              <a:t>なことは？</a:t>
            </a:r>
          </a:p>
          <a:p>
            <a:pPr marL="447675" indent="-266700" algn="just">
              <a:lnSpc>
                <a:spcPct val="110000"/>
              </a:lnSpc>
              <a:spcBef>
                <a:spcPts val="0"/>
              </a:spcBef>
              <a:spcAft>
                <a:spcPts val="600"/>
              </a:spcAft>
              <a:buNone/>
              <a:tabLst>
                <a:tab pos="628650" algn="l"/>
              </a:tabLst>
            </a:pPr>
            <a:endParaRPr lang="ja-JP" altLang="en-US" sz="2200" dirty="0"/>
          </a:p>
        </p:txBody>
      </p:sp>
      <p:pic>
        <p:nvPicPr>
          <p:cNvPr id="13" name="Picture 4" descr="先生のイラスト（男性）">
            <a:extLst>
              <a:ext uri="{FF2B5EF4-FFF2-40B4-BE49-F238E27FC236}">
                <a16:creationId xmlns:a16="http://schemas.microsoft.com/office/drawing/2014/main" id="{1AFB6E5D-5458-4701-8EB3-FF910ED673B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2991"/>
          <a:stretch/>
        </p:blipFill>
        <p:spPr bwMode="auto">
          <a:xfrm>
            <a:off x="5920794" y="5659476"/>
            <a:ext cx="1466074" cy="939800"/>
          </a:xfrm>
          <a:prstGeom prst="rect">
            <a:avLst/>
          </a:prstGeom>
          <a:noFill/>
          <a:extLst>
            <a:ext uri="{909E8E84-426E-40DD-AFC4-6F175D3DCCD1}">
              <a14:hiddenFill xmlns:a14="http://schemas.microsoft.com/office/drawing/2010/main">
                <a:solidFill>
                  <a:srgbClr val="FFFFFF"/>
                </a:solidFill>
              </a14:hiddenFill>
            </a:ext>
          </a:extLst>
        </p:spPr>
      </p:pic>
      <p:sp>
        <p:nvSpPr>
          <p:cNvPr id="14" name="テキスト ボックス 13">
            <a:extLst>
              <a:ext uri="{FF2B5EF4-FFF2-40B4-BE49-F238E27FC236}">
                <a16:creationId xmlns:a16="http://schemas.microsoft.com/office/drawing/2014/main" id="{E2AE743C-D7AE-4103-9057-375C4FD4570E}"/>
              </a:ext>
            </a:extLst>
          </p:cNvPr>
          <p:cNvSpPr txBox="1"/>
          <p:nvPr/>
        </p:nvSpPr>
        <p:spPr>
          <a:xfrm>
            <a:off x="2433142" y="6022184"/>
            <a:ext cx="3669594" cy="461665"/>
          </a:xfrm>
          <a:prstGeom prst="rect">
            <a:avLst/>
          </a:prstGeom>
          <a:noFill/>
        </p:spPr>
        <p:txBody>
          <a:bodyPr wrap="none" rtlCol="0">
            <a:spAutoFit/>
          </a:bodyPr>
          <a:lstStyle/>
          <a:p>
            <a:pPr algn="ctr"/>
            <a:r>
              <a:rPr lang="en-US" altLang="ja-JP" sz="2400" b="1" dirty="0">
                <a:solidFill>
                  <a:srgbClr val="419C7B"/>
                </a:solidFill>
                <a:latin typeface="+mn-ea"/>
              </a:rPr>
              <a:t>2</a:t>
            </a:r>
            <a:r>
              <a:rPr lang="en-US" altLang="ja-JP" sz="2400" b="1" dirty="0" smtClean="0">
                <a:solidFill>
                  <a:srgbClr val="419C7B"/>
                </a:solidFill>
                <a:latin typeface="+mn-ea"/>
              </a:rPr>
              <a:t>0</a:t>
            </a:r>
            <a:r>
              <a:rPr kumimoji="1" lang="ja-JP" altLang="en-US" sz="2400" b="1" dirty="0">
                <a:solidFill>
                  <a:srgbClr val="419C7B"/>
                </a:solidFill>
                <a:latin typeface="+mn-ea"/>
              </a:rPr>
              <a:t>分で検討を</a:t>
            </a:r>
            <a:r>
              <a:rPr lang="ja-JP" altLang="en-US" sz="2400" b="1" dirty="0">
                <a:solidFill>
                  <a:srgbClr val="419C7B"/>
                </a:solidFill>
                <a:latin typeface="+mn-ea"/>
              </a:rPr>
              <a:t>お願いします</a:t>
            </a:r>
            <a:endParaRPr kumimoji="1" lang="ja-JP" altLang="en-US" sz="2400" b="1" dirty="0">
              <a:solidFill>
                <a:srgbClr val="419C7B"/>
              </a:solidFill>
              <a:latin typeface="+mn-ea"/>
            </a:endParaRPr>
          </a:p>
        </p:txBody>
      </p:sp>
      <p:sp>
        <p:nvSpPr>
          <p:cNvPr id="15" name="テキスト ボックス 14">
            <a:extLst>
              <a:ext uri="{FF2B5EF4-FFF2-40B4-BE49-F238E27FC236}">
                <a16:creationId xmlns:a16="http://schemas.microsoft.com/office/drawing/2014/main" id="{D067266E-F940-8DEE-FAD4-5D8FF3C9C695}"/>
              </a:ext>
            </a:extLst>
          </p:cNvPr>
          <p:cNvSpPr txBox="1"/>
          <p:nvPr/>
        </p:nvSpPr>
        <p:spPr>
          <a:xfrm>
            <a:off x="724005" y="4684134"/>
            <a:ext cx="7695989" cy="551671"/>
          </a:xfrm>
          <a:prstGeom prst="rect">
            <a:avLst/>
          </a:prstGeom>
          <a:solidFill>
            <a:schemeClr val="tx1"/>
          </a:solidFill>
        </p:spPr>
        <p:txBody>
          <a:bodyPr wrap="square" lIns="108000" tIns="72000" rIns="108000" bIns="72000">
            <a:spAutoFit/>
          </a:bodyPr>
          <a:lstStyle/>
          <a:p>
            <a:pPr marL="0" lvl="1" indent="0" algn="ctr">
              <a:lnSpc>
                <a:spcPct val="110000"/>
              </a:lnSpc>
              <a:spcBef>
                <a:spcPts val="1200"/>
              </a:spcBef>
              <a:spcAft>
                <a:spcPts val="600"/>
              </a:spcAft>
              <a:buNone/>
              <a:tabLst>
                <a:tab pos="627063" algn="l"/>
              </a:tabLst>
            </a:pPr>
            <a:r>
              <a:rPr lang="ja-JP" altLang="en-US" sz="2000" b="1" dirty="0" smtClean="0">
                <a:solidFill>
                  <a:schemeClr val="bg1"/>
                </a:solidFill>
                <a:latin typeface="ＭＳ Ｐゴシック" panose="020B0600070205080204" pitchFamily="50" charset="-128"/>
                <a:ea typeface="ＭＳ Ｐゴシック" panose="020B0600070205080204" pitchFamily="50" charset="-128"/>
              </a:rPr>
              <a:t>市長</a:t>
            </a:r>
            <a:r>
              <a:rPr lang="ja-JP" altLang="en-US" sz="2000" b="1" dirty="0">
                <a:solidFill>
                  <a:schemeClr val="bg1"/>
                </a:solidFill>
                <a:latin typeface="ＭＳ Ｐゴシック" panose="020B0600070205080204" pitchFamily="50" charset="-128"/>
                <a:ea typeface="ＭＳ Ｐゴシック" panose="020B0600070205080204" pitchFamily="50" charset="-128"/>
              </a:rPr>
              <a:t>に説明することを想定して</a:t>
            </a:r>
            <a:r>
              <a:rPr lang="ja-JP" altLang="en-US" sz="2400" b="1" dirty="0">
                <a:solidFill>
                  <a:schemeClr val="bg1"/>
                </a:solidFill>
                <a:latin typeface="ＭＳ Ｐゴシック" panose="020B0600070205080204" pitchFamily="50" charset="-128"/>
                <a:ea typeface="ＭＳ Ｐゴシック" panose="020B0600070205080204" pitchFamily="50" charset="-128"/>
              </a:rPr>
              <a:t>「理由」「根拠」</a:t>
            </a:r>
            <a:r>
              <a:rPr lang="ja-JP" altLang="en-US" sz="2000" b="1" dirty="0">
                <a:solidFill>
                  <a:schemeClr val="bg1"/>
                </a:solidFill>
                <a:latin typeface="ＭＳ Ｐゴシック" panose="020B0600070205080204" pitchFamily="50" charset="-128"/>
                <a:ea typeface="ＭＳ Ｐゴシック" panose="020B0600070205080204" pitchFamily="50" charset="-128"/>
              </a:rPr>
              <a:t>も整理してください</a:t>
            </a:r>
          </a:p>
        </p:txBody>
      </p:sp>
    </p:spTree>
    <p:extLst>
      <p:ext uri="{BB962C8B-B14F-4D97-AF65-F5344CB8AC3E}">
        <p14:creationId xmlns:p14="http://schemas.microsoft.com/office/powerpoint/2010/main" val="174097581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normAutofit/>
          </a:bodyPr>
          <a:lstStyle/>
          <a:p>
            <a:r>
              <a:rPr lang="en-US" altLang="ja-JP" dirty="0"/>
              <a:t>【</a:t>
            </a:r>
            <a:r>
              <a:rPr lang="ja-JP" altLang="en-US" dirty="0"/>
              <a:t>グループ発表</a:t>
            </a:r>
            <a:r>
              <a:rPr lang="en-US" altLang="ja-JP" dirty="0"/>
              <a:t>】</a:t>
            </a:r>
            <a:r>
              <a:rPr lang="ja-JP" altLang="en-US" dirty="0"/>
              <a:t>　</a:t>
            </a:r>
            <a:r>
              <a:rPr lang="ja-JP" altLang="en-US" dirty="0" smtClean="0"/>
              <a:t>場面</a:t>
            </a:r>
            <a:r>
              <a:rPr lang="en-US" altLang="ja-JP" dirty="0"/>
              <a:t>3</a:t>
            </a:r>
            <a:endParaRPr kumimoji="1" lang="ja-JP" altLang="en-US" dirty="0"/>
          </a:p>
        </p:txBody>
      </p:sp>
      <p:sp>
        <p:nvSpPr>
          <p:cNvPr id="8" name="コンテンツ プレースホルダー 7">
            <a:extLst>
              <a:ext uri="{FF2B5EF4-FFF2-40B4-BE49-F238E27FC236}">
                <a16:creationId xmlns:a16="http://schemas.microsoft.com/office/drawing/2014/main" id="{821F731C-05A0-4665-9ECE-0ABA59831F6C}"/>
              </a:ext>
            </a:extLst>
          </p:cNvPr>
          <p:cNvSpPr>
            <a:spLocks noGrp="1"/>
          </p:cNvSpPr>
          <p:nvPr>
            <p:ph idx="13"/>
          </p:nvPr>
        </p:nvSpPr>
        <p:spPr>
          <a:xfrm>
            <a:off x="252000" y="86609"/>
            <a:ext cx="7886700" cy="277566"/>
          </a:xfrm>
        </p:spPr>
        <p:txBody>
          <a:bodyPr/>
          <a:lstStyle/>
          <a:p>
            <a:r>
              <a:rPr lang="en-US" altLang="ja-JP" b="0" dirty="0">
                <a:solidFill>
                  <a:srgbClr val="E66914"/>
                </a:solidFill>
              </a:rPr>
              <a:t>【</a:t>
            </a:r>
            <a:r>
              <a:rPr lang="ja-JP" altLang="en-US" b="0" dirty="0">
                <a:solidFill>
                  <a:srgbClr val="E66914"/>
                </a:solidFill>
              </a:rPr>
              <a:t>場面 </a:t>
            </a:r>
            <a:r>
              <a:rPr lang="en-US" altLang="ja-JP" b="0" dirty="0" smtClean="0">
                <a:solidFill>
                  <a:srgbClr val="E66914"/>
                </a:solidFill>
              </a:rPr>
              <a:t>3 </a:t>
            </a:r>
            <a:r>
              <a:rPr lang="en-US" altLang="ja-JP" b="0" dirty="0">
                <a:solidFill>
                  <a:srgbClr val="E66914"/>
                </a:solidFill>
              </a:rPr>
              <a:t>】</a:t>
            </a:r>
            <a:endParaRPr lang="ja-JP" altLang="en-US" b="0" dirty="0">
              <a:solidFill>
                <a:srgbClr val="E66914"/>
              </a:solidFill>
            </a:endParaRPr>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56</a:t>
            </a:fld>
            <a:endParaRPr lang="ja-JP" altLang="en-US"/>
          </a:p>
        </p:txBody>
      </p:sp>
      <p:sp>
        <p:nvSpPr>
          <p:cNvPr id="11" name="正方形/長方形 11">
            <a:extLst>
              <a:ext uri="{FF2B5EF4-FFF2-40B4-BE49-F238E27FC236}">
                <a16:creationId xmlns:a16="http://schemas.microsoft.com/office/drawing/2014/main" id="{7FCE4E78-E0F0-4762-AD3C-5B4D50284EB8}"/>
              </a:ext>
            </a:extLst>
          </p:cNvPr>
          <p:cNvSpPr/>
          <p:nvPr/>
        </p:nvSpPr>
        <p:spPr>
          <a:xfrm>
            <a:off x="252000" y="1141108"/>
            <a:ext cx="8717339" cy="4949141"/>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477521">
                <a:moveTo>
                  <a:pt x="0" y="0"/>
                </a:moveTo>
                <a:lnTo>
                  <a:pt x="8348133" y="0"/>
                </a:lnTo>
                <a:lnTo>
                  <a:pt x="8348133" y="4248709"/>
                </a:lnTo>
                <a:lnTo>
                  <a:pt x="5156201" y="4248921"/>
                </a:lnTo>
                <a:lnTo>
                  <a:pt x="5257801" y="4477521"/>
                </a:lnTo>
                <a:lnTo>
                  <a:pt x="4572001" y="4248922"/>
                </a:lnTo>
                <a:lnTo>
                  <a:pt x="0" y="4248709"/>
                </a:lnTo>
                <a:lnTo>
                  <a:pt x="0" y="0"/>
                </a:lnTo>
                <a:close/>
              </a:path>
            </a:pathLst>
          </a:custGeom>
          <a:solidFill>
            <a:schemeClr val="accent6">
              <a:lumMod val="20000"/>
              <a:lumOff val="80000"/>
            </a:schemeClr>
          </a:solidFill>
          <a:ln>
            <a:solidFill>
              <a:srgbClr val="419C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lvl="0">
              <a:lnSpc>
                <a:spcPct val="110000"/>
              </a:lnSpc>
              <a:spcAft>
                <a:spcPts val="600"/>
              </a:spcAft>
            </a:pPr>
            <a:r>
              <a:rPr lang="ja-JP" altLang="en-US" sz="2000" dirty="0" smtClean="0">
                <a:solidFill>
                  <a:prstClr val="black"/>
                </a:solidFill>
                <a:latin typeface="ＭＳ Ｐゴシック" panose="020B0600070205080204" pitchFamily="50" charset="-128"/>
              </a:rPr>
              <a:t>グループ</a:t>
            </a:r>
            <a:r>
              <a:rPr lang="ja-JP" altLang="en-US" sz="2000" dirty="0">
                <a:solidFill>
                  <a:prstClr val="black"/>
                </a:solidFill>
                <a:latin typeface="ＭＳ Ｐゴシック" panose="020B0600070205080204" pitchFamily="50" charset="-128"/>
              </a:rPr>
              <a:t>で検討した結果を発表してください</a:t>
            </a:r>
            <a:r>
              <a:rPr lang="ja-JP" altLang="en-US" sz="2000" dirty="0" smtClean="0">
                <a:solidFill>
                  <a:prstClr val="black"/>
                </a:solidFill>
                <a:latin typeface="ＭＳ Ｐゴシック" panose="020B0600070205080204" pitchFamily="50" charset="-128"/>
              </a:rPr>
              <a:t>。</a:t>
            </a:r>
            <a:endParaRPr lang="en-US" altLang="ja-JP" sz="2000" dirty="0" smtClean="0">
              <a:solidFill>
                <a:prstClr val="black"/>
              </a:solidFill>
              <a:latin typeface="ＭＳ Ｐゴシック" panose="020B0600070205080204" pitchFamily="50" charset="-128"/>
            </a:endParaRPr>
          </a:p>
          <a:p>
            <a:pPr lvl="0">
              <a:lnSpc>
                <a:spcPct val="110000"/>
              </a:lnSpc>
              <a:spcAft>
                <a:spcPts val="600"/>
              </a:spcAft>
            </a:pPr>
            <a:endParaRPr lang="ja-JP" altLang="en-US" sz="2000" dirty="0">
              <a:solidFill>
                <a:prstClr val="black"/>
              </a:solidFill>
              <a:latin typeface="ＭＳ Ｐゴシック" panose="020B0600070205080204" pitchFamily="50" charset="-128"/>
            </a:endParaRPr>
          </a:p>
          <a:p>
            <a:pPr marL="177800">
              <a:lnSpc>
                <a:spcPct val="110000"/>
              </a:lnSpc>
              <a:spcBef>
                <a:spcPts val="0"/>
              </a:spcBef>
              <a:spcAft>
                <a:spcPts val="600"/>
              </a:spcAft>
              <a:buClr>
                <a:schemeClr val="tx1"/>
              </a:buClr>
              <a:tabLst>
                <a:tab pos="627063" algn="l"/>
              </a:tabLst>
            </a:pPr>
            <a:r>
              <a:rPr lang="ja-JP" altLang="en-US" sz="2200" dirty="0" smtClean="0">
                <a:solidFill>
                  <a:prstClr val="black"/>
                </a:solidFill>
                <a:latin typeface="ＭＳ Ｐゴシック" panose="020B0600070205080204" pitchFamily="50" charset="-128"/>
              </a:rPr>
              <a:t>① </a:t>
            </a:r>
            <a:r>
              <a:rPr lang="ja-JP" altLang="en-US" sz="2200" dirty="0">
                <a:solidFill>
                  <a:srgbClr val="AA00AA"/>
                </a:solidFill>
                <a:latin typeface="ＭＳ Ｐゴシック" panose="020B0600070205080204" pitchFamily="50" charset="-128"/>
              </a:rPr>
              <a:t>「警戒レベル</a:t>
            </a:r>
            <a:r>
              <a:rPr lang="ja-JP" altLang="en-US" sz="2200" dirty="0" smtClean="0">
                <a:solidFill>
                  <a:srgbClr val="AA00AA"/>
                </a:solidFill>
                <a:latin typeface="ＭＳ Ｐゴシック" panose="020B0600070205080204" pitchFamily="50" charset="-128"/>
              </a:rPr>
              <a:t>４ 避難</a:t>
            </a:r>
            <a:r>
              <a:rPr lang="ja-JP" altLang="en-US" sz="2200" dirty="0">
                <a:solidFill>
                  <a:srgbClr val="AA00AA"/>
                </a:solidFill>
                <a:latin typeface="ＭＳ Ｐゴシック" panose="020B0600070205080204" pitchFamily="50" charset="-128"/>
              </a:rPr>
              <a:t>指示」</a:t>
            </a:r>
            <a:r>
              <a:rPr lang="ja-JP" altLang="en-US" sz="2200" dirty="0">
                <a:solidFill>
                  <a:prstClr val="black"/>
                </a:solidFill>
                <a:latin typeface="ＭＳ Ｐゴシック" panose="020B0600070205080204" pitchFamily="50" charset="-128"/>
              </a:rPr>
              <a:t>を発令するタイミングは？</a:t>
            </a:r>
          </a:p>
          <a:p>
            <a:pPr marL="177800">
              <a:lnSpc>
                <a:spcPct val="110000"/>
              </a:lnSpc>
              <a:spcBef>
                <a:spcPts val="0"/>
              </a:spcBef>
              <a:spcAft>
                <a:spcPts val="600"/>
              </a:spcAft>
              <a:buClr>
                <a:schemeClr val="tx1"/>
              </a:buClr>
              <a:tabLst>
                <a:tab pos="627063" algn="l"/>
              </a:tabLst>
            </a:pPr>
            <a:r>
              <a:rPr lang="ja-JP" altLang="en-US" sz="2200" dirty="0">
                <a:solidFill>
                  <a:prstClr val="black"/>
                </a:solidFill>
                <a:latin typeface="ＭＳ Ｐゴシック" panose="020B0600070205080204" pitchFamily="50" charset="-128"/>
              </a:rPr>
              <a:t>② </a:t>
            </a:r>
            <a:r>
              <a:rPr lang="ja-JP" altLang="en-US" sz="2200" dirty="0">
                <a:solidFill>
                  <a:srgbClr val="AA00AA"/>
                </a:solidFill>
                <a:latin typeface="ＭＳ Ｐゴシック" panose="020B0600070205080204" pitchFamily="50" charset="-128"/>
              </a:rPr>
              <a:t>「警戒レベル</a:t>
            </a:r>
            <a:r>
              <a:rPr lang="ja-JP" altLang="en-US" sz="2200" dirty="0" smtClean="0">
                <a:solidFill>
                  <a:srgbClr val="AA00AA"/>
                </a:solidFill>
                <a:latin typeface="ＭＳ Ｐゴシック" panose="020B0600070205080204" pitchFamily="50" charset="-128"/>
              </a:rPr>
              <a:t>４ 避難</a:t>
            </a:r>
            <a:r>
              <a:rPr lang="ja-JP" altLang="en-US" sz="2200" dirty="0">
                <a:solidFill>
                  <a:srgbClr val="AA00AA"/>
                </a:solidFill>
                <a:latin typeface="ＭＳ Ｐゴシック" panose="020B0600070205080204" pitchFamily="50" charset="-128"/>
              </a:rPr>
              <a:t>指示」</a:t>
            </a:r>
            <a:r>
              <a:rPr lang="ja-JP" altLang="en-US" sz="2200" dirty="0">
                <a:solidFill>
                  <a:prstClr val="black"/>
                </a:solidFill>
                <a:latin typeface="ＭＳ Ｐゴシック" panose="020B0600070205080204" pitchFamily="50" charset="-128"/>
              </a:rPr>
              <a:t>の対象区域は？</a:t>
            </a:r>
          </a:p>
          <a:p>
            <a:pPr marL="533400" indent="-355600">
              <a:lnSpc>
                <a:spcPct val="110000"/>
              </a:lnSpc>
              <a:spcBef>
                <a:spcPts val="0"/>
              </a:spcBef>
              <a:spcAft>
                <a:spcPts val="600"/>
              </a:spcAft>
              <a:buClr>
                <a:schemeClr val="tx1"/>
              </a:buClr>
              <a:tabLst>
                <a:tab pos="627063" algn="l"/>
              </a:tabLst>
            </a:pPr>
            <a:r>
              <a:rPr lang="ja-JP" altLang="en-US" sz="2200" dirty="0">
                <a:solidFill>
                  <a:prstClr val="black"/>
                </a:solidFill>
                <a:latin typeface="ＭＳ Ｐゴシック" panose="020B0600070205080204" pitchFamily="50" charset="-128"/>
              </a:rPr>
              <a:t>③ 住民に</a:t>
            </a:r>
            <a:r>
              <a:rPr lang="ja-JP" altLang="en-US" sz="2200" dirty="0">
                <a:solidFill>
                  <a:srgbClr val="AA00AA"/>
                </a:solidFill>
                <a:latin typeface="ＭＳ Ｐゴシック" panose="020B0600070205080204" pitchFamily="50" charset="-128"/>
              </a:rPr>
              <a:t>「警戒レベル</a:t>
            </a:r>
            <a:r>
              <a:rPr lang="ja-JP" altLang="en-US" sz="2200" dirty="0" smtClean="0">
                <a:solidFill>
                  <a:srgbClr val="AA00AA"/>
                </a:solidFill>
                <a:latin typeface="ＭＳ Ｐゴシック" panose="020B0600070205080204" pitchFamily="50" charset="-128"/>
              </a:rPr>
              <a:t>４ 避難</a:t>
            </a:r>
            <a:r>
              <a:rPr lang="ja-JP" altLang="en-US" sz="2200" dirty="0">
                <a:solidFill>
                  <a:srgbClr val="AA00AA"/>
                </a:solidFill>
                <a:latin typeface="ＭＳ Ｐゴシック" panose="020B0600070205080204" pitchFamily="50" charset="-128"/>
              </a:rPr>
              <a:t>指示」</a:t>
            </a:r>
            <a:r>
              <a:rPr lang="ja-JP" altLang="en-US" sz="2200" dirty="0">
                <a:solidFill>
                  <a:prstClr val="black"/>
                </a:solidFill>
                <a:latin typeface="ＭＳ Ｐゴシック" panose="020B0600070205080204" pitchFamily="50" charset="-128"/>
              </a:rPr>
              <a:t>を伝達するうえで伝えるべき</a:t>
            </a:r>
            <a:br>
              <a:rPr lang="ja-JP" altLang="en-US" sz="2200" dirty="0">
                <a:solidFill>
                  <a:prstClr val="black"/>
                </a:solidFill>
                <a:latin typeface="ＭＳ Ｐゴシック" panose="020B0600070205080204" pitchFamily="50" charset="-128"/>
              </a:rPr>
            </a:br>
            <a:r>
              <a:rPr lang="ja-JP" altLang="en-US" sz="2200" dirty="0">
                <a:solidFill>
                  <a:prstClr val="black"/>
                </a:solidFill>
                <a:latin typeface="ＭＳ Ｐゴシック" panose="020B0600070205080204" pitchFamily="50" charset="-128"/>
              </a:rPr>
              <a:t>大事なことは？</a:t>
            </a:r>
          </a:p>
          <a:p>
            <a:pPr marL="635000" indent="-457200">
              <a:lnSpc>
                <a:spcPct val="110000"/>
              </a:lnSpc>
              <a:spcBef>
                <a:spcPts val="0"/>
              </a:spcBef>
              <a:spcAft>
                <a:spcPts val="600"/>
              </a:spcAft>
              <a:buClr>
                <a:schemeClr val="tx1"/>
              </a:buClr>
              <a:buFont typeface="+mj-ea"/>
              <a:buAutoNum type="circleNumDbPlain"/>
              <a:tabLst>
                <a:tab pos="627063" algn="l"/>
              </a:tabLst>
            </a:pPr>
            <a:endParaRPr lang="en-US" altLang="ja-JP" sz="2200" dirty="0" smtClean="0">
              <a:solidFill>
                <a:prstClr val="black"/>
              </a:solidFill>
              <a:latin typeface="ＭＳ Ｐゴシック" panose="020B0600070205080204" pitchFamily="50" charset="-128"/>
            </a:endParaRPr>
          </a:p>
          <a:p>
            <a:pPr marL="457200" lvl="0" indent="-457200">
              <a:lnSpc>
                <a:spcPct val="110000"/>
              </a:lnSpc>
              <a:spcAft>
                <a:spcPts val="600"/>
              </a:spcAft>
              <a:buClr>
                <a:schemeClr val="tx1"/>
              </a:buClr>
              <a:buFont typeface="+mj-ea"/>
              <a:buAutoNum type="circleNumDbPlain"/>
            </a:pPr>
            <a:endParaRPr lang="en-US" altLang="ja-JP" sz="2200" dirty="0" smtClean="0">
              <a:solidFill>
                <a:prstClr val="black"/>
              </a:solidFill>
              <a:latin typeface="ＭＳ Ｐゴシック" panose="020B0600070205080204" pitchFamily="50" charset="-128"/>
            </a:endParaRPr>
          </a:p>
          <a:p>
            <a:pPr marL="457200" lvl="0" indent="-457200">
              <a:lnSpc>
                <a:spcPct val="110000"/>
              </a:lnSpc>
              <a:spcAft>
                <a:spcPts val="600"/>
              </a:spcAft>
              <a:buClr>
                <a:schemeClr val="tx1"/>
              </a:buClr>
              <a:buFont typeface="+mj-ea"/>
              <a:buAutoNum type="circleNumDbPlain"/>
            </a:pPr>
            <a:endParaRPr lang="ja-JP" altLang="en-US" sz="2200" dirty="0">
              <a:solidFill>
                <a:prstClr val="black"/>
              </a:solidFill>
              <a:latin typeface="ＭＳ Ｐゴシック" panose="020B0600070205080204" pitchFamily="50" charset="-128"/>
            </a:endParaRPr>
          </a:p>
        </p:txBody>
      </p:sp>
      <p:pic>
        <p:nvPicPr>
          <p:cNvPr id="13" name="Picture 4" descr="先生のイラスト（男性）">
            <a:extLst>
              <a:ext uri="{FF2B5EF4-FFF2-40B4-BE49-F238E27FC236}">
                <a16:creationId xmlns:a16="http://schemas.microsoft.com/office/drawing/2014/main" id="{1AFB6E5D-5458-4701-8EB3-FF910ED673B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2991"/>
          <a:stretch/>
        </p:blipFill>
        <p:spPr bwMode="auto">
          <a:xfrm>
            <a:off x="5920794" y="5659476"/>
            <a:ext cx="1466074" cy="939800"/>
          </a:xfrm>
          <a:prstGeom prst="rect">
            <a:avLst/>
          </a:prstGeom>
          <a:noFill/>
          <a:extLst>
            <a:ext uri="{909E8E84-426E-40DD-AFC4-6F175D3DCCD1}">
              <a14:hiddenFill xmlns:a14="http://schemas.microsoft.com/office/drawing/2010/main">
                <a:solidFill>
                  <a:srgbClr val="FFFFFF"/>
                </a:solidFill>
              </a14:hiddenFill>
            </a:ext>
          </a:extLst>
        </p:spPr>
      </p:pic>
      <p:sp>
        <p:nvSpPr>
          <p:cNvPr id="14" name="テキスト ボックス 13">
            <a:extLst>
              <a:ext uri="{FF2B5EF4-FFF2-40B4-BE49-F238E27FC236}">
                <a16:creationId xmlns:a16="http://schemas.microsoft.com/office/drawing/2014/main" id="{E2AE743C-D7AE-4103-9057-375C4FD4570E}"/>
              </a:ext>
            </a:extLst>
          </p:cNvPr>
          <p:cNvSpPr txBox="1"/>
          <p:nvPr/>
        </p:nvSpPr>
        <p:spPr>
          <a:xfrm>
            <a:off x="2201508" y="6022184"/>
            <a:ext cx="4132863" cy="461665"/>
          </a:xfrm>
          <a:prstGeom prst="rect">
            <a:avLst/>
          </a:prstGeom>
          <a:noFill/>
        </p:spPr>
        <p:txBody>
          <a:bodyPr wrap="none" rtlCol="0">
            <a:spAutoFit/>
          </a:bodyPr>
          <a:lstStyle/>
          <a:p>
            <a:pPr algn="ctr"/>
            <a:r>
              <a:rPr lang="en-US" altLang="ja-JP" sz="2400" b="1" dirty="0">
                <a:solidFill>
                  <a:srgbClr val="419C7B"/>
                </a:solidFill>
                <a:latin typeface="+mn-ea"/>
              </a:rPr>
              <a:t>3</a:t>
            </a:r>
            <a:r>
              <a:rPr lang="ja-JP" altLang="en-US" sz="2400" b="1" dirty="0">
                <a:solidFill>
                  <a:srgbClr val="419C7B"/>
                </a:solidFill>
                <a:latin typeface="+mn-ea"/>
              </a:rPr>
              <a:t>分以内で発表をお願いします</a:t>
            </a:r>
          </a:p>
        </p:txBody>
      </p:sp>
      <p:sp>
        <p:nvSpPr>
          <p:cNvPr id="15" name="テキスト ボックス 14">
            <a:extLst>
              <a:ext uri="{FF2B5EF4-FFF2-40B4-BE49-F238E27FC236}">
                <a16:creationId xmlns:a16="http://schemas.microsoft.com/office/drawing/2014/main" id="{D067266E-F940-8DEE-FAD4-5D8FF3C9C695}"/>
              </a:ext>
            </a:extLst>
          </p:cNvPr>
          <p:cNvSpPr txBox="1"/>
          <p:nvPr/>
        </p:nvSpPr>
        <p:spPr>
          <a:xfrm>
            <a:off x="724005" y="4683671"/>
            <a:ext cx="7695989" cy="502042"/>
          </a:xfrm>
          <a:prstGeom prst="rect">
            <a:avLst/>
          </a:prstGeom>
          <a:solidFill>
            <a:schemeClr val="tx1"/>
          </a:solidFill>
        </p:spPr>
        <p:txBody>
          <a:bodyPr wrap="square" lIns="108000" tIns="72000" rIns="108000" bIns="72000">
            <a:spAutoFit/>
          </a:bodyPr>
          <a:lstStyle/>
          <a:p>
            <a:pPr marL="0" lvl="1" indent="0" algn="ctr">
              <a:lnSpc>
                <a:spcPct val="110000"/>
              </a:lnSpc>
              <a:spcBef>
                <a:spcPts val="1200"/>
              </a:spcBef>
              <a:spcAft>
                <a:spcPts val="600"/>
              </a:spcAft>
              <a:buNone/>
              <a:tabLst>
                <a:tab pos="627063" algn="l"/>
              </a:tabLst>
            </a:pPr>
            <a:r>
              <a:rPr lang="ja-JP" altLang="en-US" sz="2000" b="1" dirty="0">
                <a:solidFill>
                  <a:schemeClr val="bg1"/>
                </a:solidFill>
                <a:latin typeface="ＭＳ Ｐゴシック" panose="020B0600070205080204" pitchFamily="50" charset="-128"/>
                <a:ea typeface="ＭＳ Ｐゴシック" panose="020B0600070205080204" pitchFamily="50" charset="-128"/>
              </a:rPr>
              <a:t>そのように考えた</a:t>
            </a:r>
            <a:r>
              <a:rPr lang="ja-JP" altLang="en-US" sz="2400" b="1" dirty="0">
                <a:solidFill>
                  <a:schemeClr val="bg1"/>
                </a:solidFill>
                <a:latin typeface="ＭＳ Ｐゴシック" panose="020B0600070205080204" pitchFamily="50" charset="-128"/>
                <a:ea typeface="ＭＳ Ｐゴシック" panose="020B0600070205080204" pitchFamily="50" charset="-128"/>
              </a:rPr>
              <a:t>「理由</a:t>
            </a:r>
            <a:r>
              <a:rPr lang="ja-JP" altLang="en-US" sz="2400" b="1" dirty="0">
                <a:solidFill>
                  <a:schemeClr val="bg1"/>
                </a:solidFill>
                <a:latin typeface="ＭＳ Ｐゴシック" panose="020B0600070205080204" pitchFamily="50" charset="-128"/>
              </a:rPr>
              <a:t>」 「根拠」</a:t>
            </a:r>
            <a:r>
              <a:rPr lang="ja-JP" altLang="en-US" sz="2000" b="1" dirty="0">
                <a:solidFill>
                  <a:schemeClr val="bg1"/>
                </a:solidFill>
                <a:latin typeface="ＭＳ Ｐゴシック" panose="020B0600070205080204" pitchFamily="50" charset="-128"/>
                <a:ea typeface="ＭＳ Ｐゴシック" panose="020B0600070205080204" pitchFamily="50" charset="-128"/>
              </a:rPr>
              <a:t>も説明してください</a:t>
            </a:r>
          </a:p>
        </p:txBody>
      </p:sp>
    </p:spTree>
    <p:extLst>
      <p:ext uri="{BB962C8B-B14F-4D97-AF65-F5344CB8AC3E}">
        <p14:creationId xmlns:p14="http://schemas.microsoft.com/office/powerpoint/2010/main" val="160140587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00DD7FD-6285-4028-A19C-04B31D3CC55C}"/>
              </a:ext>
            </a:extLst>
          </p:cNvPr>
          <p:cNvSpPr>
            <a:spLocks noGrp="1"/>
          </p:cNvSpPr>
          <p:nvPr>
            <p:ph type="ctrTitle"/>
          </p:nvPr>
        </p:nvSpPr>
        <p:spPr/>
        <p:txBody>
          <a:bodyPr>
            <a:normAutofit fontScale="90000"/>
          </a:bodyPr>
          <a:lstStyle/>
          <a:p>
            <a:pPr>
              <a:lnSpc>
                <a:spcPct val="140000"/>
              </a:lnSpc>
              <a:spcAft>
                <a:spcPts val="3600"/>
              </a:spcAft>
            </a:pPr>
            <a:r>
              <a:rPr lang="en-US" altLang="ja-JP" sz="3100" dirty="0"/>
              <a:t>【</a:t>
            </a:r>
            <a:r>
              <a:rPr lang="ja-JP" altLang="en-US" sz="3100" dirty="0"/>
              <a:t>場面</a:t>
            </a:r>
            <a:r>
              <a:rPr lang="en-US" altLang="ja-JP" sz="3100" dirty="0"/>
              <a:t>3】</a:t>
            </a:r>
            <a:r>
              <a:rPr lang="en-US" altLang="ja-JP" sz="3100" dirty="0">
                <a:solidFill>
                  <a:srgbClr val="E66914"/>
                </a:solidFill>
              </a:rPr>
              <a:t/>
            </a:r>
            <a:br>
              <a:rPr lang="en-US" altLang="ja-JP" sz="3100" dirty="0">
                <a:solidFill>
                  <a:srgbClr val="E66914"/>
                </a:solidFill>
              </a:rPr>
            </a:br>
            <a:r>
              <a:rPr lang="ja-JP" altLang="en-US" sz="4400" dirty="0">
                <a:solidFill>
                  <a:srgbClr val="E66914"/>
                </a:solidFill>
              </a:rPr>
              <a:t>解　　説</a:t>
            </a:r>
            <a:endParaRPr kumimoji="1" lang="ja-JP" altLang="en-US" dirty="0"/>
          </a:p>
        </p:txBody>
      </p:sp>
      <p:sp>
        <p:nvSpPr>
          <p:cNvPr id="5" name="スライド番号プレースホルダー 4">
            <a:extLst>
              <a:ext uri="{FF2B5EF4-FFF2-40B4-BE49-F238E27FC236}">
                <a16:creationId xmlns:a16="http://schemas.microsoft.com/office/drawing/2014/main" id="{1F4C2A7D-D784-4CAA-8E54-971FD8ECE6CD}"/>
              </a:ext>
            </a:extLst>
          </p:cNvPr>
          <p:cNvSpPr>
            <a:spLocks noGrp="1"/>
          </p:cNvSpPr>
          <p:nvPr>
            <p:ph type="sldNum" sz="quarter" idx="12"/>
          </p:nvPr>
        </p:nvSpPr>
        <p:spPr/>
        <p:txBody>
          <a:bodyPr/>
          <a:lstStyle/>
          <a:p>
            <a:fld id="{090AECCA-A504-4483-9A84-66AB2E940DB8}" type="slidenum">
              <a:rPr lang="ja-JP" altLang="en-US" smtClean="0"/>
              <a:pPr/>
              <a:t>57</a:t>
            </a:fld>
            <a:endParaRPr lang="ja-JP" altLang="en-US" dirty="0"/>
          </a:p>
        </p:txBody>
      </p:sp>
    </p:spTree>
    <p:extLst>
      <p:ext uri="{BB962C8B-B14F-4D97-AF65-F5344CB8AC3E}">
        <p14:creationId xmlns:p14="http://schemas.microsoft.com/office/powerpoint/2010/main" val="225204757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ja-JP" altLang="en-US" dirty="0"/>
              <a:t>① 「警戒レベル４　避難指示」 を発令するタイミングは？</a:t>
            </a:r>
            <a:endParaRPr kumimoji="1" lang="ja-JP" altLang="en-US" dirty="0">
              <a:latin typeface="+mn-ea"/>
              <a:ea typeface="+mn-ea"/>
            </a:endParaRPr>
          </a:p>
        </p:txBody>
      </p:sp>
      <p:sp>
        <p:nvSpPr>
          <p:cNvPr id="3" name="スライド番号プレースホルダー 2"/>
          <p:cNvSpPr>
            <a:spLocks noGrp="1"/>
          </p:cNvSpPr>
          <p:nvPr>
            <p:ph type="sldNum" sz="quarter" idx="12"/>
          </p:nvPr>
        </p:nvSpPr>
        <p:spPr/>
        <p:txBody>
          <a:bodyPr/>
          <a:lstStyle/>
          <a:p>
            <a:fld id="{090AECCA-A504-4483-9A84-66AB2E940DB8}" type="slidenum">
              <a:rPr lang="ja-JP" altLang="en-US" smtClean="0">
                <a:latin typeface="+mn-ea"/>
              </a:rPr>
              <a:pPr/>
              <a:t>58</a:t>
            </a:fld>
            <a:endParaRPr lang="ja-JP" altLang="en-US" dirty="0">
              <a:latin typeface="+mn-ea"/>
            </a:endParaRPr>
          </a:p>
        </p:txBody>
      </p:sp>
      <p:sp>
        <p:nvSpPr>
          <p:cNvPr id="4" name="正方形/長方形 3"/>
          <p:cNvSpPr/>
          <p:nvPr/>
        </p:nvSpPr>
        <p:spPr>
          <a:xfrm>
            <a:off x="284677" y="1761566"/>
            <a:ext cx="3040414" cy="420911"/>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mn-ea"/>
              <a:cs typeface="+mn-cs"/>
            </a:endParaRPr>
          </a:p>
        </p:txBody>
      </p:sp>
      <p:sp>
        <p:nvSpPr>
          <p:cNvPr id="5" name="正方形/長方形 4">
            <a:extLst>
              <a:ext uri="{FF2B5EF4-FFF2-40B4-BE49-F238E27FC236}">
                <a16:creationId xmlns:a16="http://schemas.microsoft.com/office/drawing/2014/main" id="{5D1350F6-C3C2-F31A-462C-81CB81D74742}"/>
              </a:ext>
            </a:extLst>
          </p:cNvPr>
          <p:cNvSpPr/>
          <p:nvPr/>
        </p:nvSpPr>
        <p:spPr>
          <a:xfrm>
            <a:off x="234000" y="1544664"/>
            <a:ext cx="8640000" cy="4993343"/>
          </a:xfrm>
          <a:prstGeom prst="rect">
            <a:avLst/>
          </a:prstGeom>
          <a:noFill/>
          <a:ln w="25400" cap="flat" cmpd="sng" algn="ctr">
            <a:solidFill>
              <a:sysClr val="windowText" lastClr="000000"/>
            </a:solidFill>
            <a:prstDash val="solid"/>
            <a:miter lim="800000"/>
          </a:ln>
          <a:effectLst/>
        </p:spPr>
        <p:txBody>
          <a:bodyPr tIns="180000" bIns="180000" rtlCol="0" anchor="t">
            <a:noAutofit/>
          </a:bodyPr>
          <a:lstStyle/>
          <a:p>
            <a:pPr marL="0" marR="0" lvl="0" indent="0" algn="just" defTabSz="685800" rtl="0" eaLnBrk="1" fontAlgn="auto" latinLnBrk="0" hangingPunct="1">
              <a:lnSpc>
                <a:spcPct val="130000"/>
              </a:lnSpc>
              <a:spcBef>
                <a:spcPts val="600"/>
              </a:spcBef>
              <a:spcAft>
                <a:spcPts val="0"/>
              </a:spcAft>
              <a:buClr>
                <a:srgbClr val="D15A3E"/>
              </a:buClr>
              <a:buSzPct val="100000"/>
              <a:buFontTx/>
              <a:buNone/>
              <a:tabLst/>
              <a:defRPr/>
            </a:pPr>
            <a:r>
              <a:rPr kumimoji="0" lang="ja-JP" altLang="en-US" sz="2400" b="0" i="0" u="none" strike="noStrike" kern="0" cap="none" spc="-100" normalizeH="0" baseline="0" noProof="0" dirty="0">
                <a:ln>
                  <a:noFill/>
                </a:ln>
                <a:solidFill>
                  <a:prstClr val="white"/>
                </a:solidFill>
                <a:effectLst/>
                <a:uLnTx/>
                <a:uFill>
                  <a:solidFill>
                    <a:srgbClr val="FF0000"/>
                  </a:solidFill>
                </a:uFill>
                <a:latin typeface="+mn-ea"/>
              </a:rPr>
              <a:t>警戒レベル４　</a:t>
            </a:r>
            <a:r>
              <a:rPr kumimoji="0" lang="ja-JP" altLang="en-US" sz="2400" b="0" i="0" u="none" strike="noStrike" kern="0" cap="none" spc="-100" normalizeH="0" baseline="0" noProof="0" dirty="0">
                <a:ln>
                  <a:noFill/>
                </a:ln>
                <a:solidFill>
                  <a:prstClr val="white"/>
                </a:solidFill>
                <a:effectLst/>
                <a:uLnTx/>
                <a:uFill>
                  <a:solidFill>
                    <a:srgbClr val="7030A0"/>
                  </a:solidFill>
                </a:uFill>
                <a:latin typeface="+mn-ea"/>
              </a:rPr>
              <a:t>避難指示  </a:t>
            </a:r>
            <a:r>
              <a:rPr kumimoji="0" lang="ja-JP" altLang="en-US" sz="2400" b="0" i="0" u="none" strike="noStrike" kern="0" cap="none" spc="-100" normalizeH="0" baseline="0" noProof="0" dirty="0">
                <a:ln>
                  <a:noFill/>
                </a:ln>
                <a:solidFill>
                  <a:prstClr val="black"/>
                </a:solidFill>
                <a:effectLst/>
                <a:uLnTx/>
                <a:uFill>
                  <a:solidFill>
                    <a:srgbClr val="FF0000"/>
                  </a:solidFill>
                </a:uFill>
                <a:latin typeface="+mn-ea"/>
              </a:rPr>
              <a:t>の発令基準（土砂災害）</a:t>
            </a:r>
            <a:endParaRPr kumimoji="0" lang="en-US" altLang="ja-JP" sz="2400" b="0" i="0" u="none" strike="noStrike" kern="0" cap="none" spc="-100" normalizeH="0" baseline="0" noProof="0" dirty="0">
              <a:ln>
                <a:noFill/>
              </a:ln>
              <a:solidFill>
                <a:prstClr val="black"/>
              </a:solidFill>
              <a:effectLst/>
              <a:uLnTx/>
              <a:uFill>
                <a:solidFill>
                  <a:srgbClr val="FF0000"/>
                </a:solidFill>
              </a:uFill>
              <a:latin typeface="+mn-ea"/>
            </a:endParaRPr>
          </a:p>
          <a:p>
            <a:pPr marL="165100" marR="0" lvl="0" indent="-238125" algn="just" defTabSz="685800" rtl="0" eaLnBrk="1" fontAlgn="auto" latinLnBrk="0" hangingPunct="1">
              <a:lnSpc>
                <a:spcPct val="125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１～５のいずれかに該当する場合に、</a:t>
            </a:r>
            <a:r>
              <a:rPr kumimoji="0" lang="ja-JP" altLang="en-US" sz="1600" b="0" i="0" u="none" strike="noStrike" kern="0" cap="none" spc="-150" normalizeH="0" baseline="0" noProof="0" dirty="0">
                <a:ln>
                  <a:noFill/>
                </a:ln>
                <a:solidFill>
                  <a:srgbClr val="AA00AA"/>
                </a:solidFill>
                <a:effectLst/>
                <a:uLnTx/>
                <a:uFill>
                  <a:solidFill>
                    <a:srgbClr val="FF0000"/>
                  </a:solidFill>
                </a:uFill>
                <a:latin typeface="+mn-ea"/>
              </a:rPr>
              <a:t>警戒レベル４避難指示</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を発令することとする</a:t>
            </a:r>
            <a:r>
              <a:rPr kumimoji="0" lang="ja-JP" altLang="en-US" sz="1600" b="0" i="0" u="none" strike="noStrike" kern="0" cap="none" spc="-150" normalizeH="0" baseline="0" noProof="0" dirty="0" err="1">
                <a:ln>
                  <a:noFill/>
                </a:ln>
                <a:solidFill>
                  <a:prstClr val="black"/>
                </a:solidFill>
                <a:effectLst/>
                <a:uLnTx/>
                <a:uFill>
                  <a:solidFill>
                    <a:srgbClr val="FF0000"/>
                  </a:solidFill>
                </a:uFill>
                <a:latin typeface="+mn-ea"/>
              </a:rPr>
              <a:t>。</a:t>
            </a:r>
            <a:endParaRPr kumimoji="0" lang="ja-JP" altLang="en-US" sz="1600" b="0" i="0" u="none" strike="noStrike" kern="0" cap="none" spc="-150" normalizeH="0" baseline="0" noProof="0" dirty="0">
              <a:ln>
                <a:noFill/>
              </a:ln>
              <a:solidFill>
                <a:prstClr val="black"/>
              </a:solidFill>
              <a:effectLst/>
              <a:uLnTx/>
              <a:uFill>
                <a:solidFill>
                  <a:srgbClr val="FF0000"/>
                </a:solidFill>
              </a:uFill>
              <a:latin typeface="+mn-ea"/>
            </a:endParaRPr>
          </a:p>
          <a:p>
            <a:pPr marL="254000" marR="0" lvl="0" indent="-327025" algn="l" defTabSz="685800" rtl="0" eaLnBrk="1" fontAlgn="auto" latinLnBrk="0" hangingPunct="1">
              <a:lnSpc>
                <a:spcPct val="125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１： 土砂災害警戒情報（警戒レベル４相当）が発表された</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場合</a:t>
            </a:r>
            <a: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t/>
            </a:r>
            <a:b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b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a:t>
            </a:r>
            <a: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t>※</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土砂災害警戒情報は市町村単位</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を基本</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として発表されるが</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a:t>
            </a:r>
            <a: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t/>
            </a:r>
            <a:b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b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警戒</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レベル４ 避難指示の発令対象区域は適切に絞り込む。）</a:t>
            </a:r>
            <a:endParaRPr kumimoji="0" lang="en-US" altLang="ja-JP" sz="1600" b="0" i="0" u="none" strike="noStrike" kern="0" cap="none" spc="-150" normalizeH="0" baseline="0" noProof="0" dirty="0">
              <a:ln>
                <a:noFill/>
              </a:ln>
              <a:solidFill>
                <a:prstClr val="black"/>
              </a:solidFill>
              <a:effectLst/>
              <a:uLnTx/>
              <a:uFill>
                <a:solidFill>
                  <a:srgbClr val="FF0000"/>
                </a:solidFill>
              </a:uFill>
              <a:latin typeface="+mn-ea"/>
            </a:endParaRPr>
          </a:p>
          <a:p>
            <a:pPr marL="165100" marR="0" lvl="0" indent="-238125" algn="l" defTabSz="685800" rtl="0" eaLnBrk="1" fontAlgn="auto" latinLnBrk="0" hangingPunct="1">
              <a:lnSpc>
                <a:spcPct val="125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２： 土砂キキクルで</a:t>
            </a:r>
            <a:r>
              <a:rPr kumimoji="0" lang="ja-JP" altLang="en-US" sz="1600" b="0" i="0" u="heavy" strike="noStrike" kern="0" cap="none" spc="-150" normalizeH="0" baseline="0" noProof="0" dirty="0">
                <a:ln>
                  <a:noFill/>
                </a:ln>
                <a:solidFill>
                  <a:prstClr val="black"/>
                </a:solidFill>
                <a:effectLst/>
                <a:uLnTx/>
                <a:uFill>
                  <a:solidFill>
                    <a:srgbClr val="FF0000"/>
                  </a:solidFill>
                </a:uFill>
                <a:latin typeface="+mn-ea"/>
              </a:rPr>
              <a:t>「紫」（警戒レベル４相当）</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となった場合</a:t>
            </a:r>
          </a:p>
          <a:p>
            <a:pPr marL="254000" marR="0" lvl="0" indent="-327025" algn="l" defTabSz="685800" rtl="0" eaLnBrk="1" fontAlgn="auto" latinLnBrk="0" hangingPunct="1">
              <a:lnSpc>
                <a:spcPct val="125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３： 警戒レベル４避難指示の発令が必要となるような強い降雨を伴う前線や台風等が、</a:t>
            </a:r>
            <a:r>
              <a:rPr kumimoji="0" lang="en-US" altLang="ja-JP" sz="1600" b="0" i="0" u="none" strike="noStrike" kern="0" cap="none" spc="-150" normalizeH="0" baseline="0" noProof="0" dirty="0">
                <a:ln>
                  <a:noFill/>
                </a:ln>
                <a:solidFill>
                  <a:prstClr val="black"/>
                </a:solidFill>
                <a:effectLst/>
                <a:uLnTx/>
                <a:uFill>
                  <a:solidFill>
                    <a:srgbClr val="FF0000"/>
                  </a:solidFill>
                </a:uFill>
                <a:latin typeface="+mn-ea"/>
              </a:rPr>
              <a:t/>
            </a:r>
            <a:br>
              <a:rPr kumimoji="0" lang="en-US" altLang="ja-JP" sz="1600" b="0" i="0" u="none" strike="noStrike" kern="0" cap="none" spc="-150" normalizeH="0" baseline="0" noProof="0" dirty="0">
                <a:ln>
                  <a:noFill/>
                </a:ln>
                <a:solidFill>
                  <a:prstClr val="black"/>
                </a:solidFill>
                <a:effectLst/>
                <a:uLnTx/>
                <a:uFill>
                  <a:solidFill>
                    <a:srgbClr val="FF0000"/>
                  </a:solidFill>
                </a:uFill>
                <a:latin typeface="+mn-ea"/>
              </a:rPr>
            </a:br>
            <a:r>
              <a:rPr kumimoji="0" lang="ja-JP" altLang="en-US" sz="1600" b="0" i="0" u="heavy" strike="noStrike" kern="0" cap="none" spc="-150" normalizeH="0" baseline="0" noProof="0" dirty="0">
                <a:ln>
                  <a:noFill/>
                </a:ln>
                <a:solidFill>
                  <a:prstClr val="black"/>
                </a:solidFill>
                <a:effectLst/>
                <a:uLnTx/>
                <a:uFill>
                  <a:solidFill>
                    <a:srgbClr val="FF0000"/>
                  </a:solidFill>
                </a:uFill>
                <a:latin typeface="+mn-ea"/>
              </a:rPr>
              <a:t>夜間から明け方に</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接近・通過することが予想される場合（夕刻時点で発令）</a:t>
            </a:r>
          </a:p>
          <a:p>
            <a:pPr marL="254000" marR="0" lvl="0" indent="-327025" algn="l" defTabSz="685800" rtl="0" eaLnBrk="1" fontAlgn="auto" latinLnBrk="0" hangingPunct="1">
              <a:lnSpc>
                <a:spcPct val="125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４： 警戒レベル４避難指示の発令が必要となるような強い降雨を伴う台風等が</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a:t>
            </a:r>
            <a: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t/>
            </a:r>
            <a:b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b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立退き</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避難が困難</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となる</a:t>
            </a:r>
            <a:r>
              <a:rPr kumimoji="0" lang="ja-JP" altLang="en-US" sz="1600" b="0" i="0" strike="noStrike" kern="0" cap="none" spc="-150" normalizeH="0" baseline="0" noProof="0" dirty="0">
                <a:ln>
                  <a:noFill/>
                </a:ln>
                <a:solidFill>
                  <a:prstClr val="black"/>
                </a:solidFill>
                <a:effectLst/>
                <a:uLnTx/>
                <a:uFill>
                  <a:solidFill>
                    <a:srgbClr val="FF0000"/>
                  </a:solidFill>
                </a:uFill>
                <a:latin typeface="+mn-ea"/>
              </a:rPr>
              <a:t>暴風を伴い</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接近・通過することが予想される</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場合</a:t>
            </a:r>
            <a: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t/>
            </a:r>
            <a:b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b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立退き避難中に暴風が吹き始めること</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がない</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よう暴風警報の発表後速やかに発令）</a:t>
            </a:r>
          </a:p>
          <a:p>
            <a:pPr marL="165100" marR="0" lvl="0" indent="-238125" algn="l" defTabSz="685800" rtl="0" eaLnBrk="1" fontAlgn="auto" latinLnBrk="0" hangingPunct="1">
              <a:lnSpc>
                <a:spcPct val="125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５： 土砂災害の</a:t>
            </a:r>
            <a:r>
              <a:rPr kumimoji="0" lang="ja-JP" altLang="en-US" sz="1600" b="0" i="0" u="heavy" strike="noStrike" kern="0" cap="none" spc="-150" normalizeH="0" baseline="0" noProof="0" dirty="0">
                <a:ln>
                  <a:noFill/>
                </a:ln>
                <a:solidFill>
                  <a:prstClr val="black"/>
                </a:solidFill>
                <a:effectLst/>
                <a:uLnTx/>
                <a:uFill>
                  <a:solidFill>
                    <a:srgbClr val="FF0000"/>
                  </a:solidFill>
                </a:uFill>
                <a:latin typeface="+mn-ea"/>
              </a:rPr>
              <a:t>前兆現象</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（山鳴り、湧き水・地下水の濁り、渓流の水量の変化等）が発見された場合</a:t>
            </a:r>
          </a:p>
          <a:p>
            <a:pPr marL="165100" marR="0" lvl="0" indent="-238125" algn="just" defTabSz="685800" rtl="0" eaLnBrk="1" fontAlgn="auto" latinLnBrk="0" hangingPunct="1">
              <a:lnSpc>
                <a:spcPct val="125000"/>
              </a:lnSpc>
              <a:spcBef>
                <a:spcPts val="600"/>
              </a:spcBef>
              <a:spcAft>
                <a:spcPts val="0"/>
              </a:spcAft>
              <a:buClr>
                <a:srgbClr val="D15A3E"/>
              </a:buClr>
              <a:buSzPct val="100000"/>
              <a:buFontTx/>
              <a:buNone/>
              <a:tabLst/>
              <a:defRPr/>
            </a:pPr>
            <a:r>
              <a:rPr kumimoji="0" lang="en-US" altLang="ja-JP" sz="1600" b="0" i="0" u="none" strike="noStrike" kern="0" cap="none" spc="-150" normalizeH="0" baseline="0" noProof="0" dirty="0">
                <a:ln>
                  <a:noFill/>
                </a:ln>
                <a:solidFill>
                  <a:prstClr val="black"/>
                </a:solidFill>
                <a:effectLst/>
                <a:uLnTx/>
                <a:uFill>
                  <a:solidFill>
                    <a:srgbClr val="FF0000"/>
                  </a:solidFill>
                </a:uFill>
                <a:latin typeface="+mn-ea"/>
              </a:rPr>
              <a:t>※</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 夜間・未明であっても、１～２又は５に該当する場合は、躊躇なく警戒レベル４避難指示を発令する。</a:t>
            </a:r>
            <a:endParaRPr kumimoji="0" lang="en-US" altLang="ja-JP" sz="1600" b="0" i="0" u="none" strike="noStrike" kern="0" cap="none" spc="-100" normalizeH="0" baseline="0" noProof="0" dirty="0">
              <a:ln>
                <a:noFill/>
              </a:ln>
              <a:solidFill>
                <a:prstClr val="black"/>
              </a:solidFill>
              <a:effectLst/>
              <a:uLnTx/>
              <a:uFillTx/>
              <a:latin typeface="+mn-ea"/>
              <a:cs typeface="Meiryo UI" panose="020B0604030504040204" pitchFamily="50" charset="-128"/>
            </a:endParaRPr>
          </a:p>
        </p:txBody>
      </p:sp>
      <p:sp>
        <p:nvSpPr>
          <p:cNvPr id="7" name="コンテンツ プレースホルダー 7">
            <a:extLst>
              <a:ext uri="{FF2B5EF4-FFF2-40B4-BE49-F238E27FC236}">
                <a16:creationId xmlns:a16="http://schemas.microsoft.com/office/drawing/2014/main" id="{32CF0ADB-3EB1-4174-B2E4-F249469AA9A6}"/>
              </a:ext>
            </a:extLst>
          </p:cNvPr>
          <p:cNvSpPr txBox="1">
            <a:spLocks/>
          </p:cNvSpPr>
          <p:nvPr/>
        </p:nvSpPr>
        <p:spPr>
          <a:xfrm>
            <a:off x="252000" y="86609"/>
            <a:ext cx="7886700" cy="27756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b="0" dirty="0">
                <a:solidFill>
                  <a:srgbClr val="E66914"/>
                </a:solidFill>
                <a:latin typeface="ＭＳ Ｐゴシック" panose="020B0600070205080204" pitchFamily="50" charset="-128"/>
                <a:ea typeface="ＭＳ Ｐゴシック" panose="020B0600070205080204" pitchFamily="50" charset="-128"/>
              </a:rPr>
              <a:t>【</a:t>
            </a:r>
            <a:r>
              <a:rPr lang="ja-JP" altLang="en-US" b="0" dirty="0">
                <a:solidFill>
                  <a:srgbClr val="E66914"/>
                </a:solidFill>
                <a:latin typeface="ＭＳ Ｐゴシック" panose="020B0600070205080204" pitchFamily="50" charset="-128"/>
                <a:ea typeface="ＭＳ Ｐゴシック" panose="020B0600070205080204" pitchFamily="50" charset="-128"/>
              </a:rPr>
              <a:t>場面 </a:t>
            </a:r>
            <a:r>
              <a:rPr lang="en-US" altLang="ja-JP" b="0" dirty="0">
                <a:solidFill>
                  <a:srgbClr val="E66914"/>
                </a:solidFill>
                <a:latin typeface="ＭＳ Ｐゴシック" panose="020B0600070205080204" pitchFamily="50" charset="-128"/>
                <a:ea typeface="ＭＳ Ｐゴシック" panose="020B0600070205080204" pitchFamily="50" charset="-128"/>
              </a:rPr>
              <a:t>3 </a:t>
            </a:r>
            <a:r>
              <a:rPr lang="en-US" altLang="ja-JP" b="0" dirty="0" smtClean="0">
                <a:solidFill>
                  <a:srgbClr val="E66914"/>
                </a:solidFill>
                <a:latin typeface="ＭＳ Ｐゴシック" panose="020B0600070205080204" pitchFamily="50" charset="-128"/>
                <a:ea typeface="ＭＳ Ｐゴシック" panose="020B0600070205080204" pitchFamily="50" charset="-128"/>
              </a:rPr>
              <a:t>】 </a:t>
            </a:r>
            <a:r>
              <a:rPr lang="ja-JP" altLang="en-US" b="0" dirty="0" smtClean="0">
                <a:solidFill>
                  <a:srgbClr val="E66914"/>
                </a:solidFill>
                <a:latin typeface="ＭＳ Ｐゴシック" panose="020B0600070205080204" pitchFamily="50" charset="-128"/>
                <a:ea typeface="ＭＳ Ｐゴシック" panose="020B0600070205080204" pitchFamily="50" charset="-128"/>
              </a:rPr>
              <a:t>解説</a:t>
            </a:r>
            <a:endParaRPr lang="ja-JP" altLang="en-US" b="0" dirty="0">
              <a:solidFill>
                <a:srgbClr val="E66914"/>
              </a:solidFill>
              <a:latin typeface="ＭＳ Ｐゴシック" panose="020B0600070205080204" pitchFamily="50" charset="-128"/>
              <a:ea typeface="ＭＳ Ｐゴシック" panose="020B0600070205080204" pitchFamily="50" charset="-128"/>
            </a:endParaRPr>
          </a:p>
        </p:txBody>
      </p:sp>
      <p:sp>
        <p:nvSpPr>
          <p:cNvPr id="8" name="正方形/長方形 7"/>
          <p:cNvSpPr/>
          <p:nvPr/>
        </p:nvSpPr>
        <p:spPr>
          <a:xfrm>
            <a:off x="234000" y="1221073"/>
            <a:ext cx="3783408" cy="369332"/>
          </a:xfrm>
          <a:prstGeom prst="rect">
            <a:avLst/>
          </a:prstGeom>
        </p:spPr>
        <p:txBody>
          <a:bodyPr wrap="none">
            <a:spAutoFit/>
          </a:bodyPr>
          <a:lstStyle/>
          <a:p>
            <a:r>
              <a:rPr lang="en-US" altLang="ja-JP" dirty="0" smtClean="0">
                <a:latin typeface="+mn-ea"/>
              </a:rPr>
              <a:t>● B </a:t>
            </a:r>
            <a:r>
              <a:rPr lang="ja-JP" altLang="en-US" dirty="0">
                <a:latin typeface="+mn-ea"/>
              </a:rPr>
              <a:t>市の地域防災</a:t>
            </a:r>
            <a:r>
              <a:rPr lang="ja-JP" altLang="en-US" dirty="0" smtClean="0">
                <a:latin typeface="+mn-ea"/>
              </a:rPr>
              <a:t>計画を確認する。</a:t>
            </a:r>
            <a:endParaRPr lang="ja-JP" altLang="en-US" dirty="0"/>
          </a:p>
        </p:txBody>
      </p:sp>
      <p:sp>
        <p:nvSpPr>
          <p:cNvPr id="9" name="テキスト ボックス 8">
            <a:extLst>
              <a:ext uri="{FF2B5EF4-FFF2-40B4-BE49-F238E27FC236}">
                <a16:creationId xmlns:a16="http://schemas.microsoft.com/office/drawing/2014/main" id="{96A42E3A-E123-485A-BE6F-E8A9D1AFB609}"/>
              </a:ext>
            </a:extLst>
          </p:cNvPr>
          <p:cNvSpPr txBox="1"/>
          <p:nvPr/>
        </p:nvSpPr>
        <p:spPr>
          <a:xfrm>
            <a:off x="3674001" y="6600334"/>
            <a:ext cx="5238934" cy="276999"/>
          </a:xfrm>
          <a:prstGeom prst="rect">
            <a:avLst/>
          </a:prstGeom>
          <a:noFill/>
        </p:spPr>
        <p:txBody>
          <a:bodyPr wrap="none" rtlCol="0">
            <a:spAutoFit/>
          </a:bodyPr>
          <a:lstStyle/>
          <a:p>
            <a:pPr algn="r"/>
            <a:r>
              <a:rPr lang="ja-JP" altLang="en-US" sz="1200" dirty="0">
                <a:solidFill>
                  <a:schemeClr val="bg1"/>
                </a:solidFill>
                <a:latin typeface="ＭＳ Ｐゴシック" panose="020B0600070205080204" pitchFamily="50" charset="-128"/>
                <a:ea typeface="ＭＳ Ｐゴシック" panose="020B0600070205080204" pitchFamily="50" charset="-128"/>
              </a:rPr>
              <a:t>参考：</a:t>
            </a:r>
            <a:r>
              <a:rPr lang="ja-JP" altLang="ja-JP" sz="1200" dirty="0">
                <a:solidFill>
                  <a:schemeClr val="bg1"/>
                </a:solidFill>
                <a:latin typeface="ＭＳ Ｐゴシック" panose="020B0600070205080204" pitchFamily="50" charset="-128"/>
                <a:ea typeface="ＭＳ Ｐゴシック" panose="020B0600070205080204" pitchFamily="50" charset="-128"/>
              </a:rPr>
              <a:t>「避難</a:t>
            </a:r>
            <a:r>
              <a:rPr lang="ja-JP" altLang="en-US" sz="1200" dirty="0">
                <a:solidFill>
                  <a:schemeClr val="bg1"/>
                </a:solidFill>
                <a:latin typeface="ＭＳ Ｐゴシック" panose="020B0600070205080204" pitchFamily="50" charset="-128"/>
                <a:ea typeface="ＭＳ Ｐゴシック" panose="020B0600070205080204" pitchFamily="50" charset="-128"/>
              </a:rPr>
              <a:t>情報</a:t>
            </a:r>
            <a:r>
              <a:rPr lang="ja-JP" altLang="ja-JP" sz="1200" dirty="0">
                <a:solidFill>
                  <a:schemeClr val="bg1"/>
                </a:solidFill>
                <a:latin typeface="ＭＳ Ｐゴシック" panose="020B0600070205080204" pitchFamily="50" charset="-128"/>
                <a:ea typeface="ＭＳ Ｐゴシック" panose="020B0600070205080204" pitchFamily="50" charset="-128"/>
              </a:rPr>
              <a:t>に関するガイドライン」（</a:t>
            </a:r>
            <a:r>
              <a:rPr lang="en-US" altLang="ja-JP" sz="1200" dirty="0">
                <a:solidFill>
                  <a:schemeClr val="bg1"/>
                </a:solidFill>
                <a:latin typeface="ＭＳ Ｐゴシック" panose="020B0600070205080204" pitchFamily="50" charset="-128"/>
                <a:ea typeface="ＭＳ Ｐゴシック" panose="020B0600070205080204" pitchFamily="50" charset="-128"/>
              </a:rPr>
              <a:t>R03</a:t>
            </a:r>
            <a:r>
              <a:rPr lang="ja-JP" altLang="ja-JP" sz="1200" dirty="0">
                <a:solidFill>
                  <a:schemeClr val="bg1"/>
                </a:solidFill>
                <a:latin typeface="ＭＳ Ｐゴシック" panose="020B0600070205080204" pitchFamily="50" charset="-128"/>
                <a:ea typeface="ＭＳ Ｐゴシック" panose="020B0600070205080204" pitchFamily="50" charset="-128"/>
              </a:rPr>
              <a:t>）（内閣府（防災担当））</a:t>
            </a:r>
            <a:r>
              <a:rPr lang="ja-JP" altLang="en-US" sz="1200" dirty="0">
                <a:solidFill>
                  <a:schemeClr val="bg1"/>
                </a:solidFill>
                <a:latin typeface="ＭＳ Ｐゴシック" panose="020B0600070205080204" pitchFamily="50" charset="-128"/>
                <a:ea typeface="ＭＳ Ｐゴシック" panose="020B0600070205080204" pitchFamily="50" charset="-128"/>
              </a:rPr>
              <a:t>（一部改変）</a:t>
            </a:r>
            <a:endParaRPr kumimoji="1" lang="ja-JP" altLang="en-US" sz="1200" dirty="0">
              <a:solidFill>
                <a:schemeClr val="bg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88740546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a:blip r:embed="rId3" cstate="print"/>
          <a:srcRect/>
          <a:stretch>
            <a:fillRect/>
          </a:stretch>
        </p:blipFill>
        <p:spPr bwMode="auto">
          <a:xfrm>
            <a:off x="4587498" y="1099033"/>
            <a:ext cx="4556502" cy="4058693"/>
          </a:xfrm>
          <a:prstGeom prst="rect">
            <a:avLst/>
          </a:prstGeom>
          <a:noFill/>
          <a:ln w="9525">
            <a:noFill/>
            <a:miter lim="800000"/>
            <a:headEnd/>
            <a:tailEnd/>
          </a:ln>
          <a:effectLst/>
        </p:spPr>
      </p:pic>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a:xfrm>
            <a:off x="252000" y="364650"/>
            <a:ext cx="8892000" cy="686499"/>
          </a:xfrm>
        </p:spPr>
        <p:txBody>
          <a:bodyPr>
            <a:normAutofit/>
          </a:bodyPr>
          <a:lstStyle/>
          <a:p>
            <a:r>
              <a:rPr lang="ja-JP" altLang="en-US" dirty="0"/>
              <a:t>土砂キキクル（大雨警報（土砂災害）の危険度分布）</a:t>
            </a:r>
          </a:p>
        </p:txBody>
      </p:sp>
      <p:sp>
        <p:nvSpPr>
          <p:cNvPr id="16" name="コンテンツ プレースホルダー 7">
            <a:extLst>
              <a:ext uri="{FF2B5EF4-FFF2-40B4-BE49-F238E27FC236}">
                <a16:creationId xmlns:a16="http://schemas.microsoft.com/office/drawing/2014/main" id="{32CF0ADB-3EB1-4174-B2E4-F249469AA9A6}"/>
              </a:ext>
            </a:extLst>
          </p:cNvPr>
          <p:cNvSpPr txBox="1">
            <a:spLocks/>
          </p:cNvSpPr>
          <p:nvPr/>
        </p:nvSpPr>
        <p:spPr>
          <a:xfrm>
            <a:off x="252000" y="105271"/>
            <a:ext cx="7886700" cy="27756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b="0" dirty="0">
                <a:solidFill>
                  <a:srgbClr val="E66914"/>
                </a:solidFill>
                <a:latin typeface="ＭＳ Ｐゴシック" panose="020B0600070205080204" pitchFamily="50" charset="-128"/>
                <a:ea typeface="ＭＳ Ｐゴシック" panose="020B0600070205080204" pitchFamily="50" charset="-128"/>
              </a:rPr>
              <a:t>【</a:t>
            </a:r>
            <a:r>
              <a:rPr lang="ja-JP" altLang="en-US" b="0" dirty="0" smtClean="0">
                <a:solidFill>
                  <a:srgbClr val="E66914"/>
                </a:solidFill>
                <a:latin typeface="ＭＳ Ｐゴシック" panose="020B0600070205080204" pitchFamily="50" charset="-128"/>
                <a:ea typeface="ＭＳ Ｐゴシック" panose="020B0600070205080204" pitchFamily="50" charset="-128"/>
              </a:rPr>
              <a:t>場面 </a:t>
            </a:r>
            <a:r>
              <a:rPr lang="en-US" altLang="ja-JP" b="0" dirty="0" smtClean="0">
                <a:solidFill>
                  <a:srgbClr val="E66914"/>
                </a:solidFill>
                <a:latin typeface="ＭＳ Ｐゴシック" panose="020B0600070205080204" pitchFamily="50" charset="-128"/>
                <a:ea typeface="ＭＳ Ｐゴシック" panose="020B0600070205080204" pitchFamily="50" charset="-128"/>
              </a:rPr>
              <a:t>3 】 </a:t>
            </a:r>
            <a:r>
              <a:rPr lang="ja-JP" altLang="en-US" b="0" dirty="0" smtClean="0">
                <a:solidFill>
                  <a:srgbClr val="E66914"/>
                </a:solidFill>
                <a:latin typeface="ＭＳ Ｐゴシック" panose="020B0600070205080204" pitchFamily="50" charset="-128"/>
                <a:ea typeface="ＭＳ Ｐゴシック" panose="020B0600070205080204" pitchFamily="50" charset="-128"/>
              </a:rPr>
              <a:t>解説</a:t>
            </a:r>
            <a:r>
              <a:rPr lang="ja-JP" altLang="en-US" dirty="0"/>
              <a:t>　</a:t>
            </a:r>
          </a:p>
        </p:txBody>
      </p:sp>
      <p:sp>
        <p:nvSpPr>
          <p:cNvPr id="19" name="テキスト ボックス 18">
            <a:extLst>
              <a:ext uri="{FF2B5EF4-FFF2-40B4-BE49-F238E27FC236}">
                <a16:creationId xmlns:a16="http://schemas.microsoft.com/office/drawing/2014/main" id="{E8C9BEBD-5DA5-4407-918A-C17C74E52346}"/>
              </a:ext>
            </a:extLst>
          </p:cNvPr>
          <p:cNvSpPr txBox="1"/>
          <p:nvPr/>
        </p:nvSpPr>
        <p:spPr>
          <a:xfrm>
            <a:off x="130566" y="1409735"/>
            <a:ext cx="4456932" cy="2462213"/>
          </a:xfrm>
          <a:prstGeom prst="rect">
            <a:avLst/>
          </a:prstGeom>
          <a:noFill/>
        </p:spPr>
        <p:txBody>
          <a:bodyPr wrap="square" rtlCol="0">
            <a:spAutoFit/>
          </a:bodyPr>
          <a:lstStyle/>
          <a:p>
            <a:pPr marL="342900" indent="-342900" algn="just">
              <a:spcAft>
                <a:spcPts val="1200"/>
              </a:spcAft>
              <a:buFont typeface="Arial" panose="020B0604020202020204" pitchFamily="34" charset="0"/>
              <a:buChar char="•"/>
            </a:pPr>
            <a:r>
              <a:rPr lang="en-US" altLang="ja-JP" sz="2400" b="1" spc="-100" dirty="0" smtClean="0">
                <a:solidFill>
                  <a:srgbClr val="FF0000"/>
                </a:solidFill>
                <a:latin typeface="ＭＳ Ｐゴシック" panose="020B0600070205080204" pitchFamily="50" charset="-128"/>
                <a:ea typeface="ＭＳ Ｐゴシック" panose="020B0600070205080204" pitchFamily="50" charset="-128"/>
              </a:rPr>
              <a:t>【</a:t>
            </a:r>
            <a:r>
              <a:rPr lang="ja-JP" altLang="en-US" sz="2400" b="1" spc="-100" dirty="0" smtClean="0">
                <a:solidFill>
                  <a:srgbClr val="FF0000"/>
                </a:solidFill>
                <a:latin typeface="ＭＳ Ｐゴシック" panose="020B0600070205080204" pitchFamily="50" charset="-128"/>
                <a:ea typeface="ＭＳ Ｐゴシック" panose="020B0600070205080204" pitchFamily="50" charset="-128"/>
              </a:rPr>
              <a:t>赤色</a:t>
            </a:r>
            <a:r>
              <a:rPr lang="en-US" altLang="ja-JP" sz="2400" b="1" spc="-100" dirty="0">
                <a:solidFill>
                  <a:srgbClr val="FF0000"/>
                </a:solidFill>
                <a:latin typeface="ＭＳ Ｐゴシック" panose="020B0600070205080204" pitchFamily="50" charset="-128"/>
              </a:rPr>
              <a:t>】 </a:t>
            </a:r>
            <a:r>
              <a:rPr lang="ja-JP" altLang="en-US" sz="2400" spc="-100" dirty="0" smtClean="0">
                <a:solidFill>
                  <a:srgbClr val="FF0000"/>
                </a:solidFill>
                <a:latin typeface="ＭＳ Ｐゴシック" panose="020B0600070205080204" pitchFamily="50" charset="-128"/>
                <a:ea typeface="ＭＳ Ｐゴシック" panose="020B0600070205080204" pitchFamily="50" charset="-128"/>
              </a:rPr>
              <a:t>（警戒レベル３相当）</a:t>
            </a:r>
            <a:r>
              <a:rPr lang="ja-JP" altLang="en-US" sz="2400" spc="-1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が</a:t>
            </a:r>
            <a:r>
              <a:rPr lang="en-US" altLang="ja-JP" sz="2400" spc="-1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
            </a:r>
            <a:br>
              <a:rPr lang="en-US" altLang="ja-JP" sz="2400" spc="-1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br>
            <a:r>
              <a:rPr lang="ja-JP" altLang="en-US" sz="2400" spc="-1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多く現れている。</a:t>
            </a:r>
            <a:endParaRPr lang="en-US" altLang="ja-JP" sz="2400" spc="-1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endParaRPr>
          </a:p>
          <a:p>
            <a:pPr marL="342900" indent="-342900" algn="just">
              <a:spcAft>
                <a:spcPts val="1200"/>
              </a:spcAft>
              <a:buFont typeface="Arial" panose="020B0604020202020204" pitchFamily="34" charset="0"/>
              <a:buChar char="•"/>
            </a:pPr>
            <a:r>
              <a:rPr lang="ja-JP" altLang="en-US" sz="2400" spc="-1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予想または実況で「土砂災害警戒情報の基準に到達」を表す</a:t>
            </a:r>
            <a:r>
              <a:rPr lang="en-US" altLang="ja-JP" sz="2400" b="1" spc="-100" dirty="0" smtClean="0">
                <a:solidFill>
                  <a:srgbClr val="AA00AA"/>
                </a:solidFill>
                <a:latin typeface="ＭＳ Ｐゴシック" panose="020B0600070205080204" pitchFamily="50" charset="-128"/>
                <a:ea typeface="ＭＳ Ｐゴシック" panose="020B0600070205080204" pitchFamily="50" charset="-128"/>
              </a:rPr>
              <a:t>【</a:t>
            </a:r>
            <a:r>
              <a:rPr lang="ja-JP" altLang="en-US" sz="2400" b="1" spc="-100" dirty="0" smtClean="0">
                <a:solidFill>
                  <a:srgbClr val="AA00AA"/>
                </a:solidFill>
                <a:latin typeface="ＭＳ Ｐゴシック" panose="020B0600070205080204" pitchFamily="50" charset="-128"/>
                <a:ea typeface="ＭＳ Ｐゴシック" panose="020B0600070205080204" pitchFamily="50" charset="-128"/>
              </a:rPr>
              <a:t>紫色</a:t>
            </a:r>
            <a:r>
              <a:rPr lang="en-US" altLang="ja-JP" sz="2400" b="1" spc="-100" dirty="0">
                <a:solidFill>
                  <a:srgbClr val="AA00AA"/>
                </a:solidFill>
                <a:latin typeface="ＭＳ Ｐゴシック" panose="020B0600070205080204" pitchFamily="50" charset="-128"/>
              </a:rPr>
              <a:t>】 </a:t>
            </a:r>
            <a:r>
              <a:rPr lang="ja-JP" altLang="en-US" sz="2400" spc="-100" dirty="0" smtClean="0">
                <a:solidFill>
                  <a:srgbClr val="AA00AA"/>
                </a:solidFill>
                <a:latin typeface="ＭＳ Ｐゴシック" panose="020B0600070205080204" pitchFamily="50" charset="-128"/>
                <a:ea typeface="ＭＳ Ｐゴシック" panose="020B0600070205080204" pitchFamily="50" charset="-128"/>
              </a:rPr>
              <a:t>（警戒レベル４相当）</a:t>
            </a:r>
            <a:r>
              <a:rPr lang="en-US" altLang="ja-JP" sz="2400" b="1" spc="-100" dirty="0" smtClean="0">
                <a:solidFill>
                  <a:srgbClr val="AA00AA"/>
                </a:solidFill>
                <a:latin typeface="ＭＳ Ｐゴシック" panose="020B0600070205080204" pitchFamily="50" charset="-128"/>
              </a:rPr>
              <a:t/>
            </a:r>
            <a:br>
              <a:rPr lang="en-US" altLang="ja-JP" sz="2400" b="1" spc="-100" dirty="0" smtClean="0">
                <a:solidFill>
                  <a:srgbClr val="AA00AA"/>
                </a:solidFill>
                <a:latin typeface="ＭＳ Ｐゴシック" panose="020B0600070205080204" pitchFamily="50" charset="-128"/>
              </a:rPr>
            </a:br>
            <a:r>
              <a:rPr lang="ja-JP" altLang="en-US" sz="2400" spc="-1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が現れている。</a:t>
            </a:r>
            <a:endParaRPr lang="ja-JP" altLang="en-US" sz="2400" spc="-10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sp>
        <p:nvSpPr>
          <p:cNvPr id="21" name="スライド番号プレースホルダー 4">
            <a:extLst>
              <a:ext uri="{FF2B5EF4-FFF2-40B4-BE49-F238E27FC236}">
                <a16:creationId xmlns:a16="http://schemas.microsoft.com/office/drawing/2014/main" id="{EFD1C5B5-B3D0-447B-BFB2-049CDBE86780}"/>
              </a:ext>
            </a:extLst>
          </p:cNvPr>
          <p:cNvSpPr>
            <a:spLocks noGrp="1"/>
          </p:cNvSpPr>
          <p:nvPr>
            <p:ph type="sldNum" sz="quarter" idx="12"/>
          </p:nvPr>
        </p:nvSpPr>
        <p:spPr>
          <a:xfrm>
            <a:off x="7133628" y="6538007"/>
            <a:ext cx="2057400" cy="365125"/>
          </a:xfrm>
        </p:spPr>
        <p:txBody>
          <a:bodyPr/>
          <a:lstStyle/>
          <a:p>
            <a:fld id="{090AECCA-A504-4483-9A84-66AB2E940DB8}" type="slidenum">
              <a:rPr lang="ja-JP" altLang="en-US" smtClean="0"/>
              <a:pPr/>
              <a:t>59</a:t>
            </a:fld>
            <a:endParaRPr lang="ja-JP" altLang="en-US" dirty="0"/>
          </a:p>
        </p:txBody>
      </p:sp>
      <p:sp>
        <p:nvSpPr>
          <p:cNvPr id="9" name="正方形/長方形 8"/>
          <p:cNvSpPr/>
          <p:nvPr/>
        </p:nvSpPr>
        <p:spPr>
          <a:xfrm>
            <a:off x="2561279" y="6431344"/>
            <a:ext cx="6250987" cy="430887"/>
          </a:xfrm>
          <a:prstGeom prst="rect">
            <a:avLst/>
          </a:prstGeom>
          <a:solidFill>
            <a:schemeClr val="bg1"/>
          </a:solidFill>
        </p:spPr>
        <p:txBody>
          <a:bodyPr wrap="square" tIns="0" bIns="0">
            <a:spAutoFit/>
          </a:bodyPr>
          <a:lstStyle/>
          <a:p>
            <a:r>
              <a:rPr lang="ja-JP" altLang="en-US" sz="1600" dirty="0">
                <a:solidFill>
                  <a:srgbClr val="404040"/>
                </a:solidFill>
                <a:latin typeface="+mj-ea"/>
                <a:ea typeface="+mj-ea"/>
              </a:rPr>
              <a:t>（注意）危険度分布の</a:t>
            </a:r>
            <a:r>
              <a:rPr lang="ja-JP" altLang="en-US" sz="1600" b="1" dirty="0">
                <a:latin typeface="+mj-ea"/>
                <a:ea typeface="+mj-ea"/>
              </a:rPr>
              <a:t>「災害切迫（黒）」</a:t>
            </a:r>
            <a:r>
              <a:rPr lang="ja-JP" altLang="en-US" sz="1600" dirty="0">
                <a:solidFill>
                  <a:srgbClr val="404040"/>
                </a:solidFill>
                <a:latin typeface="+mj-ea"/>
                <a:ea typeface="+mj-ea"/>
              </a:rPr>
              <a:t>は</a:t>
            </a:r>
            <a:r>
              <a:rPr lang="ja-JP" altLang="en-US" sz="1600" b="1" dirty="0">
                <a:latin typeface="+mj-ea"/>
                <a:ea typeface="+mj-ea"/>
              </a:rPr>
              <a:t>「警戒レベル５相当」</a:t>
            </a:r>
          </a:p>
          <a:p>
            <a:r>
              <a:rPr lang="en-US" altLang="ja-JP" sz="1200" dirty="0">
                <a:solidFill>
                  <a:srgbClr val="404040"/>
                </a:solidFill>
                <a:latin typeface="+mj-ea"/>
                <a:ea typeface="+mj-ea"/>
              </a:rPr>
              <a:t>   ※</a:t>
            </a:r>
            <a:r>
              <a:rPr lang="ja-JP" altLang="en-US" sz="1200" dirty="0">
                <a:solidFill>
                  <a:srgbClr val="404040"/>
                </a:solidFill>
                <a:latin typeface="+mj-ea"/>
                <a:ea typeface="+mj-ea"/>
              </a:rPr>
              <a:t>「警戒レベル５」は、すでに安全な避難ができず命が危険な状況です。</a:t>
            </a:r>
          </a:p>
        </p:txBody>
      </p:sp>
      <p:pic>
        <p:nvPicPr>
          <p:cNvPr id="13" name="図 12"/>
          <p:cNvPicPr>
            <a:picLocks noChangeAspect="1"/>
          </p:cNvPicPr>
          <p:nvPr/>
        </p:nvPicPr>
        <p:blipFill>
          <a:blip r:embed="rId4"/>
          <a:stretch>
            <a:fillRect/>
          </a:stretch>
        </p:blipFill>
        <p:spPr>
          <a:xfrm>
            <a:off x="1943127" y="5105066"/>
            <a:ext cx="7041661" cy="1323878"/>
          </a:xfrm>
          <a:prstGeom prst="rect">
            <a:avLst/>
          </a:prstGeom>
        </p:spPr>
      </p:pic>
      <p:sp>
        <p:nvSpPr>
          <p:cNvPr id="14" name="正方形/長方形 13"/>
          <p:cNvSpPr/>
          <p:nvPr/>
        </p:nvSpPr>
        <p:spPr>
          <a:xfrm rot="174338">
            <a:off x="529925" y="4184897"/>
            <a:ext cx="3658213" cy="707886"/>
          </a:xfrm>
          <a:prstGeom prst="rect">
            <a:avLst/>
          </a:prstGeom>
        </p:spPr>
        <p:txBody>
          <a:bodyPr wrap="square">
            <a:spAutoFit/>
          </a:bodyPr>
          <a:lstStyle/>
          <a:p>
            <a:pPr algn="ctr"/>
            <a:r>
              <a:rPr lang="ja-JP" altLang="en-US" sz="2000" b="1" dirty="0" smtClean="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sz="2000" b="1" dirty="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警戒レベル</a:t>
            </a:r>
            <a:r>
              <a:rPr lang="en-US" altLang="ja-JP" sz="2000" b="1" dirty="0" smtClean="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4</a:t>
            </a:r>
            <a:r>
              <a:rPr lang="ja-JP" altLang="en-US" sz="2000" b="1" dirty="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 </a:t>
            </a:r>
            <a:r>
              <a:rPr lang="ja-JP" altLang="en-US" sz="2000" b="1" dirty="0" smtClean="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避難</a:t>
            </a:r>
            <a:r>
              <a:rPr lang="ja-JP" altLang="en-US" sz="2000" b="1" dirty="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指示」 </a:t>
            </a:r>
            <a:r>
              <a:rPr lang="ja-JP" altLang="en-US" sz="2000" b="1" dirty="0" smtClean="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を</a:t>
            </a:r>
            <a:r>
              <a:rPr lang="en-US" altLang="ja-JP" sz="2000" b="1" dirty="0" smtClean="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
            </a:r>
            <a:br>
              <a:rPr lang="en-US" altLang="ja-JP" sz="2000" b="1" dirty="0" smtClean="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br>
            <a:r>
              <a:rPr lang="ja-JP" altLang="en-US" sz="2000" b="1" dirty="0" smtClean="0">
                <a:effectLst>
                  <a:glow rad="127000">
                    <a:srgbClr val="FFFF00"/>
                  </a:glow>
                </a:effectLst>
                <a:latin typeface="Meiryo UI" panose="020B0604030504040204" pitchFamily="50" charset="-128"/>
                <a:ea typeface="Meiryo UI" panose="020B0604030504040204" pitchFamily="50" charset="-128"/>
                <a:cs typeface="Times New Roman" panose="02020603050405020304" pitchFamily="18" charset="0"/>
              </a:rPr>
              <a:t>発令する基準を満たしている状況</a:t>
            </a:r>
            <a:endParaRPr lang="ja-JP" altLang="en-US" sz="2000" b="1" dirty="0">
              <a:effectLst>
                <a:glow rad="127000">
                  <a:srgbClr val="FFFF00"/>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395340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flipH="1">
            <a:off x="-18000" y="6606000"/>
            <a:ext cx="9180000" cy="252000"/>
          </a:xfrm>
          <a:prstGeom prst="rect">
            <a:avLst/>
          </a:prstGeom>
          <a:gradFill flip="none" rotWithShape="1">
            <a:gsLst>
              <a:gs pos="0">
                <a:schemeClr val="tx1">
                  <a:lumMod val="95000"/>
                  <a:lumOff val="5000"/>
                </a:schemeClr>
              </a:gs>
              <a:gs pos="100000">
                <a:schemeClr val="tx1">
                  <a:lumMod val="50000"/>
                  <a:lumOff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 name="コンテンツ プレースホルダー 11">
            <a:extLst>
              <a:ext uri="{FF2B5EF4-FFF2-40B4-BE49-F238E27FC236}">
                <a16:creationId xmlns:a16="http://schemas.microsoft.com/office/drawing/2014/main" id="{39500678-62A9-4A60-A82E-F1C36ADE5014}"/>
              </a:ext>
            </a:extLst>
          </p:cNvPr>
          <p:cNvSpPr>
            <a:spLocks noGrp="1"/>
          </p:cNvSpPr>
          <p:nvPr>
            <p:ph idx="1"/>
          </p:nvPr>
        </p:nvSpPr>
        <p:spPr/>
        <p:txBody>
          <a:bodyPr/>
          <a:lstStyle/>
          <a:p>
            <a:endParaRPr lang="en-US" altLang="ja-JP" dirty="0"/>
          </a:p>
          <a:p>
            <a:r>
              <a:rPr lang="ja-JP" altLang="en-US" dirty="0"/>
              <a:t>司会進行</a:t>
            </a:r>
            <a:endParaRPr lang="en-US" altLang="ja-JP" dirty="0"/>
          </a:p>
          <a:p>
            <a:pPr marL="355600" indent="0">
              <a:buNone/>
            </a:pPr>
            <a:endParaRPr lang="en-US" altLang="ja-JP" sz="3600" dirty="0"/>
          </a:p>
          <a:p>
            <a:pPr marL="355600" indent="0">
              <a:buNone/>
            </a:pPr>
            <a:endParaRPr lang="en-US" altLang="ja-JP" dirty="0"/>
          </a:p>
          <a:p>
            <a:endParaRPr lang="en-US" altLang="ja-JP" dirty="0"/>
          </a:p>
          <a:p>
            <a:r>
              <a:rPr lang="ja-JP" altLang="en-US" dirty="0"/>
              <a:t>解説</a:t>
            </a:r>
            <a:endParaRPr lang="en-US" altLang="ja-JP" dirty="0"/>
          </a:p>
          <a:p>
            <a:pPr marL="355600" indent="0">
              <a:buNone/>
            </a:pPr>
            <a:endParaRPr lang="en-US" altLang="ja-JP" sz="3600" dirty="0"/>
          </a:p>
          <a:p>
            <a:pPr marL="355600" indent="0">
              <a:buNone/>
            </a:pPr>
            <a:endParaRPr lang="en-US" altLang="ja-JP" dirty="0"/>
          </a:p>
          <a:p>
            <a:endParaRPr lang="ja-JP" altLang="en-US" dirty="0"/>
          </a:p>
          <a:p>
            <a:endParaRPr lang="ja-JP" altLang="en-US" dirty="0"/>
          </a:p>
        </p:txBody>
      </p:sp>
      <p:sp>
        <p:nvSpPr>
          <p:cNvPr id="2" name="タイトル 1">
            <a:extLst>
              <a:ext uri="{FF2B5EF4-FFF2-40B4-BE49-F238E27FC236}">
                <a16:creationId xmlns:a16="http://schemas.microsoft.com/office/drawing/2014/main" id="{7BA4E3BE-B147-46ED-AA73-688DDB40C732}"/>
              </a:ext>
            </a:extLst>
          </p:cNvPr>
          <p:cNvSpPr>
            <a:spLocks noGrp="1"/>
          </p:cNvSpPr>
          <p:nvPr>
            <p:ph type="title"/>
          </p:nvPr>
        </p:nvSpPr>
        <p:spPr/>
        <p:txBody>
          <a:bodyPr/>
          <a:lstStyle/>
          <a:p>
            <a:r>
              <a:rPr lang="ja-JP" altLang="en-US" dirty="0"/>
              <a:t>司会進行および解説</a:t>
            </a:r>
          </a:p>
        </p:txBody>
      </p:sp>
      <p:sp>
        <p:nvSpPr>
          <p:cNvPr id="13" name="コンテンツ プレースホルダー 12">
            <a:extLst>
              <a:ext uri="{FF2B5EF4-FFF2-40B4-BE49-F238E27FC236}">
                <a16:creationId xmlns:a16="http://schemas.microsoft.com/office/drawing/2014/main" id="{71C2F35B-B0D5-4976-8127-64E9B93BD63F}"/>
              </a:ext>
            </a:extLst>
          </p:cNvPr>
          <p:cNvSpPr>
            <a:spLocks noGrp="1"/>
          </p:cNvSpPr>
          <p:nvPr>
            <p:ph idx="13"/>
          </p:nvPr>
        </p:nvSpPr>
        <p:spPr/>
        <p:txBody>
          <a:bodyPr/>
          <a:lstStyle/>
          <a:p>
            <a:endParaRPr lang="ja-JP" altLang="en-US" dirty="0"/>
          </a:p>
        </p:txBody>
      </p:sp>
      <p:sp>
        <p:nvSpPr>
          <p:cNvPr id="8" name="スライド番号プレースホルダー 7">
            <a:extLst>
              <a:ext uri="{FF2B5EF4-FFF2-40B4-BE49-F238E27FC236}">
                <a16:creationId xmlns:a16="http://schemas.microsoft.com/office/drawing/2014/main" id="{F6B62107-37E6-457A-AB22-C94FC34B8E26}"/>
              </a:ext>
            </a:extLst>
          </p:cNvPr>
          <p:cNvSpPr>
            <a:spLocks noGrp="1"/>
          </p:cNvSpPr>
          <p:nvPr>
            <p:ph type="sldNum" sz="quarter" idx="12"/>
          </p:nvPr>
        </p:nvSpPr>
        <p:spPr/>
        <p:txBody>
          <a:bodyPr/>
          <a:lstStyle/>
          <a:p>
            <a:fld id="{090AECCA-A504-4483-9A84-66AB2E940DB8}" type="slidenum">
              <a:rPr lang="ja-JP" altLang="en-US" smtClean="0"/>
              <a:pPr/>
              <a:t>6</a:t>
            </a:fld>
            <a:endParaRPr lang="ja-JP" altLang="en-US"/>
          </a:p>
        </p:txBody>
      </p:sp>
      <p:sp>
        <p:nvSpPr>
          <p:cNvPr id="9" name="吹き出し: 角を丸めた四角形 8">
            <a:extLst>
              <a:ext uri="{FF2B5EF4-FFF2-40B4-BE49-F238E27FC236}">
                <a16:creationId xmlns:a16="http://schemas.microsoft.com/office/drawing/2014/main" id="{716404EE-76F1-4F2F-9DA0-C91157AB3AD0}"/>
              </a:ext>
            </a:extLst>
          </p:cNvPr>
          <p:cNvSpPr/>
          <p:nvPr/>
        </p:nvSpPr>
        <p:spPr>
          <a:xfrm>
            <a:off x="6917909" y="1285170"/>
            <a:ext cx="2023110" cy="1004298"/>
          </a:xfrm>
          <a:prstGeom prst="wedgeRoundRectCallout">
            <a:avLst>
              <a:gd name="adj1" fmla="val -50965"/>
              <a:gd name="adj2" fmla="val 76944"/>
              <a:gd name="adj3" fmla="val 16667"/>
            </a:avLst>
          </a:prstGeom>
          <a:solidFill>
            <a:schemeClr val="accent6"/>
          </a:solidFill>
          <a:ln>
            <a:solidFill>
              <a:srgbClr val="419C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latin typeface="ＭＳ Ｐゴシック" panose="020B0600070205080204" pitchFamily="50" charset="-128"/>
                <a:ea typeface="ＭＳ Ｐゴシック" panose="020B0600070205080204" pitchFamily="50" charset="-128"/>
              </a:rPr>
              <a:t>ワークショップ</a:t>
            </a:r>
            <a:endParaRPr kumimoji="1" lang="en-US" altLang="ja-JP" dirty="0">
              <a:latin typeface="ＭＳ Ｐゴシック" panose="020B0600070205080204" pitchFamily="50" charset="-128"/>
              <a:ea typeface="ＭＳ Ｐゴシック" panose="020B0600070205080204" pitchFamily="50" charset="-128"/>
            </a:endParaRPr>
          </a:p>
          <a:p>
            <a:pPr algn="ctr"/>
            <a:r>
              <a:rPr lang="ja-JP" altLang="en-US" dirty="0">
                <a:latin typeface="ＭＳ Ｐゴシック" panose="020B0600070205080204" pitchFamily="50" charset="-128"/>
                <a:ea typeface="ＭＳ Ｐゴシック" panose="020B0600070205080204" pitchFamily="50" charset="-128"/>
              </a:rPr>
              <a:t>全体の進行</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14" name="吹き出し: 角を丸めた四角形 13">
            <a:extLst>
              <a:ext uri="{FF2B5EF4-FFF2-40B4-BE49-F238E27FC236}">
                <a16:creationId xmlns:a16="http://schemas.microsoft.com/office/drawing/2014/main" id="{27E8BBF4-7FA6-4C23-BAE4-BEDE91814009}"/>
              </a:ext>
            </a:extLst>
          </p:cNvPr>
          <p:cNvSpPr/>
          <p:nvPr/>
        </p:nvSpPr>
        <p:spPr>
          <a:xfrm>
            <a:off x="6917909" y="3210463"/>
            <a:ext cx="2023110" cy="1004298"/>
          </a:xfrm>
          <a:prstGeom prst="wedgeRoundRectCallout">
            <a:avLst>
              <a:gd name="adj1" fmla="val -50965"/>
              <a:gd name="adj2" fmla="val 76944"/>
              <a:gd name="adj3" fmla="val 16667"/>
            </a:avLst>
          </a:prstGeom>
          <a:solidFill>
            <a:schemeClr val="accent6"/>
          </a:solidFill>
          <a:ln>
            <a:solidFill>
              <a:srgbClr val="419C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latin typeface="ＭＳ Ｐゴシック" panose="020B0600070205080204" pitchFamily="50" charset="-128"/>
                <a:ea typeface="ＭＳ Ｐゴシック" panose="020B0600070205080204" pitchFamily="50" charset="-128"/>
              </a:rPr>
              <a:t>専門的見地</a:t>
            </a:r>
            <a:endParaRPr kumimoji="1" lang="en-US" altLang="ja-JP" dirty="0">
              <a:latin typeface="ＭＳ Ｐゴシック" panose="020B0600070205080204" pitchFamily="50" charset="-128"/>
              <a:ea typeface="ＭＳ Ｐゴシック" panose="020B0600070205080204" pitchFamily="50" charset="-128"/>
            </a:endParaRPr>
          </a:p>
          <a:p>
            <a:pPr algn="ctr"/>
            <a:r>
              <a:rPr lang="ja-JP" altLang="en-US" dirty="0">
                <a:latin typeface="ＭＳ Ｐゴシック" panose="020B0600070205080204" pitchFamily="50" charset="-128"/>
                <a:ea typeface="ＭＳ Ｐゴシック" panose="020B0600070205080204" pitchFamily="50" charset="-128"/>
              </a:rPr>
              <a:t>からの解説・講評</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4" name="四角形: 角を丸くする 3">
            <a:extLst>
              <a:ext uri="{FF2B5EF4-FFF2-40B4-BE49-F238E27FC236}">
                <a16:creationId xmlns:a16="http://schemas.microsoft.com/office/drawing/2014/main" id="{55C9F876-FB8D-47BD-BFB2-91A2907A38F9}"/>
              </a:ext>
            </a:extLst>
          </p:cNvPr>
          <p:cNvSpPr/>
          <p:nvPr/>
        </p:nvSpPr>
        <p:spPr>
          <a:xfrm>
            <a:off x="2776653" y="2822505"/>
            <a:ext cx="3590693" cy="1862254"/>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a:solidFill>
                  <a:schemeClr val="accent4">
                    <a:lumMod val="75000"/>
                  </a:schemeClr>
                </a:solidFill>
              </a:rPr>
              <a:t>このページには</a:t>
            </a:r>
            <a:endParaRPr kumimoji="1" lang="en-US" altLang="ja-JP" sz="2000">
              <a:solidFill>
                <a:schemeClr val="accent4">
                  <a:lumMod val="75000"/>
                </a:schemeClr>
              </a:solidFill>
            </a:endParaRPr>
          </a:p>
          <a:p>
            <a:pPr algn="ctr"/>
            <a:r>
              <a:rPr lang="ja-JP" altLang="en-US" sz="2000">
                <a:solidFill>
                  <a:schemeClr val="accent4">
                    <a:lumMod val="75000"/>
                  </a:schemeClr>
                </a:solidFill>
              </a:rPr>
              <a:t>実際に司会進行と解説を</a:t>
            </a:r>
            <a:endParaRPr lang="en-US" altLang="ja-JP" sz="2000">
              <a:solidFill>
                <a:schemeClr val="accent4">
                  <a:lumMod val="75000"/>
                </a:schemeClr>
              </a:solidFill>
            </a:endParaRPr>
          </a:p>
          <a:p>
            <a:pPr algn="ctr"/>
            <a:r>
              <a:rPr kumimoji="1" lang="ja-JP" altLang="en-US" sz="2000">
                <a:solidFill>
                  <a:schemeClr val="accent4">
                    <a:lumMod val="75000"/>
                  </a:schemeClr>
                </a:solidFill>
              </a:rPr>
              <a:t>担当される方々の</a:t>
            </a:r>
            <a:endParaRPr kumimoji="1" lang="en-US" altLang="ja-JP" sz="2000">
              <a:solidFill>
                <a:schemeClr val="accent4">
                  <a:lumMod val="75000"/>
                </a:schemeClr>
              </a:solidFill>
            </a:endParaRPr>
          </a:p>
          <a:p>
            <a:pPr algn="ctr"/>
            <a:r>
              <a:rPr lang="ja-JP" altLang="en-US" sz="2000">
                <a:solidFill>
                  <a:schemeClr val="accent4">
                    <a:lumMod val="75000"/>
                  </a:schemeClr>
                </a:solidFill>
              </a:rPr>
              <a:t>お名前やご所属などを</a:t>
            </a:r>
            <a:endParaRPr lang="en-US" altLang="ja-JP" sz="2000">
              <a:solidFill>
                <a:schemeClr val="accent4">
                  <a:lumMod val="75000"/>
                </a:schemeClr>
              </a:solidFill>
            </a:endParaRPr>
          </a:p>
          <a:p>
            <a:pPr algn="ctr"/>
            <a:r>
              <a:rPr kumimoji="1" lang="ja-JP" altLang="en-US" sz="2000">
                <a:solidFill>
                  <a:schemeClr val="accent4">
                    <a:lumMod val="75000"/>
                  </a:schemeClr>
                </a:solidFill>
              </a:rPr>
              <a:t>記載してください。</a:t>
            </a:r>
          </a:p>
        </p:txBody>
      </p:sp>
    </p:spTree>
    <p:extLst>
      <p:ext uri="{BB962C8B-B14F-4D97-AF65-F5344CB8AC3E}">
        <p14:creationId xmlns:p14="http://schemas.microsoft.com/office/powerpoint/2010/main" val="358771390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52C85A5D-562E-4731-BE17-677EFEE2272C}"/>
              </a:ext>
            </a:extLst>
          </p:cNvPr>
          <p:cNvSpPr/>
          <p:nvPr/>
        </p:nvSpPr>
        <p:spPr>
          <a:xfrm>
            <a:off x="403724" y="1090115"/>
            <a:ext cx="8354021" cy="5403710"/>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 name="connsiteX0" fmla="*/ 0 w 8348133"/>
              <a:gd name="connsiteY0" fmla="*/ 0 h 4850873"/>
              <a:gd name="connsiteX1" fmla="*/ 8348133 w 8348133"/>
              <a:gd name="connsiteY1" fmla="*/ 0 h 4850873"/>
              <a:gd name="connsiteX2" fmla="*/ 8348133 w 8348133"/>
              <a:gd name="connsiteY2" fmla="*/ 4248709 h 4850873"/>
              <a:gd name="connsiteX3" fmla="*/ 5156201 w 8348133"/>
              <a:gd name="connsiteY3" fmla="*/ 4248921 h 4850873"/>
              <a:gd name="connsiteX4" fmla="*/ 5274735 w 8348133"/>
              <a:gd name="connsiteY4" fmla="*/ 4850873 h 4850873"/>
              <a:gd name="connsiteX5" fmla="*/ 4572001 w 8348133"/>
              <a:gd name="connsiteY5" fmla="*/ 4248922 h 4850873"/>
              <a:gd name="connsiteX6" fmla="*/ 0 w 8348133"/>
              <a:gd name="connsiteY6" fmla="*/ 4248709 h 4850873"/>
              <a:gd name="connsiteX7" fmla="*/ 0 w 8348133"/>
              <a:gd name="connsiteY7" fmla="*/ 0 h 4850873"/>
              <a:gd name="connsiteX0" fmla="*/ 0 w 8348133"/>
              <a:gd name="connsiteY0" fmla="*/ 0 h 4547968"/>
              <a:gd name="connsiteX1" fmla="*/ 8348133 w 8348133"/>
              <a:gd name="connsiteY1" fmla="*/ 0 h 4547968"/>
              <a:gd name="connsiteX2" fmla="*/ 8348133 w 8348133"/>
              <a:gd name="connsiteY2" fmla="*/ 4248709 h 4547968"/>
              <a:gd name="connsiteX3" fmla="*/ 5156201 w 8348133"/>
              <a:gd name="connsiteY3" fmla="*/ 4248921 h 4547968"/>
              <a:gd name="connsiteX4" fmla="*/ 5240868 w 8348133"/>
              <a:gd name="connsiteY4" fmla="*/ 4547968 h 4547968"/>
              <a:gd name="connsiteX5" fmla="*/ 4572001 w 8348133"/>
              <a:gd name="connsiteY5" fmla="*/ 4248922 h 4547968"/>
              <a:gd name="connsiteX6" fmla="*/ 0 w 8348133"/>
              <a:gd name="connsiteY6" fmla="*/ 4248709 h 4547968"/>
              <a:gd name="connsiteX7" fmla="*/ 0 w 8348133"/>
              <a:gd name="connsiteY7" fmla="*/ 0 h 4547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547968">
                <a:moveTo>
                  <a:pt x="0" y="0"/>
                </a:moveTo>
                <a:lnTo>
                  <a:pt x="8348133" y="0"/>
                </a:lnTo>
                <a:lnTo>
                  <a:pt x="8348133" y="4248709"/>
                </a:lnTo>
                <a:lnTo>
                  <a:pt x="5156201" y="4248921"/>
                </a:lnTo>
                <a:lnTo>
                  <a:pt x="5240868" y="4547968"/>
                </a:lnTo>
                <a:lnTo>
                  <a:pt x="4572001" y="4248922"/>
                </a:lnTo>
                <a:lnTo>
                  <a:pt x="0" y="4248709"/>
                </a:lnTo>
                <a:lnTo>
                  <a:pt x="0" y="0"/>
                </a:lnTo>
                <a:close/>
              </a:path>
            </a:pathLst>
          </a:custGeom>
          <a:solidFill>
            <a:srgbClr val="DAF3E3"/>
          </a:solidFill>
          <a:ln>
            <a:solidFill>
              <a:srgbClr val="33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テキスト ボックス 8">
            <a:extLst>
              <a:ext uri="{FF2B5EF4-FFF2-40B4-BE49-F238E27FC236}">
                <a16:creationId xmlns:a16="http://schemas.microsoft.com/office/drawing/2014/main" id="{92CEF5C7-B035-4709-8137-BAC9EA0193E1}"/>
              </a:ext>
            </a:extLst>
          </p:cNvPr>
          <p:cNvSpPr txBox="1"/>
          <p:nvPr/>
        </p:nvSpPr>
        <p:spPr>
          <a:xfrm>
            <a:off x="403724" y="1210334"/>
            <a:ext cx="8336552" cy="3905685"/>
          </a:xfrm>
          <a:prstGeom prst="rect">
            <a:avLst/>
          </a:prstGeom>
          <a:noFill/>
        </p:spPr>
        <p:txBody>
          <a:bodyPr wrap="square" rIns="144000" rtlCol="0">
            <a:spAutoFit/>
          </a:bodyPr>
          <a:lstStyle/>
          <a:p>
            <a:pPr marL="358775" indent="-271463" algn="just">
              <a:lnSpc>
                <a:spcPct val="110000"/>
              </a:lnSpc>
              <a:spcAft>
                <a:spcPts val="1200"/>
              </a:spcAft>
              <a:buFont typeface="Arial" panose="020B0604020202020204" pitchFamily="34" charset="0"/>
              <a:buChar char="•"/>
            </a:pPr>
            <a:r>
              <a:rPr lang="ja-JP" altLang="en-US" sz="2200" spc="-18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少なくとも </a:t>
            </a:r>
            <a:r>
              <a:rPr lang="ja-JP" altLang="en-US" sz="2200" b="1" spc="-180" dirty="0" smtClean="0">
                <a:solidFill>
                  <a:srgbClr val="7030A0"/>
                </a:solidFill>
                <a:latin typeface="ＭＳ Ｐゴシック" panose="020B0600070205080204" pitchFamily="50" charset="-128"/>
                <a:ea typeface="ＭＳ Ｐゴシック" panose="020B0600070205080204" pitchFamily="50" charset="-128"/>
              </a:rPr>
              <a:t>「</a:t>
            </a:r>
            <a:r>
              <a:rPr lang="ja-JP" altLang="en-US" sz="2200" b="1" spc="-180" dirty="0">
                <a:solidFill>
                  <a:srgbClr val="7030A0"/>
                </a:solidFill>
                <a:latin typeface="ＭＳ Ｐゴシック" panose="020B0600070205080204" pitchFamily="50" charset="-128"/>
                <a:ea typeface="ＭＳ Ｐゴシック" panose="020B0600070205080204" pitchFamily="50" charset="-128"/>
              </a:rPr>
              <a:t>土砂災害警戒情報</a:t>
            </a:r>
            <a:r>
              <a:rPr lang="ja-JP" altLang="en-US" sz="2200" spc="-18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 が</a:t>
            </a:r>
            <a:r>
              <a:rPr lang="ja-JP" altLang="en-US" sz="2200" spc="-180" dirty="0">
                <a:solidFill>
                  <a:schemeClr val="tx1">
                    <a:lumMod val="75000"/>
                    <a:lumOff val="25000"/>
                  </a:schemeClr>
                </a:solidFill>
                <a:latin typeface="ＭＳ Ｐゴシック" panose="020B0600070205080204" pitchFamily="50" charset="-128"/>
                <a:ea typeface="ＭＳ Ｐゴシック" panose="020B0600070205080204" pitchFamily="50" charset="-128"/>
              </a:rPr>
              <a:t>発表</a:t>
            </a:r>
            <a:r>
              <a:rPr lang="ja-JP" altLang="en-US" sz="2200" spc="-18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される頃には、地域防災計画に基づき </a:t>
            </a:r>
            <a:r>
              <a:rPr lang="ja-JP" altLang="en-US" sz="2200" b="1" spc="-180" dirty="0" smtClean="0">
                <a:solidFill>
                  <a:srgbClr val="7030A0"/>
                </a:solidFill>
                <a:latin typeface="ＭＳ Ｐゴシック" panose="020B0600070205080204" pitchFamily="50" charset="-128"/>
                <a:ea typeface="ＭＳ Ｐゴシック" panose="020B0600070205080204" pitchFamily="50" charset="-128"/>
              </a:rPr>
              <a:t>「</a:t>
            </a:r>
            <a:r>
              <a:rPr lang="ja-JP" altLang="en-US" sz="2200" b="1" spc="-180" dirty="0">
                <a:solidFill>
                  <a:srgbClr val="7030A0"/>
                </a:solidFill>
                <a:latin typeface="ＭＳ Ｐゴシック" panose="020B0600070205080204" pitchFamily="50" charset="-128"/>
                <a:ea typeface="ＭＳ Ｐゴシック" panose="020B0600070205080204" pitchFamily="50" charset="-128"/>
              </a:rPr>
              <a:t>警戒レベル</a:t>
            </a:r>
            <a:r>
              <a:rPr lang="ja-JP" altLang="en-US" sz="2200" b="1" spc="-180" dirty="0" smtClean="0">
                <a:solidFill>
                  <a:srgbClr val="7030A0"/>
                </a:solidFill>
                <a:latin typeface="ＭＳ Ｐゴシック" panose="020B0600070205080204" pitchFamily="50" charset="-128"/>
                <a:ea typeface="ＭＳ Ｐゴシック" panose="020B0600070205080204" pitchFamily="50" charset="-128"/>
              </a:rPr>
              <a:t>４ 避難</a:t>
            </a:r>
            <a:r>
              <a:rPr lang="ja-JP" altLang="en-US" sz="2200" b="1" spc="-180" dirty="0">
                <a:solidFill>
                  <a:srgbClr val="7030A0"/>
                </a:solidFill>
                <a:latin typeface="ＭＳ Ｐゴシック" panose="020B0600070205080204" pitchFamily="50" charset="-128"/>
                <a:ea typeface="ＭＳ Ｐゴシック" panose="020B0600070205080204" pitchFamily="50" charset="-128"/>
              </a:rPr>
              <a:t>指示</a:t>
            </a:r>
            <a:r>
              <a:rPr lang="ja-JP" altLang="en-US" sz="2200" b="1" spc="-180" dirty="0" smtClean="0">
                <a:solidFill>
                  <a:srgbClr val="7030A0"/>
                </a:solidFill>
                <a:latin typeface="ＭＳ Ｐゴシック" panose="020B0600070205080204" pitchFamily="50" charset="-128"/>
                <a:ea typeface="ＭＳ Ｐゴシック" panose="020B0600070205080204" pitchFamily="50" charset="-128"/>
              </a:rPr>
              <a:t>」 </a:t>
            </a:r>
            <a:r>
              <a:rPr lang="ja-JP" altLang="en-US" sz="2200" spc="-18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を</a:t>
            </a:r>
            <a:r>
              <a:rPr lang="ja-JP" altLang="en-US" sz="2200" spc="-180" dirty="0">
                <a:solidFill>
                  <a:schemeClr val="tx1">
                    <a:lumMod val="75000"/>
                    <a:lumOff val="25000"/>
                  </a:schemeClr>
                </a:solidFill>
                <a:latin typeface="ＭＳ Ｐゴシック" panose="020B0600070205080204" pitchFamily="50" charset="-128"/>
                <a:ea typeface="ＭＳ Ｐゴシック" panose="020B0600070205080204" pitchFamily="50" charset="-128"/>
              </a:rPr>
              <a:t>発令すること</a:t>
            </a:r>
            <a:r>
              <a:rPr lang="ja-JP" altLang="en-US" sz="2200" spc="-18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が考えられる。</a:t>
            </a:r>
            <a:endParaRPr lang="ja-JP" altLang="en-US" sz="2200" spc="-18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a:p>
            <a:pPr marL="358775" indent="-271463" algn="just">
              <a:lnSpc>
                <a:spcPct val="110000"/>
              </a:lnSpc>
              <a:spcAft>
                <a:spcPts val="1200"/>
              </a:spcAft>
              <a:buFont typeface="Arial" panose="020B0604020202020204" pitchFamily="34" charset="0"/>
              <a:buChar char="•"/>
            </a:pPr>
            <a:r>
              <a:rPr lang="ja-JP" altLang="en-US" sz="2200" spc="-180" dirty="0" smtClean="0">
                <a:solidFill>
                  <a:schemeClr val="tx1">
                    <a:lumMod val="75000"/>
                    <a:lumOff val="25000"/>
                  </a:schemeClr>
                </a:solidFill>
                <a:latin typeface="ＭＳ Ｐゴシック" panose="020B0600070205080204" pitchFamily="50" charset="-128"/>
              </a:rPr>
              <a:t>「</a:t>
            </a:r>
            <a:r>
              <a:rPr lang="ja-JP" altLang="en-US" sz="2200" spc="-180" dirty="0">
                <a:solidFill>
                  <a:schemeClr val="tx1">
                    <a:lumMod val="75000"/>
                    <a:lumOff val="25000"/>
                  </a:schemeClr>
                </a:solidFill>
                <a:latin typeface="ＭＳ Ｐゴシック" panose="020B0600070205080204" pitchFamily="50" charset="-128"/>
              </a:rPr>
              <a:t>土砂災害警戒情報」の発表を待たずに、地域防災計画に</a:t>
            </a:r>
            <a:r>
              <a:rPr lang="ja-JP" altLang="en-US" sz="2200" spc="-180" dirty="0" smtClean="0">
                <a:solidFill>
                  <a:schemeClr val="tx1">
                    <a:lumMod val="75000"/>
                    <a:lumOff val="25000"/>
                  </a:schemeClr>
                </a:solidFill>
                <a:latin typeface="ＭＳ Ｐゴシック" panose="020B0600070205080204" pitchFamily="50" charset="-128"/>
              </a:rPr>
              <a:t>基づき、</a:t>
            </a:r>
            <a:r>
              <a:rPr lang="en-US" altLang="ja-JP" sz="2200" spc="-180" dirty="0" smtClean="0">
                <a:solidFill>
                  <a:schemeClr val="tx1">
                    <a:lumMod val="75000"/>
                    <a:lumOff val="25000"/>
                  </a:schemeClr>
                </a:solidFill>
                <a:latin typeface="ＭＳ Ｐゴシック" panose="020B0600070205080204" pitchFamily="50" charset="-128"/>
              </a:rPr>
              <a:t/>
            </a:r>
            <a:br>
              <a:rPr lang="en-US" altLang="ja-JP" sz="2200" spc="-180" dirty="0" smtClean="0">
                <a:solidFill>
                  <a:schemeClr val="tx1">
                    <a:lumMod val="75000"/>
                    <a:lumOff val="25000"/>
                  </a:schemeClr>
                </a:solidFill>
                <a:latin typeface="ＭＳ Ｐゴシック" panose="020B0600070205080204" pitchFamily="50" charset="-128"/>
              </a:rPr>
            </a:br>
            <a:r>
              <a:rPr lang="ja-JP" altLang="en-US" sz="2200" spc="-180" dirty="0" smtClean="0">
                <a:solidFill>
                  <a:schemeClr val="tx1">
                    <a:lumMod val="75000"/>
                    <a:lumOff val="25000"/>
                  </a:schemeClr>
                </a:solidFill>
                <a:latin typeface="ＭＳ Ｐゴシック" panose="020B0600070205080204" pitchFamily="50" charset="-128"/>
              </a:rPr>
              <a:t>既に</a:t>
            </a:r>
            <a:r>
              <a:rPr lang="ja-JP" altLang="en-US" sz="2200" spc="-18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土砂キキクルに出ている </a:t>
            </a:r>
            <a:r>
              <a:rPr lang="en-US" altLang="ja-JP" sz="2200" b="1" spc="-180" dirty="0" smtClean="0">
                <a:solidFill>
                  <a:srgbClr val="7030A0"/>
                </a:solidFill>
                <a:latin typeface="ＭＳ Ｐゴシック" panose="020B0600070205080204" pitchFamily="50" charset="-128"/>
                <a:ea typeface="ＭＳ Ｐゴシック" panose="020B0600070205080204" pitchFamily="50" charset="-128"/>
              </a:rPr>
              <a:t>【</a:t>
            </a:r>
            <a:r>
              <a:rPr lang="ja-JP" altLang="en-US" sz="2200" b="1" spc="-180" dirty="0">
                <a:solidFill>
                  <a:srgbClr val="7030A0"/>
                </a:solidFill>
                <a:latin typeface="ＭＳ Ｐゴシック" panose="020B0600070205080204" pitchFamily="50" charset="-128"/>
                <a:ea typeface="ＭＳ Ｐゴシック" panose="020B0600070205080204" pitchFamily="50" charset="-128"/>
              </a:rPr>
              <a:t>紫色</a:t>
            </a:r>
            <a:r>
              <a:rPr lang="en-US" altLang="ja-JP" sz="2200" b="1" spc="-180" dirty="0" smtClean="0">
                <a:solidFill>
                  <a:srgbClr val="7030A0"/>
                </a:solidFill>
                <a:latin typeface="ＭＳ Ｐゴシック" panose="020B0600070205080204" pitchFamily="50" charset="-128"/>
                <a:ea typeface="ＭＳ Ｐゴシック" panose="020B0600070205080204" pitchFamily="50" charset="-128"/>
              </a:rPr>
              <a:t>】</a:t>
            </a:r>
            <a:r>
              <a:rPr lang="ja-JP" altLang="en-US" sz="2200" b="1" spc="-180" dirty="0" smtClean="0">
                <a:solidFill>
                  <a:srgbClr val="7030A0"/>
                </a:solidFill>
                <a:latin typeface="ＭＳ Ｐゴシック" panose="020B0600070205080204" pitchFamily="50" charset="-128"/>
                <a:ea typeface="ＭＳ Ｐゴシック" panose="020B0600070205080204" pitchFamily="50" charset="-128"/>
              </a:rPr>
              <a:t>（警戒レベル</a:t>
            </a:r>
            <a:r>
              <a:rPr lang="ja-JP" altLang="en-US" sz="2200" b="1" spc="-180" dirty="0">
                <a:solidFill>
                  <a:srgbClr val="7030A0"/>
                </a:solidFill>
                <a:latin typeface="ＭＳ Ｐゴシック" panose="020B0600070205080204" pitchFamily="50" charset="-128"/>
                <a:ea typeface="ＭＳ Ｐゴシック" panose="020B0600070205080204" pitchFamily="50" charset="-128"/>
              </a:rPr>
              <a:t>４相当</a:t>
            </a:r>
            <a:r>
              <a:rPr lang="ja-JP" altLang="en-US" sz="2200" b="1" spc="-180" dirty="0" smtClean="0">
                <a:solidFill>
                  <a:srgbClr val="7030A0"/>
                </a:solidFill>
                <a:latin typeface="ＭＳ Ｐゴシック" panose="020B0600070205080204" pitchFamily="50" charset="-128"/>
                <a:ea typeface="ＭＳ Ｐゴシック" panose="020B0600070205080204" pitchFamily="50" charset="-128"/>
              </a:rPr>
              <a:t>） </a:t>
            </a:r>
            <a:r>
              <a:rPr lang="ja-JP" altLang="en-US" sz="2200" spc="-18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を</a:t>
            </a:r>
            <a:r>
              <a:rPr lang="ja-JP" altLang="en-US" sz="2200" spc="-180" dirty="0" smtClean="0">
                <a:solidFill>
                  <a:schemeClr val="tx1">
                    <a:lumMod val="75000"/>
                    <a:lumOff val="25000"/>
                  </a:schemeClr>
                </a:solidFill>
                <a:latin typeface="ＭＳ Ｐゴシック" panose="020B0600070205080204" pitchFamily="50" charset="-128"/>
              </a:rPr>
              <a:t>根拠として</a:t>
            </a:r>
            <a:r>
              <a:rPr lang="en-US" altLang="ja-JP" sz="2200" spc="-180" dirty="0" smtClean="0">
                <a:solidFill>
                  <a:schemeClr val="tx1">
                    <a:lumMod val="75000"/>
                    <a:lumOff val="25000"/>
                  </a:schemeClr>
                </a:solidFill>
                <a:latin typeface="ＭＳ Ｐゴシック" panose="020B0600070205080204" pitchFamily="50" charset="-128"/>
              </a:rPr>
              <a:t/>
            </a:r>
            <a:br>
              <a:rPr lang="en-US" altLang="ja-JP" sz="2200" spc="-180" dirty="0" smtClean="0">
                <a:solidFill>
                  <a:schemeClr val="tx1">
                    <a:lumMod val="75000"/>
                    <a:lumOff val="25000"/>
                  </a:schemeClr>
                </a:solidFill>
                <a:latin typeface="ＭＳ Ｐゴシック" panose="020B0600070205080204" pitchFamily="50" charset="-128"/>
              </a:rPr>
            </a:br>
            <a:r>
              <a:rPr lang="ja-JP" altLang="en-US" sz="2200" spc="-100" dirty="0" smtClean="0">
                <a:solidFill>
                  <a:schemeClr val="tx1">
                    <a:lumMod val="75000"/>
                    <a:lumOff val="25000"/>
                  </a:schemeClr>
                </a:solidFill>
                <a:latin typeface="ＭＳ Ｐゴシック" panose="020B0600070205080204" pitchFamily="50" charset="-128"/>
              </a:rPr>
              <a:t>発令</a:t>
            </a:r>
            <a:r>
              <a:rPr lang="ja-JP" altLang="en-US" sz="2200" spc="-1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することも十分に考えられる。</a:t>
            </a:r>
            <a:endParaRPr lang="en-US" altLang="ja-JP" sz="2200" spc="-10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endParaRPr>
          </a:p>
          <a:p>
            <a:pPr marL="358775" indent="-271463" algn="just">
              <a:lnSpc>
                <a:spcPct val="110000"/>
              </a:lnSpc>
              <a:spcAft>
                <a:spcPts val="1200"/>
              </a:spcAft>
              <a:buFont typeface="Arial" panose="020B0604020202020204" pitchFamily="34" charset="0"/>
              <a:buChar char="•"/>
            </a:pPr>
            <a:endParaRPr lang="en-US" altLang="ja-JP" sz="2000" spc="-18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endParaRPr>
          </a:p>
          <a:p>
            <a:pPr marL="358775" indent="-271463" algn="just">
              <a:lnSpc>
                <a:spcPct val="110000"/>
              </a:lnSpc>
              <a:spcAft>
                <a:spcPts val="1200"/>
              </a:spcAft>
              <a:buFont typeface="Arial" panose="020B0604020202020204" pitchFamily="34" charset="0"/>
              <a:buChar char="•"/>
            </a:pPr>
            <a:r>
              <a:rPr lang="ja-JP" altLang="en-US" sz="2200" spc="-18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もし</a:t>
            </a:r>
            <a:r>
              <a:rPr lang="ja-JP" altLang="en-US" sz="2200" spc="-180" dirty="0">
                <a:solidFill>
                  <a:schemeClr val="tx1">
                    <a:lumMod val="75000"/>
                    <a:lumOff val="25000"/>
                  </a:schemeClr>
                </a:solidFill>
                <a:latin typeface="ＭＳ Ｐゴシック" panose="020B0600070205080204" pitchFamily="50" charset="-128"/>
                <a:ea typeface="ＭＳ Ｐゴシック" panose="020B0600070205080204" pitchFamily="50" charset="-128"/>
              </a:rPr>
              <a:t>何らかの前兆現象</a:t>
            </a:r>
            <a:r>
              <a:rPr lang="ja-JP" altLang="en-US" sz="2000" spc="-180" dirty="0">
                <a:solidFill>
                  <a:schemeClr val="tx1">
                    <a:lumMod val="75000"/>
                    <a:lumOff val="25000"/>
                  </a:schemeClr>
                </a:solidFill>
                <a:latin typeface="ＭＳ Ｐゴシック" panose="020B0600070205080204" pitchFamily="50" charset="-128"/>
                <a:ea typeface="ＭＳ Ｐゴシック" panose="020B0600070205080204" pitchFamily="50" charset="-128"/>
              </a:rPr>
              <a:t>（山鳴り、湧き水・地下水の濁り、渓流</a:t>
            </a:r>
            <a:r>
              <a:rPr lang="ja-JP" altLang="en-US" sz="2000" spc="-18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の水量の変化</a:t>
            </a:r>
            <a:r>
              <a:rPr lang="ja-JP" altLang="en-US" sz="2000" spc="-180" dirty="0">
                <a:solidFill>
                  <a:schemeClr val="tx1">
                    <a:lumMod val="75000"/>
                    <a:lumOff val="25000"/>
                  </a:schemeClr>
                </a:solidFill>
                <a:latin typeface="ＭＳ Ｐゴシック" panose="020B0600070205080204" pitchFamily="50" charset="-128"/>
                <a:ea typeface="ＭＳ Ｐゴシック" panose="020B0600070205080204" pitchFamily="50" charset="-128"/>
              </a:rPr>
              <a:t>等）</a:t>
            </a:r>
            <a:r>
              <a:rPr lang="ja-JP" altLang="en-US" sz="2200" spc="-180" dirty="0">
                <a:solidFill>
                  <a:schemeClr val="tx1">
                    <a:lumMod val="75000"/>
                    <a:lumOff val="25000"/>
                  </a:schemeClr>
                </a:solidFill>
                <a:latin typeface="ＭＳ Ｐゴシック" panose="020B0600070205080204" pitchFamily="50" charset="-128"/>
                <a:ea typeface="ＭＳ Ｐゴシック" panose="020B0600070205080204" pitchFamily="50" charset="-128"/>
              </a:rPr>
              <a:t>が発見された場合は、当該箇所および周辺区域</a:t>
            </a:r>
            <a:r>
              <a:rPr lang="ja-JP" altLang="en-US" sz="2200" spc="-18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に対して躊躇なく</a:t>
            </a:r>
            <a:r>
              <a:rPr lang="en-US" altLang="ja-JP" sz="2200" spc="-18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
            </a:r>
            <a:br>
              <a:rPr lang="en-US" altLang="ja-JP" sz="2200" spc="-18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br>
            <a:r>
              <a:rPr lang="ja-JP" altLang="en-US" sz="2200" spc="-18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 </a:t>
            </a:r>
            <a:r>
              <a:rPr lang="ja-JP" altLang="en-US" sz="2200" b="1" spc="-180" dirty="0" smtClean="0">
                <a:solidFill>
                  <a:srgbClr val="7030A0"/>
                </a:solidFill>
                <a:latin typeface="ＭＳ Ｐゴシック" panose="020B0600070205080204" pitchFamily="50" charset="-128"/>
                <a:ea typeface="ＭＳ Ｐゴシック" panose="020B0600070205080204" pitchFamily="50" charset="-128"/>
              </a:rPr>
              <a:t>「</a:t>
            </a:r>
            <a:r>
              <a:rPr lang="ja-JP" altLang="en-US" sz="2200" b="1" spc="-180" dirty="0">
                <a:solidFill>
                  <a:srgbClr val="7030A0"/>
                </a:solidFill>
                <a:latin typeface="ＭＳ Ｐゴシック" panose="020B0600070205080204" pitchFamily="50" charset="-128"/>
                <a:ea typeface="ＭＳ Ｐゴシック" panose="020B0600070205080204" pitchFamily="50" charset="-128"/>
              </a:rPr>
              <a:t>警戒レベル</a:t>
            </a:r>
            <a:r>
              <a:rPr lang="ja-JP" altLang="en-US" sz="2200" b="1" spc="-180" dirty="0" smtClean="0">
                <a:solidFill>
                  <a:srgbClr val="7030A0"/>
                </a:solidFill>
                <a:latin typeface="ＭＳ Ｐゴシック" panose="020B0600070205080204" pitchFamily="50" charset="-128"/>
                <a:ea typeface="ＭＳ Ｐゴシック" panose="020B0600070205080204" pitchFamily="50" charset="-128"/>
              </a:rPr>
              <a:t>４ 避難</a:t>
            </a:r>
            <a:r>
              <a:rPr lang="ja-JP" altLang="en-US" sz="2200" b="1" spc="-180" dirty="0">
                <a:solidFill>
                  <a:srgbClr val="7030A0"/>
                </a:solidFill>
                <a:latin typeface="ＭＳ Ｐゴシック" panose="020B0600070205080204" pitchFamily="50" charset="-128"/>
                <a:ea typeface="ＭＳ Ｐゴシック" panose="020B0600070205080204" pitchFamily="50" charset="-128"/>
              </a:rPr>
              <a:t>指示</a:t>
            </a:r>
            <a:r>
              <a:rPr lang="ja-JP" altLang="en-US" sz="2200" b="1" spc="-180" dirty="0" smtClean="0">
                <a:solidFill>
                  <a:srgbClr val="7030A0"/>
                </a:solidFill>
                <a:latin typeface="ＭＳ Ｐゴシック" panose="020B0600070205080204" pitchFamily="50" charset="-128"/>
                <a:ea typeface="ＭＳ Ｐゴシック" panose="020B0600070205080204" pitchFamily="50" charset="-128"/>
              </a:rPr>
              <a:t>」 </a:t>
            </a:r>
            <a:r>
              <a:rPr lang="ja-JP" altLang="en-US" sz="2200" spc="-18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を</a:t>
            </a:r>
            <a:r>
              <a:rPr lang="ja-JP" altLang="en-US" sz="2200" spc="-180" dirty="0">
                <a:solidFill>
                  <a:schemeClr val="tx1">
                    <a:lumMod val="75000"/>
                    <a:lumOff val="25000"/>
                  </a:schemeClr>
                </a:solidFill>
                <a:latin typeface="ＭＳ Ｐゴシック" panose="020B0600070205080204" pitchFamily="50" charset="-128"/>
                <a:ea typeface="ＭＳ Ｐゴシック" panose="020B0600070205080204" pitchFamily="50" charset="-128"/>
              </a:rPr>
              <a:t>発令する。</a:t>
            </a:r>
            <a:endParaRPr lang="en-US" altLang="ja-JP" sz="2200" spc="-18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a:xfrm>
            <a:off x="252000" y="364175"/>
            <a:ext cx="8892000" cy="686499"/>
          </a:xfrm>
        </p:spPr>
        <p:txBody>
          <a:bodyPr>
            <a:normAutofit/>
          </a:bodyPr>
          <a:lstStyle/>
          <a:p>
            <a:r>
              <a:rPr lang="ja-JP" altLang="en-US" dirty="0"/>
              <a:t>① 「警戒レベル４ 避難指示」を発令するタイミングは？</a:t>
            </a:r>
          </a:p>
        </p:txBody>
      </p:sp>
      <p:sp>
        <p:nvSpPr>
          <p:cNvPr id="8" name="コンテンツ プレースホルダー 7">
            <a:extLst>
              <a:ext uri="{FF2B5EF4-FFF2-40B4-BE49-F238E27FC236}">
                <a16:creationId xmlns:a16="http://schemas.microsoft.com/office/drawing/2014/main" id="{821F731C-05A0-4665-9ECE-0ABA59831F6C}"/>
              </a:ext>
            </a:extLst>
          </p:cNvPr>
          <p:cNvSpPr>
            <a:spLocks noGrp="1"/>
          </p:cNvSpPr>
          <p:nvPr>
            <p:ph idx="13"/>
          </p:nvPr>
        </p:nvSpPr>
        <p:spPr/>
        <p:txBody>
          <a:bodyPr/>
          <a:lstStyle/>
          <a:p>
            <a:r>
              <a:rPr lang="en-US" altLang="ja-JP" b="0" dirty="0">
                <a:solidFill>
                  <a:srgbClr val="E66914"/>
                </a:solidFill>
              </a:rPr>
              <a:t>【</a:t>
            </a:r>
            <a:r>
              <a:rPr lang="ja-JP" altLang="en-US" b="0" dirty="0">
                <a:solidFill>
                  <a:srgbClr val="E66914"/>
                </a:solidFill>
              </a:rPr>
              <a:t>場面 </a:t>
            </a:r>
            <a:r>
              <a:rPr lang="en-US" altLang="ja-JP" b="0" dirty="0">
                <a:solidFill>
                  <a:srgbClr val="E66914"/>
                </a:solidFill>
              </a:rPr>
              <a:t>3 </a:t>
            </a:r>
            <a:r>
              <a:rPr lang="en-US" altLang="ja-JP" b="0" dirty="0" smtClean="0">
                <a:solidFill>
                  <a:srgbClr val="E66914"/>
                </a:solidFill>
              </a:rPr>
              <a:t>】 </a:t>
            </a:r>
            <a:r>
              <a:rPr lang="ja-JP" altLang="en-US" b="0" dirty="0" smtClean="0">
                <a:solidFill>
                  <a:srgbClr val="E66914"/>
                </a:solidFill>
              </a:rPr>
              <a:t>解説</a:t>
            </a:r>
            <a:endParaRPr lang="ja-JP" altLang="en-US" b="0" dirty="0">
              <a:solidFill>
                <a:srgbClr val="E66914"/>
              </a:solidFill>
            </a:endParaRPr>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60</a:t>
            </a:fld>
            <a:endParaRPr lang="ja-JP" altLang="en-US"/>
          </a:p>
        </p:txBody>
      </p:sp>
      <p:sp>
        <p:nvSpPr>
          <p:cNvPr id="10" name="テキスト ボックス 9">
            <a:extLst>
              <a:ext uri="{FF2B5EF4-FFF2-40B4-BE49-F238E27FC236}">
                <a16:creationId xmlns:a16="http://schemas.microsoft.com/office/drawing/2014/main" id="{AE2AA996-C813-46DF-91EA-7EF80C24FADF}"/>
              </a:ext>
            </a:extLst>
          </p:cNvPr>
          <p:cNvSpPr txBox="1"/>
          <p:nvPr/>
        </p:nvSpPr>
        <p:spPr>
          <a:xfrm>
            <a:off x="424543" y="5126807"/>
            <a:ext cx="8311244" cy="738664"/>
          </a:xfrm>
          <a:prstGeom prst="rect">
            <a:avLst/>
          </a:prstGeom>
          <a:solidFill>
            <a:srgbClr val="FFFF99"/>
          </a:solidFill>
        </p:spPr>
        <p:txBody>
          <a:bodyPr wrap="square" rtlCol="0">
            <a:spAutoFit/>
          </a:bodyPr>
          <a:lstStyle/>
          <a:p>
            <a:pPr algn="ctr"/>
            <a:r>
              <a:rPr lang="ja-JP" altLang="en-US" sz="2400" b="1" dirty="0">
                <a:solidFill>
                  <a:schemeClr val="tx1">
                    <a:lumMod val="75000"/>
                    <a:lumOff val="25000"/>
                  </a:schemeClr>
                </a:solidFill>
                <a:latin typeface="ＭＳ Ｐゴシック" panose="020B0600070205080204" pitchFamily="50" charset="-128"/>
                <a:ea typeface="ＭＳ Ｐゴシック" panose="020B0600070205080204" pitchFamily="50" charset="-128"/>
              </a:rPr>
              <a:t>警戒レベル５で</a:t>
            </a:r>
            <a:r>
              <a:rPr lang="ja-JP" altLang="en-US" sz="2400" b="1"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は命</a:t>
            </a:r>
            <a:r>
              <a:rPr lang="ja-JP" altLang="en-US" sz="2400" b="1" dirty="0">
                <a:solidFill>
                  <a:schemeClr val="tx1">
                    <a:lumMod val="75000"/>
                    <a:lumOff val="25000"/>
                  </a:schemeClr>
                </a:solidFill>
                <a:latin typeface="ＭＳ Ｐゴシック" panose="020B0600070205080204" pitchFamily="50" charset="-128"/>
                <a:ea typeface="ＭＳ Ｐゴシック" panose="020B0600070205080204" pitchFamily="50" charset="-128"/>
              </a:rPr>
              <a:t>の危険！　</a:t>
            </a:r>
            <a:r>
              <a:rPr lang="ja-JP" altLang="en-US" sz="2400" b="1" dirty="0">
                <a:solidFill>
                  <a:srgbClr val="7030A0"/>
                </a:solidFill>
                <a:latin typeface="ＭＳ Ｐゴシック" panose="020B0600070205080204" pitchFamily="50" charset="-128"/>
                <a:ea typeface="ＭＳ Ｐゴシック" panose="020B0600070205080204" pitchFamily="50" charset="-128"/>
              </a:rPr>
              <a:t>警戒レベル４</a:t>
            </a:r>
            <a:r>
              <a:rPr lang="ja-JP" altLang="en-US" sz="2400" b="1" dirty="0">
                <a:solidFill>
                  <a:schemeClr val="tx1">
                    <a:lumMod val="75000"/>
                    <a:lumOff val="25000"/>
                  </a:schemeClr>
                </a:solidFill>
                <a:latin typeface="ＭＳ Ｐゴシック" panose="020B0600070205080204" pitchFamily="50" charset="-128"/>
                <a:ea typeface="ＭＳ Ｐゴシック" panose="020B0600070205080204" pitchFamily="50" charset="-128"/>
              </a:rPr>
              <a:t>までに必ず避難！</a:t>
            </a:r>
            <a:endParaRPr lang="en-US" altLang="ja-JP" sz="2400" b="1"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a:p>
            <a:pPr algn="ctr"/>
            <a:r>
              <a:rPr lang="ja-JP" altLang="en-US" dirty="0">
                <a:solidFill>
                  <a:schemeClr val="tx1">
                    <a:lumMod val="75000"/>
                    <a:lumOff val="25000"/>
                  </a:schemeClr>
                </a:solidFill>
                <a:latin typeface="ＭＳ Ｐゴシック" panose="020B0600070205080204" pitchFamily="50" charset="-128"/>
                <a:ea typeface="ＭＳ Ｐゴシック" panose="020B0600070205080204" pitchFamily="50" charset="-128"/>
              </a:rPr>
              <a:t>警戒レベル５：緊急安全確保、警戒レベル５相当：大雨特別警報（土砂災害）</a:t>
            </a:r>
            <a:endParaRPr lang="en-US" altLang="ja-JP"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pic>
        <p:nvPicPr>
          <p:cNvPr id="13" name="Picture 2" descr="おじさんのイラスト（中年男性）３">
            <a:extLst>
              <a:ext uri="{FF2B5EF4-FFF2-40B4-BE49-F238E27FC236}">
                <a16:creationId xmlns:a16="http://schemas.microsoft.com/office/drawing/2014/main" id="{E0EE6974-E13B-48EC-B674-21EC7865CE1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13612" y="5868050"/>
            <a:ext cx="719923" cy="947268"/>
          </a:xfrm>
          <a:prstGeom prst="rect">
            <a:avLst/>
          </a:prstGeom>
          <a:noFill/>
          <a:extLst>
            <a:ext uri="{909E8E84-426E-40DD-AFC4-6F175D3DCCD1}">
              <a14:hiddenFill xmlns:a14="http://schemas.microsoft.com/office/drawing/2010/main">
                <a:solidFill>
                  <a:srgbClr val="FFFFFF"/>
                </a:solidFill>
              </a14:hiddenFill>
            </a:ext>
          </a:extLst>
        </p:spPr>
      </p:pic>
      <p:sp>
        <p:nvSpPr>
          <p:cNvPr id="11" name="吹き出し: 角を丸めた四角形 2">
            <a:extLst>
              <a:ext uri="{FF2B5EF4-FFF2-40B4-BE49-F238E27FC236}">
                <a16:creationId xmlns:a16="http://schemas.microsoft.com/office/drawing/2014/main" id="{9018B2B4-A3BD-4154-B4DF-88F0E2B3AE27}"/>
              </a:ext>
            </a:extLst>
          </p:cNvPr>
          <p:cNvSpPr/>
          <p:nvPr/>
        </p:nvSpPr>
        <p:spPr>
          <a:xfrm>
            <a:off x="5119008" y="3012618"/>
            <a:ext cx="3829049" cy="849581"/>
          </a:xfrm>
          <a:prstGeom prst="wedgeRoundRectCallout">
            <a:avLst>
              <a:gd name="adj1" fmla="val -68270"/>
              <a:gd name="adj2" fmla="val 51688"/>
              <a:gd name="adj3" fmla="val 16667"/>
            </a:avLst>
          </a:prstGeom>
          <a:solidFill>
            <a:schemeClr val="accent6"/>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このような現象が見られた時には</a:t>
            </a:r>
            <a:r>
              <a:rPr lang="ja-JP" altLang="en-US" sz="1600" dirty="0" smtClean="0"/>
              <a:t>、</a:t>
            </a:r>
            <a:r>
              <a:rPr lang="en-US" altLang="ja-JP" sz="1600" dirty="0" smtClean="0"/>
              <a:t/>
            </a:r>
            <a:br>
              <a:rPr lang="en-US" altLang="ja-JP" sz="1600" dirty="0" smtClean="0"/>
            </a:br>
            <a:r>
              <a:rPr lang="ja-JP" altLang="en-US" sz="1600" dirty="0" smtClean="0"/>
              <a:t>既</a:t>
            </a:r>
            <a:r>
              <a:rPr lang="ja-JP" altLang="en-US" sz="1600" dirty="0"/>
              <a:t>に土砂崩れ等の現象</a:t>
            </a:r>
            <a:r>
              <a:rPr lang="ja-JP" altLang="en-US" sz="1600" dirty="0" smtClean="0"/>
              <a:t>が</a:t>
            </a:r>
            <a:r>
              <a:rPr lang="en-US" altLang="ja-JP" sz="1600" dirty="0" smtClean="0"/>
              <a:t/>
            </a:r>
            <a:br>
              <a:rPr lang="en-US" altLang="ja-JP" sz="1600" dirty="0" smtClean="0"/>
            </a:br>
            <a:r>
              <a:rPr lang="ja-JP" altLang="en-US" sz="1600" dirty="0" smtClean="0"/>
              <a:t>我々</a:t>
            </a:r>
            <a:r>
              <a:rPr lang="ja-JP" altLang="en-US" sz="1600" dirty="0"/>
              <a:t>から見えにくい場所で発生している</a:t>
            </a:r>
          </a:p>
        </p:txBody>
      </p:sp>
    </p:spTree>
    <p:extLst>
      <p:ext uri="{BB962C8B-B14F-4D97-AF65-F5344CB8AC3E}">
        <p14:creationId xmlns:p14="http://schemas.microsoft.com/office/powerpoint/2010/main" val="184748244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a:extLst>
              <a:ext uri="{FF2B5EF4-FFF2-40B4-BE49-F238E27FC236}">
                <a16:creationId xmlns:a16="http://schemas.microsoft.com/office/drawing/2014/main" id="{7B355DA4-9BC4-440A-B61A-07CC07756D7A}"/>
              </a:ext>
            </a:extLst>
          </p:cNvPr>
          <p:cNvSpPr/>
          <p:nvPr/>
        </p:nvSpPr>
        <p:spPr>
          <a:xfrm>
            <a:off x="284677" y="3634462"/>
            <a:ext cx="4494357" cy="307150"/>
          </a:xfrm>
          <a:prstGeom prst="rect">
            <a:avLst/>
          </a:prstGeom>
          <a:solidFill>
            <a:srgbClr val="FFCC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タイトル 16"/>
          <p:cNvSpPr>
            <a:spLocks noGrp="1"/>
          </p:cNvSpPr>
          <p:nvPr>
            <p:ph type="title"/>
          </p:nvPr>
        </p:nvSpPr>
        <p:spPr/>
        <p:txBody>
          <a:bodyPr>
            <a:normAutofit/>
          </a:bodyPr>
          <a:lstStyle/>
          <a:p>
            <a:r>
              <a:rPr lang="ja-JP" altLang="en-US" dirty="0" smtClean="0"/>
              <a:t>② </a:t>
            </a:r>
            <a:r>
              <a:rPr lang="ja-JP" altLang="en-US" dirty="0"/>
              <a:t>「警戒レベル４ 避難指示」の対象区域は</a:t>
            </a:r>
            <a:r>
              <a:rPr lang="ja-JP" altLang="en-US" dirty="0" smtClean="0"/>
              <a:t>？</a:t>
            </a:r>
            <a:endParaRPr kumimoji="1" lang="ja-JP" altLang="en-US" dirty="0"/>
          </a:p>
        </p:txBody>
      </p:sp>
      <p:sp>
        <p:nvSpPr>
          <p:cNvPr id="2" name="スライド番号プレースホルダー 1"/>
          <p:cNvSpPr>
            <a:spLocks noGrp="1"/>
          </p:cNvSpPr>
          <p:nvPr>
            <p:ph type="sldNum" sz="quarter" idx="12"/>
          </p:nvPr>
        </p:nvSpPr>
        <p:spPr/>
        <p:txBody>
          <a:bodyPr/>
          <a:lstStyle/>
          <a:p>
            <a:fld id="{090AECCA-A504-4483-9A84-66AB2E940DB8}" type="slidenum">
              <a:rPr kumimoji="1" lang="ja-JP" altLang="en-US" smtClean="0"/>
              <a:pPr/>
              <a:t>61</a:t>
            </a:fld>
            <a:endParaRPr kumimoji="1" lang="ja-JP" altLang="en-US" dirty="0"/>
          </a:p>
        </p:txBody>
      </p:sp>
      <p:sp>
        <p:nvSpPr>
          <p:cNvPr id="4" name="正方形/長方形 3">
            <a:extLst>
              <a:ext uri="{FF2B5EF4-FFF2-40B4-BE49-F238E27FC236}">
                <a16:creationId xmlns:a16="http://schemas.microsoft.com/office/drawing/2014/main" id="{7B355DA4-9BC4-440A-B61A-07CC07756D7A}"/>
              </a:ext>
            </a:extLst>
          </p:cNvPr>
          <p:cNvSpPr/>
          <p:nvPr/>
        </p:nvSpPr>
        <p:spPr>
          <a:xfrm>
            <a:off x="284677" y="2632301"/>
            <a:ext cx="5306498" cy="307150"/>
          </a:xfrm>
          <a:prstGeom prst="rect">
            <a:avLst/>
          </a:prstGeom>
          <a:solidFill>
            <a:srgbClr val="FFCC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7B355DA4-9BC4-440A-B61A-07CC07756D7A}"/>
              </a:ext>
            </a:extLst>
          </p:cNvPr>
          <p:cNvSpPr/>
          <p:nvPr/>
        </p:nvSpPr>
        <p:spPr>
          <a:xfrm>
            <a:off x="552861" y="2939451"/>
            <a:ext cx="5038314" cy="330663"/>
          </a:xfrm>
          <a:prstGeom prst="rect">
            <a:avLst/>
          </a:prstGeom>
          <a:solidFill>
            <a:srgbClr val="FFCC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7B355DA4-9BC4-440A-B61A-07CC07756D7A}"/>
              </a:ext>
            </a:extLst>
          </p:cNvPr>
          <p:cNvSpPr/>
          <p:nvPr/>
        </p:nvSpPr>
        <p:spPr>
          <a:xfrm>
            <a:off x="552861" y="3246543"/>
            <a:ext cx="5038314" cy="307150"/>
          </a:xfrm>
          <a:prstGeom prst="rect">
            <a:avLst/>
          </a:prstGeom>
          <a:solidFill>
            <a:srgbClr val="FFCC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234000" y="1098530"/>
            <a:ext cx="3783408" cy="369332"/>
          </a:xfrm>
          <a:prstGeom prst="rect">
            <a:avLst/>
          </a:prstGeom>
        </p:spPr>
        <p:txBody>
          <a:bodyPr wrap="none">
            <a:spAutoFit/>
          </a:bodyPr>
          <a:lstStyle/>
          <a:p>
            <a:r>
              <a:rPr lang="en-US" altLang="ja-JP" dirty="0" smtClean="0">
                <a:latin typeface="+mn-ea"/>
              </a:rPr>
              <a:t>● B </a:t>
            </a:r>
            <a:r>
              <a:rPr lang="ja-JP" altLang="en-US" dirty="0">
                <a:latin typeface="+mn-ea"/>
              </a:rPr>
              <a:t>市の地域防災</a:t>
            </a:r>
            <a:r>
              <a:rPr lang="ja-JP" altLang="en-US" dirty="0" smtClean="0">
                <a:latin typeface="+mn-ea"/>
              </a:rPr>
              <a:t>計画を確認する。</a:t>
            </a:r>
            <a:endParaRPr lang="ja-JP" altLang="en-US" dirty="0"/>
          </a:p>
        </p:txBody>
      </p:sp>
      <p:sp>
        <p:nvSpPr>
          <p:cNvPr id="14" name="正方形/長方形 13"/>
          <p:cNvSpPr/>
          <p:nvPr/>
        </p:nvSpPr>
        <p:spPr>
          <a:xfrm>
            <a:off x="284677" y="1740673"/>
            <a:ext cx="3040414" cy="420911"/>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mn-ea"/>
              <a:cs typeface="+mn-cs"/>
            </a:endParaRPr>
          </a:p>
        </p:txBody>
      </p:sp>
      <p:sp>
        <p:nvSpPr>
          <p:cNvPr id="15" name="正方形/長方形 14">
            <a:extLst>
              <a:ext uri="{FF2B5EF4-FFF2-40B4-BE49-F238E27FC236}">
                <a16:creationId xmlns:a16="http://schemas.microsoft.com/office/drawing/2014/main" id="{5D1350F6-C3C2-F31A-462C-81CB81D74742}"/>
              </a:ext>
            </a:extLst>
          </p:cNvPr>
          <p:cNvSpPr/>
          <p:nvPr/>
        </p:nvSpPr>
        <p:spPr>
          <a:xfrm>
            <a:off x="234000" y="1523771"/>
            <a:ext cx="8640000" cy="4976109"/>
          </a:xfrm>
          <a:prstGeom prst="rect">
            <a:avLst/>
          </a:prstGeom>
          <a:noFill/>
          <a:ln w="25400" cap="flat" cmpd="sng" algn="ctr">
            <a:solidFill>
              <a:sysClr val="windowText" lastClr="000000"/>
            </a:solidFill>
            <a:prstDash val="solid"/>
            <a:miter lim="800000"/>
          </a:ln>
          <a:effectLst/>
        </p:spPr>
        <p:txBody>
          <a:bodyPr tIns="180000" bIns="180000" rtlCol="0" anchor="t">
            <a:noAutofit/>
          </a:bodyPr>
          <a:lstStyle/>
          <a:p>
            <a:pPr marL="0" marR="0" lvl="0" indent="0" algn="just" defTabSz="685800" rtl="0" eaLnBrk="1" fontAlgn="auto" latinLnBrk="0" hangingPunct="1">
              <a:lnSpc>
                <a:spcPct val="130000"/>
              </a:lnSpc>
              <a:spcBef>
                <a:spcPts val="600"/>
              </a:spcBef>
              <a:spcAft>
                <a:spcPts val="0"/>
              </a:spcAft>
              <a:buClr>
                <a:srgbClr val="D15A3E"/>
              </a:buClr>
              <a:buSzPct val="100000"/>
              <a:buFontTx/>
              <a:buNone/>
              <a:tabLst/>
              <a:defRPr/>
            </a:pPr>
            <a:r>
              <a:rPr kumimoji="0" lang="ja-JP" altLang="en-US" sz="2400" b="0" i="0" u="none" strike="noStrike" kern="0" cap="none" spc="-100" normalizeH="0" baseline="0" noProof="0" dirty="0">
                <a:ln>
                  <a:noFill/>
                </a:ln>
                <a:solidFill>
                  <a:prstClr val="white"/>
                </a:solidFill>
                <a:effectLst/>
                <a:uLnTx/>
                <a:uFill>
                  <a:solidFill>
                    <a:srgbClr val="FF0000"/>
                  </a:solidFill>
                </a:uFill>
                <a:latin typeface="+mn-ea"/>
              </a:rPr>
              <a:t>警戒レベル４　</a:t>
            </a:r>
            <a:r>
              <a:rPr kumimoji="0" lang="ja-JP" altLang="en-US" sz="2400" b="0" i="0" u="none" strike="noStrike" kern="0" cap="none" spc="-100" normalizeH="0" baseline="0" noProof="0" dirty="0">
                <a:ln>
                  <a:noFill/>
                </a:ln>
                <a:solidFill>
                  <a:prstClr val="white"/>
                </a:solidFill>
                <a:effectLst/>
                <a:uLnTx/>
                <a:uFill>
                  <a:solidFill>
                    <a:srgbClr val="7030A0"/>
                  </a:solidFill>
                </a:uFill>
                <a:latin typeface="+mn-ea"/>
              </a:rPr>
              <a:t>避難指示  </a:t>
            </a:r>
            <a:r>
              <a:rPr kumimoji="0" lang="ja-JP" altLang="en-US" sz="2400" b="0" i="0" u="none" strike="noStrike" kern="0" cap="none" spc="-100" normalizeH="0" baseline="0" noProof="0" dirty="0">
                <a:ln>
                  <a:noFill/>
                </a:ln>
                <a:solidFill>
                  <a:prstClr val="black"/>
                </a:solidFill>
                <a:effectLst/>
                <a:uLnTx/>
                <a:uFill>
                  <a:solidFill>
                    <a:srgbClr val="FF0000"/>
                  </a:solidFill>
                </a:uFill>
                <a:latin typeface="+mn-ea"/>
              </a:rPr>
              <a:t>の発令基準（土砂災害）</a:t>
            </a:r>
            <a:endParaRPr kumimoji="0" lang="en-US" altLang="ja-JP" sz="2400" b="0" i="0" u="none" strike="noStrike" kern="0" cap="none" spc="-100" normalizeH="0" baseline="0" noProof="0" dirty="0">
              <a:ln>
                <a:noFill/>
              </a:ln>
              <a:solidFill>
                <a:prstClr val="black"/>
              </a:solidFill>
              <a:effectLst/>
              <a:uLnTx/>
              <a:uFill>
                <a:solidFill>
                  <a:srgbClr val="FF0000"/>
                </a:solidFill>
              </a:uFill>
              <a:latin typeface="+mn-ea"/>
            </a:endParaRPr>
          </a:p>
          <a:p>
            <a:pPr marL="165100" marR="0" lvl="0" indent="-238125" algn="just" defTabSz="685800" rtl="0" eaLnBrk="1" fontAlgn="auto" latinLnBrk="0" hangingPunct="1">
              <a:lnSpc>
                <a:spcPct val="125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１～５のいずれかに該当する場合に、</a:t>
            </a:r>
            <a:r>
              <a:rPr kumimoji="0" lang="ja-JP" altLang="en-US" sz="1600" b="0" i="0" u="none" strike="noStrike" kern="0" cap="none" spc="-150" normalizeH="0" baseline="0" noProof="0" dirty="0">
                <a:ln>
                  <a:noFill/>
                </a:ln>
                <a:solidFill>
                  <a:srgbClr val="AA00AA"/>
                </a:solidFill>
                <a:effectLst/>
                <a:uLnTx/>
                <a:uFill>
                  <a:solidFill>
                    <a:srgbClr val="FF0000"/>
                  </a:solidFill>
                </a:uFill>
                <a:latin typeface="+mn-ea"/>
              </a:rPr>
              <a:t>警戒レベル４避難指示</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を発令することとする</a:t>
            </a:r>
            <a:r>
              <a:rPr kumimoji="0" lang="ja-JP" altLang="en-US" sz="1600" b="0" i="0" u="none" strike="noStrike" kern="0" cap="none" spc="-150" normalizeH="0" baseline="0" noProof="0" dirty="0" err="1">
                <a:ln>
                  <a:noFill/>
                </a:ln>
                <a:solidFill>
                  <a:prstClr val="black"/>
                </a:solidFill>
                <a:effectLst/>
                <a:uLnTx/>
                <a:uFill>
                  <a:solidFill>
                    <a:srgbClr val="FF0000"/>
                  </a:solidFill>
                </a:uFill>
                <a:latin typeface="+mn-ea"/>
              </a:rPr>
              <a:t>。</a:t>
            </a:r>
            <a:endParaRPr kumimoji="0" lang="ja-JP" altLang="en-US" sz="1600" b="0" i="0" u="none" strike="noStrike" kern="0" cap="none" spc="-150" normalizeH="0" baseline="0" noProof="0" dirty="0">
              <a:ln>
                <a:noFill/>
              </a:ln>
              <a:solidFill>
                <a:prstClr val="black"/>
              </a:solidFill>
              <a:effectLst/>
              <a:uLnTx/>
              <a:uFill>
                <a:solidFill>
                  <a:srgbClr val="FF0000"/>
                </a:solidFill>
              </a:uFill>
              <a:latin typeface="+mn-ea"/>
            </a:endParaRPr>
          </a:p>
          <a:p>
            <a:pPr marL="254000" marR="0" lvl="0" indent="-327025" algn="l" defTabSz="685800" rtl="0" eaLnBrk="1" fontAlgn="auto" latinLnBrk="0" hangingPunct="1">
              <a:lnSpc>
                <a:spcPct val="125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１： </a:t>
            </a:r>
            <a:r>
              <a:rPr kumimoji="0" lang="ja-JP" altLang="en-US" sz="1600" b="0" i="0" u="heavy" strike="noStrike" kern="0" cap="none" spc="-150" normalizeH="0" noProof="0" dirty="0">
                <a:ln>
                  <a:noFill/>
                </a:ln>
                <a:solidFill>
                  <a:prstClr val="black"/>
                </a:solidFill>
                <a:effectLst/>
                <a:uLnTx/>
                <a:uFill>
                  <a:solidFill>
                    <a:srgbClr val="FF0000"/>
                  </a:solidFill>
                </a:uFill>
                <a:latin typeface="+mn-ea"/>
              </a:rPr>
              <a:t>土砂災害警戒情報（警戒レベル４相当）が発表された</a:t>
            </a:r>
            <a:r>
              <a:rPr kumimoji="0" lang="ja-JP" altLang="en-US" sz="1600" b="0" i="0" u="heavy" strike="noStrike" kern="0" cap="none" spc="-150" normalizeH="0" noProof="0" dirty="0" smtClean="0">
                <a:ln>
                  <a:noFill/>
                </a:ln>
                <a:solidFill>
                  <a:prstClr val="black"/>
                </a:solidFill>
                <a:effectLst/>
                <a:uLnTx/>
                <a:uFill>
                  <a:solidFill>
                    <a:srgbClr val="FF0000"/>
                  </a:solidFill>
                </a:uFill>
                <a:latin typeface="+mn-ea"/>
              </a:rPr>
              <a:t>場合</a:t>
            </a:r>
            <a:r>
              <a:rPr kumimoji="0" lang="en-US" altLang="ja-JP" sz="1600" b="0" i="0" u="heavy" strike="noStrike" kern="0" cap="none" spc="-150" normalizeH="0" noProof="0" dirty="0" smtClean="0">
                <a:ln>
                  <a:noFill/>
                </a:ln>
                <a:solidFill>
                  <a:prstClr val="black"/>
                </a:solidFill>
                <a:effectLst/>
                <a:uLnTx/>
                <a:uFill>
                  <a:solidFill>
                    <a:srgbClr val="FF0000"/>
                  </a:solidFill>
                </a:uFill>
                <a:latin typeface="+mn-ea"/>
              </a:rPr>
              <a:t/>
            </a:r>
            <a:br>
              <a:rPr kumimoji="0" lang="en-US" altLang="ja-JP" sz="1600" b="0" i="0" u="heavy" strike="noStrike" kern="0" cap="none" spc="-150" normalizeH="0" noProof="0" dirty="0" smtClean="0">
                <a:ln>
                  <a:noFill/>
                </a:ln>
                <a:solidFill>
                  <a:prstClr val="black"/>
                </a:solidFill>
                <a:effectLst/>
                <a:uLnTx/>
                <a:uFill>
                  <a:solidFill>
                    <a:srgbClr val="FF0000"/>
                  </a:solidFill>
                </a:uFill>
                <a:latin typeface="+mn-ea"/>
              </a:rPr>
            </a:b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a:t>
            </a:r>
            <a: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t>※</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土砂災害警戒情報は市町村単位</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を基本</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として発表されるが</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a:t>
            </a:r>
            <a: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t/>
            </a:r>
            <a:b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b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警戒</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レベル４ 避難指示の発令対象区域は適切に絞り込む。）</a:t>
            </a:r>
            <a:endParaRPr kumimoji="0" lang="en-US" altLang="ja-JP" sz="1600" b="0" i="0" u="none" strike="noStrike" kern="0" cap="none" spc="-150" normalizeH="0" baseline="0" noProof="0" dirty="0">
              <a:ln>
                <a:noFill/>
              </a:ln>
              <a:solidFill>
                <a:prstClr val="black"/>
              </a:solidFill>
              <a:effectLst/>
              <a:uLnTx/>
              <a:uFill>
                <a:solidFill>
                  <a:srgbClr val="FF0000"/>
                </a:solidFill>
              </a:uFill>
              <a:latin typeface="+mn-ea"/>
            </a:endParaRPr>
          </a:p>
          <a:p>
            <a:pPr marL="165100" marR="0" lvl="0" indent="-238125" algn="l" defTabSz="685800" rtl="0" eaLnBrk="1" fontAlgn="auto" latinLnBrk="0" hangingPunct="1">
              <a:lnSpc>
                <a:spcPct val="125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２： 土砂キキクルで</a:t>
            </a:r>
            <a:r>
              <a:rPr kumimoji="0" lang="ja-JP" altLang="en-US" sz="1600" b="0" i="0" u="heavy" strike="noStrike" kern="0" cap="none" spc="-150" normalizeH="0" baseline="0" noProof="0" dirty="0">
                <a:ln>
                  <a:noFill/>
                </a:ln>
                <a:solidFill>
                  <a:prstClr val="black"/>
                </a:solidFill>
                <a:effectLst/>
                <a:uLnTx/>
                <a:uFill>
                  <a:solidFill>
                    <a:srgbClr val="FF0000"/>
                  </a:solidFill>
                </a:uFill>
                <a:latin typeface="+mn-ea"/>
              </a:rPr>
              <a:t>「紫」（警戒レベル４相当）</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となった場合</a:t>
            </a:r>
          </a:p>
          <a:p>
            <a:pPr marL="254000" marR="0" lvl="0" indent="-327025" algn="l" defTabSz="685800" rtl="0" eaLnBrk="1" fontAlgn="auto" latinLnBrk="0" hangingPunct="1">
              <a:lnSpc>
                <a:spcPct val="125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３： 警戒レベル４避難指示の発令が必要となるような強い降雨を伴う前線や台風等が、</a:t>
            </a:r>
            <a:r>
              <a:rPr kumimoji="0" lang="en-US" altLang="ja-JP" sz="1600" b="0" i="0" u="none" strike="noStrike" kern="0" cap="none" spc="-150" normalizeH="0" baseline="0" noProof="0" dirty="0">
                <a:ln>
                  <a:noFill/>
                </a:ln>
                <a:solidFill>
                  <a:prstClr val="black"/>
                </a:solidFill>
                <a:effectLst/>
                <a:uLnTx/>
                <a:uFill>
                  <a:solidFill>
                    <a:srgbClr val="FF0000"/>
                  </a:solidFill>
                </a:uFill>
                <a:latin typeface="+mn-ea"/>
              </a:rPr>
              <a:t/>
            </a:r>
            <a:br>
              <a:rPr kumimoji="0" lang="en-US" altLang="ja-JP" sz="1600" b="0" i="0" u="none" strike="noStrike" kern="0" cap="none" spc="-150" normalizeH="0" baseline="0" noProof="0" dirty="0">
                <a:ln>
                  <a:noFill/>
                </a:ln>
                <a:solidFill>
                  <a:prstClr val="black"/>
                </a:solidFill>
                <a:effectLst/>
                <a:uLnTx/>
                <a:uFill>
                  <a:solidFill>
                    <a:srgbClr val="FF0000"/>
                  </a:solidFill>
                </a:uFill>
                <a:latin typeface="+mn-ea"/>
              </a:rPr>
            </a:br>
            <a:r>
              <a:rPr kumimoji="0" lang="ja-JP" altLang="en-US" sz="1600" b="0" i="0" u="heavy" strike="noStrike" kern="0" cap="none" spc="-150" normalizeH="0" baseline="0" noProof="0" dirty="0">
                <a:ln>
                  <a:noFill/>
                </a:ln>
                <a:solidFill>
                  <a:prstClr val="black"/>
                </a:solidFill>
                <a:effectLst/>
                <a:uLnTx/>
                <a:uFill>
                  <a:solidFill>
                    <a:srgbClr val="FF0000"/>
                  </a:solidFill>
                </a:uFill>
                <a:latin typeface="+mn-ea"/>
              </a:rPr>
              <a:t>夜間から明け方に</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接近・通過することが予想される場合（夕刻時点で発令）</a:t>
            </a:r>
          </a:p>
          <a:p>
            <a:pPr marL="254000" marR="0" lvl="0" indent="-327025" algn="l" defTabSz="685800" rtl="0" eaLnBrk="1" fontAlgn="auto" latinLnBrk="0" hangingPunct="1">
              <a:lnSpc>
                <a:spcPct val="125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４： 警戒レベル４避難指示の発令が必要となるような強い降雨を伴う台風等が</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a:t>
            </a:r>
            <a: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t/>
            </a:r>
            <a:b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b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立退き</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避難が困難</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となる</a:t>
            </a:r>
            <a:r>
              <a:rPr kumimoji="0" lang="ja-JP" altLang="en-US" sz="1600" b="0" i="0" strike="noStrike" kern="0" cap="none" spc="-150" normalizeH="0" baseline="0" noProof="0" dirty="0">
                <a:ln>
                  <a:noFill/>
                </a:ln>
                <a:solidFill>
                  <a:prstClr val="black"/>
                </a:solidFill>
                <a:effectLst/>
                <a:uLnTx/>
                <a:uFill>
                  <a:solidFill>
                    <a:srgbClr val="FF0000"/>
                  </a:solidFill>
                </a:uFill>
                <a:latin typeface="+mn-ea"/>
              </a:rPr>
              <a:t>暴風を伴い</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接近・通過することが予想される</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場合</a:t>
            </a:r>
            <a: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t/>
            </a:r>
            <a:b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b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立退き避難中に暴風が吹き始めること</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がない</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よう暴風警報の発表後速やかに発令）</a:t>
            </a:r>
          </a:p>
          <a:p>
            <a:pPr marL="165100" marR="0" lvl="0" indent="-238125" algn="l" defTabSz="685800" rtl="0" eaLnBrk="1" fontAlgn="auto" latinLnBrk="0" hangingPunct="1">
              <a:lnSpc>
                <a:spcPct val="125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５： 土砂災害の</a:t>
            </a:r>
            <a:r>
              <a:rPr kumimoji="0" lang="ja-JP" altLang="en-US" sz="1600" b="0" i="0" u="heavy" strike="noStrike" kern="0" cap="none" spc="-150" normalizeH="0" baseline="0" noProof="0" dirty="0">
                <a:ln>
                  <a:noFill/>
                </a:ln>
                <a:solidFill>
                  <a:prstClr val="black"/>
                </a:solidFill>
                <a:effectLst/>
                <a:uLnTx/>
                <a:uFill>
                  <a:solidFill>
                    <a:srgbClr val="FF0000"/>
                  </a:solidFill>
                </a:uFill>
                <a:latin typeface="+mn-ea"/>
              </a:rPr>
              <a:t>前兆現象</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（山鳴り、湧き水・地下水の濁り、渓流の水量の変化等）が発見された場合</a:t>
            </a:r>
          </a:p>
          <a:p>
            <a:pPr marL="165100" marR="0" lvl="0" indent="-238125" algn="just" defTabSz="685800" rtl="0" eaLnBrk="1" fontAlgn="auto" latinLnBrk="0" hangingPunct="1">
              <a:lnSpc>
                <a:spcPct val="125000"/>
              </a:lnSpc>
              <a:spcBef>
                <a:spcPts val="600"/>
              </a:spcBef>
              <a:spcAft>
                <a:spcPts val="0"/>
              </a:spcAft>
              <a:buClr>
                <a:srgbClr val="D15A3E"/>
              </a:buClr>
              <a:buSzPct val="100000"/>
              <a:buFontTx/>
              <a:buNone/>
              <a:tabLst/>
              <a:defRPr/>
            </a:pPr>
            <a:r>
              <a:rPr kumimoji="0" lang="en-US" altLang="ja-JP" sz="1600" b="0" i="0" u="none" strike="noStrike" kern="0" cap="none" spc="-150" normalizeH="0" baseline="0" noProof="0" dirty="0">
                <a:ln>
                  <a:noFill/>
                </a:ln>
                <a:solidFill>
                  <a:prstClr val="black"/>
                </a:solidFill>
                <a:effectLst/>
                <a:uLnTx/>
                <a:uFill>
                  <a:solidFill>
                    <a:srgbClr val="FF0000"/>
                  </a:solidFill>
                </a:uFill>
                <a:latin typeface="+mn-ea"/>
              </a:rPr>
              <a:t>※</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 夜間・未明であっても、１～２又は５に該当する場合は、躊躇なく警戒レベル４避難指示を発令する。</a:t>
            </a:r>
            <a:endParaRPr kumimoji="0" lang="en-US" altLang="ja-JP" sz="1600" b="0" i="0" u="none" strike="noStrike" kern="0" cap="none" spc="-100" normalizeH="0" baseline="0" noProof="0" dirty="0">
              <a:ln>
                <a:noFill/>
              </a:ln>
              <a:solidFill>
                <a:prstClr val="black"/>
              </a:solidFill>
              <a:effectLst/>
              <a:uLnTx/>
              <a:uFillTx/>
              <a:latin typeface="+mn-ea"/>
              <a:cs typeface="Meiryo UI" panose="020B0604030504040204" pitchFamily="50" charset="-128"/>
            </a:endParaRPr>
          </a:p>
        </p:txBody>
      </p:sp>
      <p:sp>
        <p:nvSpPr>
          <p:cNvPr id="16" name="テキスト ボックス 15">
            <a:extLst>
              <a:ext uri="{FF2B5EF4-FFF2-40B4-BE49-F238E27FC236}">
                <a16:creationId xmlns:a16="http://schemas.microsoft.com/office/drawing/2014/main" id="{96A42E3A-E123-485A-BE6F-E8A9D1AFB609}"/>
              </a:ext>
            </a:extLst>
          </p:cNvPr>
          <p:cNvSpPr txBox="1"/>
          <p:nvPr/>
        </p:nvSpPr>
        <p:spPr>
          <a:xfrm>
            <a:off x="3518194" y="6588006"/>
            <a:ext cx="5238934" cy="276999"/>
          </a:xfrm>
          <a:prstGeom prst="rect">
            <a:avLst/>
          </a:prstGeom>
          <a:noFill/>
        </p:spPr>
        <p:txBody>
          <a:bodyPr wrap="none" rtlCol="0">
            <a:spAutoFit/>
          </a:bodyPr>
          <a:lstStyle/>
          <a:p>
            <a:pPr algn="r"/>
            <a:r>
              <a:rPr lang="ja-JP" altLang="en-US" sz="1200" dirty="0">
                <a:solidFill>
                  <a:schemeClr val="bg1"/>
                </a:solidFill>
                <a:latin typeface="ＭＳ Ｐゴシック" panose="020B0600070205080204" pitchFamily="50" charset="-128"/>
                <a:ea typeface="ＭＳ Ｐゴシック" panose="020B0600070205080204" pitchFamily="50" charset="-128"/>
              </a:rPr>
              <a:t>参考：</a:t>
            </a:r>
            <a:r>
              <a:rPr lang="ja-JP" altLang="ja-JP" sz="1200" dirty="0">
                <a:solidFill>
                  <a:schemeClr val="bg1"/>
                </a:solidFill>
                <a:latin typeface="ＭＳ Ｐゴシック" panose="020B0600070205080204" pitchFamily="50" charset="-128"/>
                <a:ea typeface="ＭＳ Ｐゴシック" panose="020B0600070205080204" pitchFamily="50" charset="-128"/>
              </a:rPr>
              <a:t>「避難</a:t>
            </a:r>
            <a:r>
              <a:rPr lang="ja-JP" altLang="en-US" sz="1200" dirty="0">
                <a:solidFill>
                  <a:schemeClr val="bg1"/>
                </a:solidFill>
                <a:latin typeface="ＭＳ Ｐゴシック" panose="020B0600070205080204" pitchFamily="50" charset="-128"/>
                <a:ea typeface="ＭＳ Ｐゴシック" panose="020B0600070205080204" pitchFamily="50" charset="-128"/>
              </a:rPr>
              <a:t>情報</a:t>
            </a:r>
            <a:r>
              <a:rPr lang="ja-JP" altLang="ja-JP" sz="1200" dirty="0">
                <a:solidFill>
                  <a:schemeClr val="bg1"/>
                </a:solidFill>
                <a:latin typeface="ＭＳ Ｐゴシック" panose="020B0600070205080204" pitchFamily="50" charset="-128"/>
                <a:ea typeface="ＭＳ Ｐゴシック" panose="020B0600070205080204" pitchFamily="50" charset="-128"/>
              </a:rPr>
              <a:t>に関するガイドライン」（</a:t>
            </a:r>
            <a:r>
              <a:rPr lang="en-US" altLang="ja-JP" sz="1200" dirty="0">
                <a:solidFill>
                  <a:schemeClr val="bg1"/>
                </a:solidFill>
                <a:latin typeface="ＭＳ Ｐゴシック" panose="020B0600070205080204" pitchFamily="50" charset="-128"/>
                <a:ea typeface="ＭＳ Ｐゴシック" panose="020B0600070205080204" pitchFamily="50" charset="-128"/>
              </a:rPr>
              <a:t>R03</a:t>
            </a:r>
            <a:r>
              <a:rPr lang="ja-JP" altLang="ja-JP" sz="1200" dirty="0">
                <a:solidFill>
                  <a:schemeClr val="bg1"/>
                </a:solidFill>
                <a:latin typeface="ＭＳ Ｐゴシック" panose="020B0600070205080204" pitchFamily="50" charset="-128"/>
                <a:ea typeface="ＭＳ Ｐゴシック" panose="020B0600070205080204" pitchFamily="50" charset="-128"/>
              </a:rPr>
              <a:t>）（内閣府（防災担当））</a:t>
            </a:r>
            <a:r>
              <a:rPr lang="ja-JP" altLang="en-US" sz="1200" dirty="0">
                <a:solidFill>
                  <a:schemeClr val="bg1"/>
                </a:solidFill>
                <a:latin typeface="ＭＳ Ｐゴシック" panose="020B0600070205080204" pitchFamily="50" charset="-128"/>
                <a:ea typeface="ＭＳ Ｐゴシック" panose="020B0600070205080204" pitchFamily="50" charset="-128"/>
              </a:rPr>
              <a:t>（一部改変）</a:t>
            </a:r>
            <a:endParaRPr kumimoji="1" lang="ja-JP" altLang="en-US" sz="1200" dirty="0">
              <a:solidFill>
                <a:schemeClr val="bg1"/>
              </a:solidFill>
              <a:latin typeface="ＭＳ Ｐゴシック" panose="020B0600070205080204" pitchFamily="50" charset="-128"/>
              <a:ea typeface="ＭＳ Ｐゴシック" panose="020B0600070205080204" pitchFamily="50" charset="-128"/>
            </a:endParaRPr>
          </a:p>
        </p:txBody>
      </p:sp>
      <p:sp>
        <p:nvSpPr>
          <p:cNvPr id="12" name="矢印: 右 10">
            <a:extLst>
              <a:ext uri="{FF2B5EF4-FFF2-40B4-BE49-F238E27FC236}">
                <a16:creationId xmlns:a16="http://schemas.microsoft.com/office/drawing/2014/main" id="{AC31C2ED-2875-45ED-8965-A81D5A823BDF}"/>
              </a:ext>
            </a:extLst>
          </p:cNvPr>
          <p:cNvSpPr/>
          <p:nvPr/>
        </p:nvSpPr>
        <p:spPr>
          <a:xfrm rot="5400000">
            <a:off x="5203641" y="3708641"/>
            <a:ext cx="617671" cy="307777"/>
          </a:xfrm>
          <a:prstGeom prst="rightArrow">
            <a:avLst>
              <a:gd name="adj1" fmla="val 50000"/>
              <a:gd name="adj2" fmla="val 82383"/>
            </a:avLst>
          </a:prstGeom>
          <a:solidFill>
            <a:srgbClr val="FFCC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コンテンツ プレースホルダー 7">
            <a:extLst>
              <a:ext uri="{FF2B5EF4-FFF2-40B4-BE49-F238E27FC236}">
                <a16:creationId xmlns:a16="http://schemas.microsoft.com/office/drawing/2014/main" id="{821F731C-05A0-4665-9ECE-0ABA59831F6C}"/>
              </a:ext>
            </a:extLst>
          </p:cNvPr>
          <p:cNvSpPr>
            <a:spLocks noGrp="1"/>
          </p:cNvSpPr>
          <p:nvPr>
            <p:ph idx="13"/>
          </p:nvPr>
        </p:nvSpPr>
        <p:spPr>
          <a:xfrm>
            <a:off x="252000" y="86609"/>
            <a:ext cx="7886700" cy="277566"/>
          </a:xfrm>
        </p:spPr>
        <p:txBody>
          <a:bodyPr/>
          <a:lstStyle/>
          <a:p>
            <a:r>
              <a:rPr lang="en-US" altLang="ja-JP" b="0" dirty="0">
                <a:solidFill>
                  <a:srgbClr val="E66914"/>
                </a:solidFill>
              </a:rPr>
              <a:t>【</a:t>
            </a:r>
            <a:r>
              <a:rPr lang="ja-JP" altLang="en-US" b="0" dirty="0">
                <a:solidFill>
                  <a:srgbClr val="E66914"/>
                </a:solidFill>
              </a:rPr>
              <a:t>場面 </a:t>
            </a:r>
            <a:r>
              <a:rPr lang="en-US" altLang="ja-JP" b="0" dirty="0">
                <a:solidFill>
                  <a:srgbClr val="E66914"/>
                </a:solidFill>
              </a:rPr>
              <a:t>3 </a:t>
            </a:r>
            <a:r>
              <a:rPr lang="en-US" altLang="ja-JP" b="0" dirty="0" smtClean="0">
                <a:solidFill>
                  <a:srgbClr val="E66914"/>
                </a:solidFill>
              </a:rPr>
              <a:t>】 </a:t>
            </a:r>
            <a:r>
              <a:rPr lang="ja-JP" altLang="en-US" b="0" dirty="0" smtClean="0">
                <a:solidFill>
                  <a:srgbClr val="E66914"/>
                </a:solidFill>
              </a:rPr>
              <a:t>解説</a:t>
            </a:r>
            <a:endParaRPr lang="ja-JP" altLang="en-US" b="0" dirty="0">
              <a:solidFill>
                <a:srgbClr val="E66914"/>
              </a:solidFill>
            </a:endParaRPr>
          </a:p>
        </p:txBody>
      </p:sp>
      <p:sp>
        <p:nvSpPr>
          <p:cNvPr id="13" name="正方形/長方形 12">
            <a:extLst>
              <a:ext uri="{FF2B5EF4-FFF2-40B4-BE49-F238E27FC236}">
                <a16:creationId xmlns:a16="http://schemas.microsoft.com/office/drawing/2014/main" id="{C77D02C4-BFF5-42A8-A844-4CB243B0745B}"/>
              </a:ext>
            </a:extLst>
          </p:cNvPr>
          <p:cNvSpPr/>
          <p:nvPr/>
        </p:nvSpPr>
        <p:spPr>
          <a:xfrm>
            <a:off x="3325090" y="4171364"/>
            <a:ext cx="5432037" cy="653688"/>
          </a:xfrm>
          <a:prstGeom prst="rect">
            <a:avLst/>
          </a:prstGeom>
          <a:solidFill>
            <a:srgbClr val="FFFF99"/>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534988" indent="-534988"/>
            <a:r>
              <a:rPr lang="ja-JP" altLang="en-US" dirty="0" smtClean="0">
                <a:solidFill>
                  <a:schemeClr val="tx1"/>
                </a:solidFill>
                <a:latin typeface="ＭＳ Ｐゴシック" panose="020B0600070205080204" pitchFamily="50" charset="-128"/>
              </a:rPr>
              <a:t>今回、「警戒</a:t>
            </a:r>
            <a:r>
              <a:rPr lang="ja-JP" altLang="en-US" dirty="0">
                <a:solidFill>
                  <a:schemeClr val="tx1"/>
                </a:solidFill>
                <a:latin typeface="ＭＳ Ｐゴシック" panose="020B0600070205080204" pitchFamily="50" charset="-128"/>
              </a:rPr>
              <a:t>レベル４　避難</a:t>
            </a:r>
            <a:r>
              <a:rPr lang="ja-JP" altLang="en-US" dirty="0" smtClean="0">
                <a:solidFill>
                  <a:schemeClr val="tx1"/>
                </a:solidFill>
                <a:latin typeface="ＭＳ Ｐゴシック" panose="020B0600070205080204" pitchFamily="50" charset="-128"/>
              </a:rPr>
              <a:t>指示」の発令根拠となる</a:t>
            </a:r>
            <a:endParaRPr lang="en-US" altLang="ja-JP" dirty="0" smtClean="0">
              <a:solidFill>
                <a:schemeClr val="tx1"/>
              </a:solidFill>
              <a:latin typeface="ＭＳ Ｐゴシック" panose="020B0600070205080204" pitchFamily="50" charset="-128"/>
            </a:endParaRPr>
          </a:p>
          <a:p>
            <a:pPr marL="534988" indent="-534988"/>
            <a:r>
              <a:rPr lang="ja-JP" altLang="en-US" dirty="0" smtClean="0">
                <a:solidFill>
                  <a:schemeClr val="tx1"/>
                </a:solidFill>
                <a:latin typeface="ＭＳ Ｐゴシック" panose="020B0600070205080204" pitchFamily="50" charset="-128"/>
              </a:rPr>
              <a:t>１、２に該当する区域には</a:t>
            </a:r>
            <a:r>
              <a:rPr kumimoji="0" lang="ja-JP" altLang="en-US" kern="0" spc="-150" dirty="0">
                <a:solidFill>
                  <a:srgbClr val="AA00AA"/>
                </a:solidFill>
                <a:uFill>
                  <a:solidFill>
                    <a:srgbClr val="FF0000"/>
                  </a:solidFill>
                </a:uFill>
                <a:latin typeface="+mn-ea"/>
              </a:rPr>
              <a:t>警戒レベル</a:t>
            </a:r>
            <a:r>
              <a:rPr kumimoji="0" lang="ja-JP" altLang="en-US" kern="0" spc="-150" dirty="0" smtClean="0">
                <a:solidFill>
                  <a:srgbClr val="AA00AA"/>
                </a:solidFill>
                <a:uFill>
                  <a:solidFill>
                    <a:srgbClr val="FF0000"/>
                  </a:solidFill>
                </a:uFill>
                <a:latin typeface="+mn-ea"/>
              </a:rPr>
              <a:t>４ 避難指示</a:t>
            </a:r>
            <a:r>
              <a:rPr lang="ja-JP" altLang="en-US" dirty="0" smtClean="0">
                <a:solidFill>
                  <a:schemeClr val="tx1"/>
                </a:solidFill>
                <a:latin typeface="ＭＳ Ｐゴシック" panose="020B0600070205080204" pitchFamily="50" charset="-128"/>
              </a:rPr>
              <a:t>を発令</a:t>
            </a:r>
            <a:endParaRPr lang="ja-JP" altLang="en-US" dirty="0">
              <a:solidFill>
                <a:schemeClr val="tx1"/>
              </a:solidFill>
              <a:latin typeface="ＭＳ Ｐゴシック" panose="020B0600070205080204" pitchFamily="50" charset="-128"/>
            </a:endParaRPr>
          </a:p>
        </p:txBody>
      </p:sp>
      <p:sp>
        <p:nvSpPr>
          <p:cNvPr id="19" name="矢印: 右 10">
            <a:extLst>
              <a:ext uri="{FF2B5EF4-FFF2-40B4-BE49-F238E27FC236}">
                <a16:creationId xmlns:a16="http://schemas.microsoft.com/office/drawing/2014/main" id="{AC31C2ED-2875-45ED-8965-A81D5A823BDF}"/>
              </a:ext>
            </a:extLst>
          </p:cNvPr>
          <p:cNvSpPr/>
          <p:nvPr/>
        </p:nvSpPr>
        <p:spPr>
          <a:xfrm rot="5400000">
            <a:off x="4483901" y="3752186"/>
            <a:ext cx="543221" cy="307777"/>
          </a:xfrm>
          <a:prstGeom prst="rightArrow">
            <a:avLst>
              <a:gd name="adj1" fmla="val 50000"/>
              <a:gd name="adj2" fmla="val 82383"/>
            </a:avLst>
          </a:prstGeom>
          <a:solidFill>
            <a:srgbClr val="FFCC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2655173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354C0BC-0982-48D3-B8D4-A8DB2002A3DB}"/>
              </a:ext>
            </a:extLst>
          </p:cNvPr>
          <p:cNvSpPr>
            <a:spLocks noGrp="1"/>
          </p:cNvSpPr>
          <p:nvPr>
            <p:ph type="title"/>
          </p:nvPr>
        </p:nvSpPr>
        <p:spPr>
          <a:xfrm>
            <a:off x="251999" y="364650"/>
            <a:ext cx="9701625" cy="686499"/>
          </a:xfrm>
        </p:spPr>
        <p:txBody>
          <a:bodyPr>
            <a:normAutofit/>
          </a:bodyPr>
          <a:lstStyle/>
          <a:p>
            <a:r>
              <a:rPr lang="ja-JP" altLang="en-US" dirty="0" smtClean="0"/>
              <a:t>② </a:t>
            </a:r>
            <a:r>
              <a:rPr lang="ja-JP" altLang="en-US" dirty="0"/>
              <a:t>「警戒</a:t>
            </a:r>
            <a:r>
              <a:rPr lang="ja-JP" altLang="en-US" dirty="0" smtClean="0"/>
              <a:t>レベル</a:t>
            </a:r>
            <a:r>
              <a:rPr lang="en-US" altLang="ja-JP" dirty="0" smtClean="0"/>
              <a:t>4</a:t>
            </a:r>
            <a:r>
              <a:rPr lang="ja-JP" altLang="en-US" dirty="0"/>
              <a:t>　</a:t>
            </a:r>
            <a:r>
              <a:rPr lang="ja-JP" altLang="en-US" dirty="0" smtClean="0"/>
              <a:t>避難指示」</a:t>
            </a:r>
            <a:r>
              <a:rPr lang="ja-JP" altLang="en-US" dirty="0"/>
              <a:t>の対象区域は？</a:t>
            </a:r>
            <a:endParaRPr kumimoji="1" lang="ja-JP" altLang="en-US" dirty="0"/>
          </a:p>
        </p:txBody>
      </p:sp>
      <p:sp>
        <p:nvSpPr>
          <p:cNvPr id="4" name="コンテンツ プレースホルダー 3">
            <a:extLst>
              <a:ext uri="{FF2B5EF4-FFF2-40B4-BE49-F238E27FC236}">
                <a16:creationId xmlns:a16="http://schemas.microsoft.com/office/drawing/2014/main" id="{1167C22E-CEB7-494B-9AF7-CDC4E6F90D2C}"/>
              </a:ext>
            </a:extLst>
          </p:cNvPr>
          <p:cNvSpPr>
            <a:spLocks noGrp="1"/>
          </p:cNvSpPr>
          <p:nvPr>
            <p:ph idx="13"/>
          </p:nvPr>
        </p:nvSpPr>
        <p:spPr/>
        <p:txBody>
          <a:bodyPr/>
          <a:lstStyle/>
          <a:p>
            <a:r>
              <a:rPr lang="en-US" altLang="ja-JP" b="0" dirty="0">
                <a:solidFill>
                  <a:srgbClr val="E66914"/>
                </a:solidFill>
              </a:rPr>
              <a:t>【</a:t>
            </a:r>
            <a:r>
              <a:rPr lang="ja-JP" altLang="en-US" b="0" dirty="0">
                <a:solidFill>
                  <a:srgbClr val="E66914"/>
                </a:solidFill>
              </a:rPr>
              <a:t>場面 </a:t>
            </a:r>
            <a:r>
              <a:rPr lang="en-US" altLang="ja-JP" b="0" dirty="0">
                <a:solidFill>
                  <a:srgbClr val="E66914"/>
                </a:solidFill>
              </a:rPr>
              <a:t>3</a:t>
            </a:r>
            <a:r>
              <a:rPr lang="en-US" altLang="ja-JP" b="0" dirty="0" smtClean="0">
                <a:solidFill>
                  <a:srgbClr val="E66914"/>
                </a:solidFill>
              </a:rPr>
              <a:t> 】 </a:t>
            </a:r>
            <a:r>
              <a:rPr lang="ja-JP" altLang="en-US" b="0" dirty="0" smtClean="0">
                <a:solidFill>
                  <a:srgbClr val="E66914"/>
                </a:solidFill>
              </a:rPr>
              <a:t>解説</a:t>
            </a:r>
            <a:endParaRPr lang="ja-JP" altLang="en-US" b="0" dirty="0">
              <a:solidFill>
                <a:srgbClr val="E66914"/>
              </a:solidFill>
            </a:endParaRPr>
          </a:p>
        </p:txBody>
      </p:sp>
      <p:sp>
        <p:nvSpPr>
          <p:cNvPr id="5" name="スライド番号プレースホルダー 4">
            <a:extLst>
              <a:ext uri="{FF2B5EF4-FFF2-40B4-BE49-F238E27FC236}">
                <a16:creationId xmlns:a16="http://schemas.microsoft.com/office/drawing/2014/main" id="{EFD1C5B5-B3D0-447B-BFB2-049CDBE86780}"/>
              </a:ext>
            </a:extLst>
          </p:cNvPr>
          <p:cNvSpPr>
            <a:spLocks noGrp="1"/>
          </p:cNvSpPr>
          <p:nvPr>
            <p:ph type="sldNum" sz="quarter" idx="12"/>
          </p:nvPr>
        </p:nvSpPr>
        <p:spPr/>
        <p:txBody>
          <a:bodyPr/>
          <a:lstStyle/>
          <a:p>
            <a:fld id="{090AECCA-A504-4483-9A84-66AB2E940DB8}" type="slidenum">
              <a:rPr lang="ja-JP" altLang="en-US" smtClean="0"/>
              <a:pPr/>
              <a:t>62</a:t>
            </a:fld>
            <a:endParaRPr lang="ja-JP" altLang="en-US" dirty="0"/>
          </a:p>
        </p:txBody>
      </p:sp>
      <p:sp>
        <p:nvSpPr>
          <p:cNvPr id="35" name="正方形/長方形 34"/>
          <p:cNvSpPr/>
          <p:nvPr/>
        </p:nvSpPr>
        <p:spPr>
          <a:xfrm>
            <a:off x="301924" y="1066663"/>
            <a:ext cx="8428007" cy="923330"/>
          </a:xfrm>
          <a:prstGeom prst="rect">
            <a:avLst/>
          </a:prstGeom>
        </p:spPr>
        <p:txBody>
          <a:bodyPr wrap="square">
            <a:spAutoFit/>
          </a:bodyPr>
          <a:lstStyle/>
          <a:p>
            <a:pPr marL="173038" indent="-173038"/>
            <a:r>
              <a:rPr lang="ja-JP" altLang="en-US" dirty="0">
                <a:latin typeface="+mj-ea"/>
                <a:ea typeface="+mj-ea"/>
              </a:rPr>
              <a:t>〇土砂キキクル（大雨警報（土砂災害）の危険度分布）において危険度が高まっているメッシュと重なった土砂災害警戒区域等に避難情報を発令することを基本とする。</a:t>
            </a:r>
            <a:endParaRPr lang="en-US" altLang="ja-JP" dirty="0">
              <a:latin typeface="+mj-ea"/>
              <a:ea typeface="+mj-ea"/>
            </a:endParaRPr>
          </a:p>
          <a:p>
            <a:pPr marL="173038" indent="-173038"/>
            <a:r>
              <a:rPr lang="ja-JP" altLang="en-US" dirty="0">
                <a:latin typeface="+mj-ea"/>
                <a:ea typeface="+mj-ea"/>
              </a:rPr>
              <a:t>〇状況に応じて、その周辺の発令区域も含めて避難情報を発令することを検討する。</a:t>
            </a:r>
          </a:p>
        </p:txBody>
      </p:sp>
      <p:sp>
        <p:nvSpPr>
          <p:cNvPr id="36" name="左矢印 35"/>
          <p:cNvSpPr/>
          <p:nvPr/>
        </p:nvSpPr>
        <p:spPr>
          <a:xfrm>
            <a:off x="8645518" y="4275108"/>
            <a:ext cx="433064" cy="448574"/>
          </a:xfrm>
          <a:prstGeom prst="leftArrow">
            <a:avLst/>
          </a:prstGeom>
          <a:solidFill>
            <a:srgbClr val="AA00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9628971" y="5549900"/>
            <a:ext cx="5846007" cy="1072097"/>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フローチャート: 手作業 10"/>
          <p:cNvSpPr/>
          <p:nvPr/>
        </p:nvSpPr>
        <p:spPr>
          <a:xfrm>
            <a:off x="9778401" y="5645311"/>
            <a:ext cx="326127" cy="894456"/>
          </a:xfrm>
          <a:prstGeom prst="flowChartManualOperation">
            <a:avLst/>
          </a:prstGeom>
          <a:gradFill>
            <a:gsLst>
              <a:gs pos="17000">
                <a:srgbClr val="0C000C"/>
              </a:gs>
              <a:gs pos="0">
                <a:srgbClr val="0C000C"/>
              </a:gs>
              <a:gs pos="80000">
                <a:srgbClr val="F2E700"/>
              </a:gs>
              <a:gs pos="66000">
                <a:srgbClr val="F2E700"/>
              </a:gs>
              <a:gs pos="61000">
                <a:srgbClr val="FF2800"/>
              </a:gs>
              <a:gs pos="39000">
                <a:srgbClr val="AA00AA"/>
              </a:gs>
              <a:gs pos="85000">
                <a:schemeClr val="bg1"/>
              </a:gs>
              <a:gs pos="22000">
                <a:srgbClr val="AA00AA"/>
              </a:gs>
              <a:gs pos="44000">
                <a:srgbClr val="FF2800"/>
              </a:gs>
              <a:gs pos="100000">
                <a:schemeClr val="bg1"/>
              </a:gs>
            </a:gsLst>
            <a:lin ang="5400000" scaled="1"/>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kumimoji="1" lang="ja-JP" altLang="en-US" sz="1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高</a:t>
            </a:r>
            <a:endParaRPr kumimoji="1" lang="en-US" altLang="ja-JP" sz="1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1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1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1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lnSpc>
                <a:spcPct val="85000"/>
              </a:lnSpc>
            </a:pPr>
            <a:r>
              <a:rPr kumimoji="1"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危</a:t>
            </a:r>
            <a:endParaRPr kumimoji="1" lang="en-US" altLang="ja-JP"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lnSpc>
                <a:spcPct val="85000"/>
              </a:lnSpc>
            </a:pPr>
            <a:r>
              <a:rPr kumimoji="1"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険</a:t>
            </a:r>
            <a:endParaRPr kumimoji="1" lang="en-US" altLang="ja-JP"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lnSpc>
                <a:spcPct val="85000"/>
              </a:lnSpc>
            </a:pPr>
            <a:r>
              <a:rPr kumimoji="1"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度</a:t>
            </a:r>
            <a:endParaRPr kumimoji="1" lang="en-US" altLang="ja-JP"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低</a:t>
            </a:r>
          </a:p>
          <a:p>
            <a:pPr algn="ctr"/>
            <a:endParaRPr kumimoji="1" lang="ja-JP" altLang="en-US" sz="1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0224426" y="6407864"/>
            <a:ext cx="288240" cy="123702"/>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r>
              <a:rPr lang="ja-JP" altLang="en-US" sz="10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50" spc="-8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今後の情報等に留意</a:t>
            </a:r>
          </a:p>
        </p:txBody>
      </p:sp>
      <p:sp>
        <p:nvSpPr>
          <p:cNvPr id="13" name="正方形/長方形 12"/>
          <p:cNvSpPr/>
          <p:nvPr/>
        </p:nvSpPr>
        <p:spPr>
          <a:xfrm>
            <a:off x="10226968" y="5647230"/>
            <a:ext cx="288240" cy="123702"/>
          </a:xfrm>
          <a:prstGeom prst="rect">
            <a:avLst/>
          </a:prstGeom>
          <a:solidFill>
            <a:srgbClr val="0C000C"/>
          </a:solidFill>
          <a:ln w="3175">
            <a:no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災害切迫　</a:t>
            </a:r>
            <a:r>
              <a:rPr lang="en-US" altLang="ja-JP"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警戒レベル５相当</a:t>
            </a:r>
            <a:r>
              <a:rPr lang="en-US" altLang="ja-JP" sz="1050" spc="-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050" spc="-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実況で大雨特別警報の基準に用いる指標に到達</a:t>
            </a:r>
            <a:endPar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p:cNvSpPr/>
          <p:nvPr/>
        </p:nvSpPr>
        <p:spPr>
          <a:xfrm>
            <a:off x="10224426" y="5850307"/>
            <a:ext cx="288240" cy="123702"/>
          </a:xfrm>
          <a:prstGeom prst="rect">
            <a:avLst/>
          </a:prstGeom>
          <a:solidFill>
            <a:srgbClr val="AA00AA"/>
          </a:solidFill>
          <a:ln w="3175">
            <a:no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r>
              <a:rPr kumimoji="1"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危険</a:t>
            </a:r>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警戒レベル４相当</a:t>
            </a:r>
            <a:r>
              <a:rPr lang="en-US" altLang="ja-JP"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050" spc="-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実況または予想で土砂災害警戒情報の基準に到達</a:t>
            </a:r>
            <a:endPar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正方形/長方形 14"/>
          <p:cNvSpPr/>
          <p:nvPr/>
        </p:nvSpPr>
        <p:spPr>
          <a:xfrm>
            <a:off x="10224426" y="6035860"/>
            <a:ext cx="288240" cy="123702"/>
          </a:xfrm>
          <a:prstGeom prst="rect">
            <a:avLst/>
          </a:prstGeom>
          <a:solidFill>
            <a:srgbClr val="FF2800"/>
          </a:solidFill>
          <a:ln w="3175">
            <a:no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警戒　　　　</a:t>
            </a:r>
            <a:r>
              <a:rPr lang="en-US" altLang="ja-JP"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警戒レベル３相当</a:t>
            </a:r>
            <a:r>
              <a:rPr lang="en-US" altLang="ja-JP" sz="1050" spc="-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050" spc="-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実況</a:t>
            </a:r>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または予想</a:t>
            </a:r>
            <a:r>
              <a:rPr lang="ja-JP" altLang="en-US" sz="1050" spc="-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で大雨警報の土壌雨量指数基準</a:t>
            </a:r>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に到達</a:t>
            </a:r>
          </a:p>
        </p:txBody>
      </p:sp>
      <p:sp>
        <p:nvSpPr>
          <p:cNvPr id="16" name="正方形/長方形 15"/>
          <p:cNvSpPr/>
          <p:nvPr/>
        </p:nvSpPr>
        <p:spPr>
          <a:xfrm>
            <a:off x="10224426" y="6221413"/>
            <a:ext cx="288240" cy="123702"/>
          </a:xfrm>
          <a:prstGeom prst="rect">
            <a:avLst/>
          </a:prstGeom>
          <a:solidFill>
            <a:srgbClr val="F2E700"/>
          </a:solidFill>
          <a:ln w="3175">
            <a:no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r>
              <a:rPr kumimoji="1"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注意　　　　</a:t>
            </a:r>
            <a:r>
              <a:rPr lang="en-US" altLang="ja-JP"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警戒レベル２相当</a:t>
            </a:r>
            <a:r>
              <a:rPr lang="en-US" altLang="ja-JP"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050" spc="-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実況</a:t>
            </a:r>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または予想で</a:t>
            </a:r>
            <a:r>
              <a:rPr lang="ja-JP" altLang="en-US" sz="1050" spc="-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大雨注意報の</a:t>
            </a:r>
            <a:r>
              <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土壌雨量指数基準に</a:t>
            </a:r>
            <a:r>
              <a:rPr lang="ja-JP" altLang="en-US" sz="1050" spc="-5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到達</a:t>
            </a:r>
            <a:endParaRPr lang="ja-JP" altLang="en-US" sz="1050" spc="-5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6" name="図 5"/>
          <p:cNvPicPr>
            <a:picLocks noChangeAspect="1"/>
          </p:cNvPicPr>
          <p:nvPr/>
        </p:nvPicPr>
        <p:blipFill>
          <a:blip r:embed="rId3"/>
          <a:stretch>
            <a:fillRect/>
          </a:stretch>
        </p:blipFill>
        <p:spPr>
          <a:xfrm>
            <a:off x="837420" y="5205046"/>
            <a:ext cx="7469161" cy="1404251"/>
          </a:xfrm>
          <a:prstGeom prst="rect">
            <a:avLst/>
          </a:prstGeom>
        </p:spPr>
      </p:pic>
      <p:grpSp>
        <p:nvGrpSpPr>
          <p:cNvPr id="38" name="グループ化 37"/>
          <p:cNvGrpSpPr/>
          <p:nvPr/>
        </p:nvGrpSpPr>
        <p:grpSpPr>
          <a:xfrm>
            <a:off x="12291222" y="3604157"/>
            <a:ext cx="2000529" cy="1247949"/>
            <a:chOff x="13649507" y="3675168"/>
            <a:chExt cx="2000529" cy="1247949"/>
          </a:xfrm>
          <a:scene3d>
            <a:camera prst="isometricOffAxis1Top"/>
            <a:lightRig rig="threePt" dir="t"/>
          </a:scene3d>
        </p:grpSpPr>
        <p:pic>
          <p:nvPicPr>
            <p:cNvPr id="39" name="図 3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649507" y="3675168"/>
              <a:ext cx="2000529" cy="1247949"/>
            </a:xfrm>
            <a:prstGeom prst="rect">
              <a:avLst/>
            </a:prstGeom>
          </p:spPr>
        </p:pic>
        <p:cxnSp>
          <p:nvCxnSpPr>
            <p:cNvPr id="40" name="直線コネクタ 39"/>
            <p:cNvCxnSpPr/>
            <p:nvPr/>
          </p:nvCxnSpPr>
          <p:spPr>
            <a:xfrm>
              <a:off x="13673323" y="4299143"/>
              <a:ext cx="18936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14620123" y="3727643"/>
              <a:ext cx="0" cy="11430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42" name="角丸四角形 41"/>
          <p:cNvSpPr/>
          <p:nvPr/>
        </p:nvSpPr>
        <p:spPr>
          <a:xfrm>
            <a:off x="9255990" y="2574413"/>
            <a:ext cx="2811928" cy="469272"/>
          </a:xfrm>
          <a:prstGeom prst="roundRect">
            <a:avLst/>
          </a:prstGeom>
          <a:solidFill>
            <a:srgbClr val="0000FF"/>
          </a:solid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18000" rIns="36000" bIns="18000" rtlCol="0" anchor="ctr">
            <a:sp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1" lang="ja-JP" altLang="en-US" sz="1600" b="1" i="0" u="none" strike="noStrike" kern="1200" cap="none" spc="0" normalizeH="0" baseline="0" noProof="0" dirty="0" smtClean="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①土砂キキクル</a:t>
            </a:r>
            <a:r>
              <a:rPr kumimoji="1" lang="en-US" altLang="ja-JP" sz="1200" b="1" i="0" u="none" strike="noStrike" kern="1200" cap="none" spc="0" normalizeH="0" baseline="0" noProof="0" dirty="0" smtClean="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
            </a:r>
            <a:br>
              <a:rPr kumimoji="1" lang="en-US" altLang="ja-JP" sz="1200" b="1" i="0" u="none" strike="noStrike" kern="1200" cap="none" spc="0" normalizeH="0" baseline="0" noProof="0" dirty="0" smtClean="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1" lang="ja-JP" altLang="en-US" sz="1200" b="1" i="0" u="none" strike="noStrike" kern="1200" cap="none" spc="0" normalizeH="0" baseline="0" noProof="0" dirty="0" smtClean="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（大雨</a:t>
            </a:r>
            <a:r>
              <a:rPr kumimoji="1" lang="ja-JP" altLang="en-US" sz="12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警報</a:t>
            </a:r>
            <a:r>
              <a:rPr kumimoji="1" lang="en-US" altLang="ja-JP" sz="12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土砂災害</a:t>
            </a:r>
            <a:r>
              <a:rPr kumimoji="1" lang="en-US" altLang="ja-JP" sz="12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i="0" u="none" strike="noStrike" kern="1200" cap="none" spc="0" normalizeH="0" baseline="0" noProof="0" dirty="0" smtClean="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の危険度</a:t>
            </a:r>
            <a:r>
              <a:rPr kumimoji="1" lang="ja-JP" altLang="en-US" sz="12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分布）</a:t>
            </a:r>
            <a:endParaRPr kumimoji="1" lang="ja-JP" altLang="en-US"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角丸四角形 42"/>
          <p:cNvSpPr/>
          <p:nvPr/>
        </p:nvSpPr>
        <p:spPr>
          <a:xfrm>
            <a:off x="9254640" y="3356052"/>
            <a:ext cx="2814628" cy="469272"/>
          </a:xfrm>
          <a:prstGeom prst="roundRect">
            <a:avLst/>
          </a:prstGeom>
          <a:solidFill>
            <a:srgbClr val="0000FF"/>
          </a:solid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18000" rIns="36000" bIns="18000" rtlCol="0" anchor="ctr">
            <a:sp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②ハザードマップ</a:t>
            </a:r>
            <a:endParaRPr kumimoji="1" lang="en-US" altLang="ja-JP"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ctr" defTabSz="914400" rtl="0" eaLnBrk="1" fontAlgn="auto" latinLnBrk="0" hangingPunct="1">
              <a:lnSpc>
                <a:spcPct val="9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（土砂災害警戒区域等）</a:t>
            </a:r>
          </a:p>
        </p:txBody>
      </p:sp>
      <p:sp>
        <p:nvSpPr>
          <p:cNvPr id="44" name="角丸四角形 43"/>
          <p:cNvSpPr/>
          <p:nvPr/>
        </p:nvSpPr>
        <p:spPr>
          <a:xfrm>
            <a:off x="9628971" y="4086392"/>
            <a:ext cx="2065966" cy="396000"/>
          </a:xfrm>
          <a:prstGeom prst="roundRect">
            <a:avLst/>
          </a:prstGeom>
          <a:solidFill>
            <a:srgbClr val="0000FF"/>
          </a:solid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18000" rIns="36000" bIns="18000" rtlCol="0" anchor="ctr">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1" lang="ja-JP" altLang="en-US" sz="1400" b="1" i="0" u="none" strike="noStrike" kern="1200" cap="none" spc="-5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避難情報の</a:t>
            </a:r>
            <a:endParaRPr kumimoji="1" lang="en-US" altLang="ja-JP" sz="1400" b="1" i="0" u="none" strike="noStrike" kern="1200" cap="none" spc="-5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ctr" defTabSz="914400" rtl="0" eaLnBrk="1" fontAlgn="auto" latinLnBrk="0" hangingPunct="1">
              <a:lnSpc>
                <a:spcPct val="90000"/>
              </a:lnSpc>
              <a:spcBef>
                <a:spcPts val="0"/>
              </a:spcBef>
              <a:spcAft>
                <a:spcPts val="0"/>
              </a:spcAft>
              <a:buClrTx/>
              <a:buSzTx/>
              <a:buFontTx/>
              <a:buNone/>
              <a:tabLst/>
              <a:defRPr/>
            </a:pPr>
            <a:r>
              <a:rPr kumimoji="1" lang="ja-JP" altLang="en-US" sz="1400" b="1" i="0" u="none" strike="noStrike" kern="1200" cap="none" spc="-5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発令対象区域</a:t>
            </a:r>
            <a:endParaRPr kumimoji="1" lang="ja-JP" altLang="en-US" sz="1400" b="1" i="0" u="none" strike="noStrike" kern="1200" cap="none" spc="-2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正方形/長方形 44"/>
          <p:cNvSpPr/>
          <p:nvPr/>
        </p:nvSpPr>
        <p:spPr>
          <a:xfrm>
            <a:off x="10514662" y="3041217"/>
            <a:ext cx="256480" cy="307777"/>
          </a:xfrm>
          <a:prstGeom prst="rect">
            <a:avLst/>
          </a:prstGeom>
          <a:noFill/>
          <a:ln>
            <a:noFill/>
          </a:ln>
        </p:spPr>
        <p:txBody>
          <a:bodyPr wrap="none" lIns="0" tIns="0" rIns="0" bIns="0">
            <a:spAutoFit/>
          </a:bodyPr>
          <a:lstStyle/>
          <a:p>
            <a:pPr marL="85725" marR="0" lvl="0" indent="-85725" algn="ctr"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0099FF"/>
                </a:solidFill>
                <a:effectLst/>
                <a:uLnTx/>
                <a:uFillTx/>
                <a:latin typeface="ＭＳ Ｐゴシック" panose="020B0600070205080204" pitchFamily="50" charset="-128"/>
                <a:ea typeface="ＭＳ Ｐゴシック" panose="020B0600070205080204" pitchFamily="50" charset="-128"/>
                <a:cs typeface="+mn-cs"/>
              </a:rPr>
              <a:t>＋</a:t>
            </a:r>
            <a:endParaRPr kumimoji="1" lang="en-US" altLang="ja-JP" sz="2000" b="1" i="0" u="none" strike="noStrike" kern="1200" cap="none" spc="0" normalizeH="0" baseline="0" noProof="0" dirty="0">
              <a:ln>
                <a:noFill/>
              </a:ln>
              <a:solidFill>
                <a:srgbClr val="0099FF"/>
              </a:solidFill>
              <a:effectLst/>
              <a:uLnTx/>
              <a:uFillTx/>
              <a:latin typeface="ＭＳ Ｐゴシック" panose="020B0600070205080204" pitchFamily="50" charset="-128"/>
              <a:ea typeface="ＭＳ Ｐゴシック" panose="020B0600070205080204" pitchFamily="50" charset="-128"/>
              <a:cs typeface="+mn-cs"/>
            </a:endParaRPr>
          </a:p>
        </p:txBody>
      </p:sp>
      <p:sp>
        <p:nvSpPr>
          <p:cNvPr id="46" name="正方形/長方形 45"/>
          <p:cNvSpPr/>
          <p:nvPr/>
        </p:nvSpPr>
        <p:spPr>
          <a:xfrm rot="5400000">
            <a:off x="10533714" y="3801970"/>
            <a:ext cx="256480" cy="307777"/>
          </a:xfrm>
          <a:prstGeom prst="rect">
            <a:avLst/>
          </a:prstGeom>
          <a:noFill/>
          <a:ln>
            <a:noFill/>
          </a:ln>
        </p:spPr>
        <p:txBody>
          <a:bodyPr wrap="none" lIns="0" tIns="0" rIns="0" bIns="0">
            <a:spAutoFit/>
          </a:bodyPr>
          <a:lstStyle/>
          <a:p>
            <a:pPr marL="85725" marR="0" lvl="0" indent="-85725" algn="ctr"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0099FF"/>
                </a:solidFill>
                <a:effectLst/>
                <a:uLnTx/>
                <a:uFillTx/>
                <a:latin typeface="ＭＳ Ｐゴシック" panose="020B0600070205080204" pitchFamily="50" charset="-128"/>
                <a:ea typeface="ＭＳ Ｐゴシック" panose="020B0600070205080204" pitchFamily="50" charset="-128"/>
                <a:cs typeface="+mn-cs"/>
              </a:rPr>
              <a:t>＝</a:t>
            </a:r>
            <a:endParaRPr kumimoji="1" lang="en-US" altLang="ja-JP" sz="2000" b="1" i="0" u="none" strike="noStrike" kern="1200" cap="none" spc="0" normalizeH="0" baseline="0" noProof="0" dirty="0">
              <a:ln>
                <a:noFill/>
              </a:ln>
              <a:solidFill>
                <a:srgbClr val="0099FF"/>
              </a:solidFill>
              <a:effectLst/>
              <a:uLnTx/>
              <a:uFillTx/>
              <a:latin typeface="ＭＳ Ｐゴシック" panose="020B0600070205080204" pitchFamily="50" charset="-128"/>
              <a:ea typeface="ＭＳ Ｐゴシック" panose="020B0600070205080204" pitchFamily="50" charset="-128"/>
              <a:cs typeface="+mn-cs"/>
            </a:endParaRPr>
          </a:p>
        </p:txBody>
      </p:sp>
      <p:cxnSp>
        <p:nvCxnSpPr>
          <p:cNvPr id="47" name="直線矢印コネクタ 46"/>
          <p:cNvCxnSpPr/>
          <p:nvPr/>
        </p:nvCxnSpPr>
        <p:spPr>
          <a:xfrm>
            <a:off x="13265023" y="3612467"/>
            <a:ext cx="0" cy="626369"/>
          </a:xfrm>
          <a:prstGeom prst="straightConnector1">
            <a:avLst/>
          </a:prstGeom>
          <a:ln w="19050">
            <a:solidFill>
              <a:srgbClr val="0099FF"/>
            </a:solidFill>
            <a:tailEnd type="arrow"/>
          </a:ln>
        </p:spPr>
        <p:style>
          <a:lnRef idx="1">
            <a:schemeClr val="accent1"/>
          </a:lnRef>
          <a:fillRef idx="0">
            <a:schemeClr val="accent1"/>
          </a:fillRef>
          <a:effectRef idx="0">
            <a:schemeClr val="accent1"/>
          </a:effectRef>
          <a:fontRef idx="minor">
            <a:schemeClr val="tx1"/>
          </a:fontRef>
        </p:style>
      </p:cxnSp>
      <p:grpSp>
        <p:nvGrpSpPr>
          <p:cNvPr id="48" name="グループ化 47"/>
          <p:cNvGrpSpPr>
            <a:grpSpLocks noChangeAspect="1"/>
          </p:cNvGrpSpPr>
          <p:nvPr/>
        </p:nvGrpSpPr>
        <p:grpSpPr>
          <a:xfrm>
            <a:off x="12318093" y="2966075"/>
            <a:ext cx="1892462" cy="1142784"/>
            <a:chOff x="1641514" y="2203544"/>
            <a:chExt cx="2365578" cy="1785600"/>
          </a:xfrm>
          <a:scene3d>
            <a:camera prst="isometricOffAxis1Top"/>
            <a:lightRig rig="threePt" dir="t"/>
          </a:scene3d>
        </p:grpSpPr>
        <p:pic>
          <p:nvPicPr>
            <p:cNvPr id="49" name="Picture 2"/>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41514" y="2203544"/>
              <a:ext cx="2365578" cy="1785600"/>
            </a:xfrm>
            <a:prstGeom prst="rect">
              <a:avLst/>
            </a:prstGeom>
            <a:noFill/>
            <a:ln w="254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cxnSp>
          <p:nvCxnSpPr>
            <p:cNvPr id="50" name="直線コネクタ 49"/>
            <p:cNvCxnSpPr>
              <a:stCxn id="49" idx="1"/>
              <a:endCxn id="49" idx="3"/>
            </p:cNvCxnSpPr>
            <p:nvPr/>
          </p:nvCxnSpPr>
          <p:spPr>
            <a:xfrm>
              <a:off x="1641514" y="3096344"/>
              <a:ext cx="2365578"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a:stCxn id="49" idx="0"/>
              <a:endCxn id="49" idx="2"/>
            </p:cNvCxnSpPr>
            <p:nvPr/>
          </p:nvCxnSpPr>
          <p:spPr>
            <a:xfrm>
              <a:off x="2824303" y="2203544"/>
              <a:ext cx="0" cy="17856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cxnSp>
        <p:nvCxnSpPr>
          <p:cNvPr id="52" name="直線矢印コネクタ 51"/>
          <p:cNvCxnSpPr/>
          <p:nvPr/>
        </p:nvCxnSpPr>
        <p:spPr>
          <a:xfrm>
            <a:off x="13265023" y="2676363"/>
            <a:ext cx="0" cy="864000"/>
          </a:xfrm>
          <a:prstGeom prst="straightConnector1">
            <a:avLst/>
          </a:prstGeom>
          <a:ln w="19050">
            <a:solidFill>
              <a:srgbClr val="0099FF"/>
            </a:solidFill>
            <a:tailEnd type="none"/>
          </a:ln>
        </p:spPr>
        <p:style>
          <a:lnRef idx="1">
            <a:schemeClr val="accent1"/>
          </a:lnRef>
          <a:fillRef idx="0">
            <a:schemeClr val="accent1"/>
          </a:fillRef>
          <a:effectRef idx="0">
            <a:schemeClr val="accent1"/>
          </a:effectRef>
          <a:fontRef idx="minor">
            <a:schemeClr val="tx1"/>
          </a:fontRef>
        </p:style>
      </p:cxnSp>
      <p:sp>
        <p:nvSpPr>
          <p:cNvPr id="53" name="四角形吹き出し 52"/>
          <p:cNvSpPr/>
          <p:nvPr/>
        </p:nvSpPr>
        <p:spPr>
          <a:xfrm>
            <a:off x="14502855" y="3047757"/>
            <a:ext cx="1765032" cy="742604"/>
          </a:xfrm>
          <a:prstGeom prst="wedgeRectCallout">
            <a:avLst>
              <a:gd name="adj1" fmla="val -92679"/>
              <a:gd name="adj2" fmla="val 81147"/>
            </a:avLst>
          </a:prstGeom>
          <a:solidFill>
            <a:srgbClr val="FF2800"/>
          </a:solidFill>
          <a:ln w="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Meiryo UI"/>
                <a:ea typeface="Meiryo UI"/>
                <a:cs typeface="+mn-cs"/>
              </a:rPr>
              <a:t>警戒レベル３</a:t>
            </a:r>
            <a:endParaRPr kumimoji="1" lang="en-US" altLang="ja-JP" sz="1200" b="1" i="0" u="none" strike="noStrike" kern="1200" cap="none" spc="0" normalizeH="0" baseline="0" noProof="0" dirty="0">
              <a:ln>
                <a:noFill/>
              </a:ln>
              <a:solidFill>
                <a:prstClr val="white"/>
              </a:solidFill>
              <a:effectLst/>
              <a:uLnTx/>
              <a:uFillTx/>
              <a:latin typeface="Meiryo UI"/>
              <a:ea typeface="Meiryo UI"/>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Meiryo UI"/>
                <a:ea typeface="Meiryo UI"/>
                <a:cs typeface="+mn-cs"/>
              </a:rPr>
              <a:t>高齢者等避難</a:t>
            </a:r>
            <a:endParaRPr kumimoji="1" lang="en-US" altLang="ja-JP" sz="1200" b="1" i="0" u="none" strike="noStrike" kern="1200" cap="none" spc="0" normalizeH="0" baseline="0" noProof="0" dirty="0">
              <a:ln>
                <a:noFill/>
              </a:ln>
              <a:solidFill>
                <a:prstClr val="white"/>
              </a:solidFill>
              <a:effectLst/>
              <a:uLnTx/>
              <a:uFillTx/>
              <a:latin typeface="Meiryo UI"/>
              <a:ea typeface="Meiryo UI"/>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Meiryo UI"/>
                <a:ea typeface="Meiryo UI"/>
                <a:cs typeface="+mn-cs"/>
              </a:rPr>
              <a:t>発令対象区域</a:t>
            </a:r>
            <a:endParaRPr kumimoji="1" lang="en-US" altLang="ja-JP" sz="1200" b="1" i="0" u="none" strike="noStrike" kern="1200" cap="none" spc="0" normalizeH="0" baseline="0" noProof="0" dirty="0">
              <a:ln>
                <a:noFill/>
              </a:ln>
              <a:solidFill>
                <a:prstClr val="white"/>
              </a:solidFill>
              <a:effectLst/>
              <a:uLnTx/>
              <a:uFillTx/>
              <a:latin typeface="Meiryo UI"/>
              <a:ea typeface="Meiryo UI"/>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Meiryo UI"/>
                <a:ea typeface="Meiryo UI"/>
                <a:cs typeface="+mn-cs"/>
              </a:rPr>
              <a:t>（土砂災害警戒区域）</a:t>
            </a:r>
          </a:p>
        </p:txBody>
      </p:sp>
      <p:sp>
        <p:nvSpPr>
          <p:cNvPr id="54" name="四角形吹き出し 53"/>
          <p:cNvSpPr/>
          <p:nvPr/>
        </p:nvSpPr>
        <p:spPr>
          <a:xfrm>
            <a:off x="14502855" y="3837191"/>
            <a:ext cx="1765032" cy="740149"/>
          </a:xfrm>
          <a:prstGeom prst="wedgeRectCallout">
            <a:avLst>
              <a:gd name="adj1" fmla="val -66451"/>
              <a:gd name="adj2" fmla="val -176"/>
            </a:avLst>
          </a:prstGeom>
          <a:solidFill>
            <a:srgbClr val="AA00AA"/>
          </a:solidFill>
          <a:ln w="0">
            <a:solidFill>
              <a:srgbClr val="AA00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Meiryo UI"/>
                <a:ea typeface="Meiryo UI"/>
                <a:cs typeface="+mn-cs"/>
              </a:rPr>
              <a:t>警戒レベル４避難指示</a:t>
            </a:r>
            <a:endParaRPr kumimoji="1" lang="en-US" altLang="ja-JP" sz="1200" b="1" i="0" u="none" strike="noStrike" kern="1200" cap="none" spc="0" normalizeH="0" baseline="0" noProof="0" dirty="0">
              <a:ln>
                <a:noFill/>
              </a:ln>
              <a:solidFill>
                <a:prstClr val="white"/>
              </a:solidFill>
              <a:effectLst/>
              <a:uLnTx/>
              <a:uFillTx/>
              <a:latin typeface="Meiryo UI"/>
              <a:ea typeface="Meiryo UI"/>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Meiryo UI"/>
                <a:ea typeface="Meiryo UI"/>
                <a:cs typeface="+mn-cs"/>
              </a:rPr>
              <a:t>発令対象区域</a:t>
            </a:r>
            <a:endParaRPr kumimoji="1" lang="en-US" altLang="ja-JP" sz="1200" b="1" i="0" u="none" strike="noStrike" kern="1200" cap="none" spc="0" normalizeH="0" baseline="0" noProof="0" dirty="0">
              <a:ln>
                <a:noFill/>
              </a:ln>
              <a:solidFill>
                <a:prstClr val="white"/>
              </a:solidFill>
              <a:effectLst/>
              <a:uLnTx/>
              <a:uFillTx/>
              <a:latin typeface="Meiryo UI"/>
              <a:ea typeface="Meiryo UI"/>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Meiryo UI"/>
                <a:ea typeface="Meiryo UI"/>
                <a:cs typeface="+mn-cs"/>
              </a:rPr>
              <a:t>（土砂災害警戒区域）</a:t>
            </a:r>
          </a:p>
        </p:txBody>
      </p:sp>
      <p:pic>
        <p:nvPicPr>
          <p:cNvPr id="55" name="図 5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312342" y="2180558"/>
            <a:ext cx="1887357" cy="1159163"/>
          </a:xfrm>
          <a:prstGeom prst="rect">
            <a:avLst/>
          </a:prstGeom>
          <a:scene3d>
            <a:camera prst="isometricOffAxis1Top"/>
            <a:lightRig rig="threePt" dir="t"/>
          </a:scene3d>
        </p:spPr>
      </p:pic>
      <p:cxnSp>
        <p:nvCxnSpPr>
          <p:cNvPr id="56" name="直線矢印コネクタ 55"/>
          <p:cNvCxnSpPr/>
          <p:nvPr/>
        </p:nvCxnSpPr>
        <p:spPr>
          <a:xfrm>
            <a:off x="13265693" y="2416233"/>
            <a:ext cx="0" cy="334800"/>
          </a:xfrm>
          <a:prstGeom prst="straightConnector1">
            <a:avLst/>
          </a:prstGeom>
          <a:ln w="19050">
            <a:solidFill>
              <a:srgbClr val="0099FF"/>
            </a:solidFill>
            <a:tailEnd type="none"/>
          </a:ln>
        </p:spPr>
        <p:style>
          <a:lnRef idx="1">
            <a:schemeClr val="accent1"/>
          </a:lnRef>
          <a:fillRef idx="0">
            <a:schemeClr val="accent1"/>
          </a:fillRef>
          <a:effectRef idx="0">
            <a:schemeClr val="accent1"/>
          </a:effectRef>
          <a:fontRef idx="minor">
            <a:schemeClr val="tx1"/>
          </a:fontRef>
        </p:style>
      </p:cxnSp>
      <p:sp>
        <p:nvSpPr>
          <p:cNvPr id="7" name="角丸四角形 6"/>
          <p:cNvSpPr/>
          <p:nvPr/>
        </p:nvSpPr>
        <p:spPr>
          <a:xfrm>
            <a:off x="14502855" y="2179024"/>
            <a:ext cx="1765032" cy="787052"/>
          </a:xfrm>
          <a:prstGeom prst="roundRect">
            <a:avLst>
              <a:gd name="adj" fmla="val 10213"/>
            </a:avLst>
          </a:prstGeom>
          <a:solidFill>
            <a:srgbClr val="00CC66"/>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smtClean="0"/>
              <a:t>平常時のうちに</a:t>
            </a:r>
            <a:r>
              <a:rPr lang="en-US" altLang="ja-JP" sz="1200" dirty="0"/>
              <a:t/>
            </a:r>
            <a:br>
              <a:rPr lang="en-US" altLang="ja-JP" sz="1200" dirty="0"/>
            </a:br>
            <a:r>
              <a:rPr lang="ja-JP" altLang="en-US" sz="1200" dirty="0" smtClean="0"/>
              <a:t>メッシュの位置と</a:t>
            </a:r>
            <a:r>
              <a:rPr lang="en-US" altLang="ja-JP" sz="1200" dirty="0" smtClean="0"/>
              <a:t/>
            </a:r>
            <a:br>
              <a:rPr lang="en-US" altLang="ja-JP" sz="1200" dirty="0" smtClean="0"/>
            </a:br>
            <a:r>
              <a:rPr lang="ja-JP" altLang="en-US" sz="1200" dirty="0" smtClean="0"/>
              <a:t>地区との関係を</a:t>
            </a:r>
            <a:r>
              <a:rPr lang="en-US" altLang="ja-JP" sz="1200" dirty="0" smtClean="0"/>
              <a:t/>
            </a:r>
            <a:br>
              <a:rPr lang="en-US" altLang="ja-JP" sz="1200" dirty="0" smtClean="0"/>
            </a:br>
            <a:r>
              <a:rPr lang="ja-JP" altLang="en-US" sz="1200" dirty="0" smtClean="0"/>
              <a:t>整理しておくとよい</a:t>
            </a:r>
            <a:endParaRPr kumimoji="1" lang="ja-JP" altLang="en-US" sz="1200" dirty="0"/>
          </a:p>
        </p:txBody>
      </p:sp>
      <p:pic>
        <p:nvPicPr>
          <p:cNvPr id="37" name="図 36"/>
          <p:cNvPicPr>
            <a:picLocks noChangeAspect="1"/>
          </p:cNvPicPr>
          <p:nvPr/>
        </p:nvPicPr>
        <p:blipFill>
          <a:blip r:embed="rId7"/>
          <a:stretch>
            <a:fillRect/>
          </a:stretch>
        </p:blipFill>
        <p:spPr>
          <a:xfrm>
            <a:off x="389440" y="2066499"/>
            <a:ext cx="8236016" cy="2901577"/>
          </a:xfrm>
          <a:prstGeom prst="rect">
            <a:avLst/>
          </a:prstGeom>
        </p:spPr>
      </p:pic>
    </p:spTree>
    <p:extLst>
      <p:ext uri="{BB962C8B-B14F-4D97-AF65-F5344CB8AC3E}">
        <p14:creationId xmlns:p14="http://schemas.microsoft.com/office/powerpoint/2010/main" val="180075072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正方形/長方形 23"/>
          <p:cNvSpPr/>
          <p:nvPr/>
        </p:nvSpPr>
        <p:spPr>
          <a:xfrm>
            <a:off x="115094" y="4941802"/>
            <a:ext cx="5185431" cy="1602870"/>
          </a:xfrm>
          <a:prstGeom prst="rect">
            <a:avLst/>
          </a:prstGeom>
          <a:solidFill>
            <a:srgbClr val="DAF3E3"/>
          </a:solidFill>
          <a:ln>
            <a:solidFill>
              <a:srgbClr val="3F9F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a:xfrm>
            <a:off x="252000" y="364650"/>
            <a:ext cx="8892000" cy="686499"/>
          </a:xfrm>
        </p:spPr>
        <p:txBody>
          <a:bodyPr>
            <a:normAutofit/>
          </a:bodyPr>
          <a:lstStyle/>
          <a:p>
            <a:r>
              <a:rPr lang="ja-JP" altLang="en-US" dirty="0"/>
              <a:t>今後の雨（降水短時間予報）</a:t>
            </a:r>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63</a:t>
            </a:fld>
            <a:endParaRPr lang="ja-JP" altLang="en-US"/>
          </a:p>
        </p:txBody>
      </p:sp>
      <p:sp>
        <p:nvSpPr>
          <p:cNvPr id="16" name="コンテンツ プレースホルダー 7">
            <a:extLst>
              <a:ext uri="{FF2B5EF4-FFF2-40B4-BE49-F238E27FC236}">
                <a16:creationId xmlns:a16="http://schemas.microsoft.com/office/drawing/2014/main" id="{32CF0ADB-3EB1-4174-B2E4-F249469AA9A6}"/>
              </a:ext>
            </a:extLst>
          </p:cNvPr>
          <p:cNvSpPr txBox="1">
            <a:spLocks/>
          </p:cNvSpPr>
          <p:nvPr/>
        </p:nvSpPr>
        <p:spPr>
          <a:xfrm>
            <a:off x="252000" y="86609"/>
            <a:ext cx="7886700" cy="27756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b="0" dirty="0">
                <a:solidFill>
                  <a:srgbClr val="E66914"/>
                </a:solidFill>
                <a:latin typeface="ＭＳ Ｐゴシック" panose="020B0600070205080204" pitchFamily="50" charset="-128"/>
                <a:ea typeface="ＭＳ Ｐゴシック" panose="020B0600070205080204" pitchFamily="50" charset="-128"/>
              </a:rPr>
              <a:t>【</a:t>
            </a:r>
            <a:r>
              <a:rPr lang="ja-JP" altLang="en-US" b="0" dirty="0">
                <a:solidFill>
                  <a:srgbClr val="E66914"/>
                </a:solidFill>
                <a:latin typeface="ＭＳ Ｐゴシック" panose="020B0600070205080204" pitchFamily="50" charset="-128"/>
                <a:ea typeface="ＭＳ Ｐゴシック" panose="020B0600070205080204" pitchFamily="50" charset="-128"/>
              </a:rPr>
              <a:t>場面 </a:t>
            </a:r>
            <a:r>
              <a:rPr lang="en-US" altLang="ja-JP" b="0" dirty="0">
                <a:solidFill>
                  <a:srgbClr val="E66914"/>
                </a:solidFill>
                <a:latin typeface="ＭＳ Ｐゴシック" panose="020B0600070205080204" pitchFamily="50" charset="-128"/>
                <a:ea typeface="ＭＳ Ｐゴシック" panose="020B0600070205080204" pitchFamily="50" charset="-128"/>
              </a:rPr>
              <a:t>3 </a:t>
            </a:r>
            <a:r>
              <a:rPr lang="en-US" altLang="ja-JP" b="0" dirty="0" smtClean="0">
                <a:solidFill>
                  <a:srgbClr val="E66914"/>
                </a:solidFill>
                <a:latin typeface="ＭＳ Ｐゴシック" panose="020B0600070205080204" pitchFamily="50" charset="-128"/>
                <a:ea typeface="ＭＳ Ｐゴシック" panose="020B0600070205080204" pitchFamily="50" charset="-128"/>
              </a:rPr>
              <a:t>】 </a:t>
            </a:r>
            <a:r>
              <a:rPr lang="ja-JP" altLang="en-US" b="0" dirty="0" smtClean="0">
                <a:solidFill>
                  <a:srgbClr val="E66914"/>
                </a:solidFill>
                <a:latin typeface="ＭＳ Ｐゴシック" panose="020B0600070205080204" pitchFamily="50" charset="-128"/>
                <a:ea typeface="ＭＳ Ｐゴシック" panose="020B0600070205080204" pitchFamily="50" charset="-128"/>
              </a:rPr>
              <a:t>解説 </a:t>
            </a:r>
            <a:endParaRPr lang="ja-JP" altLang="en-US" b="0" dirty="0">
              <a:solidFill>
                <a:srgbClr val="E66914"/>
              </a:solidFill>
              <a:latin typeface="ＭＳ Ｐゴシック" panose="020B0600070205080204" pitchFamily="50" charset="-128"/>
              <a:ea typeface="ＭＳ Ｐゴシック" panose="020B0600070205080204" pitchFamily="50" charset="-128"/>
            </a:endParaRPr>
          </a:p>
        </p:txBody>
      </p:sp>
      <p:sp>
        <p:nvSpPr>
          <p:cNvPr id="13" name="テキスト ボックス 12">
            <a:extLst>
              <a:ext uri="{FF2B5EF4-FFF2-40B4-BE49-F238E27FC236}">
                <a16:creationId xmlns:a16="http://schemas.microsoft.com/office/drawing/2014/main" id="{4DEDF19E-9E59-4293-94A3-FEFFA8B68949}"/>
              </a:ext>
            </a:extLst>
          </p:cNvPr>
          <p:cNvSpPr txBox="1"/>
          <p:nvPr/>
        </p:nvSpPr>
        <p:spPr>
          <a:xfrm>
            <a:off x="115094" y="1117793"/>
            <a:ext cx="4906461" cy="3801041"/>
          </a:xfrm>
          <a:prstGeom prst="rect">
            <a:avLst/>
          </a:prstGeom>
          <a:noFill/>
        </p:spPr>
        <p:txBody>
          <a:bodyPr wrap="square" rtlCol="0">
            <a:spAutoFit/>
          </a:bodyPr>
          <a:lstStyle/>
          <a:p>
            <a:pPr marL="174625" indent="-174625">
              <a:lnSpc>
                <a:spcPct val="90000"/>
              </a:lnSpc>
              <a:spcAft>
                <a:spcPts val="1200"/>
              </a:spcAft>
              <a:buFont typeface="Arial" panose="020B0604020202020204" pitchFamily="34" charset="0"/>
              <a:buChar char="•"/>
            </a:pPr>
            <a:r>
              <a:rPr lang="ja-JP" altLang="en-US" sz="2400" dirty="0" smtClean="0">
                <a:latin typeface="ＭＳ Ｐゴシック" panose="020B0600070205080204" pitchFamily="50" charset="-128"/>
                <a:ea typeface="ＭＳ Ｐゴシック" panose="020B0600070205080204" pitchFamily="50" charset="-128"/>
              </a:rPr>
              <a:t>場面２（</a:t>
            </a:r>
            <a:r>
              <a:rPr lang="en-US" altLang="ja-JP" sz="2400" dirty="0" smtClean="0">
                <a:latin typeface="ＭＳ Ｐゴシック" panose="020B0600070205080204" pitchFamily="50" charset="-128"/>
                <a:ea typeface="ＭＳ Ｐゴシック" panose="020B0600070205080204" pitchFamily="50" charset="-128"/>
              </a:rPr>
              <a:t>16</a:t>
            </a:r>
            <a:r>
              <a:rPr lang="ja-JP" altLang="en-US" sz="2400" dirty="0">
                <a:latin typeface="ＭＳ Ｐゴシック" panose="020B0600070205080204" pitchFamily="50" charset="-128"/>
                <a:ea typeface="ＭＳ Ｐゴシック" panose="020B0600070205080204" pitchFamily="50" charset="-128"/>
              </a:rPr>
              <a:t>：</a:t>
            </a:r>
            <a:r>
              <a:rPr lang="en-US" altLang="ja-JP" sz="2400" dirty="0" smtClean="0">
                <a:latin typeface="ＭＳ Ｐゴシック" panose="020B0600070205080204" pitchFamily="50" charset="-128"/>
                <a:ea typeface="ＭＳ Ｐゴシック" panose="020B0600070205080204" pitchFamily="50" charset="-128"/>
              </a:rPr>
              <a:t>03</a:t>
            </a:r>
            <a:r>
              <a:rPr lang="ja-JP" altLang="en-US" sz="2400" dirty="0" smtClean="0">
                <a:latin typeface="ＭＳ Ｐゴシック" panose="020B0600070205080204" pitchFamily="50" charset="-128"/>
                <a:ea typeface="ＭＳ Ｐゴシック" panose="020B0600070205080204" pitchFamily="50" charset="-128"/>
              </a:rPr>
              <a:t>時点）と同様、</a:t>
            </a:r>
            <a:r>
              <a:rPr lang="en-US" altLang="ja-JP" sz="2400" dirty="0" smtClean="0">
                <a:latin typeface="ＭＳ Ｐゴシック" panose="020B0600070205080204" pitchFamily="50" charset="-128"/>
                <a:ea typeface="ＭＳ Ｐゴシック" panose="020B0600070205080204" pitchFamily="50" charset="-128"/>
              </a:rPr>
              <a:t/>
            </a:r>
            <a:br>
              <a:rPr lang="en-US" altLang="ja-JP" sz="2400" dirty="0" smtClean="0">
                <a:latin typeface="ＭＳ Ｐゴシック" panose="020B0600070205080204" pitchFamily="50" charset="-128"/>
                <a:ea typeface="ＭＳ Ｐゴシック" panose="020B0600070205080204" pitchFamily="50" charset="-128"/>
              </a:rPr>
            </a:br>
            <a:r>
              <a:rPr lang="en-US" altLang="ja-JP" sz="2400" u="heavy" dirty="0" smtClean="0">
                <a:uFill>
                  <a:solidFill>
                    <a:srgbClr val="FF0000"/>
                  </a:solidFill>
                </a:uFill>
                <a:latin typeface="ＭＳ Ｐゴシック" panose="020B0600070205080204" pitchFamily="50" charset="-128"/>
                <a:ea typeface="ＭＳ Ｐゴシック" panose="020B0600070205080204" pitchFamily="50" charset="-128"/>
              </a:rPr>
              <a:t>6</a:t>
            </a:r>
            <a:r>
              <a:rPr lang="ja-JP" altLang="en-US" sz="2400" u="heavy" dirty="0">
                <a:uFill>
                  <a:solidFill>
                    <a:srgbClr val="FF0000"/>
                  </a:solidFill>
                </a:uFill>
                <a:latin typeface="ＭＳ Ｐゴシック" panose="020B0600070205080204" pitchFamily="50" charset="-128"/>
                <a:ea typeface="ＭＳ Ｐゴシック" panose="020B0600070205080204" pitchFamily="50" charset="-128"/>
              </a:rPr>
              <a:t>時間後まで断続的に雨</a:t>
            </a:r>
            <a:r>
              <a:rPr lang="ja-JP" altLang="en-US" sz="2400" u="heavy" dirty="0" smtClean="0">
                <a:uFill>
                  <a:solidFill>
                    <a:srgbClr val="FF0000"/>
                  </a:solidFill>
                </a:uFill>
                <a:latin typeface="ＭＳ Ｐゴシック" panose="020B0600070205080204" pitchFamily="50" charset="-128"/>
                <a:ea typeface="ＭＳ Ｐゴシック" panose="020B0600070205080204" pitchFamily="50" charset="-128"/>
              </a:rPr>
              <a:t>が続く</a:t>
            </a:r>
            <a:r>
              <a:rPr lang="ja-JP" altLang="en-US" sz="2400" dirty="0" smtClean="0">
                <a:latin typeface="ＭＳ Ｐゴシック" panose="020B0600070205080204" pitchFamily="50" charset="-128"/>
                <a:ea typeface="ＭＳ Ｐゴシック" panose="020B0600070205080204" pitchFamily="50" charset="-128"/>
              </a:rPr>
              <a:t>予想</a:t>
            </a:r>
            <a:endParaRPr lang="en-US" altLang="ja-JP" sz="2400" dirty="0">
              <a:latin typeface="ＭＳ Ｐゴシック" panose="020B0600070205080204" pitchFamily="50" charset="-128"/>
              <a:ea typeface="ＭＳ Ｐゴシック" panose="020B0600070205080204" pitchFamily="50" charset="-128"/>
            </a:endParaRPr>
          </a:p>
          <a:p>
            <a:pPr marL="174625" indent="-174625" algn="just">
              <a:lnSpc>
                <a:spcPct val="90000"/>
              </a:lnSpc>
              <a:spcAft>
                <a:spcPts val="600"/>
              </a:spcAft>
              <a:buFont typeface="Arial" panose="020B0604020202020204" pitchFamily="34" charset="0"/>
              <a:buChar char="•"/>
            </a:pPr>
            <a:r>
              <a:rPr lang="en-US" altLang="ja-JP" sz="2400" dirty="0">
                <a:latin typeface="ＭＳ Ｐゴシック" panose="020B0600070205080204" pitchFamily="50" charset="-128"/>
              </a:rPr>
              <a:t>19</a:t>
            </a:r>
            <a:r>
              <a:rPr lang="ja-JP" altLang="en-US" sz="2400" dirty="0">
                <a:latin typeface="ＭＳ Ｐゴシック" panose="020B0600070205080204" pitchFamily="50" charset="-128"/>
              </a:rPr>
              <a:t>日</a:t>
            </a:r>
            <a:r>
              <a:rPr lang="en-US" altLang="ja-JP" sz="2400" dirty="0">
                <a:latin typeface="ＭＳ Ｐゴシック" panose="020B0600070205080204" pitchFamily="50" charset="-128"/>
              </a:rPr>
              <a:t>21-24</a:t>
            </a:r>
            <a:r>
              <a:rPr lang="ja-JP" altLang="en-US" sz="2400" dirty="0">
                <a:latin typeface="ＭＳ Ｐゴシック" panose="020B0600070205080204" pitchFamily="50" charset="-128"/>
              </a:rPr>
              <a:t>時には</a:t>
            </a:r>
            <a:r>
              <a:rPr lang="en-US" altLang="ja-JP" sz="2400" dirty="0">
                <a:latin typeface="ＭＳ Ｐゴシック" panose="020B0600070205080204" pitchFamily="50" charset="-128"/>
              </a:rPr>
              <a:t>80mm/h</a:t>
            </a:r>
            <a:r>
              <a:rPr lang="ja-JP" altLang="en-US" sz="2400" dirty="0" smtClean="0">
                <a:latin typeface="ＭＳ Ｐゴシック" panose="020B0600070205080204" pitchFamily="50" charset="-128"/>
              </a:rPr>
              <a:t>の猛烈</a:t>
            </a:r>
            <a:r>
              <a:rPr lang="ja-JP" altLang="en-US" sz="2400" dirty="0">
                <a:latin typeface="ＭＳ Ｐゴシック" panose="020B0600070205080204" pitchFamily="50" charset="-128"/>
              </a:rPr>
              <a:t>な</a:t>
            </a:r>
            <a:r>
              <a:rPr lang="ja-JP" altLang="en-US" sz="2400" dirty="0" smtClean="0">
                <a:latin typeface="ＭＳ Ｐゴシック" panose="020B0600070205080204" pitchFamily="50" charset="-128"/>
              </a:rPr>
              <a:t>雨の予想</a:t>
            </a:r>
            <a:endParaRPr lang="en-US" altLang="ja-JP" sz="2400" dirty="0">
              <a:latin typeface="ＭＳ Ｐゴシック" panose="020B0600070205080204" pitchFamily="50" charset="-128"/>
            </a:endParaRPr>
          </a:p>
          <a:p>
            <a:pPr marL="174625" indent="-174625" algn="just">
              <a:lnSpc>
                <a:spcPct val="90000"/>
              </a:lnSpc>
              <a:spcAft>
                <a:spcPts val="600"/>
              </a:spcAft>
              <a:buFont typeface="Arial" panose="020B0604020202020204" pitchFamily="34" charset="0"/>
              <a:buChar char="•"/>
            </a:pPr>
            <a:r>
              <a:rPr lang="ja-JP" altLang="en-US" sz="2400" dirty="0" smtClean="0">
                <a:latin typeface="ＭＳ Ｐゴシック" panose="020B0600070205080204" pitchFamily="50" charset="-128"/>
                <a:ea typeface="ＭＳ Ｐゴシック" panose="020B0600070205080204" pitchFamily="50" charset="-128"/>
              </a:rPr>
              <a:t>現時点から</a:t>
            </a:r>
            <a:r>
              <a:rPr lang="en-US" altLang="ja-JP" sz="2400" dirty="0" smtClean="0">
                <a:latin typeface="ＭＳ Ｐゴシック" panose="020B0600070205080204" pitchFamily="50" charset="-128"/>
                <a:ea typeface="ＭＳ Ｐゴシック" panose="020B0600070205080204" pitchFamily="50" charset="-128"/>
              </a:rPr>
              <a:t>6</a:t>
            </a:r>
            <a:r>
              <a:rPr lang="ja-JP" altLang="en-US" sz="2400" dirty="0">
                <a:latin typeface="ＭＳ Ｐゴシック" panose="020B0600070205080204" pitchFamily="50" charset="-128"/>
                <a:ea typeface="ＭＳ Ｐゴシック" panose="020B0600070205080204" pitchFamily="50" charset="-128"/>
              </a:rPr>
              <a:t>時間後</a:t>
            </a:r>
            <a:r>
              <a:rPr lang="ja-JP" altLang="en-US" sz="2400" dirty="0" smtClean="0">
                <a:latin typeface="ＭＳ Ｐゴシック" panose="020B0600070205080204" pitchFamily="50" charset="-128"/>
                <a:ea typeface="ＭＳ Ｐゴシック" panose="020B0600070205080204" pitchFamily="50" charset="-128"/>
              </a:rPr>
              <a:t>まで</a:t>
            </a:r>
            <a:endParaRPr lang="ja-JP" altLang="en-US" sz="2400" dirty="0">
              <a:latin typeface="ＭＳ Ｐゴシック" panose="020B0600070205080204" pitchFamily="50" charset="-128"/>
              <a:ea typeface="ＭＳ Ｐゴシック" panose="020B0600070205080204" pitchFamily="50" charset="-128"/>
            </a:endParaRPr>
          </a:p>
          <a:p>
            <a:pPr marL="444500" lvl="1">
              <a:lnSpc>
                <a:spcPct val="90000"/>
              </a:lnSpc>
              <a:spcAft>
                <a:spcPts val="600"/>
              </a:spcAft>
            </a:pPr>
            <a:r>
              <a:rPr lang="ja-JP" altLang="en-US" sz="2400" dirty="0">
                <a:latin typeface="ＭＳ Ｐゴシック" panose="020B0600070205080204" pitchFamily="50" charset="-128"/>
                <a:ea typeface="ＭＳ Ｐゴシック" panose="020B0600070205080204" pitchFamily="50" charset="-128"/>
              </a:rPr>
              <a:t>黄色（</a:t>
            </a:r>
            <a:r>
              <a:rPr lang="en-US" altLang="ja-JP" sz="2400" dirty="0" smtClean="0">
                <a:latin typeface="ＭＳ Ｐゴシック" panose="020B0600070205080204" pitchFamily="50" charset="-128"/>
                <a:ea typeface="ＭＳ Ｐゴシック" panose="020B0600070205080204" pitchFamily="50" charset="-128"/>
              </a:rPr>
              <a:t>20-30 mm/h</a:t>
            </a:r>
            <a:r>
              <a:rPr lang="ja-JP" altLang="en-US" sz="2400" dirty="0" smtClean="0">
                <a:latin typeface="ＭＳ Ｐゴシック" panose="020B0600070205080204" pitchFamily="50" charset="-128"/>
                <a:ea typeface="ＭＳ Ｐゴシック" panose="020B0600070205080204" pitchFamily="50" charset="-128"/>
              </a:rPr>
              <a:t>）</a:t>
            </a:r>
            <a:r>
              <a:rPr lang="en-US" altLang="ja-JP" sz="2400" dirty="0" smtClean="0">
                <a:latin typeface="ＭＳ Ｐゴシック" panose="020B0600070205080204" pitchFamily="50" charset="-128"/>
                <a:ea typeface="ＭＳ Ｐゴシック" panose="020B0600070205080204" pitchFamily="50" charset="-128"/>
              </a:rPr>
              <a:t/>
            </a:r>
            <a:br>
              <a:rPr lang="en-US" altLang="ja-JP" sz="2400" dirty="0" smtClean="0">
                <a:latin typeface="ＭＳ Ｐゴシック" panose="020B0600070205080204" pitchFamily="50" charset="-128"/>
                <a:ea typeface="ＭＳ Ｐゴシック" panose="020B0600070205080204" pitchFamily="50" charset="-128"/>
              </a:rPr>
            </a:br>
            <a:r>
              <a:rPr lang="ja-JP" altLang="en-US" sz="2400" dirty="0" smtClean="0">
                <a:latin typeface="ＭＳ Ｐゴシック" panose="020B0600070205080204" pitchFamily="50" charset="-128"/>
                <a:ea typeface="ＭＳ Ｐゴシック" panose="020B0600070205080204" pitchFamily="50" charset="-128"/>
              </a:rPr>
              <a:t>オレンジ</a:t>
            </a:r>
            <a:r>
              <a:rPr lang="ja-JP" altLang="en-US" sz="2400" dirty="0">
                <a:latin typeface="ＭＳ Ｐゴシック" panose="020B0600070205080204" pitchFamily="50" charset="-128"/>
                <a:ea typeface="ＭＳ Ｐゴシック" panose="020B0600070205080204" pitchFamily="50" charset="-128"/>
              </a:rPr>
              <a:t>（</a:t>
            </a:r>
            <a:r>
              <a:rPr lang="en-US" altLang="ja-JP" sz="2400" dirty="0" smtClean="0">
                <a:latin typeface="ＭＳ Ｐゴシック" panose="020B0600070205080204" pitchFamily="50" charset="-128"/>
                <a:ea typeface="ＭＳ Ｐゴシック" panose="020B0600070205080204" pitchFamily="50" charset="-128"/>
              </a:rPr>
              <a:t>30-50 mm/h</a:t>
            </a:r>
            <a:r>
              <a:rPr lang="ja-JP" altLang="en-US" sz="2400" dirty="0" smtClean="0">
                <a:latin typeface="ＭＳ Ｐゴシック" panose="020B0600070205080204" pitchFamily="50" charset="-128"/>
                <a:ea typeface="ＭＳ Ｐゴシック" panose="020B0600070205080204" pitchFamily="50" charset="-128"/>
              </a:rPr>
              <a:t>）</a:t>
            </a:r>
            <a:r>
              <a:rPr lang="en-US" altLang="ja-JP" sz="2400" dirty="0" smtClean="0">
                <a:latin typeface="ＭＳ Ｐゴシック" panose="020B0600070205080204" pitchFamily="50" charset="-128"/>
                <a:ea typeface="ＭＳ Ｐゴシック" panose="020B0600070205080204" pitchFamily="50" charset="-128"/>
              </a:rPr>
              <a:t/>
            </a:r>
            <a:br>
              <a:rPr lang="en-US" altLang="ja-JP" sz="2400" dirty="0" smtClean="0">
                <a:latin typeface="ＭＳ Ｐゴシック" panose="020B0600070205080204" pitchFamily="50" charset="-128"/>
                <a:ea typeface="ＭＳ Ｐゴシック" panose="020B0600070205080204" pitchFamily="50" charset="-128"/>
              </a:rPr>
            </a:br>
            <a:r>
              <a:rPr lang="ja-JP" altLang="en-US" sz="2400" dirty="0" smtClean="0">
                <a:latin typeface="ＭＳ Ｐゴシック" panose="020B0600070205080204" pitchFamily="50" charset="-128"/>
                <a:ea typeface="ＭＳ Ｐゴシック" panose="020B0600070205080204" pitchFamily="50" charset="-128"/>
              </a:rPr>
              <a:t>赤色</a:t>
            </a:r>
            <a:r>
              <a:rPr lang="ja-JP" altLang="en-US" sz="2400" dirty="0">
                <a:latin typeface="ＭＳ Ｐゴシック" panose="020B0600070205080204" pitchFamily="50" charset="-128"/>
                <a:ea typeface="ＭＳ Ｐゴシック" panose="020B0600070205080204" pitchFamily="50" charset="-128"/>
              </a:rPr>
              <a:t>（</a:t>
            </a:r>
            <a:r>
              <a:rPr lang="en-US" altLang="ja-JP" sz="2400" dirty="0" smtClean="0">
                <a:latin typeface="ＭＳ Ｐゴシック" panose="020B0600070205080204" pitchFamily="50" charset="-128"/>
                <a:ea typeface="ＭＳ Ｐゴシック" panose="020B0600070205080204" pitchFamily="50" charset="-128"/>
              </a:rPr>
              <a:t>50-80 mm/h</a:t>
            </a:r>
            <a:r>
              <a:rPr lang="ja-JP" altLang="en-US" sz="2400" dirty="0">
                <a:latin typeface="ＭＳ Ｐゴシック" panose="020B0600070205080204" pitchFamily="50" charset="-128"/>
                <a:ea typeface="ＭＳ Ｐゴシック" panose="020B0600070205080204" pitchFamily="50" charset="-128"/>
              </a:rPr>
              <a:t>）</a:t>
            </a:r>
          </a:p>
          <a:p>
            <a:pPr marL="177800">
              <a:lnSpc>
                <a:spcPct val="90000"/>
              </a:lnSpc>
              <a:spcAft>
                <a:spcPts val="600"/>
              </a:spcAft>
            </a:pPr>
            <a:r>
              <a:rPr lang="ja-JP" altLang="en-US" sz="2400" dirty="0">
                <a:latin typeface="ＭＳ Ｐゴシック" panose="020B0600070205080204" pitchFamily="50" charset="-128"/>
                <a:ea typeface="ＭＳ Ｐゴシック" panose="020B0600070205080204" pitchFamily="50" charset="-128"/>
              </a:rPr>
              <a:t>の</a:t>
            </a:r>
            <a:r>
              <a:rPr lang="ja-JP" altLang="en-US" sz="2400" u="heavy" dirty="0">
                <a:uFill>
                  <a:solidFill>
                    <a:srgbClr val="FF0000"/>
                  </a:solidFill>
                </a:uFill>
                <a:latin typeface="ＭＳ Ｐゴシック" panose="020B0600070205080204" pitchFamily="50" charset="-128"/>
                <a:ea typeface="ＭＳ Ｐゴシック" panose="020B0600070205080204" pitchFamily="50" charset="-128"/>
              </a:rPr>
              <a:t>メッシュが</a:t>
            </a:r>
            <a:r>
              <a:rPr lang="ja-JP" altLang="en-US" sz="2400" u="heavy" dirty="0" smtClean="0">
                <a:uFill>
                  <a:solidFill>
                    <a:srgbClr val="FF0000"/>
                  </a:solidFill>
                </a:uFill>
                <a:latin typeface="ＭＳ Ｐゴシック" panose="020B0600070205080204" pitchFamily="50" charset="-128"/>
                <a:ea typeface="ＭＳ Ｐゴシック" panose="020B0600070205080204" pitchFamily="50" charset="-128"/>
              </a:rPr>
              <a:t>同じ区域</a:t>
            </a:r>
            <a:r>
              <a:rPr lang="ja-JP" altLang="en-US" sz="2400" u="heavy" dirty="0">
                <a:uFill>
                  <a:solidFill>
                    <a:srgbClr val="FF0000"/>
                  </a:solidFill>
                </a:uFill>
                <a:latin typeface="ＭＳ Ｐゴシック" panose="020B0600070205080204" pitchFamily="50" charset="-128"/>
                <a:ea typeface="ＭＳ Ｐゴシック" panose="020B0600070205080204" pitchFamily="50" charset="-128"/>
              </a:rPr>
              <a:t>に</a:t>
            </a:r>
            <a:r>
              <a:rPr lang="ja-JP" altLang="en-US" sz="2400" u="heavy" dirty="0" smtClean="0">
                <a:uFill>
                  <a:solidFill>
                    <a:srgbClr val="FF0000"/>
                  </a:solidFill>
                </a:uFill>
                <a:latin typeface="ＭＳ Ｐゴシック" panose="020B0600070205080204" pitchFamily="50" charset="-128"/>
                <a:ea typeface="ＭＳ Ｐゴシック" panose="020B0600070205080204" pitchFamily="50" charset="-128"/>
              </a:rPr>
              <a:t>とどまり</a:t>
            </a:r>
            <a:r>
              <a:rPr lang="en-US" altLang="ja-JP" sz="2400" u="heavy" dirty="0" smtClean="0">
                <a:uFill>
                  <a:solidFill>
                    <a:srgbClr val="FF0000"/>
                  </a:solidFill>
                </a:uFill>
                <a:latin typeface="ＭＳ Ｐゴシック" panose="020B0600070205080204" pitchFamily="50" charset="-128"/>
                <a:ea typeface="ＭＳ Ｐゴシック" panose="020B0600070205080204" pitchFamily="50" charset="-128"/>
              </a:rPr>
              <a:t/>
            </a:r>
            <a:br>
              <a:rPr lang="en-US" altLang="ja-JP" sz="2400" u="heavy" dirty="0" smtClean="0">
                <a:uFill>
                  <a:solidFill>
                    <a:srgbClr val="FF0000"/>
                  </a:solidFill>
                </a:uFill>
                <a:latin typeface="ＭＳ Ｐゴシック" panose="020B0600070205080204" pitchFamily="50" charset="-128"/>
                <a:ea typeface="ＭＳ Ｐゴシック" panose="020B0600070205080204" pitchFamily="50" charset="-128"/>
              </a:rPr>
            </a:br>
            <a:r>
              <a:rPr lang="ja-JP" altLang="en-US" sz="2400" u="heavy" dirty="0" smtClean="0">
                <a:uFill>
                  <a:solidFill>
                    <a:srgbClr val="FF0000"/>
                  </a:solidFill>
                </a:uFill>
                <a:latin typeface="ＭＳ Ｐゴシック" panose="020B0600070205080204" pitchFamily="50" charset="-128"/>
                <a:ea typeface="ＭＳ Ｐゴシック" panose="020B0600070205080204" pitchFamily="50" charset="-128"/>
              </a:rPr>
              <a:t>雨が降り続く</a:t>
            </a:r>
            <a:r>
              <a:rPr lang="ja-JP" altLang="en-US" sz="2400" dirty="0" smtClean="0">
                <a:latin typeface="ＭＳ Ｐゴシック" panose="020B0600070205080204" pitchFamily="50" charset="-128"/>
                <a:ea typeface="ＭＳ Ｐゴシック" panose="020B0600070205080204" pitchFamily="50" charset="-128"/>
              </a:rPr>
              <a:t>予想</a:t>
            </a:r>
            <a:endParaRPr lang="ja-JP" altLang="en-US" sz="2400" dirty="0">
              <a:latin typeface="ＭＳ Ｐゴシック" panose="020B0600070205080204" pitchFamily="50" charset="-128"/>
              <a:ea typeface="ＭＳ Ｐゴシック" panose="020B0600070205080204" pitchFamily="50" charset="-128"/>
            </a:endParaRPr>
          </a:p>
        </p:txBody>
      </p:sp>
      <p:pic>
        <p:nvPicPr>
          <p:cNvPr id="14" name="Picture 2"/>
          <p:cNvPicPr>
            <a:picLocks noChangeAspect="1" noChangeArrowheads="1"/>
          </p:cNvPicPr>
          <p:nvPr/>
        </p:nvPicPr>
        <p:blipFill>
          <a:blip r:embed="rId3" cstate="print"/>
          <a:srcRect/>
          <a:stretch>
            <a:fillRect/>
          </a:stretch>
        </p:blipFill>
        <p:spPr bwMode="auto">
          <a:xfrm>
            <a:off x="5939913" y="3098110"/>
            <a:ext cx="2514600" cy="3368675"/>
          </a:xfrm>
          <a:prstGeom prst="rect">
            <a:avLst/>
          </a:prstGeom>
          <a:noFill/>
          <a:ln w="9525">
            <a:noFill/>
            <a:miter lim="800000"/>
            <a:headEnd/>
            <a:tailEnd/>
          </a:ln>
          <a:effectLst/>
        </p:spPr>
      </p:pic>
      <p:sp>
        <p:nvSpPr>
          <p:cNvPr id="15" name="正方形/長方形 14">
            <a:extLst>
              <a:ext uri="{FF2B5EF4-FFF2-40B4-BE49-F238E27FC236}">
                <a16:creationId xmlns:a16="http://schemas.microsoft.com/office/drawing/2014/main" id="{F3F501FE-5FA6-4CD3-9A55-BA815077A60B}"/>
              </a:ext>
            </a:extLst>
          </p:cNvPr>
          <p:cNvSpPr/>
          <p:nvPr/>
        </p:nvSpPr>
        <p:spPr>
          <a:xfrm>
            <a:off x="5376574" y="1223292"/>
            <a:ext cx="3642272" cy="53104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2FDF3966-3261-4B03-8B29-806A75FC4E0F}"/>
              </a:ext>
            </a:extLst>
          </p:cNvPr>
          <p:cNvSpPr txBox="1"/>
          <p:nvPr/>
        </p:nvSpPr>
        <p:spPr>
          <a:xfrm>
            <a:off x="5437756" y="2695317"/>
            <a:ext cx="2937022" cy="369332"/>
          </a:xfrm>
          <a:prstGeom prst="rect">
            <a:avLst/>
          </a:prstGeom>
          <a:noFill/>
        </p:spPr>
        <p:txBody>
          <a:bodyPr wrap="none" rtlCol="0">
            <a:spAutoFit/>
          </a:bodyPr>
          <a:lstStyle/>
          <a:p>
            <a:r>
              <a:rPr lang="ja-JP" altLang="en-US" dirty="0">
                <a:latin typeface="HGP創英角ｺﾞｼｯｸUB" panose="020B0900000000000000" pitchFamily="50" charset="-128"/>
                <a:ea typeface="HGP創英角ｺﾞｼｯｸUB" panose="020B0900000000000000" pitchFamily="50" charset="-128"/>
              </a:rPr>
              <a:t>今後の雨（降水短時間予報）</a:t>
            </a:r>
          </a:p>
        </p:txBody>
      </p:sp>
      <p:sp>
        <p:nvSpPr>
          <p:cNvPr id="18" name="テキスト ボックス 17">
            <a:extLst>
              <a:ext uri="{FF2B5EF4-FFF2-40B4-BE49-F238E27FC236}">
                <a16:creationId xmlns:a16="http://schemas.microsoft.com/office/drawing/2014/main" id="{640E0636-EF0D-427D-AE45-CE82044595A5}"/>
              </a:ext>
            </a:extLst>
          </p:cNvPr>
          <p:cNvSpPr txBox="1"/>
          <p:nvPr/>
        </p:nvSpPr>
        <p:spPr>
          <a:xfrm>
            <a:off x="5437756" y="1287652"/>
            <a:ext cx="2815194" cy="369332"/>
          </a:xfrm>
          <a:prstGeom prst="rect">
            <a:avLst/>
          </a:prstGeom>
          <a:noFill/>
        </p:spPr>
        <p:txBody>
          <a:bodyPr wrap="none" rtlCol="0">
            <a:spAutoFit/>
          </a:bodyPr>
          <a:lstStyle/>
          <a:p>
            <a:r>
              <a:rPr kumimoji="1" lang="ja-JP" altLang="en-US" dirty="0">
                <a:latin typeface="HGP創英角ｺﾞｼｯｸUB" panose="020B0900000000000000" pitchFamily="50" charset="-128"/>
                <a:ea typeface="HGP創英角ｺﾞｼｯｸUB" panose="020B0900000000000000" pitchFamily="50" charset="-128"/>
              </a:rPr>
              <a:t>危険度を色分けした時系列</a:t>
            </a:r>
          </a:p>
        </p:txBody>
      </p:sp>
      <p:pic>
        <p:nvPicPr>
          <p:cNvPr id="19" name="図 18"/>
          <p:cNvPicPr>
            <a:picLocks noChangeAspect="1"/>
          </p:cNvPicPr>
          <p:nvPr/>
        </p:nvPicPr>
        <p:blipFill>
          <a:blip r:embed="rId4" cstate="print"/>
          <a:stretch>
            <a:fillRect/>
          </a:stretch>
        </p:blipFill>
        <p:spPr>
          <a:xfrm>
            <a:off x="5428260" y="1713610"/>
            <a:ext cx="3537906" cy="820399"/>
          </a:xfrm>
          <a:prstGeom prst="rect">
            <a:avLst/>
          </a:prstGeom>
        </p:spPr>
      </p:pic>
      <p:sp>
        <p:nvSpPr>
          <p:cNvPr id="20" name="四角形: 角を丸くする 8">
            <a:extLst>
              <a:ext uri="{FF2B5EF4-FFF2-40B4-BE49-F238E27FC236}">
                <a16:creationId xmlns:a16="http://schemas.microsoft.com/office/drawing/2014/main" id="{2C07032F-70D1-44B3-8925-8C5F778F7770}"/>
              </a:ext>
            </a:extLst>
          </p:cNvPr>
          <p:cNvSpPr/>
          <p:nvPr/>
        </p:nvSpPr>
        <p:spPr>
          <a:xfrm>
            <a:off x="6632962" y="2022109"/>
            <a:ext cx="265685" cy="492690"/>
          </a:xfrm>
          <a:prstGeom prst="roundRect">
            <a:avLst/>
          </a:prstGeom>
          <a:noFill/>
          <a:ln w="381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rot="330256">
            <a:off x="5255381" y="347917"/>
            <a:ext cx="3756494" cy="784830"/>
          </a:xfrm>
          <a:prstGeom prst="rect">
            <a:avLst/>
          </a:prstGeom>
        </p:spPr>
        <p:txBody>
          <a:bodyPr wrap="square">
            <a:spAutoFit/>
          </a:bodyPr>
          <a:lstStyle/>
          <a:p>
            <a:pPr algn="ctr">
              <a:spcAft>
                <a:spcPts val="600"/>
              </a:spcAft>
            </a:pPr>
            <a:r>
              <a:rPr lang="ja-JP" altLang="en-US" sz="2000" b="1" dirty="0" smtClean="0">
                <a:effectLst>
                  <a:glow rad="127000">
                    <a:srgbClr val="FFFF00"/>
                  </a:glow>
                </a:effectLst>
                <a:latin typeface="Meiryo UI" panose="020B0604030504040204" pitchFamily="50" charset="-128"/>
                <a:ea typeface="Meiryo UI" panose="020B0604030504040204" pitchFamily="50" charset="-128"/>
              </a:rPr>
              <a:t>今後、土砂キキクルの紫の区域が</a:t>
            </a:r>
            <a:endParaRPr lang="en-US" altLang="ja-JP" sz="2000" b="1" dirty="0" smtClean="0">
              <a:effectLst>
                <a:glow rad="127000">
                  <a:srgbClr val="FFFF00"/>
                </a:glow>
              </a:effectLst>
              <a:latin typeface="Meiryo UI" panose="020B0604030504040204" pitchFamily="50" charset="-128"/>
              <a:ea typeface="Meiryo UI" panose="020B0604030504040204" pitchFamily="50" charset="-128"/>
            </a:endParaRPr>
          </a:p>
          <a:p>
            <a:pPr algn="ctr">
              <a:spcAft>
                <a:spcPts val="600"/>
              </a:spcAft>
            </a:pPr>
            <a:r>
              <a:rPr lang="ja-JP" altLang="en-US" sz="2000" b="1" dirty="0" smtClean="0">
                <a:effectLst>
                  <a:glow rad="127000">
                    <a:srgbClr val="FFFF00"/>
                  </a:glow>
                </a:effectLst>
                <a:latin typeface="Meiryo UI" panose="020B0604030504040204" pitchFamily="50" charset="-128"/>
                <a:ea typeface="Meiryo UI" panose="020B0604030504040204" pitchFamily="50" charset="-128"/>
              </a:rPr>
              <a:t>さらに増える</a:t>
            </a:r>
            <a:r>
              <a:rPr lang="ja-JP" altLang="en-US" sz="2000" b="1" dirty="0">
                <a:effectLst>
                  <a:glow rad="127000">
                    <a:srgbClr val="FFFF00"/>
                  </a:glow>
                </a:effectLst>
                <a:latin typeface="Meiryo UI" panose="020B0604030504040204" pitchFamily="50" charset="-128"/>
                <a:ea typeface="Meiryo UI" panose="020B0604030504040204" pitchFamily="50" charset="-128"/>
              </a:rPr>
              <a:t>ことも想定される</a:t>
            </a:r>
            <a:endParaRPr lang="en-US" altLang="ja-JP" sz="2000" b="1" dirty="0">
              <a:effectLst>
                <a:glow rad="127000">
                  <a:srgbClr val="FFFF00"/>
                </a:glow>
              </a:effectLst>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3EBFD8C8-31F7-426E-9C81-22D378DDE2D8}"/>
              </a:ext>
            </a:extLst>
          </p:cNvPr>
          <p:cNvSpPr txBox="1"/>
          <p:nvPr/>
        </p:nvSpPr>
        <p:spPr>
          <a:xfrm>
            <a:off x="125182" y="5005437"/>
            <a:ext cx="5181739" cy="1477328"/>
          </a:xfrm>
          <a:prstGeom prst="rect">
            <a:avLst/>
          </a:prstGeom>
          <a:noFill/>
        </p:spPr>
        <p:txBody>
          <a:bodyPr wrap="square" rtlCol="0">
            <a:spAutoFit/>
          </a:bodyPr>
          <a:lstStyle/>
          <a:p>
            <a:pPr algn="just">
              <a:lnSpc>
                <a:spcPts val="2700"/>
              </a:lnSpc>
              <a:spcAft>
                <a:spcPts val="600"/>
              </a:spcAft>
            </a:pPr>
            <a:r>
              <a:rPr lang="en-US" altLang="ja-JP" sz="2400" spc="-130" dirty="0">
                <a:solidFill>
                  <a:srgbClr val="7030A0"/>
                </a:solidFill>
                <a:latin typeface="ＭＳ Ｐゴシック" panose="020B0600070205080204" pitchFamily="50" charset="-128"/>
                <a:ea typeface="ＭＳ Ｐゴシック" panose="020B0600070205080204" pitchFamily="50" charset="-128"/>
              </a:rPr>
              <a:t>【</a:t>
            </a:r>
            <a:r>
              <a:rPr lang="ja-JP" altLang="en-US" sz="2400" spc="-130" dirty="0" smtClean="0">
                <a:solidFill>
                  <a:srgbClr val="7030A0"/>
                </a:solidFill>
                <a:latin typeface="ＭＳ Ｐゴシック" panose="020B0600070205080204" pitchFamily="50" charset="-128"/>
                <a:ea typeface="ＭＳ Ｐゴシック" panose="020B0600070205080204" pitchFamily="50" charset="-128"/>
              </a:rPr>
              <a:t>紫色</a:t>
            </a:r>
            <a:r>
              <a:rPr lang="en-US" altLang="ja-JP" sz="2400" spc="-130" dirty="0">
                <a:solidFill>
                  <a:srgbClr val="7030A0"/>
                </a:solidFill>
                <a:latin typeface="ＭＳ Ｐゴシック" panose="020B0600070205080204" pitchFamily="50" charset="-128"/>
                <a:ea typeface="ＭＳ Ｐゴシック" panose="020B0600070205080204" pitchFamily="50" charset="-128"/>
              </a:rPr>
              <a:t>】</a:t>
            </a:r>
            <a:r>
              <a:rPr lang="ja-JP" altLang="en-US" sz="2400" spc="-130" dirty="0">
                <a:solidFill>
                  <a:srgbClr val="7030A0"/>
                </a:solidFill>
                <a:latin typeface="ＭＳ Ｐゴシック" panose="020B0600070205080204" pitchFamily="50" charset="-128"/>
                <a:ea typeface="ＭＳ Ｐゴシック" panose="020B0600070205080204" pitchFamily="50" charset="-128"/>
              </a:rPr>
              <a:t>（警戒レベル４相当）</a:t>
            </a:r>
            <a:r>
              <a:rPr lang="ja-JP" altLang="en-US" sz="2400" spc="-130" dirty="0" smtClean="0">
                <a:latin typeface="ＭＳ Ｐゴシック" panose="020B0600070205080204" pitchFamily="50" charset="-128"/>
                <a:ea typeface="ＭＳ Ｐゴシック" panose="020B0600070205080204" pitchFamily="50" charset="-128"/>
              </a:rPr>
              <a:t>の</a:t>
            </a:r>
            <a:r>
              <a:rPr lang="ja-JP" altLang="en-US" sz="2400" spc="-130" dirty="0" smtClean="0">
                <a:solidFill>
                  <a:srgbClr val="C63B37"/>
                </a:solidFill>
                <a:uFill>
                  <a:solidFill>
                    <a:srgbClr val="FF0000"/>
                  </a:solidFill>
                </a:uFill>
                <a:latin typeface="ＭＳ Ｐゴシック" panose="020B0600070205080204" pitchFamily="50" charset="-128"/>
                <a:ea typeface="ＭＳ Ｐゴシック" panose="020B0600070205080204" pitchFamily="50" charset="-128"/>
              </a:rPr>
              <a:t>周辺区域</a:t>
            </a:r>
            <a:r>
              <a:rPr lang="ja-JP" altLang="en-US" sz="2400" spc="-130" dirty="0" smtClean="0">
                <a:latin typeface="ＭＳ Ｐゴシック" panose="020B0600070205080204" pitchFamily="50" charset="-128"/>
                <a:ea typeface="ＭＳ Ｐゴシック" panose="020B0600070205080204" pitchFamily="50" charset="-128"/>
              </a:rPr>
              <a:t>と</a:t>
            </a:r>
            <a:r>
              <a:rPr lang="en-US" altLang="ja-JP" sz="2400" spc="-130" dirty="0" smtClean="0">
                <a:latin typeface="ＭＳ Ｐゴシック" panose="020B0600070205080204" pitchFamily="50" charset="-128"/>
                <a:ea typeface="ＭＳ Ｐゴシック" panose="020B0600070205080204" pitchFamily="50" charset="-128"/>
              </a:rPr>
              <a:t/>
            </a:r>
            <a:br>
              <a:rPr lang="en-US" altLang="ja-JP" sz="2400" spc="-130" dirty="0" smtClean="0">
                <a:latin typeface="ＭＳ Ｐゴシック" panose="020B0600070205080204" pitchFamily="50" charset="-128"/>
                <a:ea typeface="ＭＳ Ｐゴシック" panose="020B0600070205080204" pitchFamily="50" charset="-128"/>
              </a:rPr>
            </a:br>
            <a:r>
              <a:rPr lang="ja-JP" altLang="en-US" sz="2400" spc="-13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ハザードマップの</a:t>
            </a:r>
            <a:r>
              <a:rPr lang="ja-JP" altLang="en-US" sz="2400" spc="-130" dirty="0" smtClean="0">
                <a:solidFill>
                  <a:srgbClr val="C00000"/>
                </a:solidFill>
                <a:latin typeface="ＭＳ Ｐゴシック" panose="020B0600070205080204" pitchFamily="50" charset="-128"/>
                <a:ea typeface="ＭＳ Ｐゴシック" panose="020B0600070205080204" pitchFamily="50" charset="-128"/>
              </a:rPr>
              <a:t>「</a:t>
            </a:r>
            <a:r>
              <a:rPr lang="ja-JP" altLang="en-US" sz="2400" spc="-130" dirty="0">
                <a:solidFill>
                  <a:srgbClr val="C00000"/>
                </a:solidFill>
                <a:latin typeface="ＭＳ Ｐゴシック" panose="020B0600070205080204" pitchFamily="50" charset="-128"/>
                <a:ea typeface="ＭＳ Ｐゴシック" panose="020B0600070205080204" pitchFamily="50" charset="-128"/>
              </a:rPr>
              <a:t>土砂災害警戒区域等</a:t>
            </a:r>
            <a:r>
              <a:rPr lang="ja-JP" altLang="en-US" sz="2400" spc="-130" dirty="0" smtClean="0">
                <a:solidFill>
                  <a:srgbClr val="C00000"/>
                </a:solidFill>
                <a:latin typeface="ＭＳ Ｐゴシック" panose="020B0600070205080204" pitchFamily="50" charset="-128"/>
                <a:ea typeface="ＭＳ Ｐゴシック" panose="020B0600070205080204" pitchFamily="50" charset="-128"/>
              </a:rPr>
              <a:t>」</a:t>
            </a:r>
            <a:r>
              <a:rPr lang="en-US" altLang="ja-JP" sz="2400" spc="-130" dirty="0" smtClean="0">
                <a:solidFill>
                  <a:srgbClr val="C00000"/>
                </a:solidFill>
                <a:latin typeface="ＭＳ Ｐゴシック" panose="020B0600070205080204" pitchFamily="50" charset="-128"/>
                <a:ea typeface="ＭＳ Ｐゴシック" panose="020B0600070205080204" pitchFamily="50" charset="-128"/>
              </a:rPr>
              <a:t/>
            </a:r>
            <a:br>
              <a:rPr lang="en-US" altLang="ja-JP" sz="2400" spc="-130" dirty="0" smtClean="0">
                <a:solidFill>
                  <a:srgbClr val="C00000"/>
                </a:solidFill>
                <a:latin typeface="ＭＳ Ｐゴシック" panose="020B0600070205080204" pitchFamily="50" charset="-128"/>
                <a:ea typeface="ＭＳ Ｐゴシック" panose="020B0600070205080204" pitchFamily="50" charset="-128"/>
              </a:rPr>
            </a:br>
            <a:r>
              <a:rPr lang="ja-JP" altLang="en-US" sz="2400" spc="-130" dirty="0" smtClean="0">
                <a:latin typeface="ＭＳ Ｐゴシック" panose="020B0600070205080204" pitchFamily="50" charset="-128"/>
                <a:ea typeface="ＭＳ Ｐゴシック" panose="020B0600070205080204" pitchFamily="50" charset="-128"/>
              </a:rPr>
              <a:t>が</a:t>
            </a:r>
            <a:r>
              <a:rPr lang="ja-JP" altLang="en-US" sz="2400" spc="-130" dirty="0" smtClean="0">
                <a:solidFill>
                  <a:srgbClr val="C00000"/>
                </a:solidFill>
                <a:latin typeface="ＭＳ Ｐゴシック" panose="020B0600070205080204" pitchFamily="50" charset="-128"/>
                <a:ea typeface="ＭＳ Ｐゴシック" panose="020B0600070205080204" pitchFamily="50" charset="-128"/>
              </a:rPr>
              <a:t>重なる</a:t>
            </a:r>
            <a:r>
              <a:rPr lang="ja-JP" altLang="en-US" sz="2400" spc="-130" dirty="0">
                <a:solidFill>
                  <a:srgbClr val="C00000"/>
                </a:solidFill>
                <a:latin typeface="ＭＳ Ｐゴシック" panose="020B0600070205080204" pitchFamily="50" charset="-128"/>
                <a:ea typeface="ＭＳ Ｐゴシック" panose="020B0600070205080204" pitchFamily="50" charset="-128"/>
              </a:rPr>
              <a:t>区域</a:t>
            </a:r>
            <a:r>
              <a:rPr lang="ja-JP" altLang="en-US" sz="2400" spc="-130" dirty="0">
                <a:latin typeface="ＭＳ Ｐゴシック" panose="020B0600070205080204" pitchFamily="50" charset="-128"/>
                <a:ea typeface="ＭＳ Ｐゴシック" panose="020B0600070205080204" pitchFamily="50" charset="-128"/>
              </a:rPr>
              <a:t>を対象</a:t>
            </a:r>
            <a:r>
              <a:rPr lang="ja-JP" altLang="en-US" sz="2400" spc="-130" dirty="0" smtClean="0">
                <a:solidFill>
                  <a:schemeClr val="tx1">
                    <a:lumMod val="75000"/>
                    <a:lumOff val="25000"/>
                  </a:schemeClr>
                </a:solidFill>
                <a:latin typeface="ＭＳ Ｐゴシック" panose="020B0600070205080204" pitchFamily="50" charset="-128"/>
                <a:ea typeface="ＭＳ Ｐゴシック" panose="020B0600070205080204" pitchFamily="50" charset="-128"/>
              </a:rPr>
              <a:t>に</a:t>
            </a:r>
            <a:r>
              <a:rPr lang="ja-JP" altLang="en-US" sz="2400" spc="-130" dirty="0" smtClean="0">
                <a:solidFill>
                  <a:srgbClr val="7030A0"/>
                </a:solidFill>
                <a:latin typeface="ＭＳ Ｐゴシック" panose="020B0600070205080204" pitchFamily="50" charset="-128"/>
                <a:ea typeface="ＭＳ Ｐゴシック" panose="020B0600070205080204" pitchFamily="50" charset="-128"/>
              </a:rPr>
              <a:t>「</a:t>
            </a:r>
            <a:r>
              <a:rPr lang="ja-JP" altLang="en-US" sz="2400" spc="-130" dirty="0">
                <a:solidFill>
                  <a:srgbClr val="7030A0"/>
                </a:solidFill>
                <a:latin typeface="ＭＳ Ｐゴシック" panose="020B0600070205080204" pitchFamily="50" charset="-128"/>
                <a:ea typeface="ＭＳ Ｐゴシック" panose="020B0600070205080204" pitchFamily="50" charset="-128"/>
              </a:rPr>
              <a:t>警戒レベル</a:t>
            </a:r>
            <a:r>
              <a:rPr lang="ja-JP" altLang="en-US" sz="2400" spc="-130" dirty="0" smtClean="0">
                <a:solidFill>
                  <a:srgbClr val="7030A0"/>
                </a:solidFill>
                <a:latin typeface="ＭＳ Ｐゴシック" panose="020B0600070205080204" pitchFamily="50" charset="-128"/>
                <a:ea typeface="ＭＳ Ｐゴシック" panose="020B0600070205080204" pitchFamily="50" charset="-128"/>
              </a:rPr>
              <a:t>４</a:t>
            </a:r>
            <a:r>
              <a:rPr lang="en-US" altLang="ja-JP" sz="2400" spc="-130" dirty="0" smtClean="0">
                <a:solidFill>
                  <a:srgbClr val="7030A0"/>
                </a:solidFill>
                <a:latin typeface="ＭＳ Ｐゴシック" panose="020B0600070205080204" pitchFamily="50" charset="-128"/>
                <a:ea typeface="ＭＳ Ｐゴシック" panose="020B0600070205080204" pitchFamily="50" charset="-128"/>
              </a:rPr>
              <a:t/>
            </a:r>
            <a:br>
              <a:rPr lang="en-US" altLang="ja-JP" sz="2400" spc="-130" dirty="0" smtClean="0">
                <a:solidFill>
                  <a:srgbClr val="7030A0"/>
                </a:solidFill>
                <a:latin typeface="ＭＳ Ｐゴシック" panose="020B0600070205080204" pitchFamily="50" charset="-128"/>
                <a:ea typeface="ＭＳ Ｐゴシック" panose="020B0600070205080204" pitchFamily="50" charset="-128"/>
              </a:rPr>
            </a:br>
            <a:r>
              <a:rPr lang="ja-JP" altLang="en-US" sz="2400" spc="-130" dirty="0" smtClean="0">
                <a:solidFill>
                  <a:srgbClr val="7030A0"/>
                </a:solidFill>
                <a:latin typeface="ＭＳ Ｐゴシック" panose="020B0600070205080204" pitchFamily="50" charset="-128"/>
                <a:ea typeface="ＭＳ Ｐゴシック" panose="020B0600070205080204" pitchFamily="50" charset="-128"/>
              </a:rPr>
              <a:t>避難</a:t>
            </a:r>
            <a:r>
              <a:rPr lang="ja-JP" altLang="en-US" sz="2400" spc="-130" dirty="0">
                <a:solidFill>
                  <a:srgbClr val="7030A0"/>
                </a:solidFill>
                <a:latin typeface="ＭＳ Ｐゴシック" panose="020B0600070205080204" pitchFamily="50" charset="-128"/>
                <a:ea typeface="ＭＳ Ｐゴシック" panose="020B0600070205080204" pitchFamily="50" charset="-128"/>
              </a:rPr>
              <a:t>指示」</a:t>
            </a:r>
            <a:r>
              <a:rPr lang="ja-JP" altLang="en-US" sz="2400" spc="-130" dirty="0">
                <a:solidFill>
                  <a:schemeClr val="tx1">
                    <a:lumMod val="75000"/>
                    <a:lumOff val="25000"/>
                  </a:schemeClr>
                </a:solidFill>
                <a:latin typeface="ＭＳ Ｐゴシック" panose="020B0600070205080204" pitchFamily="50" charset="-128"/>
                <a:ea typeface="ＭＳ Ｐゴシック" panose="020B0600070205080204" pitchFamily="50" charset="-128"/>
              </a:rPr>
              <a:t>を発令することが考えられる</a:t>
            </a:r>
            <a:endParaRPr lang="en-US" altLang="ja-JP" sz="2400" spc="-13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50679677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normAutofit/>
          </a:bodyPr>
          <a:lstStyle/>
          <a:p>
            <a:r>
              <a:rPr lang="ja-JP" altLang="en-US" dirty="0"/>
              <a:t>今後の雨の見通し等を含めた対象区域の設定</a:t>
            </a:r>
            <a:endParaRPr kumimoji="1" lang="ja-JP" altLang="en-US" dirty="0"/>
          </a:p>
        </p:txBody>
      </p:sp>
      <p:sp>
        <p:nvSpPr>
          <p:cNvPr id="2" name="スライド番号プレースホルダー 1"/>
          <p:cNvSpPr>
            <a:spLocks noGrp="1"/>
          </p:cNvSpPr>
          <p:nvPr>
            <p:ph type="sldNum" sz="quarter" idx="12"/>
          </p:nvPr>
        </p:nvSpPr>
        <p:spPr/>
        <p:txBody>
          <a:bodyPr/>
          <a:lstStyle/>
          <a:p>
            <a:fld id="{090AECCA-A504-4483-9A84-66AB2E940DB8}" type="slidenum">
              <a:rPr kumimoji="1" lang="ja-JP" altLang="en-US" smtClean="0"/>
              <a:pPr/>
              <a:t>64</a:t>
            </a:fld>
            <a:endParaRPr kumimoji="1" lang="ja-JP" altLang="en-US"/>
          </a:p>
        </p:txBody>
      </p:sp>
      <p:sp>
        <p:nvSpPr>
          <p:cNvPr id="4" name="正方形/長方形 3">
            <a:extLst>
              <a:ext uri="{FF2B5EF4-FFF2-40B4-BE49-F238E27FC236}">
                <a16:creationId xmlns:a16="http://schemas.microsoft.com/office/drawing/2014/main" id="{7B355DA4-9BC4-440A-B61A-07CC07756D7A}"/>
              </a:ext>
            </a:extLst>
          </p:cNvPr>
          <p:cNvSpPr/>
          <p:nvPr/>
        </p:nvSpPr>
        <p:spPr>
          <a:xfrm>
            <a:off x="284677" y="4072481"/>
            <a:ext cx="6697148" cy="307150"/>
          </a:xfrm>
          <a:prstGeom prst="rect">
            <a:avLst/>
          </a:prstGeom>
          <a:solidFill>
            <a:srgbClr val="FFCC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7B355DA4-9BC4-440A-B61A-07CC07756D7A}"/>
              </a:ext>
            </a:extLst>
          </p:cNvPr>
          <p:cNvSpPr/>
          <p:nvPr/>
        </p:nvSpPr>
        <p:spPr>
          <a:xfrm>
            <a:off x="552861" y="4398652"/>
            <a:ext cx="5771739" cy="307150"/>
          </a:xfrm>
          <a:prstGeom prst="rect">
            <a:avLst/>
          </a:prstGeom>
          <a:solidFill>
            <a:srgbClr val="FFCC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スライド番号プレースホルダー 3">
            <a:extLst>
              <a:ext uri="{FF2B5EF4-FFF2-40B4-BE49-F238E27FC236}">
                <a16:creationId xmlns:a16="http://schemas.microsoft.com/office/drawing/2014/main" id="{9E6030D7-3F69-4444-B2E8-221B4427E7E5}"/>
              </a:ext>
            </a:extLst>
          </p:cNvPr>
          <p:cNvSpPr txBox="1">
            <a:spLocks/>
          </p:cNvSpPr>
          <p:nvPr/>
        </p:nvSpPr>
        <p:spPr>
          <a:xfrm>
            <a:off x="7133628" y="6538007"/>
            <a:ext cx="20574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1969070B-B2D2-4411-89F2-A3E3A72DA7A7}" type="slidenum">
              <a:rPr lang="ja-JP" altLang="en-US" smtClean="0"/>
              <a:pPr/>
              <a:t>64</a:t>
            </a:fld>
            <a:endParaRPr lang="ja-JP" altLang="en-US" dirty="0"/>
          </a:p>
        </p:txBody>
      </p:sp>
      <p:sp>
        <p:nvSpPr>
          <p:cNvPr id="11" name="正方形/長方形 10"/>
          <p:cNvSpPr/>
          <p:nvPr/>
        </p:nvSpPr>
        <p:spPr>
          <a:xfrm>
            <a:off x="234000" y="1098530"/>
            <a:ext cx="3783408" cy="369332"/>
          </a:xfrm>
          <a:prstGeom prst="rect">
            <a:avLst/>
          </a:prstGeom>
        </p:spPr>
        <p:txBody>
          <a:bodyPr wrap="none">
            <a:spAutoFit/>
          </a:bodyPr>
          <a:lstStyle/>
          <a:p>
            <a:r>
              <a:rPr lang="en-US" altLang="ja-JP" dirty="0" smtClean="0">
                <a:latin typeface="+mn-ea"/>
              </a:rPr>
              <a:t>● B </a:t>
            </a:r>
            <a:r>
              <a:rPr lang="ja-JP" altLang="en-US" dirty="0">
                <a:latin typeface="+mn-ea"/>
              </a:rPr>
              <a:t>市の地域防災</a:t>
            </a:r>
            <a:r>
              <a:rPr lang="ja-JP" altLang="en-US" dirty="0" smtClean="0">
                <a:latin typeface="+mn-ea"/>
              </a:rPr>
              <a:t>計画を確認する。</a:t>
            </a:r>
            <a:endParaRPr lang="ja-JP" altLang="en-US" dirty="0"/>
          </a:p>
        </p:txBody>
      </p:sp>
      <p:sp>
        <p:nvSpPr>
          <p:cNvPr id="14" name="正方形/長方形 13"/>
          <p:cNvSpPr/>
          <p:nvPr/>
        </p:nvSpPr>
        <p:spPr>
          <a:xfrm>
            <a:off x="284677" y="1740673"/>
            <a:ext cx="3040414" cy="420911"/>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mn-ea"/>
              <a:cs typeface="+mn-cs"/>
            </a:endParaRPr>
          </a:p>
        </p:txBody>
      </p:sp>
      <p:sp>
        <p:nvSpPr>
          <p:cNvPr id="15" name="正方形/長方形 14">
            <a:extLst>
              <a:ext uri="{FF2B5EF4-FFF2-40B4-BE49-F238E27FC236}">
                <a16:creationId xmlns:a16="http://schemas.microsoft.com/office/drawing/2014/main" id="{5D1350F6-C3C2-F31A-462C-81CB81D74742}"/>
              </a:ext>
            </a:extLst>
          </p:cNvPr>
          <p:cNvSpPr/>
          <p:nvPr/>
        </p:nvSpPr>
        <p:spPr>
          <a:xfrm>
            <a:off x="234000" y="1523771"/>
            <a:ext cx="8640000" cy="5056527"/>
          </a:xfrm>
          <a:prstGeom prst="rect">
            <a:avLst/>
          </a:prstGeom>
          <a:noFill/>
          <a:ln w="25400" cap="flat" cmpd="sng" algn="ctr">
            <a:solidFill>
              <a:sysClr val="windowText" lastClr="000000"/>
            </a:solidFill>
            <a:prstDash val="solid"/>
            <a:miter lim="800000"/>
          </a:ln>
          <a:effectLst/>
        </p:spPr>
        <p:txBody>
          <a:bodyPr tIns="180000" bIns="180000" rtlCol="0" anchor="t">
            <a:noAutofit/>
          </a:bodyPr>
          <a:lstStyle/>
          <a:p>
            <a:pPr marL="0" marR="0" lvl="0" indent="0" algn="just" defTabSz="685800" rtl="0" eaLnBrk="1" fontAlgn="auto" latinLnBrk="0" hangingPunct="1">
              <a:lnSpc>
                <a:spcPct val="130000"/>
              </a:lnSpc>
              <a:spcBef>
                <a:spcPts val="600"/>
              </a:spcBef>
              <a:spcAft>
                <a:spcPts val="0"/>
              </a:spcAft>
              <a:buClr>
                <a:srgbClr val="D15A3E"/>
              </a:buClr>
              <a:buSzPct val="100000"/>
              <a:buFontTx/>
              <a:buNone/>
              <a:tabLst/>
              <a:defRPr/>
            </a:pPr>
            <a:r>
              <a:rPr kumimoji="0" lang="ja-JP" altLang="en-US" sz="2400" b="0" i="0" u="none" strike="noStrike" kern="0" cap="none" spc="-100" normalizeH="0" baseline="0" noProof="0" dirty="0">
                <a:ln>
                  <a:noFill/>
                </a:ln>
                <a:solidFill>
                  <a:prstClr val="white"/>
                </a:solidFill>
                <a:effectLst/>
                <a:uLnTx/>
                <a:uFill>
                  <a:solidFill>
                    <a:srgbClr val="FF0000"/>
                  </a:solidFill>
                </a:uFill>
                <a:latin typeface="+mn-ea"/>
              </a:rPr>
              <a:t>警戒レベル４　</a:t>
            </a:r>
            <a:r>
              <a:rPr kumimoji="0" lang="ja-JP" altLang="en-US" sz="2400" b="0" i="0" u="none" strike="noStrike" kern="0" cap="none" spc="-100" normalizeH="0" baseline="0" noProof="0" dirty="0">
                <a:ln>
                  <a:noFill/>
                </a:ln>
                <a:solidFill>
                  <a:prstClr val="white"/>
                </a:solidFill>
                <a:effectLst/>
                <a:uLnTx/>
                <a:uFill>
                  <a:solidFill>
                    <a:srgbClr val="7030A0"/>
                  </a:solidFill>
                </a:uFill>
                <a:latin typeface="+mn-ea"/>
              </a:rPr>
              <a:t>避難指示  </a:t>
            </a:r>
            <a:r>
              <a:rPr kumimoji="0" lang="ja-JP" altLang="en-US" sz="2400" b="0" i="0" u="none" strike="noStrike" kern="0" cap="none" spc="-100" normalizeH="0" baseline="0" noProof="0" dirty="0">
                <a:ln>
                  <a:noFill/>
                </a:ln>
                <a:solidFill>
                  <a:prstClr val="black"/>
                </a:solidFill>
                <a:effectLst/>
                <a:uLnTx/>
                <a:uFill>
                  <a:solidFill>
                    <a:srgbClr val="FF0000"/>
                  </a:solidFill>
                </a:uFill>
                <a:latin typeface="+mn-ea"/>
              </a:rPr>
              <a:t>の発令基準（土砂災害）</a:t>
            </a:r>
            <a:endParaRPr kumimoji="0" lang="en-US" altLang="ja-JP" sz="2400" b="0" i="0" u="none" strike="noStrike" kern="0" cap="none" spc="-100" normalizeH="0" baseline="0" noProof="0" dirty="0">
              <a:ln>
                <a:noFill/>
              </a:ln>
              <a:solidFill>
                <a:prstClr val="black"/>
              </a:solidFill>
              <a:effectLst/>
              <a:uLnTx/>
              <a:uFill>
                <a:solidFill>
                  <a:srgbClr val="FF0000"/>
                </a:solidFill>
              </a:uFill>
              <a:latin typeface="+mn-ea"/>
            </a:endParaRPr>
          </a:p>
          <a:p>
            <a:pPr marL="165100" marR="0" lvl="0" indent="-238125" algn="just" defTabSz="685800" rtl="0" eaLnBrk="1" fontAlgn="auto" latinLnBrk="0" hangingPunct="1">
              <a:lnSpc>
                <a:spcPct val="130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１～５のいずれかに該当する場合に、</a:t>
            </a:r>
            <a:r>
              <a:rPr kumimoji="0" lang="ja-JP" altLang="en-US" sz="1600" b="0" i="0" u="none" strike="noStrike" kern="0" cap="none" spc="-150" normalizeH="0" baseline="0" noProof="0" dirty="0">
                <a:ln>
                  <a:noFill/>
                </a:ln>
                <a:solidFill>
                  <a:srgbClr val="AA00AA"/>
                </a:solidFill>
                <a:effectLst/>
                <a:uLnTx/>
                <a:uFill>
                  <a:solidFill>
                    <a:srgbClr val="FF0000"/>
                  </a:solidFill>
                </a:uFill>
                <a:latin typeface="+mn-ea"/>
              </a:rPr>
              <a:t>警戒レベル４避難指示</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を発令することとする</a:t>
            </a:r>
            <a:r>
              <a:rPr kumimoji="0" lang="ja-JP" altLang="en-US" sz="1600" b="0" i="0" u="none" strike="noStrike" kern="0" cap="none" spc="-150" normalizeH="0" baseline="0" noProof="0" dirty="0" err="1">
                <a:ln>
                  <a:noFill/>
                </a:ln>
                <a:solidFill>
                  <a:prstClr val="black"/>
                </a:solidFill>
                <a:effectLst/>
                <a:uLnTx/>
                <a:uFill>
                  <a:solidFill>
                    <a:srgbClr val="FF0000"/>
                  </a:solidFill>
                </a:uFill>
                <a:latin typeface="+mn-ea"/>
              </a:rPr>
              <a:t>。</a:t>
            </a:r>
            <a:endParaRPr kumimoji="0" lang="ja-JP" altLang="en-US" sz="1600" b="0" i="0" u="none" strike="noStrike" kern="0" cap="none" spc="-150" normalizeH="0" baseline="0" noProof="0" dirty="0">
              <a:ln>
                <a:noFill/>
              </a:ln>
              <a:solidFill>
                <a:prstClr val="black"/>
              </a:solidFill>
              <a:effectLst/>
              <a:uLnTx/>
              <a:uFill>
                <a:solidFill>
                  <a:srgbClr val="FF0000"/>
                </a:solidFill>
              </a:uFill>
              <a:latin typeface="+mn-ea"/>
            </a:endParaRPr>
          </a:p>
          <a:p>
            <a:pPr marL="254000" marR="0" lvl="0" indent="-327025" algn="l" defTabSz="685800" rtl="0" eaLnBrk="1" fontAlgn="auto" latinLnBrk="0" hangingPunct="1">
              <a:lnSpc>
                <a:spcPct val="130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１： </a:t>
            </a:r>
            <a:r>
              <a:rPr kumimoji="0" lang="ja-JP" altLang="en-US" sz="1600" b="0" i="0" u="heavy" strike="noStrike" kern="0" cap="none" spc="-150" normalizeH="0" noProof="0" dirty="0">
                <a:ln>
                  <a:noFill/>
                </a:ln>
                <a:solidFill>
                  <a:prstClr val="black"/>
                </a:solidFill>
                <a:effectLst/>
                <a:uLnTx/>
                <a:uFill>
                  <a:solidFill>
                    <a:srgbClr val="FF0000"/>
                  </a:solidFill>
                </a:uFill>
                <a:latin typeface="+mn-ea"/>
              </a:rPr>
              <a:t>土砂災害警戒情報（警戒レベル４相当）が発表された</a:t>
            </a:r>
            <a:r>
              <a:rPr kumimoji="0" lang="ja-JP" altLang="en-US" sz="1600" b="0" i="0" u="heavy" strike="noStrike" kern="0" cap="none" spc="-150" normalizeH="0" noProof="0" dirty="0" smtClean="0">
                <a:ln>
                  <a:noFill/>
                </a:ln>
                <a:solidFill>
                  <a:prstClr val="black"/>
                </a:solidFill>
                <a:effectLst/>
                <a:uLnTx/>
                <a:uFill>
                  <a:solidFill>
                    <a:srgbClr val="FF0000"/>
                  </a:solidFill>
                </a:uFill>
                <a:latin typeface="+mn-ea"/>
              </a:rPr>
              <a:t>場合</a:t>
            </a:r>
            <a:r>
              <a:rPr kumimoji="0" lang="en-US" altLang="ja-JP" sz="1600" b="0" i="0" u="heavy" strike="noStrike" kern="0" cap="none" spc="-150" normalizeH="0" noProof="0" dirty="0" smtClean="0">
                <a:ln>
                  <a:noFill/>
                </a:ln>
                <a:solidFill>
                  <a:prstClr val="black"/>
                </a:solidFill>
                <a:effectLst/>
                <a:uLnTx/>
                <a:uFill>
                  <a:solidFill>
                    <a:srgbClr val="FF0000"/>
                  </a:solidFill>
                </a:uFill>
                <a:latin typeface="+mn-ea"/>
              </a:rPr>
              <a:t/>
            </a:r>
            <a:br>
              <a:rPr kumimoji="0" lang="en-US" altLang="ja-JP" sz="1600" b="0" i="0" u="heavy" strike="noStrike" kern="0" cap="none" spc="-150" normalizeH="0" noProof="0" dirty="0" smtClean="0">
                <a:ln>
                  <a:noFill/>
                </a:ln>
                <a:solidFill>
                  <a:prstClr val="black"/>
                </a:solidFill>
                <a:effectLst/>
                <a:uLnTx/>
                <a:uFill>
                  <a:solidFill>
                    <a:srgbClr val="FF0000"/>
                  </a:solidFill>
                </a:uFill>
                <a:latin typeface="+mn-ea"/>
              </a:rPr>
            </a:b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a:t>
            </a:r>
            <a: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t>※</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土砂災害警戒情報は市町村単位</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を基本</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として発表されるが</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a:t>
            </a:r>
            <a: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t/>
            </a:r>
            <a:b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b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警戒</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レベル４ 避難指示の発令対象区域は適切に絞り込む。）</a:t>
            </a:r>
            <a:endParaRPr kumimoji="0" lang="en-US" altLang="ja-JP" sz="1600" b="0" i="0" u="none" strike="noStrike" kern="0" cap="none" spc="-150" normalizeH="0" baseline="0" noProof="0" dirty="0">
              <a:ln>
                <a:noFill/>
              </a:ln>
              <a:solidFill>
                <a:prstClr val="black"/>
              </a:solidFill>
              <a:effectLst/>
              <a:uLnTx/>
              <a:uFill>
                <a:solidFill>
                  <a:srgbClr val="FF0000"/>
                </a:solidFill>
              </a:uFill>
              <a:latin typeface="+mn-ea"/>
            </a:endParaRPr>
          </a:p>
          <a:p>
            <a:pPr marL="165100" marR="0" lvl="0" indent="-238125" algn="l" defTabSz="685800" rtl="0" eaLnBrk="1" fontAlgn="auto" latinLnBrk="0" hangingPunct="1">
              <a:lnSpc>
                <a:spcPct val="130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２： 土砂キキクルで</a:t>
            </a:r>
            <a:r>
              <a:rPr kumimoji="0" lang="ja-JP" altLang="en-US" sz="1600" b="0" i="0" u="heavy" strike="noStrike" kern="0" cap="none" spc="-150" normalizeH="0" baseline="0" noProof="0" dirty="0">
                <a:ln>
                  <a:noFill/>
                </a:ln>
                <a:solidFill>
                  <a:prstClr val="black"/>
                </a:solidFill>
                <a:effectLst/>
                <a:uLnTx/>
                <a:uFill>
                  <a:solidFill>
                    <a:srgbClr val="FF0000"/>
                  </a:solidFill>
                </a:uFill>
                <a:latin typeface="+mn-ea"/>
              </a:rPr>
              <a:t>「紫」（警戒レベル４相当）</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となった場合</a:t>
            </a:r>
          </a:p>
          <a:p>
            <a:pPr marL="254000" marR="0" lvl="0" indent="-327025" algn="l" defTabSz="685800" rtl="0" eaLnBrk="1" fontAlgn="auto" latinLnBrk="0" hangingPunct="1">
              <a:lnSpc>
                <a:spcPct val="130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３： 警戒レベル４避難指示の発令が必要となるような強い降雨を伴う前線や台風等が、</a:t>
            </a:r>
            <a:r>
              <a:rPr kumimoji="0" lang="en-US" altLang="ja-JP" sz="1600" b="0" i="0" u="none" strike="noStrike" kern="0" cap="none" spc="-150" normalizeH="0" baseline="0" noProof="0" dirty="0">
                <a:ln>
                  <a:noFill/>
                </a:ln>
                <a:solidFill>
                  <a:prstClr val="black"/>
                </a:solidFill>
                <a:effectLst/>
                <a:uLnTx/>
                <a:uFill>
                  <a:solidFill>
                    <a:srgbClr val="FF0000"/>
                  </a:solidFill>
                </a:uFill>
                <a:latin typeface="+mn-ea"/>
              </a:rPr>
              <a:t/>
            </a:r>
            <a:br>
              <a:rPr kumimoji="0" lang="en-US" altLang="ja-JP" sz="1600" b="0" i="0" u="none" strike="noStrike" kern="0" cap="none" spc="-150" normalizeH="0" baseline="0" noProof="0" dirty="0">
                <a:ln>
                  <a:noFill/>
                </a:ln>
                <a:solidFill>
                  <a:prstClr val="black"/>
                </a:solidFill>
                <a:effectLst/>
                <a:uLnTx/>
                <a:uFill>
                  <a:solidFill>
                    <a:srgbClr val="FF0000"/>
                  </a:solidFill>
                </a:uFill>
                <a:latin typeface="+mn-ea"/>
              </a:rPr>
            </a:br>
            <a:r>
              <a:rPr kumimoji="0" lang="ja-JP" altLang="en-US" sz="1600" b="0" i="0" u="heavy" strike="noStrike" kern="0" cap="none" spc="-150" normalizeH="0" baseline="0" noProof="0" dirty="0">
                <a:ln>
                  <a:noFill/>
                </a:ln>
                <a:solidFill>
                  <a:prstClr val="black"/>
                </a:solidFill>
                <a:effectLst/>
                <a:uLnTx/>
                <a:uFill>
                  <a:solidFill>
                    <a:srgbClr val="FF0000"/>
                  </a:solidFill>
                </a:uFill>
                <a:latin typeface="+mn-ea"/>
              </a:rPr>
              <a:t>夜間から明け方に</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接近・通過することが予想される場合（夕刻時点で発令）</a:t>
            </a:r>
          </a:p>
          <a:p>
            <a:pPr marL="254000" marR="0" lvl="0" indent="-327025" algn="l" defTabSz="685800" rtl="0" eaLnBrk="1" fontAlgn="auto" latinLnBrk="0" hangingPunct="1">
              <a:lnSpc>
                <a:spcPct val="130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４： 警戒レベル４避難指示の発令が必要となるような強い降雨を伴う台風等が</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a:t>
            </a:r>
            <a: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t/>
            </a:r>
            <a:b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b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立退き</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避難が困難</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となる</a:t>
            </a:r>
            <a:r>
              <a:rPr kumimoji="0" lang="ja-JP" altLang="en-US" sz="1600" b="0" i="0" strike="noStrike" kern="0" cap="none" spc="-150" normalizeH="0" baseline="0" noProof="0" dirty="0">
                <a:ln>
                  <a:noFill/>
                </a:ln>
                <a:solidFill>
                  <a:prstClr val="black"/>
                </a:solidFill>
                <a:effectLst/>
                <a:uLnTx/>
                <a:uFill>
                  <a:solidFill>
                    <a:srgbClr val="FF0000"/>
                  </a:solidFill>
                </a:uFill>
                <a:latin typeface="+mn-ea"/>
              </a:rPr>
              <a:t>暴風を伴い</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接近・通過することが予想される</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場合</a:t>
            </a:r>
            <a: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t/>
            </a:r>
            <a:br>
              <a:rPr kumimoji="0" lang="en-US" altLang="ja-JP" sz="1600" b="0" i="0" u="none" strike="noStrike" kern="0" cap="none" spc="-150" normalizeH="0" baseline="0" noProof="0" dirty="0" smtClean="0">
                <a:ln>
                  <a:noFill/>
                </a:ln>
                <a:solidFill>
                  <a:prstClr val="black"/>
                </a:solidFill>
                <a:effectLst/>
                <a:uLnTx/>
                <a:uFill>
                  <a:solidFill>
                    <a:srgbClr val="FF0000"/>
                  </a:solidFill>
                </a:uFill>
                <a:latin typeface="+mn-ea"/>
              </a:rPr>
            </a:b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立退き避難中に暴風が吹き始めること</a:t>
            </a:r>
            <a:r>
              <a:rPr kumimoji="0" lang="ja-JP" altLang="en-US" sz="1600" b="0" i="0" u="none" strike="noStrike" kern="0" cap="none" spc="-150" normalizeH="0" baseline="0" noProof="0" dirty="0" smtClean="0">
                <a:ln>
                  <a:noFill/>
                </a:ln>
                <a:solidFill>
                  <a:prstClr val="black"/>
                </a:solidFill>
                <a:effectLst/>
                <a:uLnTx/>
                <a:uFill>
                  <a:solidFill>
                    <a:srgbClr val="FF0000"/>
                  </a:solidFill>
                </a:uFill>
                <a:latin typeface="+mn-ea"/>
              </a:rPr>
              <a:t>がない</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よう暴風警報の発表後速やかに発令）</a:t>
            </a:r>
          </a:p>
          <a:p>
            <a:pPr marL="165100" marR="0" lvl="0" indent="-238125" algn="l" defTabSz="685800" rtl="0" eaLnBrk="1" fontAlgn="auto" latinLnBrk="0" hangingPunct="1">
              <a:lnSpc>
                <a:spcPct val="130000"/>
              </a:lnSpc>
              <a:spcBef>
                <a:spcPts val="600"/>
              </a:spcBef>
              <a:spcAft>
                <a:spcPts val="0"/>
              </a:spcAft>
              <a:buClr>
                <a:srgbClr val="D15A3E"/>
              </a:buClr>
              <a:buSzPct val="100000"/>
              <a:buFontTx/>
              <a:buNone/>
              <a:tabLst/>
              <a:defRPr/>
            </a:pP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５： 土砂災害の</a:t>
            </a:r>
            <a:r>
              <a:rPr kumimoji="0" lang="ja-JP" altLang="en-US" sz="1600" b="0" i="0" u="heavy" strike="noStrike" kern="0" cap="none" spc="-150" normalizeH="0" baseline="0" noProof="0" dirty="0">
                <a:ln>
                  <a:noFill/>
                </a:ln>
                <a:solidFill>
                  <a:prstClr val="black"/>
                </a:solidFill>
                <a:effectLst/>
                <a:uLnTx/>
                <a:uFill>
                  <a:solidFill>
                    <a:srgbClr val="FF0000"/>
                  </a:solidFill>
                </a:uFill>
                <a:latin typeface="+mn-ea"/>
              </a:rPr>
              <a:t>前兆現象</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（山鳴り、湧き水・地下水の濁り、渓流の水量の変化等）が発見された場合</a:t>
            </a:r>
          </a:p>
          <a:p>
            <a:pPr marL="165100" marR="0" lvl="0" indent="-238125" algn="just" defTabSz="685800" rtl="0" eaLnBrk="1" fontAlgn="auto" latinLnBrk="0" hangingPunct="1">
              <a:lnSpc>
                <a:spcPct val="130000"/>
              </a:lnSpc>
              <a:spcBef>
                <a:spcPts val="600"/>
              </a:spcBef>
              <a:spcAft>
                <a:spcPts val="0"/>
              </a:spcAft>
              <a:buClr>
                <a:srgbClr val="D15A3E"/>
              </a:buClr>
              <a:buSzPct val="100000"/>
              <a:buFontTx/>
              <a:buNone/>
              <a:tabLst/>
              <a:defRPr/>
            </a:pPr>
            <a:r>
              <a:rPr kumimoji="0" lang="en-US" altLang="ja-JP" sz="1600" b="0" i="0" u="none" strike="noStrike" kern="0" cap="none" spc="-150" normalizeH="0" baseline="0" noProof="0" dirty="0">
                <a:ln>
                  <a:noFill/>
                </a:ln>
                <a:solidFill>
                  <a:prstClr val="black"/>
                </a:solidFill>
                <a:effectLst/>
                <a:uLnTx/>
                <a:uFill>
                  <a:solidFill>
                    <a:srgbClr val="FF0000"/>
                  </a:solidFill>
                </a:uFill>
                <a:latin typeface="+mn-ea"/>
              </a:rPr>
              <a:t>※</a:t>
            </a:r>
            <a:r>
              <a:rPr kumimoji="0" lang="ja-JP" altLang="en-US" sz="1600" b="0" i="0" u="none" strike="noStrike" kern="0" cap="none" spc="-150" normalizeH="0" baseline="0" noProof="0" dirty="0">
                <a:ln>
                  <a:noFill/>
                </a:ln>
                <a:solidFill>
                  <a:prstClr val="black"/>
                </a:solidFill>
                <a:effectLst/>
                <a:uLnTx/>
                <a:uFill>
                  <a:solidFill>
                    <a:srgbClr val="FF0000"/>
                  </a:solidFill>
                </a:uFill>
                <a:latin typeface="+mn-ea"/>
              </a:rPr>
              <a:t> 夜間・未明であっても、１～２又は５に該当する場合は、躊躇なく警戒レベル４避難指示を発令する。</a:t>
            </a:r>
            <a:endParaRPr kumimoji="0" lang="en-US" altLang="ja-JP" sz="1600" b="0" i="0" u="none" strike="noStrike" kern="0" cap="none" spc="-100" normalizeH="0" baseline="0" noProof="0" dirty="0">
              <a:ln>
                <a:noFill/>
              </a:ln>
              <a:solidFill>
                <a:prstClr val="black"/>
              </a:solidFill>
              <a:effectLst/>
              <a:uLnTx/>
              <a:uFillTx/>
              <a:latin typeface="+mn-ea"/>
              <a:cs typeface="Meiryo UI" panose="020B0604030504040204" pitchFamily="50" charset="-128"/>
            </a:endParaRPr>
          </a:p>
        </p:txBody>
      </p:sp>
      <p:sp>
        <p:nvSpPr>
          <p:cNvPr id="16" name="テキスト ボックス 15">
            <a:extLst>
              <a:ext uri="{FF2B5EF4-FFF2-40B4-BE49-F238E27FC236}">
                <a16:creationId xmlns:a16="http://schemas.microsoft.com/office/drawing/2014/main" id="{96A42E3A-E123-485A-BE6F-E8A9D1AFB609}"/>
              </a:ext>
            </a:extLst>
          </p:cNvPr>
          <p:cNvSpPr txBox="1"/>
          <p:nvPr/>
        </p:nvSpPr>
        <p:spPr>
          <a:xfrm>
            <a:off x="3518194" y="6588006"/>
            <a:ext cx="5238934" cy="276999"/>
          </a:xfrm>
          <a:prstGeom prst="rect">
            <a:avLst/>
          </a:prstGeom>
          <a:noFill/>
        </p:spPr>
        <p:txBody>
          <a:bodyPr wrap="none" rtlCol="0">
            <a:spAutoFit/>
          </a:bodyPr>
          <a:lstStyle/>
          <a:p>
            <a:pPr algn="r"/>
            <a:r>
              <a:rPr lang="ja-JP" altLang="en-US" sz="1200" dirty="0">
                <a:solidFill>
                  <a:schemeClr val="bg1"/>
                </a:solidFill>
                <a:latin typeface="ＭＳ Ｐゴシック" panose="020B0600070205080204" pitchFamily="50" charset="-128"/>
                <a:ea typeface="ＭＳ Ｐゴシック" panose="020B0600070205080204" pitchFamily="50" charset="-128"/>
              </a:rPr>
              <a:t>参考：</a:t>
            </a:r>
            <a:r>
              <a:rPr lang="ja-JP" altLang="ja-JP" sz="1200" dirty="0">
                <a:solidFill>
                  <a:schemeClr val="bg1"/>
                </a:solidFill>
                <a:latin typeface="ＭＳ Ｐゴシック" panose="020B0600070205080204" pitchFamily="50" charset="-128"/>
                <a:ea typeface="ＭＳ Ｐゴシック" panose="020B0600070205080204" pitchFamily="50" charset="-128"/>
              </a:rPr>
              <a:t>「避難</a:t>
            </a:r>
            <a:r>
              <a:rPr lang="ja-JP" altLang="en-US" sz="1200" dirty="0">
                <a:solidFill>
                  <a:schemeClr val="bg1"/>
                </a:solidFill>
                <a:latin typeface="ＭＳ Ｐゴシック" panose="020B0600070205080204" pitchFamily="50" charset="-128"/>
                <a:ea typeface="ＭＳ Ｐゴシック" panose="020B0600070205080204" pitchFamily="50" charset="-128"/>
              </a:rPr>
              <a:t>情報</a:t>
            </a:r>
            <a:r>
              <a:rPr lang="ja-JP" altLang="ja-JP" sz="1200" dirty="0">
                <a:solidFill>
                  <a:schemeClr val="bg1"/>
                </a:solidFill>
                <a:latin typeface="ＭＳ Ｐゴシック" panose="020B0600070205080204" pitchFamily="50" charset="-128"/>
                <a:ea typeface="ＭＳ Ｐゴシック" panose="020B0600070205080204" pitchFamily="50" charset="-128"/>
              </a:rPr>
              <a:t>に関するガイドライン」（</a:t>
            </a:r>
            <a:r>
              <a:rPr lang="en-US" altLang="ja-JP" sz="1200" dirty="0">
                <a:solidFill>
                  <a:schemeClr val="bg1"/>
                </a:solidFill>
                <a:latin typeface="ＭＳ Ｐゴシック" panose="020B0600070205080204" pitchFamily="50" charset="-128"/>
                <a:ea typeface="ＭＳ Ｐゴシック" panose="020B0600070205080204" pitchFamily="50" charset="-128"/>
              </a:rPr>
              <a:t>R03</a:t>
            </a:r>
            <a:r>
              <a:rPr lang="ja-JP" altLang="ja-JP" sz="1200" dirty="0">
                <a:solidFill>
                  <a:schemeClr val="bg1"/>
                </a:solidFill>
                <a:latin typeface="ＭＳ Ｐゴシック" panose="020B0600070205080204" pitchFamily="50" charset="-128"/>
                <a:ea typeface="ＭＳ Ｐゴシック" panose="020B0600070205080204" pitchFamily="50" charset="-128"/>
              </a:rPr>
              <a:t>）（内閣府（防災担当））</a:t>
            </a:r>
            <a:r>
              <a:rPr lang="ja-JP" altLang="en-US" sz="1200" dirty="0">
                <a:solidFill>
                  <a:schemeClr val="bg1"/>
                </a:solidFill>
                <a:latin typeface="ＭＳ Ｐゴシック" panose="020B0600070205080204" pitchFamily="50" charset="-128"/>
                <a:ea typeface="ＭＳ Ｐゴシック" panose="020B0600070205080204" pitchFamily="50" charset="-128"/>
              </a:rPr>
              <a:t>（一部改変）</a:t>
            </a:r>
            <a:endParaRPr kumimoji="1" lang="ja-JP" altLang="en-US" sz="1200" dirty="0">
              <a:solidFill>
                <a:schemeClr val="bg1"/>
              </a:solidFill>
              <a:latin typeface="ＭＳ Ｐゴシック" panose="020B0600070205080204" pitchFamily="50" charset="-128"/>
              <a:ea typeface="ＭＳ Ｐゴシック" panose="020B0600070205080204" pitchFamily="50" charset="-128"/>
            </a:endParaRPr>
          </a:p>
        </p:txBody>
      </p:sp>
      <p:sp>
        <p:nvSpPr>
          <p:cNvPr id="12" name="矢印: 右 10">
            <a:extLst>
              <a:ext uri="{FF2B5EF4-FFF2-40B4-BE49-F238E27FC236}">
                <a16:creationId xmlns:a16="http://schemas.microsoft.com/office/drawing/2014/main" id="{AC31C2ED-2875-45ED-8965-A81D5A823BDF}"/>
              </a:ext>
            </a:extLst>
          </p:cNvPr>
          <p:cNvSpPr/>
          <p:nvPr/>
        </p:nvSpPr>
        <p:spPr>
          <a:xfrm>
            <a:off x="1156746" y="4802132"/>
            <a:ext cx="555417" cy="307777"/>
          </a:xfrm>
          <a:prstGeom prst="rightArrow">
            <a:avLst>
              <a:gd name="adj1" fmla="val 50000"/>
              <a:gd name="adj2" fmla="val 104842"/>
            </a:avLst>
          </a:prstGeom>
          <a:solidFill>
            <a:srgbClr val="FFCCFF"/>
          </a:solidFill>
          <a:ln>
            <a:noFill/>
          </a:ln>
          <a:effectLst>
            <a:glow rad="101600">
              <a:schemeClr val="bg1"/>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コンテンツ プレースホルダー 7">
            <a:extLst>
              <a:ext uri="{FF2B5EF4-FFF2-40B4-BE49-F238E27FC236}">
                <a16:creationId xmlns:a16="http://schemas.microsoft.com/office/drawing/2014/main" id="{821F731C-05A0-4665-9ECE-0ABA59831F6C}"/>
              </a:ext>
            </a:extLst>
          </p:cNvPr>
          <p:cNvSpPr>
            <a:spLocks noGrp="1"/>
          </p:cNvSpPr>
          <p:nvPr>
            <p:ph idx="13"/>
          </p:nvPr>
        </p:nvSpPr>
        <p:spPr>
          <a:xfrm>
            <a:off x="252000" y="86609"/>
            <a:ext cx="7886700" cy="277566"/>
          </a:xfrm>
        </p:spPr>
        <p:txBody>
          <a:bodyPr/>
          <a:lstStyle/>
          <a:p>
            <a:r>
              <a:rPr lang="en-US" altLang="ja-JP" b="0" dirty="0">
                <a:solidFill>
                  <a:srgbClr val="E66914"/>
                </a:solidFill>
              </a:rPr>
              <a:t>【</a:t>
            </a:r>
            <a:r>
              <a:rPr lang="ja-JP" altLang="en-US" b="0" dirty="0">
                <a:solidFill>
                  <a:srgbClr val="E66914"/>
                </a:solidFill>
              </a:rPr>
              <a:t>場面 </a:t>
            </a:r>
            <a:r>
              <a:rPr lang="en-US" altLang="ja-JP" b="0" dirty="0">
                <a:solidFill>
                  <a:srgbClr val="E66914"/>
                </a:solidFill>
              </a:rPr>
              <a:t>3 </a:t>
            </a:r>
            <a:r>
              <a:rPr lang="en-US" altLang="ja-JP" b="0" dirty="0" smtClean="0">
                <a:solidFill>
                  <a:srgbClr val="E66914"/>
                </a:solidFill>
              </a:rPr>
              <a:t>】 </a:t>
            </a:r>
            <a:r>
              <a:rPr lang="ja-JP" altLang="en-US" b="0" dirty="0" smtClean="0">
                <a:solidFill>
                  <a:srgbClr val="E66914"/>
                </a:solidFill>
              </a:rPr>
              <a:t>解説</a:t>
            </a:r>
            <a:endParaRPr lang="ja-JP" altLang="en-US" b="0" dirty="0">
              <a:solidFill>
                <a:srgbClr val="E66914"/>
              </a:solidFill>
            </a:endParaRPr>
          </a:p>
        </p:txBody>
      </p:sp>
      <p:sp>
        <p:nvSpPr>
          <p:cNvPr id="18" name="正方形/長方形 17">
            <a:extLst>
              <a:ext uri="{FF2B5EF4-FFF2-40B4-BE49-F238E27FC236}">
                <a16:creationId xmlns:a16="http://schemas.microsoft.com/office/drawing/2014/main" id="{C77D02C4-BFF5-42A8-A844-4CB243B0745B}"/>
              </a:ext>
            </a:extLst>
          </p:cNvPr>
          <p:cNvSpPr/>
          <p:nvPr/>
        </p:nvSpPr>
        <p:spPr>
          <a:xfrm>
            <a:off x="1744035" y="5174841"/>
            <a:ext cx="6676065" cy="995747"/>
          </a:xfrm>
          <a:prstGeom prst="rect">
            <a:avLst/>
          </a:prstGeom>
          <a:solidFill>
            <a:srgbClr val="FFFF99"/>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spcAft>
                <a:spcPts val="600"/>
              </a:spcAft>
            </a:pPr>
            <a:r>
              <a:rPr lang="en-US" altLang="ja-JP" b="1" dirty="0" smtClean="0">
                <a:solidFill>
                  <a:srgbClr val="7030A0"/>
                </a:solidFill>
                <a:latin typeface="ＭＳ Ｐゴシック" panose="020B0600070205080204" pitchFamily="50" charset="-128"/>
              </a:rPr>
              <a:t>【</a:t>
            </a:r>
            <a:r>
              <a:rPr lang="ja-JP" altLang="en-US" b="1" dirty="0" smtClean="0">
                <a:solidFill>
                  <a:srgbClr val="7030A0"/>
                </a:solidFill>
                <a:latin typeface="ＭＳ Ｐゴシック" panose="020B0600070205080204" pitchFamily="50" charset="-128"/>
              </a:rPr>
              <a:t>紫色</a:t>
            </a:r>
            <a:r>
              <a:rPr lang="en-US" altLang="ja-JP" b="1" dirty="0" smtClean="0">
                <a:solidFill>
                  <a:srgbClr val="7030A0"/>
                </a:solidFill>
                <a:latin typeface="ＭＳ Ｐゴシック" panose="020B0600070205080204" pitchFamily="50" charset="-128"/>
              </a:rPr>
              <a:t>】</a:t>
            </a:r>
            <a:r>
              <a:rPr lang="ja-JP" altLang="en-US" dirty="0" smtClean="0">
                <a:solidFill>
                  <a:srgbClr val="7030A0"/>
                </a:solidFill>
                <a:latin typeface="ＭＳ Ｐゴシック" panose="020B0600070205080204" pitchFamily="50" charset="-128"/>
              </a:rPr>
              <a:t>（警戒レベル４相当）</a:t>
            </a:r>
            <a:r>
              <a:rPr lang="ja-JP" altLang="en-US" dirty="0" smtClean="0">
                <a:solidFill>
                  <a:schemeClr val="tx1">
                    <a:lumMod val="75000"/>
                    <a:lumOff val="25000"/>
                  </a:schemeClr>
                </a:solidFill>
                <a:latin typeface="ＭＳ Ｐゴシック" panose="020B0600070205080204" pitchFamily="50" charset="-128"/>
              </a:rPr>
              <a:t>の箇所が増えることが想定されるため、</a:t>
            </a:r>
            <a:r>
              <a:rPr lang="en-US" altLang="ja-JP" dirty="0" smtClean="0">
                <a:solidFill>
                  <a:schemeClr val="tx1">
                    <a:lumMod val="75000"/>
                    <a:lumOff val="25000"/>
                  </a:schemeClr>
                </a:solidFill>
                <a:latin typeface="ＭＳ Ｐゴシック" panose="020B0600070205080204" pitchFamily="50" charset="-128"/>
              </a:rPr>
              <a:t/>
            </a:r>
            <a:br>
              <a:rPr lang="en-US" altLang="ja-JP" dirty="0" smtClean="0">
                <a:solidFill>
                  <a:schemeClr val="tx1">
                    <a:lumMod val="75000"/>
                    <a:lumOff val="25000"/>
                  </a:schemeClr>
                </a:solidFill>
                <a:latin typeface="ＭＳ Ｐゴシック" panose="020B0600070205080204" pitchFamily="50" charset="-128"/>
              </a:rPr>
            </a:br>
            <a:r>
              <a:rPr lang="en-US" altLang="ja-JP" b="1" dirty="0">
                <a:solidFill>
                  <a:srgbClr val="7030A0"/>
                </a:solidFill>
                <a:latin typeface="ＭＳ Ｐゴシック" panose="020B0600070205080204" pitchFamily="50" charset="-128"/>
              </a:rPr>
              <a:t>【</a:t>
            </a:r>
            <a:r>
              <a:rPr lang="ja-JP" altLang="en-US" b="1" dirty="0">
                <a:solidFill>
                  <a:srgbClr val="7030A0"/>
                </a:solidFill>
                <a:latin typeface="ＭＳ Ｐゴシック" panose="020B0600070205080204" pitchFamily="50" charset="-128"/>
              </a:rPr>
              <a:t>紫色</a:t>
            </a:r>
            <a:r>
              <a:rPr lang="en-US" altLang="ja-JP" b="1" dirty="0">
                <a:solidFill>
                  <a:srgbClr val="7030A0"/>
                </a:solidFill>
                <a:latin typeface="ＭＳ Ｐゴシック" panose="020B0600070205080204" pitchFamily="50" charset="-128"/>
              </a:rPr>
              <a:t>】</a:t>
            </a:r>
            <a:r>
              <a:rPr lang="ja-JP" altLang="en-US" dirty="0">
                <a:solidFill>
                  <a:srgbClr val="7030A0"/>
                </a:solidFill>
                <a:latin typeface="ＭＳ Ｐゴシック" panose="020B0600070205080204" pitchFamily="50" charset="-128"/>
              </a:rPr>
              <a:t>（警戒レベル４相当</a:t>
            </a:r>
            <a:r>
              <a:rPr lang="ja-JP" altLang="en-US" dirty="0" smtClean="0">
                <a:solidFill>
                  <a:srgbClr val="7030A0"/>
                </a:solidFill>
                <a:latin typeface="ＭＳ Ｐゴシック" panose="020B0600070205080204" pitchFamily="50" charset="-128"/>
              </a:rPr>
              <a:t>） </a:t>
            </a:r>
            <a:r>
              <a:rPr lang="ja-JP" altLang="en-US" dirty="0" smtClean="0">
                <a:solidFill>
                  <a:schemeClr val="tx1">
                    <a:lumMod val="75000"/>
                    <a:lumOff val="25000"/>
                  </a:schemeClr>
                </a:solidFill>
                <a:latin typeface="ＭＳ Ｐゴシック" panose="020B0600070205080204" pitchFamily="50" charset="-128"/>
              </a:rPr>
              <a:t>に加えて </a:t>
            </a:r>
            <a:r>
              <a:rPr lang="en-US" altLang="ja-JP" dirty="0" smtClean="0">
                <a:solidFill>
                  <a:srgbClr val="7030A0"/>
                </a:solidFill>
                <a:latin typeface="ＭＳ Ｐゴシック" panose="020B0600070205080204" pitchFamily="50" charset="-128"/>
              </a:rPr>
              <a:t>【</a:t>
            </a:r>
            <a:r>
              <a:rPr lang="ja-JP" altLang="en-US" dirty="0">
                <a:solidFill>
                  <a:srgbClr val="7030A0"/>
                </a:solidFill>
                <a:latin typeface="ＭＳ Ｐゴシック" panose="020B0600070205080204" pitchFamily="50" charset="-128"/>
              </a:rPr>
              <a:t>紫色</a:t>
            </a:r>
            <a:r>
              <a:rPr lang="en-US" altLang="ja-JP" dirty="0" smtClean="0">
                <a:solidFill>
                  <a:srgbClr val="7030A0"/>
                </a:solidFill>
                <a:latin typeface="ＭＳ Ｐゴシック" panose="020B0600070205080204" pitchFamily="50" charset="-128"/>
              </a:rPr>
              <a:t>】</a:t>
            </a:r>
            <a:r>
              <a:rPr lang="ja-JP" altLang="en-US" dirty="0" smtClean="0">
                <a:solidFill>
                  <a:schemeClr val="tx1">
                    <a:lumMod val="75000"/>
                    <a:lumOff val="25000"/>
                  </a:schemeClr>
                </a:solidFill>
                <a:latin typeface="ＭＳ Ｐゴシック" panose="020B0600070205080204" pitchFamily="50" charset="-128"/>
              </a:rPr>
              <a:t> の</a:t>
            </a:r>
            <a:r>
              <a:rPr lang="ja-JP" altLang="en-US" u="heavy" dirty="0" smtClean="0">
                <a:solidFill>
                  <a:schemeClr val="tx1">
                    <a:lumMod val="75000"/>
                    <a:lumOff val="25000"/>
                  </a:schemeClr>
                </a:solidFill>
                <a:uFill>
                  <a:solidFill>
                    <a:srgbClr val="FF0000"/>
                  </a:solidFill>
                </a:uFill>
                <a:latin typeface="ＭＳ Ｐゴシック" panose="020B0600070205080204" pitchFamily="50" charset="-128"/>
              </a:rPr>
              <a:t>周辺の区域にも</a:t>
            </a:r>
            <a:r>
              <a:rPr lang="en-US" altLang="ja-JP" u="heavy" dirty="0" smtClean="0">
                <a:solidFill>
                  <a:schemeClr val="tx1">
                    <a:lumMod val="75000"/>
                    <a:lumOff val="25000"/>
                  </a:schemeClr>
                </a:solidFill>
                <a:uFill>
                  <a:solidFill>
                    <a:srgbClr val="FF0000"/>
                  </a:solidFill>
                </a:uFill>
                <a:latin typeface="ＭＳ Ｐゴシック" panose="020B0600070205080204" pitchFamily="50" charset="-128"/>
              </a:rPr>
              <a:t/>
            </a:r>
            <a:br>
              <a:rPr lang="en-US" altLang="ja-JP" u="heavy" dirty="0" smtClean="0">
                <a:solidFill>
                  <a:schemeClr val="tx1">
                    <a:lumMod val="75000"/>
                    <a:lumOff val="25000"/>
                  </a:schemeClr>
                </a:solidFill>
                <a:uFill>
                  <a:solidFill>
                    <a:srgbClr val="FF0000"/>
                  </a:solidFill>
                </a:uFill>
                <a:latin typeface="ＭＳ Ｐゴシック" panose="020B0600070205080204" pitchFamily="50" charset="-128"/>
              </a:rPr>
            </a:br>
            <a:r>
              <a:rPr lang="ja-JP" altLang="en-US" u="heavy" dirty="0" smtClean="0">
                <a:solidFill>
                  <a:srgbClr val="7030A0"/>
                </a:solidFill>
                <a:uFill>
                  <a:solidFill>
                    <a:srgbClr val="FF0000"/>
                  </a:solidFill>
                </a:uFill>
                <a:latin typeface="ＭＳ Ｐゴシック" panose="020B0600070205080204" pitchFamily="50" charset="-128"/>
              </a:rPr>
              <a:t>警戒レベル４ 避難指示 </a:t>
            </a:r>
            <a:r>
              <a:rPr lang="ja-JP" altLang="en-US" u="heavy" dirty="0" smtClean="0">
                <a:solidFill>
                  <a:schemeClr val="tx1">
                    <a:lumMod val="75000"/>
                    <a:lumOff val="25000"/>
                  </a:schemeClr>
                </a:solidFill>
                <a:uFill>
                  <a:solidFill>
                    <a:srgbClr val="FF0000"/>
                  </a:solidFill>
                </a:uFill>
                <a:latin typeface="ＭＳ Ｐゴシック" panose="020B0600070205080204" pitchFamily="50" charset="-128"/>
              </a:rPr>
              <a:t>を発令</a:t>
            </a:r>
            <a:r>
              <a:rPr lang="ja-JP" altLang="en-US" dirty="0" smtClean="0">
                <a:solidFill>
                  <a:schemeClr val="tx1">
                    <a:lumMod val="75000"/>
                    <a:lumOff val="25000"/>
                  </a:schemeClr>
                </a:solidFill>
                <a:uFill>
                  <a:solidFill>
                    <a:srgbClr val="FF0000"/>
                  </a:solidFill>
                </a:uFill>
                <a:latin typeface="ＭＳ Ｐゴシック" panose="020B0600070205080204" pitchFamily="50" charset="-128"/>
              </a:rPr>
              <a:t>すること</a:t>
            </a:r>
            <a:r>
              <a:rPr lang="ja-JP" altLang="en-US" dirty="0" smtClean="0">
                <a:solidFill>
                  <a:schemeClr val="tx1">
                    <a:lumMod val="75000"/>
                    <a:lumOff val="25000"/>
                  </a:schemeClr>
                </a:solidFill>
                <a:latin typeface="ＭＳ Ｐゴシック" panose="020B0600070205080204" pitchFamily="50" charset="-128"/>
              </a:rPr>
              <a:t>が考えられる</a:t>
            </a:r>
            <a:endParaRPr lang="en-US" altLang="ja-JP" dirty="0">
              <a:solidFill>
                <a:schemeClr val="tx1">
                  <a:lumMod val="75000"/>
                  <a:lumOff val="25000"/>
                </a:schemeClr>
              </a:solidFill>
              <a:latin typeface="ＭＳ Ｐゴシック" panose="020B0600070205080204" pitchFamily="50" charset="-128"/>
            </a:endParaRPr>
          </a:p>
        </p:txBody>
      </p:sp>
      <p:sp>
        <p:nvSpPr>
          <p:cNvPr id="19" name="正方形/長方形 18"/>
          <p:cNvSpPr/>
          <p:nvPr/>
        </p:nvSpPr>
        <p:spPr>
          <a:xfrm>
            <a:off x="1156746" y="4705802"/>
            <a:ext cx="129188" cy="325779"/>
          </a:xfrm>
          <a:prstGeom prst="rect">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77D02C4-BFF5-42A8-A844-4CB243B0745B}"/>
              </a:ext>
            </a:extLst>
          </p:cNvPr>
          <p:cNvSpPr/>
          <p:nvPr/>
        </p:nvSpPr>
        <p:spPr>
          <a:xfrm>
            <a:off x="1744035" y="4802132"/>
            <a:ext cx="2542215" cy="316800"/>
          </a:xfrm>
          <a:prstGeom prst="rect">
            <a:avLst/>
          </a:prstGeom>
          <a:solidFill>
            <a:srgbClr val="FFFF99"/>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534988" indent="-534988" algn="ctr">
              <a:lnSpc>
                <a:spcPts val="3200"/>
              </a:lnSpc>
            </a:pPr>
            <a:r>
              <a:rPr lang="ja-JP" altLang="en-US" dirty="0">
                <a:solidFill>
                  <a:schemeClr val="tx1"/>
                </a:solidFill>
                <a:latin typeface="ＭＳ Ｐゴシック" panose="020B0600070205080204" pitchFamily="50" charset="-128"/>
              </a:rPr>
              <a:t>今回は</a:t>
            </a:r>
            <a:r>
              <a:rPr lang="ja-JP" altLang="en-US" dirty="0" smtClean="0">
                <a:solidFill>
                  <a:schemeClr val="tx1"/>
                </a:solidFill>
                <a:latin typeface="ＭＳ Ｐゴシック" panose="020B0600070205080204" pitchFamily="50" charset="-128"/>
              </a:rPr>
              <a:t>さらに３にも該当</a:t>
            </a:r>
            <a:endParaRPr lang="ja-JP" altLang="en-US" dirty="0">
              <a:solidFill>
                <a:schemeClr val="tx1"/>
              </a:solidFill>
              <a:latin typeface="ＭＳ Ｐゴシック" panose="020B0600070205080204" pitchFamily="50" charset="-128"/>
            </a:endParaRPr>
          </a:p>
        </p:txBody>
      </p:sp>
    </p:spTree>
    <p:extLst>
      <p:ext uri="{BB962C8B-B14F-4D97-AF65-F5344CB8AC3E}">
        <p14:creationId xmlns:p14="http://schemas.microsoft.com/office/powerpoint/2010/main" val="175301004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11">
            <a:extLst>
              <a:ext uri="{FF2B5EF4-FFF2-40B4-BE49-F238E27FC236}">
                <a16:creationId xmlns:a16="http://schemas.microsoft.com/office/drawing/2014/main" id="{7FCE4E78-E0F0-4762-AD3C-5B4D50284EB8}"/>
              </a:ext>
            </a:extLst>
          </p:cNvPr>
          <p:cNvSpPr/>
          <p:nvPr/>
        </p:nvSpPr>
        <p:spPr>
          <a:xfrm>
            <a:off x="252000" y="1141108"/>
            <a:ext cx="8717339" cy="4949141"/>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477521">
                <a:moveTo>
                  <a:pt x="0" y="0"/>
                </a:moveTo>
                <a:lnTo>
                  <a:pt x="8348133" y="0"/>
                </a:lnTo>
                <a:lnTo>
                  <a:pt x="8348133" y="4248709"/>
                </a:lnTo>
                <a:lnTo>
                  <a:pt x="5156201" y="4248921"/>
                </a:lnTo>
                <a:lnTo>
                  <a:pt x="5257801" y="4477521"/>
                </a:lnTo>
                <a:lnTo>
                  <a:pt x="4572001" y="4248922"/>
                </a:lnTo>
                <a:lnTo>
                  <a:pt x="0" y="4248709"/>
                </a:lnTo>
                <a:lnTo>
                  <a:pt x="0" y="0"/>
                </a:lnTo>
                <a:close/>
              </a:path>
            </a:pathLst>
          </a:custGeom>
          <a:solidFill>
            <a:schemeClr val="accent6">
              <a:lumMod val="20000"/>
              <a:lumOff val="80000"/>
            </a:schemeClr>
          </a:solidFill>
          <a:ln>
            <a:solidFill>
              <a:srgbClr val="419C7B"/>
            </a:solidFill>
          </a:ln>
        </p:spPr>
        <p:style>
          <a:lnRef idx="2">
            <a:schemeClr val="accent1">
              <a:shade val="50000"/>
            </a:schemeClr>
          </a:lnRef>
          <a:fillRef idx="1">
            <a:schemeClr val="accent1"/>
          </a:fillRef>
          <a:effectRef idx="0">
            <a:schemeClr val="accent1"/>
          </a:effectRef>
          <a:fontRef idx="minor">
            <a:schemeClr val="lt1"/>
          </a:fontRef>
        </p:style>
        <p:txBody>
          <a:bodyPr lIns="252000" rtlCol="0" anchor="ctr" anchorCtr="0"/>
          <a:lstStyle/>
          <a:p>
            <a:pPr algn="just">
              <a:spcAft>
                <a:spcPts val="600"/>
              </a:spcAft>
            </a:pPr>
            <a:r>
              <a:rPr lang="ja-JP" altLang="en-US" sz="2200" dirty="0">
                <a:solidFill>
                  <a:schemeClr val="tx1"/>
                </a:solidFill>
                <a:latin typeface="+mn-ea"/>
              </a:rPr>
              <a:t>場面</a:t>
            </a:r>
            <a:r>
              <a:rPr lang="en-US" altLang="ja-JP" sz="2200" dirty="0">
                <a:solidFill>
                  <a:schemeClr val="tx1"/>
                </a:solidFill>
                <a:latin typeface="+mn-ea"/>
              </a:rPr>
              <a:t>2</a:t>
            </a:r>
            <a:r>
              <a:rPr lang="ja-JP" altLang="en-US" sz="2200" dirty="0">
                <a:solidFill>
                  <a:schemeClr val="tx1"/>
                </a:solidFill>
                <a:latin typeface="+mn-ea"/>
              </a:rPr>
              <a:t>で検討した</a:t>
            </a:r>
            <a:r>
              <a:rPr lang="ja-JP" altLang="en-US" sz="2200" dirty="0">
                <a:solidFill>
                  <a:srgbClr val="FF0000"/>
                </a:solidFill>
                <a:latin typeface="+mn-ea"/>
              </a:rPr>
              <a:t>「警戒レベル３　高齢者等避難」</a:t>
            </a:r>
            <a:r>
              <a:rPr lang="ja-JP" altLang="en-US" sz="2200" dirty="0">
                <a:solidFill>
                  <a:schemeClr val="tx1"/>
                </a:solidFill>
                <a:latin typeface="+mn-ea"/>
              </a:rPr>
              <a:t>と基本は同じ</a:t>
            </a:r>
            <a:endParaRPr lang="en-US" altLang="ja-JP" sz="2200" dirty="0">
              <a:solidFill>
                <a:schemeClr val="tx1"/>
              </a:solidFill>
              <a:latin typeface="+mn-ea"/>
            </a:endParaRPr>
          </a:p>
          <a:p>
            <a:pPr marL="355600" indent="-266700">
              <a:lnSpc>
                <a:spcPct val="100000"/>
              </a:lnSpc>
              <a:spcBef>
                <a:spcPts val="600"/>
              </a:spcBef>
              <a:spcAft>
                <a:spcPts val="600"/>
              </a:spcAft>
              <a:buFont typeface="Wingdings" panose="05000000000000000000" pitchFamily="2" charset="2"/>
              <a:buChar char="u"/>
            </a:pPr>
            <a:r>
              <a:rPr lang="ja-JP" altLang="en-US" sz="2200" dirty="0">
                <a:solidFill>
                  <a:schemeClr val="tx1"/>
                </a:solidFill>
                <a:latin typeface="+mn-ea"/>
              </a:rPr>
              <a:t> </a:t>
            </a:r>
            <a:r>
              <a:rPr lang="ja-JP" altLang="en-US" sz="2200" dirty="0">
                <a:solidFill>
                  <a:srgbClr val="7030A0"/>
                </a:solidFill>
                <a:latin typeface="+mn-ea"/>
              </a:rPr>
              <a:t>「警戒レベル４　避難指示」</a:t>
            </a:r>
            <a:r>
              <a:rPr lang="ja-JP" altLang="en-US" sz="2200" dirty="0">
                <a:solidFill>
                  <a:schemeClr val="tx1"/>
                </a:solidFill>
                <a:latin typeface="+mn-ea"/>
              </a:rPr>
              <a:t>の場合の避難行動の原則は、</a:t>
            </a:r>
            <a:r>
              <a:rPr lang="en-US" altLang="ja-JP" sz="2200" dirty="0">
                <a:solidFill>
                  <a:schemeClr val="tx1"/>
                </a:solidFill>
                <a:latin typeface="+mn-ea"/>
              </a:rPr>
              <a:t/>
            </a:r>
            <a:br>
              <a:rPr lang="en-US" altLang="ja-JP" sz="2200" dirty="0">
                <a:solidFill>
                  <a:schemeClr val="tx1"/>
                </a:solidFill>
                <a:latin typeface="+mn-ea"/>
              </a:rPr>
            </a:br>
            <a:r>
              <a:rPr lang="ja-JP" altLang="en-US" sz="2200" u="heavy" dirty="0">
                <a:solidFill>
                  <a:schemeClr val="tx1"/>
                </a:solidFill>
                <a:uFill>
                  <a:solidFill>
                    <a:srgbClr val="FF0000"/>
                  </a:solidFill>
                </a:uFill>
                <a:latin typeface="+mn-ea"/>
              </a:rPr>
              <a:t>避難指示の対象区域の住民全員が立退き避難</a:t>
            </a:r>
            <a:r>
              <a:rPr lang="ja-JP" altLang="en-US" sz="2200" dirty="0">
                <a:solidFill>
                  <a:schemeClr val="tx1"/>
                </a:solidFill>
                <a:latin typeface="+mn-ea"/>
              </a:rPr>
              <a:t>。</a:t>
            </a:r>
            <a:endParaRPr lang="en-US" altLang="ja-JP" sz="2200" dirty="0">
              <a:solidFill>
                <a:schemeClr val="tx1"/>
              </a:solidFill>
              <a:latin typeface="+mn-ea"/>
            </a:endParaRPr>
          </a:p>
          <a:p>
            <a:pPr marL="358775" indent="-271463">
              <a:lnSpc>
                <a:spcPct val="100000"/>
              </a:lnSpc>
              <a:spcBef>
                <a:spcPts val="600"/>
              </a:spcBef>
              <a:spcAft>
                <a:spcPts val="1200"/>
              </a:spcAft>
              <a:buFont typeface="Wingdings" panose="05000000000000000000" pitchFamily="2" charset="2"/>
              <a:buChar char="u"/>
            </a:pPr>
            <a:r>
              <a:rPr lang="ja-JP" altLang="en-US" sz="2200" dirty="0">
                <a:solidFill>
                  <a:schemeClr val="tx1"/>
                </a:solidFill>
                <a:latin typeface="+mn-ea"/>
              </a:rPr>
              <a:t> 立退き避難が危険であると、居住者・施設管理者等が</a:t>
            </a:r>
            <a:r>
              <a:rPr lang="en-US" altLang="ja-JP" sz="2200" dirty="0">
                <a:solidFill>
                  <a:schemeClr val="tx1"/>
                </a:solidFill>
                <a:latin typeface="+mn-ea"/>
              </a:rPr>
              <a:t/>
            </a:r>
            <a:br>
              <a:rPr lang="en-US" altLang="ja-JP" sz="2200" dirty="0">
                <a:solidFill>
                  <a:schemeClr val="tx1"/>
                </a:solidFill>
                <a:latin typeface="+mn-ea"/>
              </a:rPr>
            </a:br>
            <a:r>
              <a:rPr lang="ja-JP" altLang="en-US" sz="2200" dirty="0">
                <a:solidFill>
                  <a:schemeClr val="tx1"/>
                </a:solidFill>
                <a:latin typeface="+mn-ea"/>
              </a:rPr>
              <a:t>自ら判断した場合に</a:t>
            </a:r>
            <a:r>
              <a:rPr lang="ja-JP" altLang="en-US" sz="2200" dirty="0">
                <a:solidFill>
                  <a:schemeClr val="tx1"/>
                </a:solidFill>
                <a:uFill>
                  <a:solidFill>
                    <a:srgbClr val="FF0000"/>
                  </a:solidFill>
                </a:uFill>
                <a:latin typeface="+mn-ea"/>
              </a:rPr>
              <a:t>は </a:t>
            </a:r>
            <a:r>
              <a:rPr lang="ja-JP" altLang="en-US" sz="2200" u="heavy" dirty="0">
                <a:solidFill>
                  <a:schemeClr val="tx1"/>
                </a:solidFill>
                <a:uFill>
                  <a:solidFill>
                    <a:srgbClr val="FF0000"/>
                  </a:solidFill>
                </a:uFill>
                <a:latin typeface="+mn-ea"/>
              </a:rPr>
              <a:t>「緊急安全確保」</a:t>
            </a:r>
            <a:r>
              <a:rPr lang="ja-JP" altLang="en-US" sz="2200" dirty="0">
                <a:solidFill>
                  <a:schemeClr val="tx1"/>
                </a:solidFill>
                <a:latin typeface="+mn-ea"/>
              </a:rPr>
              <a:t>が必要。</a:t>
            </a:r>
            <a:endParaRPr lang="en-US" altLang="ja-JP" sz="2200" dirty="0">
              <a:solidFill>
                <a:schemeClr val="tx1"/>
              </a:solidFill>
              <a:latin typeface="+mn-ea"/>
            </a:endParaRPr>
          </a:p>
          <a:p>
            <a:pPr marL="620713" indent="-258763" algn="just">
              <a:lnSpc>
                <a:spcPct val="100000"/>
              </a:lnSpc>
              <a:spcBef>
                <a:spcPts val="0"/>
              </a:spcBef>
              <a:buNone/>
            </a:pPr>
            <a:r>
              <a:rPr lang="en-US" altLang="ja-JP" sz="2200" dirty="0">
                <a:solidFill>
                  <a:schemeClr val="tx1"/>
                </a:solidFill>
                <a:latin typeface="+mn-ea"/>
              </a:rPr>
              <a:t>(1) </a:t>
            </a:r>
            <a:r>
              <a:rPr lang="ja-JP" altLang="en-US" sz="2200" dirty="0">
                <a:solidFill>
                  <a:schemeClr val="tx1"/>
                </a:solidFill>
                <a:latin typeface="+mn-ea"/>
              </a:rPr>
              <a:t>危険な区域（土砂災害警戒区域等）から少しでも離れる</a:t>
            </a:r>
            <a:endParaRPr lang="en-US" altLang="ja-JP" sz="2200" dirty="0">
              <a:latin typeface="+mn-ea"/>
            </a:endParaRPr>
          </a:p>
          <a:p>
            <a:pPr marL="620713" indent="-258763">
              <a:lnSpc>
                <a:spcPct val="100000"/>
              </a:lnSpc>
              <a:spcBef>
                <a:spcPts val="0"/>
              </a:spcBef>
              <a:buNone/>
            </a:pPr>
            <a:r>
              <a:rPr lang="en-US" altLang="ja-JP" sz="2200" dirty="0">
                <a:solidFill>
                  <a:schemeClr val="accent6">
                    <a:lumMod val="75000"/>
                  </a:schemeClr>
                </a:solidFill>
                <a:latin typeface="+mn-ea"/>
              </a:rPr>
              <a:t>(2)</a:t>
            </a:r>
            <a:r>
              <a:rPr lang="ja-JP" altLang="en-US" sz="2200" dirty="0">
                <a:solidFill>
                  <a:schemeClr val="accent6">
                    <a:lumMod val="75000"/>
                  </a:schemeClr>
                </a:solidFill>
                <a:latin typeface="+mn-ea"/>
              </a:rPr>
              <a:t> それが危険だと自ら判断した</a:t>
            </a:r>
            <a:r>
              <a:rPr lang="ja-JP" altLang="en-US" sz="2200" dirty="0" smtClean="0">
                <a:solidFill>
                  <a:schemeClr val="accent6">
                    <a:lumMod val="75000"/>
                  </a:schemeClr>
                </a:solidFill>
                <a:latin typeface="+mn-ea"/>
              </a:rPr>
              <a:t>場合には</a:t>
            </a:r>
            <a:r>
              <a:rPr lang="ja-JP" altLang="en-US" sz="2200" dirty="0">
                <a:solidFill>
                  <a:schemeClr val="accent6">
                    <a:lumMod val="75000"/>
                  </a:schemeClr>
                </a:solidFill>
                <a:latin typeface="+mn-ea"/>
              </a:rPr>
              <a:t>次善の策として</a:t>
            </a:r>
            <a:r>
              <a:rPr lang="en-US" altLang="ja-JP" sz="2200" dirty="0">
                <a:solidFill>
                  <a:schemeClr val="accent6">
                    <a:lumMod val="75000"/>
                  </a:schemeClr>
                </a:solidFill>
                <a:latin typeface="+mn-ea"/>
              </a:rPr>
              <a:t/>
            </a:r>
            <a:br>
              <a:rPr lang="en-US" altLang="ja-JP" sz="2200" dirty="0">
                <a:solidFill>
                  <a:schemeClr val="accent6">
                    <a:lumMod val="75000"/>
                  </a:schemeClr>
                </a:solidFill>
                <a:latin typeface="+mn-ea"/>
              </a:rPr>
            </a:br>
            <a:r>
              <a:rPr lang="ja-JP" altLang="en-US" sz="2200" dirty="0">
                <a:solidFill>
                  <a:schemeClr val="accent6">
                    <a:lumMod val="75000"/>
                  </a:schemeClr>
                </a:solidFill>
                <a:latin typeface="+mn-ea"/>
              </a:rPr>
              <a:t>「近隣の安全な場所」へ移動。</a:t>
            </a:r>
            <a:r>
              <a:rPr lang="en-US" altLang="ja-JP" sz="2200" dirty="0">
                <a:solidFill>
                  <a:schemeClr val="accent6">
                    <a:lumMod val="75000"/>
                  </a:schemeClr>
                </a:solidFill>
                <a:latin typeface="+mn-ea"/>
              </a:rPr>
              <a:t/>
            </a:r>
            <a:br>
              <a:rPr lang="en-US" altLang="ja-JP" sz="2200" dirty="0">
                <a:solidFill>
                  <a:schemeClr val="accent6">
                    <a:lumMod val="75000"/>
                  </a:schemeClr>
                </a:solidFill>
                <a:latin typeface="+mn-ea"/>
              </a:rPr>
            </a:br>
            <a:r>
              <a:rPr lang="ja-JP" altLang="en-US" sz="2200" dirty="0">
                <a:solidFill>
                  <a:schemeClr val="accent6">
                    <a:lumMod val="75000"/>
                  </a:schemeClr>
                </a:solidFill>
                <a:latin typeface="+mn-ea"/>
              </a:rPr>
              <a:t>それすら危険だと自ら判断した場合には、</a:t>
            </a:r>
            <a:r>
              <a:rPr lang="en-US" altLang="ja-JP" sz="2200" dirty="0">
                <a:solidFill>
                  <a:schemeClr val="accent6">
                    <a:lumMod val="75000"/>
                  </a:schemeClr>
                </a:solidFill>
                <a:latin typeface="+mn-ea"/>
              </a:rPr>
              <a:t/>
            </a:r>
            <a:br>
              <a:rPr lang="en-US" altLang="ja-JP" sz="2200" dirty="0">
                <a:solidFill>
                  <a:schemeClr val="accent6">
                    <a:lumMod val="75000"/>
                  </a:schemeClr>
                </a:solidFill>
                <a:latin typeface="+mn-ea"/>
              </a:rPr>
            </a:br>
            <a:r>
              <a:rPr lang="ja-JP" altLang="en-US" sz="2200" dirty="0">
                <a:solidFill>
                  <a:schemeClr val="accent6">
                    <a:lumMod val="75000"/>
                  </a:schemeClr>
                </a:solidFill>
                <a:latin typeface="+mn-ea"/>
              </a:rPr>
              <a:t>その時点にいる建物において命が助かる可能性が</a:t>
            </a:r>
            <a:r>
              <a:rPr lang="en-US" altLang="ja-JP" sz="2200" dirty="0">
                <a:solidFill>
                  <a:schemeClr val="accent6">
                    <a:lumMod val="75000"/>
                  </a:schemeClr>
                </a:solidFill>
                <a:latin typeface="+mn-ea"/>
              </a:rPr>
              <a:t/>
            </a:r>
            <a:br>
              <a:rPr lang="en-US" altLang="ja-JP" sz="2200" dirty="0">
                <a:solidFill>
                  <a:schemeClr val="accent6">
                    <a:lumMod val="75000"/>
                  </a:schemeClr>
                </a:solidFill>
                <a:latin typeface="+mn-ea"/>
              </a:rPr>
            </a:br>
            <a:r>
              <a:rPr lang="ja-JP" altLang="en-US" sz="2200" dirty="0">
                <a:solidFill>
                  <a:schemeClr val="accent6">
                    <a:lumMod val="75000"/>
                  </a:schemeClr>
                </a:solidFill>
                <a:latin typeface="+mn-ea"/>
              </a:rPr>
              <a:t>少しでも高いより安全な場所へ移動。</a:t>
            </a:r>
            <a:endParaRPr lang="en-US" altLang="ja-JP" sz="2200" dirty="0">
              <a:solidFill>
                <a:schemeClr val="accent6">
                  <a:lumMod val="75000"/>
                </a:schemeClr>
              </a:solidFill>
              <a:latin typeface="+mn-ea"/>
            </a:endParaRPr>
          </a:p>
          <a:p>
            <a:pPr marL="620713" indent="-258763" algn="just">
              <a:lnSpc>
                <a:spcPct val="100000"/>
              </a:lnSpc>
              <a:spcBef>
                <a:spcPts val="0"/>
              </a:spcBef>
              <a:buNone/>
            </a:pPr>
            <a:r>
              <a:rPr lang="ja-JP" altLang="en-US" sz="2200" dirty="0">
                <a:solidFill>
                  <a:schemeClr val="accent6">
                    <a:lumMod val="75000"/>
                  </a:schemeClr>
                </a:solidFill>
                <a:latin typeface="+mn-ea"/>
              </a:rPr>
              <a:t>　（例えば屋内の高いところや、場合によっては屋上など</a:t>
            </a:r>
            <a:r>
              <a:rPr lang="ja-JP" altLang="en-US" sz="2200" dirty="0" smtClean="0">
                <a:solidFill>
                  <a:schemeClr val="accent6">
                    <a:lumMod val="75000"/>
                  </a:schemeClr>
                </a:solidFill>
                <a:latin typeface="+mn-ea"/>
              </a:rPr>
              <a:t>）</a:t>
            </a:r>
            <a:endParaRPr lang="en-US" altLang="ja-JP" sz="2200" dirty="0" smtClean="0">
              <a:solidFill>
                <a:schemeClr val="accent6">
                  <a:lumMod val="75000"/>
                </a:schemeClr>
              </a:solidFill>
              <a:latin typeface="+mn-ea"/>
            </a:endParaRPr>
          </a:p>
          <a:p>
            <a:pPr marL="620713" indent="-258763" algn="just">
              <a:lnSpc>
                <a:spcPct val="100000"/>
              </a:lnSpc>
              <a:spcBef>
                <a:spcPts val="0"/>
              </a:spcBef>
              <a:buNone/>
            </a:pPr>
            <a:endParaRPr lang="ja-JP" altLang="en-US" sz="2200" dirty="0">
              <a:solidFill>
                <a:schemeClr val="accent6">
                  <a:lumMod val="75000"/>
                </a:schemeClr>
              </a:solidFill>
              <a:latin typeface="+mn-ea"/>
            </a:endParaRPr>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a:xfrm>
            <a:off x="252000" y="364175"/>
            <a:ext cx="8892000" cy="686499"/>
          </a:xfrm>
        </p:spPr>
        <p:txBody>
          <a:bodyPr>
            <a:normAutofit/>
          </a:bodyPr>
          <a:lstStyle/>
          <a:p>
            <a:r>
              <a:rPr lang="ja-JP" altLang="en-US" dirty="0" smtClean="0"/>
              <a:t>③ 住民に伝達</a:t>
            </a:r>
            <a:r>
              <a:rPr lang="ja-JP" altLang="en-US" dirty="0"/>
              <a:t>するうえで伝えるべき大事なこと</a:t>
            </a:r>
          </a:p>
        </p:txBody>
      </p:sp>
      <p:sp>
        <p:nvSpPr>
          <p:cNvPr id="8" name="コンテンツ プレースホルダー 7">
            <a:extLst>
              <a:ext uri="{FF2B5EF4-FFF2-40B4-BE49-F238E27FC236}">
                <a16:creationId xmlns:a16="http://schemas.microsoft.com/office/drawing/2014/main" id="{821F731C-05A0-4665-9ECE-0ABA59831F6C}"/>
              </a:ext>
            </a:extLst>
          </p:cNvPr>
          <p:cNvSpPr>
            <a:spLocks noGrp="1"/>
          </p:cNvSpPr>
          <p:nvPr>
            <p:ph idx="13"/>
          </p:nvPr>
        </p:nvSpPr>
        <p:spPr/>
        <p:txBody>
          <a:bodyPr/>
          <a:lstStyle/>
          <a:p>
            <a:r>
              <a:rPr lang="en-US" altLang="ja-JP" b="0">
                <a:solidFill>
                  <a:srgbClr val="E66914"/>
                </a:solidFill>
              </a:rPr>
              <a:t>【</a:t>
            </a:r>
            <a:r>
              <a:rPr lang="ja-JP" altLang="en-US" b="0">
                <a:solidFill>
                  <a:srgbClr val="E66914"/>
                </a:solidFill>
              </a:rPr>
              <a:t>場面 </a:t>
            </a:r>
            <a:r>
              <a:rPr lang="en-US" altLang="ja-JP" b="0">
                <a:solidFill>
                  <a:srgbClr val="E66914"/>
                </a:solidFill>
              </a:rPr>
              <a:t>3 】</a:t>
            </a:r>
            <a:r>
              <a:rPr lang="ja-JP" altLang="en-US" b="0" dirty="0">
                <a:solidFill>
                  <a:srgbClr val="E66914"/>
                </a:solidFill>
              </a:rPr>
              <a:t>解説</a:t>
            </a:r>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65</a:t>
            </a:fld>
            <a:endParaRPr lang="ja-JP" altLang="en-US"/>
          </a:p>
        </p:txBody>
      </p:sp>
      <p:pic>
        <p:nvPicPr>
          <p:cNvPr id="9" name="Picture 2" descr="おじさんのイラスト（中年男性）３">
            <a:extLst>
              <a:ext uri="{FF2B5EF4-FFF2-40B4-BE49-F238E27FC236}">
                <a16:creationId xmlns:a16="http://schemas.microsoft.com/office/drawing/2014/main" id="{366934CA-114A-4868-B082-98882D81C48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19634" y="5692414"/>
            <a:ext cx="719923" cy="947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506704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265E9715-1E78-46BC-9624-8E58917AEDE4}"/>
              </a:ext>
            </a:extLst>
          </p:cNvPr>
          <p:cNvSpPr>
            <a:spLocks noGrp="1"/>
          </p:cNvSpPr>
          <p:nvPr>
            <p:ph type="ctrTitle"/>
          </p:nvPr>
        </p:nvSpPr>
        <p:spPr/>
        <p:txBody>
          <a:bodyPr>
            <a:normAutofit/>
          </a:bodyPr>
          <a:lstStyle/>
          <a:p>
            <a:pPr>
              <a:lnSpc>
                <a:spcPct val="120000"/>
              </a:lnSpc>
            </a:pPr>
            <a:r>
              <a:rPr lang="ja-JP" altLang="en-US">
                <a:latin typeface="+mn-ea"/>
                <a:ea typeface="+mn-ea"/>
              </a:rPr>
              <a:t>ふりかえり</a:t>
            </a:r>
            <a:endParaRPr kumimoji="1" lang="ja-JP" altLang="en-US" dirty="0">
              <a:latin typeface="+mn-ea"/>
              <a:ea typeface="+mn-ea"/>
            </a:endParaRPr>
          </a:p>
        </p:txBody>
      </p:sp>
      <p:sp>
        <p:nvSpPr>
          <p:cNvPr id="3" name="テキスト ボックス 2">
            <a:extLst>
              <a:ext uri="{FF2B5EF4-FFF2-40B4-BE49-F238E27FC236}">
                <a16:creationId xmlns:a16="http://schemas.microsoft.com/office/drawing/2014/main" id="{739BFE78-DE79-46EC-B76E-284D55413A89}"/>
              </a:ext>
            </a:extLst>
          </p:cNvPr>
          <p:cNvSpPr txBox="1"/>
          <p:nvPr/>
        </p:nvSpPr>
        <p:spPr>
          <a:xfrm>
            <a:off x="838201" y="3852334"/>
            <a:ext cx="7459132" cy="461665"/>
          </a:xfrm>
          <a:prstGeom prst="rect">
            <a:avLst/>
          </a:prstGeom>
          <a:noFill/>
        </p:spPr>
        <p:txBody>
          <a:bodyPr wrap="square" rtlCol="0">
            <a:spAutoFit/>
          </a:bodyPr>
          <a:lstStyle/>
          <a:p>
            <a:pPr algn="ctr"/>
            <a:r>
              <a:rPr lang="ja-JP" altLang="en-US" sz="2400" dirty="0">
                <a:solidFill>
                  <a:schemeClr val="accent6">
                    <a:lumMod val="50000"/>
                  </a:schemeClr>
                </a:solidFill>
                <a:latin typeface="+mn-ea"/>
              </a:rPr>
              <a:t>わが市町村における対策の検討</a:t>
            </a:r>
            <a:endParaRPr kumimoji="1" lang="ja-JP" altLang="en-US" sz="2400" dirty="0">
              <a:solidFill>
                <a:schemeClr val="accent6">
                  <a:lumMod val="50000"/>
                </a:schemeClr>
              </a:solidFill>
              <a:latin typeface="+mn-ea"/>
            </a:endParaRPr>
          </a:p>
        </p:txBody>
      </p:sp>
    </p:spTree>
    <p:extLst>
      <p:ext uri="{BB962C8B-B14F-4D97-AF65-F5344CB8AC3E}">
        <p14:creationId xmlns:p14="http://schemas.microsoft.com/office/powerpoint/2010/main" val="43003008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lstStyle/>
          <a:p>
            <a:r>
              <a:rPr kumimoji="1" lang="ja-JP" altLang="en-US" dirty="0"/>
              <a:t>　</a:t>
            </a:r>
            <a:r>
              <a:rPr kumimoji="1" lang="en-US" altLang="ja-JP" dirty="0"/>
              <a:t>【</a:t>
            </a:r>
            <a:r>
              <a:rPr kumimoji="1" lang="ja-JP" altLang="en-US" dirty="0"/>
              <a:t>個人作業</a:t>
            </a:r>
            <a:r>
              <a:rPr kumimoji="1" lang="en-US" altLang="ja-JP" dirty="0"/>
              <a:t>】</a:t>
            </a:r>
            <a:r>
              <a:rPr kumimoji="1" lang="ja-JP" altLang="en-US" dirty="0"/>
              <a:t>　思ったこと、気づいたこと</a:t>
            </a:r>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67</a:t>
            </a:fld>
            <a:endParaRPr lang="ja-JP" altLang="en-US"/>
          </a:p>
        </p:txBody>
      </p:sp>
      <p:sp>
        <p:nvSpPr>
          <p:cNvPr id="6" name="正方形/長方形 11">
            <a:extLst>
              <a:ext uri="{FF2B5EF4-FFF2-40B4-BE49-F238E27FC236}">
                <a16:creationId xmlns:a16="http://schemas.microsoft.com/office/drawing/2014/main" id="{A7044A3C-64F3-4A21-8268-FC1E0AF5541B}"/>
              </a:ext>
            </a:extLst>
          </p:cNvPr>
          <p:cNvSpPr/>
          <p:nvPr/>
        </p:nvSpPr>
        <p:spPr>
          <a:xfrm>
            <a:off x="192840" y="3167383"/>
            <a:ext cx="6500790" cy="2344097"/>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 name="connsiteX0" fmla="*/ 0 w 8348133"/>
              <a:gd name="connsiteY0" fmla="*/ 0 h 4850873"/>
              <a:gd name="connsiteX1" fmla="*/ 8348133 w 8348133"/>
              <a:gd name="connsiteY1" fmla="*/ 0 h 4850873"/>
              <a:gd name="connsiteX2" fmla="*/ 8348133 w 8348133"/>
              <a:gd name="connsiteY2" fmla="*/ 4248709 h 4850873"/>
              <a:gd name="connsiteX3" fmla="*/ 5156201 w 8348133"/>
              <a:gd name="connsiteY3" fmla="*/ 4248921 h 4850873"/>
              <a:gd name="connsiteX4" fmla="*/ 5274735 w 8348133"/>
              <a:gd name="connsiteY4" fmla="*/ 4850873 h 4850873"/>
              <a:gd name="connsiteX5" fmla="*/ 4572001 w 8348133"/>
              <a:gd name="connsiteY5" fmla="*/ 4248922 h 4850873"/>
              <a:gd name="connsiteX6" fmla="*/ 0 w 8348133"/>
              <a:gd name="connsiteY6" fmla="*/ 4248709 h 4850873"/>
              <a:gd name="connsiteX7" fmla="*/ 0 w 8348133"/>
              <a:gd name="connsiteY7" fmla="*/ 0 h 4850873"/>
              <a:gd name="connsiteX0" fmla="*/ 0 w 8348133"/>
              <a:gd name="connsiteY0" fmla="*/ 0 h 4547968"/>
              <a:gd name="connsiteX1" fmla="*/ 8348133 w 8348133"/>
              <a:gd name="connsiteY1" fmla="*/ 0 h 4547968"/>
              <a:gd name="connsiteX2" fmla="*/ 8348133 w 8348133"/>
              <a:gd name="connsiteY2" fmla="*/ 4248709 h 4547968"/>
              <a:gd name="connsiteX3" fmla="*/ 5156201 w 8348133"/>
              <a:gd name="connsiteY3" fmla="*/ 4248921 h 4547968"/>
              <a:gd name="connsiteX4" fmla="*/ 5240868 w 8348133"/>
              <a:gd name="connsiteY4" fmla="*/ 4547968 h 4547968"/>
              <a:gd name="connsiteX5" fmla="*/ 4572001 w 8348133"/>
              <a:gd name="connsiteY5" fmla="*/ 4248922 h 4547968"/>
              <a:gd name="connsiteX6" fmla="*/ 0 w 8348133"/>
              <a:gd name="connsiteY6" fmla="*/ 4248709 h 4547968"/>
              <a:gd name="connsiteX7" fmla="*/ 0 w 8348133"/>
              <a:gd name="connsiteY7" fmla="*/ 0 h 4547968"/>
              <a:gd name="connsiteX0" fmla="*/ 0 w 8348133"/>
              <a:gd name="connsiteY0" fmla="*/ 0 h 4901831"/>
              <a:gd name="connsiteX1" fmla="*/ 8348133 w 8348133"/>
              <a:gd name="connsiteY1" fmla="*/ 0 h 4901831"/>
              <a:gd name="connsiteX2" fmla="*/ 8348133 w 8348133"/>
              <a:gd name="connsiteY2" fmla="*/ 4248709 h 4901831"/>
              <a:gd name="connsiteX3" fmla="*/ 5156201 w 8348133"/>
              <a:gd name="connsiteY3" fmla="*/ 4248921 h 4901831"/>
              <a:gd name="connsiteX4" fmla="*/ 5290325 w 8348133"/>
              <a:gd name="connsiteY4" fmla="*/ 4901831 h 4901831"/>
              <a:gd name="connsiteX5" fmla="*/ 4572001 w 8348133"/>
              <a:gd name="connsiteY5" fmla="*/ 4248922 h 4901831"/>
              <a:gd name="connsiteX6" fmla="*/ 0 w 8348133"/>
              <a:gd name="connsiteY6" fmla="*/ 4248709 h 4901831"/>
              <a:gd name="connsiteX7" fmla="*/ 0 w 8348133"/>
              <a:gd name="connsiteY7" fmla="*/ 0 h 490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901831">
                <a:moveTo>
                  <a:pt x="0" y="0"/>
                </a:moveTo>
                <a:lnTo>
                  <a:pt x="8348133" y="0"/>
                </a:lnTo>
                <a:lnTo>
                  <a:pt x="8348133" y="4248709"/>
                </a:lnTo>
                <a:lnTo>
                  <a:pt x="5156201" y="4248921"/>
                </a:lnTo>
                <a:lnTo>
                  <a:pt x="5290325" y="4901831"/>
                </a:lnTo>
                <a:lnTo>
                  <a:pt x="4572001" y="4248922"/>
                </a:lnTo>
                <a:lnTo>
                  <a:pt x="0" y="4248709"/>
                </a:lnTo>
                <a:lnTo>
                  <a:pt x="0" y="0"/>
                </a:lnTo>
                <a:close/>
              </a:path>
            </a:pathLst>
          </a:custGeom>
          <a:solidFill>
            <a:schemeClr val="accent4">
              <a:lumMod val="20000"/>
              <a:lumOff val="80000"/>
            </a:schemeClr>
          </a:solidFill>
          <a:ln>
            <a:solidFill>
              <a:srgbClr val="E669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kumimoji="1" lang="ja-JP" altLang="en-US"/>
          </a:p>
        </p:txBody>
      </p:sp>
      <p:sp>
        <p:nvSpPr>
          <p:cNvPr id="7" name="コンテンツ プレースホルダー 6">
            <a:extLst>
              <a:ext uri="{FF2B5EF4-FFF2-40B4-BE49-F238E27FC236}">
                <a16:creationId xmlns:a16="http://schemas.microsoft.com/office/drawing/2014/main" id="{34A63781-3C24-4210-A916-85A851B1FDC2}"/>
              </a:ext>
            </a:extLst>
          </p:cNvPr>
          <p:cNvSpPr txBox="1">
            <a:spLocks/>
          </p:cNvSpPr>
          <p:nvPr/>
        </p:nvSpPr>
        <p:spPr>
          <a:xfrm>
            <a:off x="192841" y="1179923"/>
            <a:ext cx="6500789" cy="18006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lumMod val="75000"/>
                    <a:lumOff val="25000"/>
                  </a:schemeClr>
                </a:solidFill>
                <a:latin typeface="HGP創英角ｺﾞｼｯｸUB" panose="020B0900000000000000" pitchFamily="50" charset="-128"/>
                <a:ea typeface="HGP創英角ｺﾞｼｯｸUB" panose="020B09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just">
              <a:lnSpc>
                <a:spcPct val="100000"/>
              </a:lnSpc>
              <a:spcBef>
                <a:spcPts val="0"/>
              </a:spcBef>
              <a:spcAft>
                <a:spcPts val="1200"/>
              </a:spcAft>
              <a:buNone/>
            </a:pPr>
            <a:r>
              <a:rPr lang="ja-JP" altLang="en-US" sz="2400" dirty="0">
                <a:latin typeface="ＭＳ Ｐゴシック" panose="020B0600070205080204" pitchFamily="50" charset="-128"/>
                <a:ea typeface="ＭＳ Ｐゴシック" panose="020B0600070205080204" pitchFamily="50" charset="-128"/>
              </a:rPr>
              <a:t>＜ふりかえりの意図＞</a:t>
            </a:r>
            <a:endParaRPr lang="en-US" altLang="ja-JP" sz="2400" dirty="0">
              <a:latin typeface="ＭＳ Ｐゴシック" panose="020B0600070205080204" pitchFamily="50" charset="-128"/>
              <a:ea typeface="ＭＳ Ｐゴシック" panose="020B0600070205080204" pitchFamily="50" charset="-128"/>
            </a:endParaRPr>
          </a:p>
          <a:p>
            <a:pPr algn="just">
              <a:lnSpc>
                <a:spcPct val="100000"/>
              </a:lnSpc>
              <a:spcBef>
                <a:spcPts val="0"/>
              </a:spcBef>
              <a:spcAft>
                <a:spcPts val="1200"/>
              </a:spcAft>
            </a:pPr>
            <a:r>
              <a:rPr lang="ja-JP" altLang="en-US" sz="2400" dirty="0">
                <a:latin typeface="ＭＳ Ｐゴシック" panose="020B0600070205080204" pitchFamily="50" charset="-128"/>
                <a:ea typeface="ＭＳ Ｐゴシック" panose="020B0600070205080204" pitchFamily="50" charset="-128"/>
              </a:rPr>
              <a:t>「災害対応グループワーク」を通じて皆さんが</a:t>
            </a:r>
            <a:r>
              <a:rPr lang="en-US" altLang="ja-JP" sz="2400" dirty="0">
                <a:latin typeface="ＭＳ Ｐゴシック" panose="020B0600070205080204" pitchFamily="50" charset="-128"/>
                <a:ea typeface="ＭＳ Ｐゴシック" panose="020B0600070205080204" pitchFamily="50" charset="-128"/>
              </a:rPr>
              <a:t/>
            </a:r>
            <a:br>
              <a:rPr lang="en-US" altLang="ja-JP" sz="2400" dirty="0">
                <a:latin typeface="ＭＳ Ｐゴシック" panose="020B0600070205080204" pitchFamily="50" charset="-128"/>
                <a:ea typeface="ＭＳ Ｐゴシック" panose="020B0600070205080204" pitchFamily="50" charset="-128"/>
              </a:rPr>
            </a:br>
            <a:r>
              <a:rPr lang="ja-JP" altLang="en-US" sz="2400" dirty="0">
                <a:latin typeface="ＭＳ Ｐゴシック" panose="020B0600070205080204" pitchFamily="50" charset="-128"/>
                <a:ea typeface="ＭＳ Ｐゴシック" panose="020B0600070205080204" pitchFamily="50" charset="-128"/>
              </a:rPr>
              <a:t>感じたことや気づいたことを</a:t>
            </a:r>
            <a:r>
              <a:rPr lang="ja-JP" altLang="en-US" sz="2400" dirty="0">
                <a:solidFill>
                  <a:srgbClr val="C00000"/>
                </a:solidFill>
                <a:latin typeface="ＭＳ Ｐゴシック" panose="020B0600070205080204" pitchFamily="50" charset="-128"/>
                <a:ea typeface="ＭＳ Ｐゴシック" panose="020B0600070205080204" pitchFamily="50" charset="-128"/>
              </a:rPr>
              <a:t>わが街の防災力</a:t>
            </a:r>
            <a:r>
              <a:rPr lang="en-US" altLang="ja-JP" sz="2400" dirty="0">
                <a:solidFill>
                  <a:srgbClr val="C00000"/>
                </a:solidFill>
                <a:latin typeface="ＭＳ Ｐゴシック" panose="020B0600070205080204" pitchFamily="50" charset="-128"/>
                <a:ea typeface="ＭＳ Ｐゴシック" panose="020B0600070205080204" pitchFamily="50" charset="-128"/>
              </a:rPr>
              <a:t/>
            </a:r>
            <a:br>
              <a:rPr lang="en-US" altLang="ja-JP" sz="2400" dirty="0">
                <a:solidFill>
                  <a:srgbClr val="C00000"/>
                </a:solidFill>
                <a:latin typeface="ＭＳ Ｐゴシック" panose="020B0600070205080204" pitchFamily="50" charset="-128"/>
                <a:ea typeface="ＭＳ Ｐゴシック" panose="020B0600070205080204" pitchFamily="50" charset="-128"/>
              </a:rPr>
            </a:br>
            <a:r>
              <a:rPr lang="ja-JP" altLang="en-US" sz="2400" dirty="0">
                <a:solidFill>
                  <a:srgbClr val="C00000"/>
                </a:solidFill>
                <a:latin typeface="ＭＳ Ｐゴシック" panose="020B0600070205080204" pitchFamily="50" charset="-128"/>
                <a:ea typeface="ＭＳ Ｐゴシック" panose="020B0600070205080204" pitchFamily="50" charset="-128"/>
              </a:rPr>
              <a:t>向上のための取組み</a:t>
            </a:r>
            <a:r>
              <a:rPr lang="ja-JP" altLang="en-US" sz="2400" dirty="0">
                <a:latin typeface="ＭＳ Ｐゴシック" panose="020B0600070205080204" pitchFamily="50" charset="-128"/>
                <a:ea typeface="ＭＳ Ｐゴシック" panose="020B0600070205080204" pitchFamily="50" charset="-128"/>
              </a:rPr>
              <a:t>に活かしたい！</a:t>
            </a:r>
            <a:endParaRPr lang="en-US" altLang="ja-JP" sz="2400" dirty="0">
              <a:latin typeface="ＭＳ Ｐゴシック" panose="020B0600070205080204" pitchFamily="50" charset="-128"/>
              <a:ea typeface="ＭＳ Ｐゴシック" panose="020B0600070205080204" pitchFamily="50" charset="-128"/>
            </a:endParaRPr>
          </a:p>
        </p:txBody>
      </p:sp>
      <p:sp>
        <p:nvSpPr>
          <p:cNvPr id="2" name="四角形: メモ 1">
            <a:extLst>
              <a:ext uri="{FF2B5EF4-FFF2-40B4-BE49-F238E27FC236}">
                <a16:creationId xmlns:a16="http://schemas.microsoft.com/office/drawing/2014/main" id="{25CB12EB-2EFB-43C1-85C8-74CD3E7716A9}"/>
              </a:ext>
            </a:extLst>
          </p:cNvPr>
          <p:cNvSpPr/>
          <p:nvPr/>
        </p:nvSpPr>
        <p:spPr>
          <a:xfrm>
            <a:off x="6925579" y="1428152"/>
            <a:ext cx="1706918" cy="1706918"/>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lIns="180000" tIns="288000" rtlCol="0" anchor="ctr"/>
          <a:lstStyle/>
          <a:p>
            <a:pPr algn="ctr">
              <a:spcAft>
                <a:spcPts val="600"/>
              </a:spcAft>
            </a:pPr>
            <a:r>
              <a:rPr kumimoji="1" lang="ja-JP" altLang="en-US" sz="2400" dirty="0">
                <a:latin typeface="ＭＳ Ｐゴシック" panose="020B0600070205080204" pitchFamily="50" charset="-128"/>
                <a:ea typeface="ＭＳ Ｐゴシック" panose="020B0600070205080204" pitchFamily="50" charset="-128"/>
              </a:rPr>
              <a:t>●●を</a:t>
            </a:r>
            <a:endParaRPr kumimoji="1" lang="en-US" altLang="ja-JP" sz="2400" dirty="0">
              <a:latin typeface="ＭＳ Ｐゴシック" panose="020B0600070205080204" pitchFamily="50" charset="-128"/>
              <a:ea typeface="ＭＳ Ｐゴシック" panose="020B0600070205080204" pitchFamily="50" charset="-128"/>
            </a:endParaRPr>
          </a:p>
          <a:p>
            <a:pPr algn="ctr">
              <a:spcAft>
                <a:spcPts val="600"/>
              </a:spcAft>
            </a:pPr>
            <a:r>
              <a:rPr lang="ja-JP" altLang="en-US" sz="2400" dirty="0">
                <a:latin typeface="ＭＳ Ｐゴシック" panose="020B0600070205080204" pitchFamily="50" charset="-128"/>
                <a:ea typeface="ＭＳ Ｐゴシック" panose="020B0600070205080204" pitchFamily="50" charset="-128"/>
              </a:rPr>
              <a:t>決断する</a:t>
            </a:r>
            <a:endParaRPr lang="en-US" altLang="ja-JP" sz="2400" dirty="0">
              <a:latin typeface="ＭＳ Ｐゴシック" panose="020B0600070205080204" pitchFamily="50" charset="-128"/>
              <a:ea typeface="ＭＳ Ｐゴシック" panose="020B0600070205080204" pitchFamily="50" charset="-128"/>
            </a:endParaRPr>
          </a:p>
          <a:p>
            <a:pPr algn="ctr">
              <a:spcAft>
                <a:spcPts val="600"/>
              </a:spcAft>
            </a:pPr>
            <a:r>
              <a:rPr lang="ja-JP" altLang="en-US" sz="2400" dirty="0">
                <a:latin typeface="ＭＳ Ｐゴシック" panose="020B0600070205080204" pitchFamily="50" charset="-128"/>
                <a:ea typeface="ＭＳ Ｐゴシック" panose="020B0600070205080204" pitchFamily="50" charset="-128"/>
              </a:rPr>
              <a:t>こと</a:t>
            </a:r>
            <a:endParaRPr kumimoji="1" lang="ja-JP" altLang="en-US" sz="2400" dirty="0">
              <a:latin typeface="ＭＳ Ｐゴシック" panose="020B0600070205080204" pitchFamily="50" charset="-128"/>
              <a:ea typeface="ＭＳ Ｐゴシック" panose="020B0600070205080204" pitchFamily="50" charset="-128"/>
            </a:endParaRPr>
          </a:p>
        </p:txBody>
      </p:sp>
      <p:sp>
        <p:nvSpPr>
          <p:cNvPr id="14" name="四角形: メモ 13">
            <a:extLst>
              <a:ext uri="{FF2B5EF4-FFF2-40B4-BE49-F238E27FC236}">
                <a16:creationId xmlns:a16="http://schemas.microsoft.com/office/drawing/2014/main" id="{75305EBF-AB69-4859-8335-2D7A4C56F3AB}"/>
              </a:ext>
            </a:extLst>
          </p:cNvPr>
          <p:cNvSpPr/>
          <p:nvPr/>
        </p:nvSpPr>
        <p:spPr>
          <a:xfrm>
            <a:off x="6925579" y="3461893"/>
            <a:ext cx="1706918" cy="1706918"/>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lIns="180000" tIns="288000" rtlCol="0" anchor="ctr"/>
          <a:lstStyle/>
          <a:p>
            <a:pPr algn="ctr">
              <a:spcAft>
                <a:spcPts val="600"/>
              </a:spcAft>
            </a:pPr>
            <a:r>
              <a:rPr lang="ja-JP" altLang="en-US" sz="2400" dirty="0">
                <a:latin typeface="ＭＳ Ｐゴシック" panose="020B0600070205080204" pitchFamily="50" charset="-128"/>
                <a:ea typeface="ＭＳ Ｐゴシック" panose="020B0600070205080204" pitchFamily="50" charset="-128"/>
              </a:rPr>
              <a:t>▲▲を</a:t>
            </a:r>
            <a:endParaRPr lang="en-US" altLang="ja-JP" sz="2400" dirty="0">
              <a:latin typeface="ＭＳ Ｐゴシック" panose="020B0600070205080204" pitchFamily="50" charset="-128"/>
              <a:ea typeface="ＭＳ Ｐゴシック" panose="020B0600070205080204" pitchFamily="50" charset="-128"/>
            </a:endParaRPr>
          </a:p>
          <a:p>
            <a:pPr algn="ctr">
              <a:spcAft>
                <a:spcPts val="600"/>
              </a:spcAft>
            </a:pPr>
            <a:r>
              <a:rPr lang="ja-JP" altLang="en-US" sz="2400" dirty="0">
                <a:latin typeface="ＭＳ Ｐゴシック" panose="020B0600070205080204" pitchFamily="50" charset="-128"/>
                <a:ea typeface="ＭＳ Ｐゴシック" panose="020B0600070205080204" pitchFamily="50" charset="-128"/>
              </a:rPr>
              <a:t>把握する</a:t>
            </a:r>
            <a:endParaRPr lang="en-US" altLang="ja-JP" sz="2400" dirty="0">
              <a:latin typeface="ＭＳ Ｐゴシック" panose="020B0600070205080204" pitchFamily="50" charset="-128"/>
              <a:ea typeface="ＭＳ Ｐゴシック" panose="020B0600070205080204" pitchFamily="50" charset="-128"/>
            </a:endParaRPr>
          </a:p>
          <a:p>
            <a:pPr algn="ctr">
              <a:spcAft>
                <a:spcPts val="600"/>
              </a:spcAft>
            </a:pPr>
            <a:r>
              <a:rPr lang="ja-JP" altLang="en-US" sz="2400" dirty="0">
                <a:latin typeface="ＭＳ Ｐゴシック" panose="020B0600070205080204" pitchFamily="50" charset="-128"/>
                <a:ea typeface="ＭＳ Ｐゴシック" panose="020B0600070205080204" pitchFamily="50" charset="-128"/>
              </a:rPr>
              <a:t>こと</a:t>
            </a:r>
            <a:endParaRPr lang="en-US" altLang="ja-JP" sz="2400" dirty="0">
              <a:latin typeface="ＭＳ Ｐゴシック" panose="020B0600070205080204" pitchFamily="50" charset="-128"/>
              <a:ea typeface="ＭＳ Ｐゴシック" panose="020B0600070205080204" pitchFamily="50" charset="-128"/>
            </a:endParaRPr>
          </a:p>
        </p:txBody>
      </p:sp>
      <p:sp>
        <p:nvSpPr>
          <p:cNvPr id="15" name="コンテンツ プレースホルダー 6">
            <a:extLst>
              <a:ext uri="{FF2B5EF4-FFF2-40B4-BE49-F238E27FC236}">
                <a16:creationId xmlns:a16="http://schemas.microsoft.com/office/drawing/2014/main" id="{9EFD1E55-876A-4F52-9C5B-8D2C49AAE74A}"/>
              </a:ext>
            </a:extLst>
          </p:cNvPr>
          <p:cNvSpPr txBox="1">
            <a:spLocks/>
          </p:cNvSpPr>
          <p:nvPr/>
        </p:nvSpPr>
        <p:spPr>
          <a:xfrm>
            <a:off x="192840" y="3407191"/>
            <a:ext cx="6500790" cy="168962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lumMod val="75000"/>
                    <a:lumOff val="25000"/>
                  </a:schemeClr>
                </a:solidFill>
                <a:latin typeface="HGP創英角ｺﾞｼｯｸUB" panose="020B0900000000000000" pitchFamily="50" charset="-128"/>
                <a:ea typeface="HGP創英角ｺﾞｼｯｸUB" panose="020B09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nSpc>
                <a:spcPct val="100000"/>
              </a:lnSpc>
              <a:spcBef>
                <a:spcPts val="0"/>
              </a:spcBef>
              <a:spcAft>
                <a:spcPts val="600"/>
              </a:spcAft>
            </a:pPr>
            <a:r>
              <a:rPr lang="ja-JP" altLang="en-US" sz="2400" dirty="0">
                <a:latin typeface="ＭＳ Ｐゴシック" panose="020B0600070205080204" pitchFamily="50" charset="-128"/>
                <a:ea typeface="ＭＳ Ｐゴシック" panose="020B0600070205080204" pitchFamily="50" charset="-128"/>
              </a:rPr>
              <a:t>グループワークの中で議論したことの中から、わが市として、職員として</a:t>
            </a:r>
            <a:r>
              <a:rPr lang="ja-JP" altLang="en-US" sz="2400" dirty="0" smtClean="0">
                <a:latin typeface="ＭＳ Ｐゴシック" panose="020B0600070205080204" pitchFamily="50" charset="-128"/>
                <a:ea typeface="ＭＳ Ｐゴシック" panose="020B0600070205080204" pitchFamily="50" charset="-128"/>
              </a:rPr>
              <a:t>、</a:t>
            </a:r>
            <a:r>
              <a:rPr lang="ja-JP" altLang="en-US" sz="2400" b="0" dirty="0" smtClean="0">
                <a:solidFill>
                  <a:srgbClr val="006600"/>
                </a:solidFill>
                <a:latin typeface="ＭＳ Ｐゴシック" panose="020B0600070205080204" pitchFamily="50" charset="-128"/>
                <a:ea typeface="ＭＳ Ｐゴシック" panose="020B0600070205080204" pitchFamily="50" charset="-128"/>
              </a:rPr>
              <a:t>難しいと思ったこと</a:t>
            </a:r>
            <a:endParaRPr lang="en-US" altLang="ja-JP" b="0" dirty="0">
              <a:solidFill>
                <a:srgbClr val="006600"/>
              </a:solidFill>
              <a:latin typeface="ＭＳ Ｐゴシック" panose="020B0600070205080204" pitchFamily="50" charset="-128"/>
              <a:ea typeface="ＭＳ Ｐゴシック" panose="020B0600070205080204" pitchFamily="50" charset="-128"/>
            </a:endParaRPr>
          </a:p>
        </p:txBody>
      </p:sp>
      <p:sp>
        <p:nvSpPr>
          <p:cNvPr id="12" name="コンテンツ プレースホルダー 3">
            <a:extLst>
              <a:ext uri="{FF2B5EF4-FFF2-40B4-BE49-F238E27FC236}">
                <a16:creationId xmlns:a16="http://schemas.microsoft.com/office/drawing/2014/main" id="{EFED17AD-7545-4EEA-95A3-CA51545924C0}"/>
              </a:ext>
            </a:extLst>
          </p:cNvPr>
          <p:cNvSpPr txBox="1">
            <a:spLocks/>
          </p:cNvSpPr>
          <p:nvPr/>
        </p:nvSpPr>
        <p:spPr>
          <a:xfrm>
            <a:off x="0" y="86609"/>
            <a:ext cx="8138700" cy="277566"/>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solidFill>
                  <a:srgbClr val="E66914"/>
                </a:solidFill>
                <a:latin typeface="+mn-ea"/>
              </a:rPr>
              <a:t>　</a:t>
            </a:r>
            <a:r>
              <a:rPr lang="ja-JP" altLang="en-US" dirty="0">
                <a:latin typeface="+mn-ea"/>
              </a:rPr>
              <a:t>ふりかえり</a:t>
            </a:r>
          </a:p>
        </p:txBody>
      </p:sp>
      <p:pic>
        <p:nvPicPr>
          <p:cNvPr id="16" name="Picture 4" descr="先生のイラスト（男性）">
            <a:extLst>
              <a:ext uri="{FF2B5EF4-FFF2-40B4-BE49-F238E27FC236}">
                <a16:creationId xmlns:a16="http://schemas.microsoft.com/office/drawing/2014/main" id="{1AFB6E5D-5458-4701-8EB3-FF910ED673B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2991"/>
          <a:stretch/>
        </p:blipFill>
        <p:spPr bwMode="auto">
          <a:xfrm>
            <a:off x="5920794" y="5659476"/>
            <a:ext cx="1466074" cy="939800"/>
          </a:xfrm>
          <a:prstGeom prst="rect">
            <a:avLst/>
          </a:prstGeom>
          <a:noFill/>
          <a:extLst>
            <a:ext uri="{909E8E84-426E-40DD-AFC4-6F175D3DCCD1}">
              <a14:hiddenFill xmlns:a14="http://schemas.microsoft.com/office/drawing/2010/main">
                <a:solidFill>
                  <a:srgbClr val="FFFFFF"/>
                </a:solidFill>
              </a14:hiddenFill>
            </a:ext>
          </a:extLst>
        </p:spPr>
      </p:pic>
      <p:sp>
        <p:nvSpPr>
          <p:cNvPr id="17" name="テキスト ボックス 16">
            <a:extLst>
              <a:ext uri="{FF2B5EF4-FFF2-40B4-BE49-F238E27FC236}">
                <a16:creationId xmlns:a16="http://schemas.microsoft.com/office/drawing/2014/main" id="{E2AE743C-D7AE-4103-9057-375C4FD4570E}"/>
              </a:ext>
            </a:extLst>
          </p:cNvPr>
          <p:cNvSpPr txBox="1"/>
          <p:nvPr/>
        </p:nvSpPr>
        <p:spPr>
          <a:xfrm>
            <a:off x="2327344" y="6022184"/>
            <a:ext cx="3881191" cy="461665"/>
          </a:xfrm>
          <a:prstGeom prst="rect">
            <a:avLst/>
          </a:prstGeom>
          <a:noFill/>
        </p:spPr>
        <p:txBody>
          <a:bodyPr wrap="none" rtlCol="0">
            <a:spAutoFit/>
          </a:bodyPr>
          <a:lstStyle/>
          <a:p>
            <a:pPr algn="ctr"/>
            <a:r>
              <a:rPr lang="en-US" altLang="ja-JP" sz="2400" b="1" dirty="0">
                <a:solidFill>
                  <a:srgbClr val="006600"/>
                </a:solidFill>
                <a:latin typeface="+mn-ea"/>
              </a:rPr>
              <a:t>1 </a:t>
            </a:r>
            <a:r>
              <a:rPr lang="ja-JP" altLang="en-US" sz="2400" b="1" dirty="0">
                <a:solidFill>
                  <a:srgbClr val="006600"/>
                </a:solidFill>
                <a:latin typeface="+mn-ea"/>
              </a:rPr>
              <a:t>人 </a:t>
            </a:r>
            <a:r>
              <a:rPr lang="en-US" altLang="ja-JP" sz="2400" b="1" dirty="0">
                <a:solidFill>
                  <a:srgbClr val="006600"/>
                </a:solidFill>
                <a:latin typeface="+mn-ea"/>
              </a:rPr>
              <a:t>2 </a:t>
            </a:r>
            <a:r>
              <a:rPr lang="ja-JP" altLang="en-US" sz="2400" b="1" dirty="0">
                <a:solidFill>
                  <a:srgbClr val="006600"/>
                </a:solidFill>
                <a:latin typeface="+mn-ea"/>
              </a:rPr>
              <a:t>個以上考えてください</a:t>
            </a:r>
          </a:p>
        </p:txBody>
      </p:sp>
    </p:spTree>
    <p:extLst>
      <p:ext uri="{BB962C8B-B14F-4D97-AF65-F5344CB8AC3E}">
        <p14:creationId xmlns:p14="http://schemas.microsoft.com/office/powerpoint/2010/main" val="178150085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正方形/長方形 11">
            <a:extLst>
              <a:ext uri="{FF2B5EF4-FFF2-40B4-BE49-F238E27FC236}">
                <a16:creationId xmlns:a16="http://schemas.microsoft.com/office/drawing/2014/main" id="{90EF3885-0B91-4C21-8C27-602FEB6E2D28}"/>
              </a:ext>
            </a:extLst>
          </p:cNvPr>
          <p:cNvSpPr/>
          <p:nvPr/>
        </p:nvSpPr>
        <p:spPr>
          <a:xfrm>
            <a:off x="306553" y="1480721"/>
            <a:ext cx="4545036" cy="4064555"/>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 name="connsiteX0" fmla="*/ 0 w 8348133"/>
              <a:gd name="connsiteY0" fmla="*/ 0 h 4850873"/>
              <a:gd name="connsiteX1" fmla="*/ 8348133 w 8348133"/>
              <a:gd name="connsiteY1" fmla="*/ 0 h 4850873"/>
              <a:gd name="connsiteX2" fmla="*/ 8348133 w 8348133"/>
              <a:gd name="connsiteY2" fmla="*/ 4248709 h 4850873"/>
              <a:gd name="connsiteX3" fmla="*/ 5156201 w 8348133"/>
              <a:gd name="connsiteY3" fmla="*/ 4248921 h 4850873"/>
              <a:gd name="connsiteX4" fmla="*/ 5274735 w 8348133"/>
              <a:gd name="connsiteY4" fmla="*/ 4850873 h 4850873"/>
              <a:gd name="connsiteX5" fmla="*/ 4572001 w 8348133"/>
              <a:gd name="connsiteY5" fmla="*/ 4248922 h 4850873"/>
              <a:gd name="connsiteX6" fmla="*/ 0 w 8348133"/>
              <a:gd name="connsiteY6" fmla="*/ 4248709 h 4850873"/>
              <a:gd name="connsiteX7" fmla="*/ 0 w 8348133"/>
              <a:gd name="connsiteY7" fmla="*/ 0 h 4850873"/>
              <a:gd name="connsiteX0" fmla="*/ 0 w 8348133"/>
              <a:gd name="connsiteY0" fmla="*/ 0 h 4547968"/>
              <a:gd name="connsiteX1" fmla="*/ 8348133 w 8348133"/>
              <a:gd name="connsiteY1" fmla="*/ 0 h 4547968"/>
              <a:gd name="connsiteX2" fmla="*/ 8348133 w 8348133"/>
              <a:gd name="connsiteY2" fmla="*/ 4248709 h 4547968"/>
              <a:gd name="connsiteX3" fmla="*/ 5156201 w 8348133"/>
              <a:gd name="connsiteY3" fmla="*/ 4248921 h 4547968"/>
              <a:gd name="connsiteX4" fmla="*/ 5240868 w 8348133"/>
              <a:gd name="connsiteY4" fmla="*/ 4547968 h 4547968"/>
              <a:gd name="connsiteX5" fmla="*/ 4572001 w 8348133"/>
              <a:gd name="connsiteY5" fmla="*/ 4248922 h 4547968"/>
              <a:gd name="connsiteX6" fmla="*/ 0 w 8348133"/>
              <a:gd name="connsiteY6" fmla="*/ 4248709 h 4547968"/>
              <a:gd name="connsiteX7" fmla="*/ 0 w 8348133"/>
              <a:gd name="connsiteY7" fmla="*/ 0 h 4547968"/>
              <a:gd name="connsiteX0" fmla="*/ 0 w 8348133"/>
              <a:gd name="connsiteY0" fmla="*/ 0 h 4901831"/>
              <a:gd name="connsiteX1" fmla="*/ 8348133 w 8348133"/>
              <a:gd name="connsiteY1" fmla="*/ 0 h 4901831"/>
              <a:gd name="connsiteX2" fmla="*/ 8348133 w 8348133"/>
              <a:gd name="connsiteY2" fmla="*/ 4248709 h 4901831"/>
              <a:gd name="connsiteX3" fmla="*/ 5156201 w 8348133"/>
              <a:gd name="connsiteY3" fmla="*/ 4248921 h 4901831"/>
              <a:gd name="connsiteX4" fmla="*/ 5290325 w 8348133"/>
              <a:gd name="connsiteY4" fmla="*/ 4901831 h 4901831"/>
              <a:gd name="connsiteX5" fmla="*/ 4572001 w 8348133"/>
              <a:gd name="connsiteY5" fmla="*/ 4248922 h 4901831"/>
              <a:gd name="connsiteX6" fmla="*/ 0 w 8348133"/>
              <a:gd name="connsiteY6" fmla="*/ 4248709 h 4901831"/>
              <a:gd name="connsiteX7" fmla="*/ 0 w 8348133"/>
              <a:gd name="connsiteY7" fmla="*/ 0 h 490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901831">
                <a:moveTo>
                  <a:pt x="0" y="0"/>
                </a:moveTo>
                <a:lnTo>
                  <a:pt x="8348133" y="0"/>
                </a:lnTo>
                <a:lnTo>
                  <a:pt x="8348133" y="4248709"/>
                </a:lnTo>
                <a:lnTo>
                  <a:pt x="5156201" y="4248921"/>
                </a:lnTo>
                <a:lnTo>
                  <a:pt x="5290325" y="4901831"/>
                </a:lnTo>
                <a:lnTo>
                  <a:pt x="4572001" y="4248922"/>
                </a:lnTo>
                <a:lnTo>
                  <a:pt x="0" y="4248709"/>
                </a:lnTo>
                <a:lnTo>
                  <a:pt x="0" y="0"/>
                </a:lnTo>
                <a:close/>
              </a:path>
            </a:pathLst>
          </a:custGeom>
          <a:solidFill>
            <a:schemeClr val="accent4">
              <a:lumMod val="20000"/>
              <a:lumOff val="80000"/>
            </a:schemeClr>
          </a:solidFill>
          <a:ln>
            <a:solidFill>
              <a:srgbClr val="E669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kumimoji="1" lang="ja-JP" altLang="en-US"/>
          </a:p>
        </p:txBody>
      </p:sp>
      <p:sp>
        <p:nvSpPr>
          <p:cNvPr id="17" name="四角形: メモ 16">
            <a:extLst>
              <a:ext uri="{FF2B5EF4-FFF2-40B4-BE49-F238E27FC236}">
                <a16:creationId xmlns:a16="http://schemas.microsoft.com/office/drawing/2014/main" id="{B68576B9-409A-4B35-9C5B-68C231C1EF88}"/>
              </a:ext>
            </a:extLst>
          </p:cNvPr>
          <p:cNvSpPr/>
          <p:nvPr/>
        </p:nvSpPr>
        <p:spPr>
          <a:xfrm>
            <a:off x="5524205" y="4248987"/>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r>
              <a:rPr kumimoji="1" lang="en-US" altLang="ja-JP" sz="1000" dirty="0"/>
              <a:t/>
            </a:r>
            <a:br>
              <a:rPr kumimoji="1" lang="en-US" altLang="ja-JP" sz="1000" dirty="0"/>
            </a:br>
            <a:r>
              <a:rPr kumimoji="1" lang="ja-JP" altLang="en-US" sz="1000" dirty="0"/>
              <a:t>すること</a:t>
            </a:r>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normAutofit/>
          </a:bodyPr>
          <a:lstStyle/>
          <a:p>
            <a:r>
              <a:rPr kumimoji="1" lang="ja-JP" altLang="en-US" dirty="0"/>
              <a:t>　</a:t>
            </a:r>
            <a:r>
              <a:rPr kumimoji="1" lang="en-US" altLang="ja-JP" dirty="0"/>
              <a:t>【</a:t>
            </a:r>
            <a:r>
              <a:rPr kumimoji="1" lang="ja-JP" altLang="en-US" dirty="0"/>
              <a:t>グループ作業</a:t>
            </a:r>
            <a:r>
              <a:rPr kumimoji="1" lang="en-US" altLang="ja-JP" dirty="0"/>
              <a:t>】</a:t>
            </a:r>
            <a:r>
              <a:rPr kumimoji="1" lang="ja-JP" altLang="en-US" dirty="0"/>
              <a:t>　</a:t>
            </a:r>
            <a:r>
              <a:rPr lang="ja-JP" altLang="en-US" dirty="0"/>
              <a:t>意見を共有</a:t>
            </a:r>
            <a:endParaRPr kumimoji="1" lang="ja-JP" altLang="en-US"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68</a:t>
            </a:fld>
            <a:endParaRPr lang="ja-JP" altLang="en-US"/>
          </a:p>
        </p:txBody>
      </p:sp>
      <p:sp>
        <p:nvSpPr>
          <p:cNvPr id="3" name="四角形: メモ 2">
            <a:extLst>
              <a:ext uri="{FF2B5EF4-FFF2-40B4-BE49-F238E27FC236}">
                <a16:creationId xmlns:a16="http://schemas.microsoft.com/office/drawing/2014/main" id="{206614B0-431F-4D14-8815-977273577E6E}"/>
              </a:ext>
            </a:extLst>
          </p:cNvPr>
          <p:cNvSpPr/>
          <p:nvPr/>
        </p:nvSpPr>
        <p:spPr>
          <a:xfrm>
            <a:off x="5214959" y="1497725"/>
            <a:ext cx="3613382" cy="4995624"/>
          </a:xfrm>
          <a:prstGeom prst="foldedCorner">
            <a:avLst>
              <a:gd name="adj" fmla="val 7939"/>
            </a:avLst>
          </a:prstGeom>
          <a:noFill/>
          <a:ln>
            <a:solidFill>
              <a:schemeClr val="tx1">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4" name="四角形: メモ 13">
            <a:extLst>
              <a:ext uri="{FF2B5EF4-FFF2-40B4-BE49-F238E27FC236}">
                <a16:creationId xmlns:a16="http://schemas.microsoft.com/office/drawing/2014/main" id="{3C220ECC-0603-4AEA-8BA9-3CD58DBCFB71}"/>
              </a:ext>
            </a:extLst>
          </p:cNvPr>
          <p:cNvSpPr/>
          <p:nvPr/>
        </p:nvSpPr>
        <p:spPr>
          <a:xfrm>
            <a:off x="6168955" y="2832012"/>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r>
              <a:rPr kumimoji="1" lang="en-US" altLang="ja-JP" sz="1000" dirty="0"/>
              <a:t/>
            </a:r>
            <a:br>
              <a:rPr kumimoji="1" lang="en-US" altLang="ja-JP" sz="1000" dirty="0"/>
            </a:br>
            <a:r>
              <a:rPr kumimoji="1" lang="ja-JP" altLang="en-US" sz="1000" dirty="0"/>
              <a:t>すること</a:t>
            </a:r>
          </a:p>
        </p:txBody>
      </p:sp>
      <p:sp>
        <p:nvSpPr>
          <p:cNvPr id="15" name="四角形: メモ 14">
            <a:extLst>
              <a:ext uri="{FF2B5EF4-FFF2-40B4-BE49-F238E27FC236}">
                <a16:creationId xmlns:a16="http://schemas.microsoft.com/office/drawing/2014/main" id="{D37B56A1-5176-4221-8EBD-922BB7215AB0}"/>
              </a:ext>
            </a:extLst>
          </p:cNvPr>
          <p:cNvSpPr/>
          <p:nvPr/>
        </p:nvSpPr>
        <p:spPr>
          <a:xfrm>
            <a:off x="6184091" y="4227171"/>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r>
              <a:rPr kumimoji="1" lang="en-US" altLang="ja-JP" sz="1000" dirty="0"/>
              <a:t/>
            </a:r>
            <a:br>
              <a:rPr kumimoji="1" lang="en-US" altLang="ja-JP" sz="1000" dirty="0"/>
            </a:br>
            <a:r>
              <a:rPr kumimoji="1" lang="ja-JP" altLang="en-US" sz="1000" dirty="0"/>
              <a:t>すること</a:t>
            </a:r>
          </a:p>
        </p:txBody>
      </p:sp>
      <p:sp>
        <p:nvSpPr>
          <p:cNvPr id="19" name="四角形: メモ 18">
            <a:extLst>
              <a:ext uri="{FF2B5EF4-FFF2-40B4-BE49-F238E27FC236}">
                <a16:creationId xmlns:a16="http://schemas.microsoft.com/office/drawing/2014/main" id="{C8085BAE-74F9-460E-9FC3-15A1A7A67F19}"/>
              </a:ext>
            </a:extLst>
          </p:cNvPr>
          <p:cNvSpPr/>
          <p:nvPr/>
        </p:nvSpPr>
        <p:spPr>
          <a:xfrm>
            <a:off x="5820721" y="3769838"/>
            <a:ext cx="618066" cy="618066"/>
          </a:xfrm>
          <a:prstGeom prst="foldedCorner">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000" b="1" dirty="0"/>
              <a:t>タイトル</a:t>
            </a:r>
          </a:p>
        </p:txBody>
      </p:sp>
      <p:sp>
        <p:nvSpPr>
          <p:cNvPr id="20" name="四角形: メモ 19">
            <a:extLst>
              <a:ext uri="{FF2B5EF4-FFF2-40B4-BE49-F238E27FC236}">
                <a16:creationId xmlns:a16="http://schemas.microsoft.com/office/drawing/2014/main" id="{33D499C4-95F0-4458-8723-F4A72F417707}"/>
              </a:ext>
            </a:extLst>
          </p:cNvPr>
          <p:cNvSpPr/>
          <p:nvPr/>
        </p:nvSpPr>
        <p:spPr>
          <a:xfrm>
            <a:off x="5878183" y="4500102"/>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r>
              <a:rPr kumimoji="1" lang="en-US" altLang="ja-JP" sz="1000" dirty="0"/>
              <a:t/>
            </a:r>
            <a:br>
              <a:rPr kumimoji="1" lang="en-US" altLang="ja-JP" sz="1000" dirty="0"/>
            </a:br>
            <a:r>
              <a:rPr kumimoji="1" lang="ja-JP" altLang="en-US" sz="1000" dirty="0"/>
              <a:t>すること</a:t>
            </a:r>
          </a:p>
        </p:txBody>
      </p:sp>
      <p:cxnSp>
        <p:nvCxnSpPr>
          <p:cNvPr id="31" name="直線コネクタ 30">
            <a:extLst>
              <a:ext uri="{FF2B5EF4-FFF2-40B4-BE49-F238E27FC236}">
                <a16:creationId xmlns:a16="http://schemas.microsoft.com/office/drawing/2014/main" id="{2EB50AAC-39B3-424B-97B1-BF7C9FC0A7B7}"/>
              </a:ext>
            </a:extLst>
          </p:cNvPr>
          <p:cNvCxnSpPr>
            <a:cxnSpLocks/>
          </p:cNvCxnSpPr>
          <p:nvPr/>
        </p:nvCxnSpPr>
        <p:spPr>
          <a:xfrm>
            <a:off x="5214959" y="2275890"/>
            <a:ext cx="36133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四角形: メモ 36">
            <a:extLst>
              <a:ext uri="{FF2B5EF4-FFF2-40B4-BE49-F238E27FC236}">
                <a16:creationId xmlns:a16="http://schemas.microsoft.com/office/drawing/2014/main" id="{8FE94F9C-DA1B-4CB6-A674-B7A2D5292901}"/>
              </a:ext>
            </a:extLst>
          </p:cNvPr>
          <p:cNvSpPr/>
          <p:nvPr/>
        </p:nvSpPr>
        <p:spPr>
          <a:xfrm>
            <a:off x="5500828" y="2854231"/>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r>
              <a:rPr kumimoji="1" lang="en-US" altLang="ja-JP" sz="1000" dirty="0"/>
              <a:t/>
            </a:r>
            <a:br>
              <a:rPr kumimoji="1" lang="en-US" altLang="ja-JP" sz="1000" dirty="0"/>
            </a:br>
            <a:r>
              <a:rPr kumimoji="1" lang="ja-JP" altLang="en-US" sz="1000" dirty="0"/>
              <a:t>すること</a:t>
            </a:r>
          </a:p>
        </p:txBody>
      </p:sp>
      <p:sp>
        <p:nvSpPr>
          <p:cNvPr id="18" name="四角形: メモ 17">
            <a:extLst>
              <a:ext uri="{FF2B5EF4-FFF2-40B4-BE49-F238E27FC236}">
                <a16:creationId xmlns:a16="http://schemas.microsoft.com/office/drawing/2014/main" id="{47BB41E2-A5F4-4942-AF5E-3EB41487AD9F}"/>
              </a:ext>
            </a:extLst>
          </p:cNvPr>
          <p:cNvSpPr/>
          <p:nvPr/>
        </p:nvSpPr>
        <p:spPr>
          <a:xfrm>
            <a:off x="5723806" y="2383115"/>
            <a:ext cx="792065" cy="618066"/>
          </a:xfrm>
          <a:prstGeom prst="foldedCorner">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200" b="1" dirty="0"/>
              <a:t>タイトル</a:t>
            </a:r>
          </a:p>
        </p:txBody>
      </p:sp>
      <p:sp>
        <p:nvSpPr>
          <p:cNvPr id="39" name="四角形: メモ 38">
            <a:extLst>
              <a:ext uri="{FF2B5EF4-FFF2-40B4-BE49-F238E27FC236}">
                <a16:creationId xmlns:a16="http://schemas.microsoft.com/office/drawing/2014/main" id="{9C408381-C09B-4755-A384-F56AC7DA5708}"/>
              </a:ext>
            </a:extLst>
          </p:cNvPr>
          <p:cNvSpPr/>
          <p:nvPr/>
        </p:nvSpPr>
        <p:spPr>
          <a:xfrm>
            <a:off x="6168955" y="5771647"/>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r>
              <a:rPr kumimoji="1" lang="en-US" altLang="ja-JP" sz="1000" dirty="0"/>
              <a:t/>
            </a:r>
            <a:br>
              <a:rPr kumimoji="1" lang="en-US" altLang="ja-JP" sz="1000" dirty="0"/>
            </a:br>
            <a:r>
              <a:rPr kumimoji="1" lang="ja-JP" altLang="en-US" sz="1000" dirty="0"/>
              <a:t>すること</a:t>
            </a:r>
          </a:p>
        </p:txBody>
      </p:sp>
      <p:sp>
        <p:nvSpPr>
          <p:cNvPr id="40" name="四角形: メモ 39">
            <a:extLst>
              <a:ext uri="{FF2B5EF4-FFF2-40B4-BE49-F238E27FC236}">
                <a16:creationId xmlns:a16="http://schemas.microsoft.com/office/drawing/2014/main" id="{93C47F08-D375-487C-84B0-9F9552877661}"/>
              </a:ext>
            </a:extLst>
          </p:cNvPr>
          <p:cNvSpPr/>
          <p:nvPr/>
        </p:nvSpPr>
        <p:spPr>
          <a:xfrm>
            <a:off x="5500828" y="5793866"/>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r>
              <a:rPr kumimoji="1" lang="en-US" altLang="ja-JP" sz="1000" dirty="0"/>
              <a:t/>
            </a:r>
            <a:br>
              <a:rPr kumimoji="1" lang="en-US" altLang="ja-JP" sz="1000" dirty="0"/>
            </a:br>
            <a:r>
              <a:rPr kumimoji="1" lang="ja-JP" altLang="en-US" sz="1000" dirty="0"/>
              <a:t>すること</a:t>
            </a:r>
          </a:p>
        </p:txBody>
      </p:sp>
      <p:sp>
        <p:nvSpPr>
          <p:cNvPr id="45" name="四角形: メモ 44">
            <a:extLst>
              <a:ext uri="{FF2B5EF4-FFF2-40B4-BE49-F238E27FC236}">
                <a16:creationId xmlns:a16="http://schemas.microsoft.com/office/drawing/2014/main" id="{117271DF-A2AB-411C-B2D0-5EF6344EDF38}"/>
              </a:ext>
            </a:extLst>
          </p:cNvPr>
          <p:cNvSpPr/>
          <p:nvPr/>
        </p:nvSpPr>
        <p:spPr>
          <a:xfrm>
            <a:off x="5831777" y="5287134"/>
            <a:ext cx="618066" cy="618066"/>
          </a:xfrm>
          <a:prstGeom prst="foldedCorner">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000" b="1" dirty="0"/>
              <a:t>タイトル</a:t>
            </a:r>
          </a:p>
        </p:txBody>
      </p:sp>
      <p:sp>
        <p:nvSpPr>
          <p:cNvPr id="51" name="コンテンツ プレースホルダー 6">
            <a:extLst>
              <a:ext uri="{FF2B5EF4-FFF2-40B4-BE49-F238E27FC236}">
                <a16:creationId xmlns:a16="http://schemas.microsoft.com/office/drawing/2014/main" id="{3D9148F9-E73A-4FCC-98AF-F0F7AE322C84}"/>
              </a:ext>
            </a:extLst>
          </p:cNvPr>
          <p:cNvSpPr txBox="1">
            <a:spLocks/>
          </p:cNvSpPr>
          <p:nvPr/>
        </p:nvSpPr>
        <p:spPr>
          <a:xfrm>
            <a:off x="365026" y="2128120"/>
            <a:ext cx="4479524" cy="192777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lumMod val="75000"/>
                    <a:lumOff val="25000"/>
                  </a:schemeClr>
                </a:solidFill>
                <a:latin typeface="HGP創英角ｺﾞｼｯｸUB" panose="020B0900000000000000" pitchFamily="50" charset="-128"/>
                <a:ea typeface="HGP創英角ｺﾞｼｯｸUB" panose="020B09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nSpc>
                <a:spcPct val="100000"/>
              </a:lnSpc>
              <a:spcBef>
                <a:spcPts val="0"/>
              </a:spcBef>
              <a:spcAft>
                <a:spcPts val="1800"/>
              </a:spcAft>
              <a:buClr>
                <a:schemeClr val="tx1"/>
              </a:buClr>
            </a:pPr>
            <a:r>
              <a:rPr lang="ja-JP" altLang="en-US" sz="2400" dirty="0">
                <a:solidFill>
                  <a:srgbClr val="006600"/>
                </a:solidFill>
                <a:latin typeface="ＭＳ Ｐゴシック" panose="020B0600070205080204" pitchFamily="50" charset="-128"/>
                <a:ea typeface="ＭＳ Ｐゴシック" panose="020B0600070205080204" pitchFamily="50" charset="-128"/>
              </a:rPr>
              <a:t>同じような意見をグループ化</a:t>
            </a:r>
            <a:r>
              <a:rPr lang="en-US" altLang="ja-JP" sz="2400" dirty="0">
                <a:solidFill>
                  <a:srgbClr val="3338FD"/>
                </a:solidFill>
                <a:latin typeface="ＭＳ Ｐゴシック" panose="020B0600070205080204" pitchFamily="50" charset="-128"/>
                <a:ea typeface="ＭＳ Ｐゴシック" panose="020B0600070205080204" pitchFamily="50" charset="-128"/>
              </a:rPr>
              <a:t/>
            </a:r>
            <a:br>
              <a:rPr lang="en-US" altLang="ja-JP" sz="2400" dirty="0">
                <a:solidFill>
                  <a:srgbClr val="3338FD"/>
                </a:solidFill>
                <a:latin typeface="ＭＳ Ｐゴシック" panose="020B0600070205080204" pitchFamily="50" charset="-128"/>
                <a:ea typeface="ＭＳ Ｐゴシック" panose="020B0600070205080204" pitchFamily="50" charset="-128"/>
              </a:rPr>
            </a:br>
            <a:r>
              <a:rPr lang="ja-JP" altLang="en-US" sz="2400" dirty="0">
                <a:solidFill>
                  <a:schemeClr val="tx1"/>
                </a:solidFill>
                <a:latin typeface="ＭＳ Ｐゴシック" panose="020B0600070205080204" pitchFamily="50" charset="-128"/>
                <a:ea typeface="ＭＳ Ｐゴシック" panose="020B0600070205080204" pitchFamily="50" charset="-128"/>
              </a:rPr>
              <a:t>して</a:t>
            </a:r>
            <a:r>
              <a:rPr lang="ja-JP" altLang="en-US" sz="2400" dirty="0">
                <a:latin typeface="ＭＳ Ｐゴシック" panose="020B0600070205080204" pitchFamily="50" charset="-128"/>
                <a:ea typeface="ＭＳ Ｐゴシック" panose="020B0600070205080204" pitchFamily="50" charset="-128"/>
              </a:rPr>
              <a:t>ください。</a:t>
            </a:r>
            <a:endParaRPr lang="en-US" altLang="ja-JP" sz="2400" dirty="0">
              <a:latin typeface="ＭＳ Ｐゴシック" panose="020B0600070205080204" pitchFamily="50" charset="-128"/>
              <a:ea typeface="ＭＳ Ｐゴシック" panose="020B0600070205080204" pitchFamily="50" charset="-128"/>
            </a:endParaRPr>
          </a:p>
          <a:p>
            <a:pPr>
              <a:lnSpc>
                <a:spcPct val="100000"/>
              </a:lnSpc>
              <a:spcBef>
                <a:spcPts val="0"/>
              </a:spcBef>
              <a:spcAft>
                <a:spcPts val="600"/>
              </a:spcAft>
              <a:buClr>
                <a:schemeClr val="tx1"/>
              </a:buClr>
            </a:pPr>
            <a:r>
              <a:rPr lang="ja-JP" altLang="en-US" sz="2400" dirty="0">
                <a:latin typeface="ＭＳ Ｐゴシック" panose="020B0600070205080204" pitchFamily="50" charset="-128"/>
                <a:ea typeface="ＭＳ Ｐゴシック" panose="020B0600070205080204" pitchFamily="50" charset="-128"/>
              </a:rPr>
              <a:t>これらが、わが市の防災力向上</a:t>
            </a:r>
            <a:r>
              <a:rPr lang="en-US" altLang="ja-JP" sz="2400" dirty="0">
                <a:latin typeface="ＭＳ Ｐゴシック" panose="020B0600070205080204" pitchFamily="50" charset="-128"/>
                <a:ea typeface="ＭＳ Ｐゴシック" panose="020B0600070205080204" pitchFamily="50" charset="-128"/>
              </a:rPr>
              <a:t/>
            </a:r>
            <a:br>
              <a:rPr lang="en-US" altLang="ja-JP" sz="2400" dirty="0">
                <a:latin typeface="ＭＳ Ｐゴシック" panose="020B0600070205080204" pitchFamily="50" charset="-128"/>
                <a:ea typeface="ＭＳ Ｐゴシック" panose="020B0600070205080204" pitchFamily="50" charset="-128"/>
              </a:rPr>
            </a:br>
            <a:r>
              <a:rPr lang="ja-JP" altLang="en-US" sz="2400" dirty="0">
                <a:latin typeface="ＭＳ Ｐゴシック" panose="020B0600070205080204" pitchFamily="50" charset="-128"/>
                <a:ea typeface="ＭＳ Ｐゴシック" panose="020B0600070205080204" pitchFamily="50" charset="-128"/>
              </a:rPr>
              <a:t>における</a:t>
            </a:r>
            <a:r>
              <a:rPr lang="ja-JP" altLang="en-US" sz="2400" dirty="0">
                <a:solidFill>
                  <a:srgbClr val="006600"/>
                </a:solidFill>
                <a:latin typeface="ＭＳ Ｐゴシック" panose="020B0600070205080204" pitchFamily="50" charset="-128"/>
                <a:ea typeface="ＭＳ Ｐゴシック" panose="020B0600070205080204" pitchFamily="50" charset="-128"/>
              </a:rPr>
              <a:t>「課題」</a:t>
            </a:r>
            <a:r>
              <a:rPr lang="ja-JP" altLang="en-US" sz="2400" dirty="0">
                <a:latin typeface="ＭＳ Ｐゴシック" panose="020B0600070205080204" pitchFamily="50" charset="-128"/>
                <a:ea typeface="ＭＳ Ｐゴシック" panose="020B0600070205080204" pitchFamily="50" charset="-128"/>
              </a:rPr>
              <a:t>だと考えます。</a:t>
            </a:r>
            <a:endParaRPr lang="en-US" altLang="ja-JP" sz="2400" dirty="0">
              <a:latin typeface="ＭＳ Ｐゴシック" panose="020B0600070205080204" pitchFamily="50" charset="-128"/>
              <a:ea typeface="ＭＳ Ｐゴシック" panose="020B0600070205080204" pitchFamily="50" charset="-128"/>
            </a:endParaRPr>
          </a:p>
        </p:txBody>
      </p:sp>
      <p:cxnSp>
        <p:nvCxnSpPr>
          <p:cNvPr id="52" name="直線コネクタ 51">
            <a:extLst>
              <a:ext uri="{FF2B5EF4-FFF2-40B4-BE49-F238E27FC236}">
                <a16:creationId xmlns:a16="http://schemas.microsoft.com/office/drawing/2014/main" id="{C90AF170-75B9-45B5-B488-81FB35693B59}"/>
              </a:ext>
            </a:extLst>
          </p:cNvPr>
          <p:cNvCxnSpPr>
            <a:cxnSpLocks/>
            <a:stCxn id="3" idx="2"/>
          </p:cNvCxnSpPr>
          <p:nvPr/>
        </p:nvCxnSpPr>
        <p:spPr>
          <a:xfrm flipV="1">
            <a:off x="7021650" y="1859613"/>
            <a:ext cx="0" cy="46337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線コネクタ 52">
            <a:extLst>
              <a:ext uri="{FF2B5EF4-FFF2-40B4-BE49-F238E27FC236}">
                <a16:creationId xmlns:a16="http://schemas.microsoft.com/office/drawing/2014/main" id="{419B04BB-28AF-4B69-878B-6336CDED57DF}"/>
              </a:ext>
            </a:extLst>
          </p:cNvPr>
          <p:cNvCxnSpPr>
            <a:cxnSpLocks/>
          </p:cNvCxnSpPr>
          <p:nvPr/>
        </p:nvCxnSpPr>
        <p:spPr>
          <a:xfrm>
            <a:off x="5214959" y="1845040"/>
            <a:ext cx="36133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7D4DAC6B-FC08-4314-A012-F15B80708C2A}"/>
              </a:ext>
            </a:extLst>
          </p:cNvPr>
          <p:cNvSpPr txBox="1"/>
          <p:nvPr/>
        </p:nvSpPr>
        <p:spPr>
          <a:xfrm>
            <a:off x="7385540" y="1466806"/>
            <a:ext cx="1358644" cy="369332"/>
          </a:xfrm>
          <a:prstGeom prst="rect">
            <a:avLst/>
          </a:prstGeom>
          <a:noFill/>
        </p:spPr>
        <p:txBody>
          <a:bodyPr wrap="square" rtlCol="0">
            <a:spAutoFit/>
          </a:bodyPr>
          <a:lstStyle/>
          <a:p>
            <a:pPr algn="ctr"/>
            <a:r>
              <a:rPr lang="en-US" altLang="ja-JP">
                <a:solidFill>
                  <a:schemeClr val="tx1">
                    <a:lumMod val="75000"/>
                    <a:lumOff val="25000"/>
                  </a:schemeClr>
                </a:solidFill>
                <a:latin typeface="ＭＳ Ｐゴシック" panose="020B0600070205080204" pitchFamily="50" charset="-128"/>
                <a:ea typeface="ＭＳ Ｐゴシック" panose="020B0600070205080204" pitchFamily="50" charset="-128"/>
              </a:rPr>
              <a:t>A </a:t>
            </a:r>
            <a:r>
              <a:rPr lang="ja-JP" altLang="en-US">
                <a:solidFill>
                  <a:schemeClr val="tx1">
                    <a:lumMod val="75000"/>
                    <a:lumOff val="25000"/>
                  </a:schemeClr>
                </a:solidFill>
                <a:latin typeface="ＭＳ Ｐゴシック" panose="020B0600070205080204" pitchFamily="50" charset="-128"/>
                <a:ea typeface="ＭＳ Ｐゴシック" panose="020B0600070205080204" pitchFamily="50" charset="-128"/>
              </a:rPr>
              <a:t>グループ</a:t>
            </a:r>
            <a:endParaRPr kumimoji="1" lang="ja-JP" altLang="en-US"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sp>
        <p:nvSpPr>
          <p:cNvPr id="27" name="テキスト ボックス 26">
            <a:extLst>
              <a:ext uri="{FF2B5EF4-FFF2-40B4-BE49-F238E27FC236}">
                <a16:creationId xmlns:a16="http://schemas.microsoft.com/office/drawing/2014/main" id="{522676A5-50C6-4519-A1E0-CC775AB9054C}"/>
              </a:ext>
            </a:extLst>
          </p:cNvPr>
          <p:cNvSpPr txBox="1"/>
          <p:nvPr/>
        </p:nvSpPr>
        <p:spPr>
          <a:xfrm>
            <a:off x="7124102" y="1869136"/>
            <a:ext cx="1594127" cy="369332"/>
          </a:xfrm>
          <a:prstGeom prst="rect">
            <a:avLst/>
          </a:prstGeom>
          <a:noFill/>
        </p:spPr>
        <p:txBody>
          <a:bodyPr wrap="square" rtlCol="0">
            <a:spAutoFit/>
          </a:bodyPr>
          <a:lstStyle/>
          <a:p>
            <a:pPr algn="ctr"/>
            <a:r>
              <a:rPr lang="ja-JP" altLang="en-US" dirty="0">
                <a:solidFill>
                  <a:schemeClr val="tx1">
                    <a:lumMod val="75000"/>
                    <a:lumOff val="25000"/>
                  </a:schemeClr>
                </a:solidFill>
                <a:latin typeface="ＭＳ Ｐゴシック" panose="020B0600070205080204" pitchFamily="50" charset="-128"/>
                <a:ea typeface="ＭＳ Ｐゴシック" panose="020B0600070205080204" pitchFamily="50" charset="-128"/>
              </a:rPr>
              <a:t>対策案</a:t>
            </a:r>
            <a:endParaRPr kumimoji="1" lang="ja-JP" altLang="en-US"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sp>
        <p:nvSpPr>
          <p:cNvPr id="7" name="フリーフォーム: 図形 6">
            <a:extLst>
              <a:ext uri="{FF2B5EF4-FFF2-40B4-BE49-F238E27FC236}">
                <a16:creationId xmlns:a16="http://schemas.microsoft.com/office/drawing/2014/main" id="{2C5882FE-8752-429D-8B5B-B06D00292EA4}"/>
              </a:ext>
            </a:extLst>
          </p:cNvPr>
          <p:cNvSpPr/>
          <p:nvPr/>
        </p:nvSpPr>
        <p:spPr>
          <a:xfrm>
            <a:off x="5323715" y="2664663"/>
            <a:ext cx="1562566" cy="1102313"/>
          </a:xfrm>
          <a:custGeom>
            <a:avLst/>
            <a:gdLst>
              <a:gd name="connsiteX0" fmla="*/ 1228550 w 1562566"/>
              <a:gd name="connsiteY0" fmla="*/ 0 h 1102313"/>
              <a:gd name="connsiteX1" fmla="*/ 1318307 w 1562566"/>
              <a:gd name="connsiteY1" fmla="*/ 11219 h 1102313"/>
              <a:gd name="connsiteX2" fmla="*/ 1396845 w 1562566"/>
              <a:gd name="connsiteY2" fmla="*/ 33658 h 1102313"/>
              <a:gd name="connsiteX3" fmla="*/ 1413674 w 1562566"/>
              <a:gd name="connsiteY3" fmla="*/ 39268 h 1102313"/>
              <a:gd name="connsiteX4" fmla="*/ 1452943 w 1562566"/>
              <a:gd name="connsiteY4" fmla="*/ 61708 h 1102313"/>
              <a:gd name="connsiteX5" fmla="*/ 1475382 w 1562566"/>
              <a:gd name="connsiteY5" fmla="*/ 78537 h 1102313"/>
              <a:gd name="connsiteX6" fmla="*/ 1497821 w 1562566"/>
              <a:gd name="connsiteY6" fmla="*/ 112196 h 1102313"/>
              <a:gd name="connsiteX7" fmla="*/ 1520260 w 1562566"/>
              <a:gd name="connsiteY7" fmla="*/ 145855 h 1102313"/>
              <a:gd name="connsiteX8" fmla="*/ 1531480 w 1562566"/>
              <a:gd name="connsiteY8" fmla="*/ 179514 h 1102313"/>
              <a:gd name="connsiteX9" fmla="*/ 1537090 w 1562566"/>
              <a:gd name="connsiteY9" fmla="*/ 196343 h 1102313"/>
              <a:gd name="connsiteX10" fmla="*/ 1542700 w 1562566"/>
              <a:gd name="connsiteY10" fmla="*/ 218782 h 1102313"/>
              <a:gd name="connsiteX11" fmla="*/ 1553919 w 1562566"/>
              <a:gd name="connsiteY11" fmla="*/ 252441 h 1102313"/>
              <a:gd name="connsiteX12" fmla="*/ 1553919 w 1562566"/>
              <a:gd name="connsiteY12" fmla="*/ 544152 h 1102313"/>
              <a:gd name="connsiteX13" fmla="*/ 1548310 w 1562566"/>
              <a:gd name="connsiteY13" fmla="*/ 594640 h 1102313"/>
              <a:gd name="connsiteX14" fmla="*/ 1531480 w 1562566"/>
              <a:gd name="connsiteY14" fmla="*/ 656348 h 1102313"/>
              <a:gd name="connsiteX15" fmla="*/ 1520260 w 1562566"/>
              <a:gd name="connsiteY15" fmla="*/ 712446 h 1102313"/>
              <a:gd name="connsiteX16" fmla="*/ 1514651 w 1562566"/>
              <a:gd name="connsiteY16" fmla="*/ 740495 h 1102313"/>
              <a:gd name="connsiteX17" fmla="*/ 1475382 w 1562566"/>
              <a:gd name="connsiteY17" fmla="*/ 790984 h 1102313"/>
              <a:gd name="connsiteX18" fmla="*/ 1464162 w 1562566"/>
              <a:gd name="connsiteY18" fmla="*/ 807813 h 1102313"/>
              <a:gd name="connsiteX19" fmla="*/ 1447333 w 1562566"/>
              <a:gd name="connsiteY19" fmla="*/ 824643 h 1102313"/>
              <a:gd name="connsiteX20" fmla="*/ 1436113 w 1562566"/>
              <a:gd name="connsiteY20" fmla="*/ 841472 h 1102313"/>
              <a:gd name="connsiteX21" fmla="*/ 1385625 w 1562566"/>
              <a:gd name="connsiteY21" fmla="*/ 880741 h 1102313"/>
              <a:gd name="connsiteX22" fmla="*/ 1368795 w 1562566"/>
              <a:gd name="connsiteY22" fmla="*/ 891960 h 1102313"/>
              <a:gd name="connsiteX23" fmla="*/ 1351966 w 1562566"/>
              <a:gd name="connsiteY23" fmla="*/ 903180 h 1102313"/>
              <a:gd name="connsiteX24" fmla="*/ 1335137 w 1562566"/>
              <a:gd name="connsiteY24" fmla="*/ 914400 h 1102313"/>
              <a:gd name="connsiteX25" fmla="*/ 1323917 w 1562566"/>
              <a:gd name="connsiteY25" fmla="*/ 931229 h 1102313"/>
              <a:gd name="connsiteX26" fmla="*/ 1307087 w 1562566"/>
              <a:gd name="connsiteY26" fmla="*/ 936839 h 1102313"/>
              <a:gd name="connsiteX27" fmla="*/ 1273429 w 1562566"/>
              <a:gd name="connsiteY27" fmla="*/ 959278 h 1102313"/>
              <a:gd name="connsiteX28" fmla="*/ 1256599 w 1562566"/>
              <a:gd name="connsiteY28" fmla="*/ 970498 h 1102313"/>
              <a:gd name="connsiteX29" fmla="*/ 1228550 w 1562566"/>
              <a:gd name="connsiteY29" fmla="*/ 998547 h 1102313"/>
              <a:gd name="connsiteX30" fmla="*/ 1217330 w 1562566"/>
              <a:gd name="connsiteY30" fmla="*/ 1015376 h 1102313"/>
              <a:gd name="connsiteX31" fmla="*/ 1166842 w 1562566"/>
              <a:gd name="connsiteY31" fmla="*/ 1043425 h 1102313"/>
              <a:gd name="connsiteX32" fmla="*/ 1121964 w 1562566"/>
              <a:gd name="connsiteY32" fmla="*/ 1054645 h 1102313"/>
              <a:gd name="connsiteX33" fmla="*/ 1088305 w 1562566"/>
              <a:gd name="connsiteY33" fmla="*/ 1065865 h 1102313"/>
              <a:gd name="connsiteX34" fmla="*/ 931230 w 1562566"/>
              <a:gd name="connsiteY34" fmla="*/ 1077084 h 1102313"/>
              <a:gd name="connsiteX35" fmla="*/ 908791 w 1562566"/>
              <a:gd name="connsiteY35" fmla="*/ 1082694 h 1102313"/>
              <a:gd name="connsiteX36" fmla="*/ 802204 w 1562566"/>
              <a:gd name="connsiteY36" fmla="*/ 1093914 h 1102313"/>
              <a:gd name="connsiteX37" fmla="*/ 650739 w 1562566"/>
              <a:gd name="connsiteY37" fmla="*/ 1093914 h 1102313"/>
              <a:gd name="connsiteX38" fmla="*/ 443176 w 1562566"/>
              <a:gd name="connsiteY38" fmla="*/ 1088304 h 1102313"/>
              <a:gd name="connsiteX39" fmla="*/ 420737 w 1562566"/>
              <a:gd name="connsiteY39" fmla="*/ 1082694 h 1102313"/>
              <a:gd name="connsiteX40" fmla="*/ 403907 w 1562566"/>
              <a:gd name="connsiteY40" fmla="*/ 1077084 h 1102313"/>
              <a:gd name="connsiteX41" fmla="*/ 336589 w 1562566"/>
              <a:gd name="connsiteY41" fmla="*/ 1071474 h 1102313"/>
              <a:gd name="connsiteX42" fmla="*/ 314150 w 1562566"/>
              <a:gd name="connsiteY42" fmla="*/ 1065865 h 1102313"/>
              <a:gd name="connsiteX43" fmla="*/ 274881 w 1562566"/>
              <a:gd name="connsiteY43" fmla="*/ 1049035 h 1102313"/>
              <a:gd name="connsiteX44" fmla="*/ 258052 w 1562566"/>
              <a:gd name="connsiteY44" fmla="*/ 1032206 h 1102313"/>
              <a:gd name="connsiteX45" fmla="*/ 218783 w 1562566"/>
              <a:gd name="connsiteY45" fmla="*/ 1009766 h 1102313"/>
              <a:gd name="connsiteX46" fmla="*/ 201954 w 1562566"/>
              <a:gd name="connsiteY46" fmla="*/ 992937 h 1102313"/>
              <a:gd name="connsiteX47" fmla="*/ 185124 w 1562566"/>
              <a:gd name="connsiteY47" fmla="*/ 981717 h 1102313"/>
              <a:gd name="connsiteX48" fmla="*/ 168295 w 1562566"/>
              <a:gd name="connsiteY48" fmla="*/ 964888 h 1102313"/>
              <a:gd name="connsiteX49" fmla="*/ 151465 w 1562566"/>
              <a:gd name="connsiteY49" fmla="*/ 959278 h 1102313"/>
              <a:gd name="connsiteX50" fmla="*/ 100977 w 1562566"/>
              <a:gd name="connsiteY50" fmla="*/ 914400 h 1102313"/>
              <a:gd name="connsiteX51" fmla="*/ 84148 w 1562566"/>
              <a:gd name="connsiteY51" fmla="*/ 897570 h 1102313"/>
              <a:gd name="connsiteX52" fmla="*/ 72928 w 1562566"/>
              <a:gd name="connsiteY52" fmla="*/ 875131 h 1102313"/>
              <a:gd name="connsiteX53" fmla="*/ 50489 w 1562566"/>
              <a:gd name="connsiteY53" fmla="*/ 841472 h 1102313"/>
              <a:gd name="connsiteX54" fmla="*/ 44879 w 1562566"/>
              <a:gd name="connsiteY54" fmla="*/ 824643 h 1102313"/>
              <a:gd name="connsiteX55" fmla="*/ 33659 w 1562566"/>
              <a:gd name="connsiteY55" fmla="*/ 768544 h 1102313"/>
              <a:gd name="connsiteX56" fmla="*/ 22440 w 1562566"/>
              <a:gd name="connsiteY56" fmla="*/ 751715 h 1102313"/>
              <a:gd name="connsiteX57" fmla="*/ 11220 w 1562566"/>
              <a:gd name="connsiteY57" fmla="*/ 678787 h 1102313"/>
              <a:gd name="connsiteX58" fmla="*/ 16830 w 1562566"/>
              <a:gd name="connsiteY58" fmla="*/ 589030 h 1102313"/>
              <a:gd name="connsiteX59" fmla="*/ 11220 w 1562566"/>
              <a:gd name="connsiteY59" fmla="*/ 566591 h 1102313"/>
              <a:gd name="connsiteX60" fmla="*/ 5610 w 1562566"/>
              <a:gd name="connsiteY60" fmla="*/ 549762 h 1102313"/>
              <a:gd name="connsiteX61" fmla="*/ 0 w 1562566"/>
              <a:gd name="connsiteY61" fmla="*/ 510493 h 1102313"/>
              <a:gd name="connsiteX62" fmla="*/ 5610 w 1562566"/>
              <a:gd name="connsiteY62" fmla="*/ 387077 h 1102313"/>
              <a:gd name="connsiteX63" fmla="*/ 22440 w 1562566"/>
              <a:gd name="connsiteY63" fmla="*/ 330979 h 1102313"/>
              <a:gd name="connsiteX64" fmla="*/ 39269 w 1562566"/>
              <a:gd name="connsiteY64" fmla="*/ 291710 h 1102313"/>
              <a:gd name="connsiteX65" fmla="*/ 56098 w 1562566"/>
              <a:gd name="connsiteY65" fmla="*/ 280490 h 1102313"/>
              <a:gd name="connsiteX66" fmla="*/ 84148 w 1562566"/>
              <a:gd name="connsiteY66" fmla="*/ 241222 h 1102313"/>
              <a:gd name="connsiteX67" fmla="*/ 129026 w 1562566"/>
              <a:gd name="connsiteY67" fmla="*/ 190733 h 1102313"/>
              <a:gd name="connsiteX68" fmla="*/ 162685 w 1562566"/>
              <a:gd name="connsiteY68" fmla="*/ 173904 h 1102313"/>
              <a:gd name="connsiteX69" fmla="*/ 179514 w 1562566"/>
              <a:gd name="connsiteY69" fmla="*/ 162684 h 1102313"/>
              <a:gd name="connsiteX70" fmla="*/ 207564 w 1562566"/>
              <a:gd name="connsiteY70" fmla="*/ 151465 h 1102313"/>
              <a:gd name="connsiteX71" fmla="*/ 224393 w 1562566"/>
              <a:gd name="connsiteY71" fmla="*/ 140245 h 1102313"/>
              <a:gd name="connsiteX72" fmla="*/ 252442 w 1562566"/>
              <a:gd name="connsiteY72" fmla="*/ 134635 h 1102313"/>
              <a:gd name="connsiteX73" fmla="*/ 286101 w 1562566"/>
              <a:gd name="connsiteY73" fmla="*/ 123416 h 1102313"/>
              <a:gd name="connsiteX74" fmla="*/ 302930 w 1562566"/>
              <a:gd name="connsiteY74" fmla="*/ 106586 h 1102313"/>
              <a:gd name="connsiteX75" fmla="*/ 359029 w 1562566"/>
              <a:gd name="connsiteY75" fmla="*/ 72927 h 1102313"/>
              <a:gd name="connsiteX76" fmla="*/ 392687 w 1562566"/>
              <a:gd name="connsiteY76" fmla="*/ 61708 h 1102313"/>
              <a:gd name="connsiteX77" fmla="*/ 409517 w 1562566"/>
              <a:gd name="connsiteY77" fmla="*/ 56098 h 1102313"/>
              <a:gd name="connsiteX78" fmla="*/ 431956 w 1562566"/>
              <a:gd name="connsiteY78" fmla="*/ 50488 h 1102313"/>
              <a:gd name="connsiteX79" fmla="*/ 465615 w 1562566"/>
              <a:gd name="connsiteY79" fmla="*/ 39268 h 1102313"/>
              <a:gd name="connsiteX80" fmla="*/ 482445 w 1562566"/>
              <a:gd name="connsiteY80" fmla="*/ 33658 h 1102313"/>
              <a:gd name="connsiteX81" fmla="*/ 499274 w 1562566"/>
              <a:gd name="connsiteY81" fmla="*/ 33658 h 110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562566" h="1102313">
                <a:moveTo>
                  <a:pt x="1228550" y="0"/>
                </a:moveTo>
                <a:cubicBezTo>
                  <a:pt x="1258469" y="3740"/>
                  <a:pt x="1289055" y="3906"/>
                  <a:pt x="1318307" y="11219"/>
                </a:cubicBezTo>
                <a:cubicBezTo>
                  <a:pt x="1374649" y="25305"/>
                  <a:pt x="1348565" y="17565"/>
                  <a:pt x="1396845" y="33658"/>
                </a:cubicBezTo>
                <a:cubicBezTo>
                  <a:pt x="1402455" y="35528"/>
                  <a:pt x="1408385" y="36623"/>
                  <a:pt x="1413674" y="39268"/>
                </a:cubicBezTo>
                <a:cubicBezTo>
                  <a:pt x="1435587" y="50225"/>
                  <a:pt x="1434441" y="48492"/>
                  <a:pt x="1452943" y="61708"/>
                </a:cubicBezTo>
                <a:cubicBezTo>
                  <a:pt x="1460551" y="67142"/>
                  <a:pt x="1469171" y="71549"/>
                  <a:pt x="1475382" y="78537"/>
                </a:cubicBezTo>
                <a:cubicBezTo>
                  <a:pt x="1484340" y="88615"/>
                  <a:pt x="1490341" y="100976"/>
                  <a:pt x="1497821" y="112196"/>
                </a:cubicBezTo>
                <a:lnTo>
                  <a:pt x="1520260" y="145855"/>
                </a:lnTo>
                <a:lnTo>
                  <a:pt x="1531480" y="179514"/>
                </a:lnTo>
                <a:cubicBezTo>
                  <a:pt x="1533350" y="185124"/>
                  <a:pt x="1535656" y="190606"/>
                  <a:pt x="1537090" y="196343"/>
                </a:cubicBezTo>
                <a:cubicBezTo>
                  <a:pt x="1538960" y="203823"/>
                  <a:pt x="1540485" y="211397"/>
                  <a:pt x="1542700" y="218782"/>
                </a:cubicBezTo>
                <a:cubicBezTo>
                  <a:pt x="1546098" y="230110"/>
                  <a:pt x="1553919" y="252441"/>
                  <a:pt x="1553919" y="252441"/>
                </a:cubicBezTo>
                <a:cubicBezTo>
                  <a:pt x="1567797" y="377343"/>
                  <a:pt x="1562838" y="312240"/>
                  <a:pt x="1553919" y="544152"/>
                </a:cubicBezTo>
                <a:cubicBezTo>
                  <a:pt x="1553268" y="561072"/>
                  <a:pt x="1550288" y="577823"/>
                  <a:pt x="1548310" y="594640"/>
                </a:cubicBezTo>
                <a:cubicBezTo>
                  <a:pt x="1542325" y="645518"/>
                  <a:pt x="1550857" y="627284"/>
                  <a:pt x="1531480" y="656348"/>
                </a:cubicBezTo>
                <a:cubicBezTo>
                  <a:pt x="1521559" y="696029"/>
                  <a:pt x="1529427" y="662024"/>
                  <a:pt x="1520260" y="712446"/>
                </a:cubicBezTo>
                <a:cubicBezTo>
                  <a:pt x="1518554" y="721827"/>
                  <a:pt x="1518597" y="731815"/>
                  <a:pt x="1514651" y="740495"/>
                </a:cubicBezTo>
                <a:cubicBezTo>
                  <a:pt x="1497640" y="777918"/>
                  <a:pt x="1495962" y="766288"/>
                  <a:pt x="1475382" y="790984"/>
                </a:cubicBezTo>
                <a:cubicBezTo>
                  <a:pt x="1471066" y="796163"/>
                  <a:pt x="1468478" y="802634"/>
                  <a:pt x="1464162" y="807813"/>
                </a:cubicBezTo>
                <a:cubicBezTo>
                  <a:pt x="1459083" y="813908"/>
                  <a:pt x="1452412" y="818548"/>
                  <a:pt x="1447333" y="824643"/>
                </a:cubicBezTo>
                <a:cubicBezTo>
                  <a:pt x="1443017" y="829822"/>
                  <a:pt x="1440429" y="836293"/>
                  <a:pt x="1436113" y="841472"/>
                </a:cubicBezTo>
                <a:cubicBezTo>
                  <a:pt x="1419636" y="861244"/>
                  <a:pt x="1409080" y="865104"/>
                  <a:pt x="1385625" y="880741"/>
                </a:cubicBezTo>
                <a:lnTo>
                  <a:pt x="1368795" y="891960"/>
                </a:lnTo>
                <a:lnTo>
                  <a:pt x="1351966" y="903180"/>
                </a:lnTo>
                <a:lnTo>
                  <a:pt x="1335137" y="914400"/>
                </a:lnTo>
                <a:cubicBezTo>
                  <a:pt x="1331397" y="920010"/>
                  <a:pt x="1329182" y="927017"/>
                  <a:pt x="1323917" y="931229"/>
                </a:cubicBezTo>
                <a:cubicBezTo>
                  <a:pt x="1319299" y="934923"/>
                  <a:pt x="1312256" y="933967"/>
                  <a:pt x="1307087" y="936839"/>
                </a:cubicBezTo>
                <a:cubicBezTo>
                  <a:pt x="1295300" y="943387"/>
                  <a:pt x="1284648" y="951798"/>
                  <a:pt x="1273429" y="959278"/>
                </a:cubicBezTo>
                <a:lnTo>
                  <a:pt x="1256599" y="970498"/>
                </a:lnTo>
                <a:cubicBezTo>
                  <a:pt x="1226679" y="1015375"/>
                  <a:pt x="1265949" y="961148"/>
                  <a:pt x="1228550" y="998547"/>
                </a:cubicBezTo>
                <a:cubicBezTo>
                  <a:pt x="1223783" y="1003314"/>
                  <a:pt x="1222449" y="1010988"/>
                  <a:pt x="1217330" y="1015376"/>
                </a:cubicBezTo>
                <a:cubicBezTo>
                  <a:pt x="1212752" y="1019300"/>
                  <a:pt x="1175533" y="1040528"/>
                  <a:pt x="1166842" y="1043425"/>
                </a:cubicBezTo>
                <a:cubicBezTo>
                  <a:pt x="1152214" y="1048301"/>
                  <a:pt x="1136592" y="1049769"/>
                  <a:pt x="1121964" y="1054645"/>
                </a:cubicBezTo>
                <a:cubicBezTo>
                  <a:pt x="1110744" y="1058385"/>
                  <a:pt x="1100083" y="1064794"/>
                  <a:pt x="1088305" y="1065865"/>
                </a:cubicBezTo>
                <a:cubicBezTo>
                  <a:pt x="994884" y="1074357"/>
                  <a:pt x="1047215" y="1070261"/>
                  <a:pt x="931230" y="1077084"/>
                </a:cubicBezTo>
                <a:cubicBezTo>
                  <a:pt x="923750" y="1078954"/>
                  <a:pt x="916396" y="1081426"/>
                  <a:pt x="908791" y="1082694"/>
                </a:cubicBezTo>
                <a:cubicBezTo>
                  <a:pt x="879374" y="1087597"/>
                  <a:pt x="829666" y="1091417"/>
                  <a:pt x="802204" y="1093914"/>
                </a:cubicBezTo>
                <a:cubicBezTo>
                  <a:pt x="737124" y="1110185"/>
                  <a:pt x="792363" y="1098635"/>
                  <a:pt x="650739" y="1093914"/>
                </a:cubicBezTo>
                <a:lnTo>
                  <a:pt x="443176" y="1088304"/>
                </a:lnTo>
                <a:cubicBezTo>
                  <a:pt x="435696" y="1086434"/>
                  <a:pt x="428150" y="1084812"/>
                  <a:pt x="420737" y="1082694"/>
                </a:cubicBezTo>
                <a:cubicBezTo>
                  <a:pt x="415051" y="1081069"/>
                  <a:pt x="409769" y="1077866"/>
                  <a:pt x="403907" y="1077084"/>
                </a:cubicBezTo>
                <a:cubicBezTo>
                  <a:pt x="381587" y="1074108"/>
                  <a:pt x="359028" y="1073344"/>
                  <a:pt x="336589" y="1071474"/>
                </a:cubicBezTo>
                <a:cubicBezTo>
                  <a:pt x="329109" y="1069604"/>
                  <a:pt x="321236" y="1068902"/>
                  <a:pt x="314150" y="1065865"/>
                </a:cubicBezTo>
                <a:cubicBezTo>
                  <a:pt x="259907" y="1042618"/>
                  <a:pt x="339311" y="1065143"/>
                  <a:pt x="274881" y="1049035"/>
                </a:cubicBezTo>
                <a:cubicBezTo>
                  <a:pt x="269271" y="1043425"/>
                  <a:pt x="264508" y="1036817"/>
                  <a:pt x="258052" y="1032206"/>
                </a:cubicBezTo>
                <a:cubicBezTo>
                  <a:pt x="219644" y="1004771"/>
                  <a:pt x="250584" y="1036267"/>
                  <a:pt x="218783" y="1009766"/>
                </a:cubicBezTo>
                <a:cubicBezTo>
                  <a:pt x="212688" y="1004687"/>
                  <a:pt x="208049" y="998016"/>
                  <a:pt x="201954" y="992937"/>
                </a:cubicBezTo>
                <a:cubicBezTo>
                  <a:pt x="196774" y="988621"/>
                  <a:pt x="190304" y="986033"/>
                  <a:pt x="185124" y="981717"/>
                </a:cubicBezTo>
                <a:cubicBezTo>
                  <a:pt x="179029" y="976638"/>
                  <a:pt x="174896" y="969289"/>
                  <a:pt x="168295" y="964888"/>
                </a:cubicBezTo>
                <a:cubicBezTo>
                  <a:pt x="163375" y="961608"/>
                  <a:pt x="157075" y="961148"/>
                  <a:pt x="151465" y="959278"/>
                </a:cubicBezTo>
                <a:cubicBezTo>
                  <a:pt x="98049" y="923668"/>
                  <a:pt x="134201" y="953163"/>
                  <a:pt x="100977" y="914400"/>
                </a:cubicBezTo>
                <a:cubicBezTo>
                  <a:pt x="95814" y="908376"/>
                  <a:pt x="88759" y="904026"/>
                  <a:pt x="84148" y="897570"/>
                </a:cubicBezTo>
                <a:cubicBezTo>
                  <a:pt x="79287" y="890765"/>
                  <a:pt x="77231" y="882302"/>
                  <a:pt x="72928" y="875131"/>
                </a:cubicBezTo>
                <a:cubicBezTo>
                  <a:pt x="65990" y="863568"/>
                  <a:pt x="54753" y="854264"/>
                  <a:pt x="50489" y="841472"/>
                </a:cubicBezTo>
                <a:cubicBezTo>
                  <a:pt x="48619" y="835862"/>
                  <a:pt x="46209" y="830405"/>
                  <a:pt x="44879" y="824643"/>
                </a:cubicBezTo>
                <a:cubicBezTo>
                  <a:pt x="40591" y="806061"/>
                  <a:pt x="44237" y="784411"/>
                  <a:pt x="33659" y="768544"/>
                </a:cubicBezTo>
                <a:lnTo>
                  <a:pt x="22440" y="751715"/>
                </a:lnTo>
                <a:cubicBezTo>
                  <a:pt x="18169" y="730362"/>
                  <a:pt x="11220" y="699165"/>
                  <a:pt x="11220" y="678787"/>
                </a:cubicBezTo>
                <a:cubicBezTo>
                  <a:pt x="11220" y="648810"/>
                  <a:pt x="14960" y="618949"/>
                  <a:pt x="16830" y="589030"/>
                </a:cubicBezTo>
                <a:cubicBezTo>
                  <a:pt x="14960" y="581550"/>
                  <a:pt x="13338" y="574004"/>
                  <a:pt x="11220" y="566591"/>
                </a:cubicBezTo>
                <a:cubicBezTo>
                  <a:pt x="9595" y="560905"/>
                  <a:pt x="6770" y="555560"/>
                  <a:pt x="5610" y="549762"/>
                </a:cubicBezTo>
                <a:cubicBezTo>
                  <a:pt x="3017" y="536796"/>
                  <a:pt x="1870" y="523583"/>
                  <a:pt x="0" y="510493"/>
                </a:cubicBezTo>
                <a:cubicBezTo>
                  <a:pt x="1870" y="469354"/>
                  <a:pt x="2451" y="428137"/>
                  <a:pt x="5610" y="387077"/>
                </a:cubicBezTo>
                <a:cubicBezTo>
                  <a:pt x="6458" y="376056"/>
                  <a:pt x="20487" y="336838"/>
                  <a:pt x="22440" y="330979"/>
                </a:cubicBezTo>
                <a:cubicBezTo>
                  <a:pt x="26338" y="319283"/>
                  <a:pt x="31563" y="300958"/>
                  <a:pt x="39269" y="291710"/>
                </a:cubicBezTo>
                <a:cubicBezTo>
                  <a:pt x="43585" y="286531"/>
                  <a:pt x="50488" y="284230"/>
                  <a:pt x="56098" y="280490"/>
                </a:cubicBezTo>
                <a:cubicBezTo>
                  <a:pt x="82562" y="240797"/>
                  <a:pt x="49326" y="289973"/>
                  <a:pt x="84148" y="241222"/>
                </a:cubicBezTo>
                <a:cubicBezTo>
                  <a:pt x="99478" y="219759"/>
                  <a:pt x="101636" y="208992"/>
                  <a:pt x="129026" y="190733"/>
                </a:cubicBezTo>
                <a:cubicBezTo>
                  <a:pt x="177273" y="158571"/>
                  <a:pt x="116221" y="197137"/>
                  <a:pt x="162685" y="173904"/>
                </a:cubicBezTo>
                <a:cubicBezTo>
                  <a:pt x="168715" y="170889"/>
                  <a:pt x="173484" y="165699"/>
                  <a:pt x="179514" y="162684"/>
                </a:cubicBezTo>
                <a:cubicBezTo>
                  <a:pt x="188521" y="158181"/>
                  <a:pt x="198557" y="155968"/>
                  <a:pt x="207564" y="151465"/>
                </a:cubicBezTo>
                <a:cubicBezTo>
                  <a:pt x="213594" y="148450"/>
                  <a:pt x="218080" y="142612"/>
                  <a:pt x="224393" y="140245"/>
                </a:cubicBezTo>
                <a:cubicBezTo>
                  <a:pt x="233321" y="136897"/>
                  <a:pt x="243243" y="137144"/>
                  <a:pt x="252442" y="134635"/>
                </a:cubicBezTo>
                <a:cubicBezTo>
                  <a:pt x="263852" y="131523"/>
                  <a:pt x="286101" y="123416"/>
                  <a:pt x="286101" y="123416"/>
                </a:cubicBezTo>
                <a:cubicBezTo>
                  <a:pt x="291711" y="117806"/>
                  <a:pt x="296668" y="111457"/>
                  <a:pt x="302930" y="106586"/>
                </a:cubicBezTo>
                <a:cubicBezTo>
                  <a:pt x="316874" y="95740"/>
                  <a:pt x="341071" y="80110"/>
                  <a:pt x="359029" y="72927"/>
                </a:cubicBezTo>
                <a:cubicBezTo>
                  <a:pt x="370009" y="68535"/>
                  <a:pt x="381468" y="65448"/>
                  <a:pt x="392687" y="61708"/>
                </a:cubicBezTo>
                <a:cubicBezTo>
                  <a:pt x="398297" y="59838"/>
                  <a:pt x="403780" y="57532"/>
                  <a:pt x="409517" y="56098"/>
                </a:cubicBezTo>
                <a:cubicBezTo>
                  <a:pt x="416997" y="54228"/>
                  <a:pt x="424571" y="52703"/>
                  <a:pt x="431956" y="50488"/>
                </a:cubicBezTo>
                <a:cubicBezTo>
                  <a:pt x="443284" y="47090"/>
                  <a:pt x="454395" y="43008"/>
                  <a:pt x="465615" y="39268"/>
                </a:cubicBezTo>
                <a:cubicBezTo>
                  <a:pt x="471225" y="37398"/>
                  <a:pt x="476532" y="33658"/>
                  <a:pt x="482445" y="33658"/>
                </a:cubicBezTo>
                <a:lnTo>
                  <a:pt x="499274" y="33658"/>
                </a:ln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図形 7">
            <a:extLst>
              <a:ext uri="{FF2B5EF4-FFF2-40B4-BE49-F238E27FC236}">
                <a16:creationId xmlns:a16="http://schemas.microsoft.com/office/drawing/2014/main" id="{D9FCA8F0-A124-4E27-AAD0-81518478D6AD}"/>
              </a:ext>
            </a:extLst>
          </p:cNvPr>
          <p:cNvSpPr/>
          <p:nvPr/>
        </p:nvSpPr>
        <p:spPr>
          <a:xfrm>
            <a:off x="5332524" y="4055897"/>
            <a:ext cx="1640477" cy="1228602"/>
          </a:xfrm>
          <a:custGeom>
            <a:avLst/>
            <a:gdLst>
              <a:gd name="connsiteX0" fmla="*/ 456806 w 1640477"/>
              <a:gd name="connsiteY0" fmla="*/ 0 h 1228602"/>
              <a:gd name="connsiteX1" fmla="*/ 383878 w 1640477"/>
              <a:gd name="connsiteY1" fmla="*/ 16829 h 1228602"/>
              <a:gd name="connsiteX2" fmla="*/ 350220 w 1640477"/>
              <a:gd name="connsiteY2" fmla="*/ 28049 h 1228602"/>
              <a:gd name="connsiteX3" fmla="*/ 299731 w 1640477"/>
              <a:gd name="connsiteY3" fmla="*/ 39269 h 1228602"/>
              <a:gd name="connsiteX4" fmla="*/ 266072 w 1640477"/>
              <a:gd name="connsiteY4" fmla="*/ 61708 h 1228602"/>
              <a:gd name="connsiteX5" fmla="*/ 249243 w 1640477"/>
              <a:gd name="connsiteY5" fmla="*/ 67318 h 1228602"/>
              <a:gd name="connsiteX6" fmla="*/ 198755 w 1640477"/>
              <a:gd name="connsiteY6" fmla="*/ 95367 h 1228602"/>
              <a:gd name="connsiteX7" fmla="*/ 170705 w 1640477"/>
              <a:gd name="connsiteY7" fmla="*/ 123416 h 1228602"/>
              <a:gd name="connsiteX8" fmla="*/ 142656 w 1640477"/>
              <a:gd name="connsiteY8" fmla="*/ 157075 h 1228602"/>
              <a:gd name="connsiteX9" fmla="*/ 120217 w 1640477"/>
              <a:gd name="connsiteY9" fmla="*/ 196343 h 1228602"/>
              <a:gd name="connsiteX10" fmla="*/ 114607 w 1640477"/>
              <a:gd name="connsiteY10" fmla="*/ 213173 h 1228602"/>
              <a:gd name="connsiteX11" fmla="*/ 80948 w 1640477"/>
              <a:gd name="connsiteY11" fmla="*/ 252442 h 1228602"/>
              <a:gd name="connsiteX12" fmla="*/ 58509 w 1640477"/>
              <a:gd name="connsiteY12" fmla="*/ 286101 h 1228602"/>
              <a:gd name="connsiteX13" fmla="*/ 47289 w 1640477"/>
              <a:gd name="connsiteY13" fmla="*/ 319759 h 1228602"/>
              <a:gd name="connsiteX14" fmla="*/ 41680 w 1640477"/>
              <a:gd name="connsiteY14" fmla="*/ 336589 h 1228602"/>
              <a:gd name="connsiteX15" fmla="*/ 36070 w 1640477"/>
              <a:gd name="connsiteY15" fmla="*/ 353418 h 1228602"/>
              <a:gd name="connsiteX16" fmla="*/ 24850 w 1640477"/>
              <a:gd name="connsiteY16" fmla="*/ 420736 h 1228602"/>
              <a:gd name="connsiteX17" fmla="*/ 13631 w 1640477"/>
              <a:gd name="connsiteY17" fmla="*/ 437566 h 1228602"/>
              <a:gd name="connsiteX18" fmla="*/ 13631 w 1640477"/>
              <a:gd name="connsiteY18" fmla="*/ 734886 h 1228602"/>
              <a:gd name="connsiteX19" fmla="*/ 24850 w 1640477"/>
              <a:gd name="connsiteY19" fmla="*/ 768545 h 1228602"/>
              <a:gd name="connsiteX20" fmla="*/ 41680 w 1640477"/>
              <a:gd name="connsiteY20" fmla="*/ 830253 h 1228602"/>
              <a:gd name="connsiteX21" fmla="*/ 52899 w 1640477"/>
              <a:gd name="connsiteY21" fmla="*/ 863912 h 1228602"/>
              <a:gd name="connsiteX22" fmla="*/ 64119 w 1640477"/>
              <a:gd name="connsiteY22" fmla="*/ 880741 h 1228602"/>
              <a:gd name="connsiteX23" fmla="*/ 69729 w 1640477"/>
              <a:gd name="connsiteY23" fmla="*/ 897570 h 1228602"/>
              <a:gd name="connsiteX24" fmla="*/ 86558 w 1640477"/>
              <a:gd name="connsiteY24" fmla="*/ 903180 h 1228602"/>
              <a:gd name="connsiteX25" fmla="*/ 114607 w 1640477"/>
              <a:gd name="connsiteY25" fmla="*/ 936839 h 1228602"/>
              <a:gd name="connsiteX26" fmla="*/ 125827 w 1640477"/>
              <a:gd name="connsiteY26" fmla="*/ 953669 h 1228602"/>
              <a:gd name="connsiteX27" fmla="*/ 142656 w 1640477"/>
              <a:gd name="connsiteY27" fmla="*/ 964888 h 1228602"/>
              <a:gd name="connsiteX28" fmla="*/ 176315 w 1640477"/>
              <a:gd name="connsiteY28" fmla="*/ 992937 h 1228602"/>
              <a:gd name="connsiteX29" fmla="*/ 181925 w 1640477"/>
              <a:gd name="connsiteY29" fmla="*/ 1009767 h 1228602"/>
              <a:gd name="connsiteX30" fmla="*/ 232413 w 1640477"/>
              <a:gd name="connsiteY30" fmla="*/ 1049036 h 1228602"/>
              <a:gd name="connsiteX31" fmla="*/ 288512 w 1640477"/>
              <a:gd name="connsiteY31" fmla="*/ 1093914 h 1228602"/>
              <a:gd name="connsiteX32" fmla="*/ 305341 w 1640477"/>
              <a:gd name="connsiteY32" fmla="*/ 1105134 h 1228602"/>
              <a:gd name="connsiteX33" fmla="*/ 339000 w 1640477"/>
              <a:gd name="connsiteY33" fmla="*/ 1116353 h 1228602"/>
              <a:gd name="connsiteX34" fmla="*/ 355829 w 1640477"/>
              <a:gd name="connsiteY34" fmla="*/ 1121963 h 1228602"/>
              <a:gd name="connsiteX35" fmla="*/ 372659 w 1640477"/>
              <a:gd name="connsiteY35" fmla="*/ 1127573 h 1228602"/>
              <a:gd name="connsiteX36" fmla="*/ 406318 w 1640477"/>
              <a:gd name="connsiteY36" fmla="*/ 1150012 h 1228602"/>
              <a:gd name="connsiteX37" fmla="*/ 439977 w 1640477"/>
              <a:gd name="connsiteY37" fmla="*/ 1161232 h 1228602"/>
              <a:gd name="connsiteX38" fmla="*/ 479245 w 1640477"/>
              <a:gd name="connsiteY38" fmla="*/ 1183671 h 1228602"/>
              <a:gd name="connsiteX39" fmla="*/ 496075 w 1640477"/>
              <a:gd name="connsiteY39" fmla="*/ 1189281 h 1228602"/>
              <a:gd name="connsiteX40" fmla="*/ 580222 w 1640477"/>
              <a:gd name="connsiteY40" fmla="*/ 1217330 h 1228602"/>
              <a:gd name="connsiteX41" fmla="*/ 619491 w 1640477"/>
              <a:gd name="connsiteY41" fmla="*/ 1228550 h 1228602"/>
              <a:gd name="connsiteX42" fmla="*/ 692418 w 1640477"/>
              <a:gd name="connsiteY42" fmla="*/ 1222940 h 1228602"/>
              <a:gd name="connsiteX43" fmla="*/ 956080 w 1640477"/>
              <a:gd name="connsiteY43" fmla="*/ 1222940 h 1228602"/>
              <a:gd name="connsiteX44" fmla="*/ 989739 w 1640477"/>
              <a:gd name="connsiteY44" fmla="*/ 1217330 h 1228602"/>
              <a:gd name="connsiteX45" fmla="*/ 1152423 w 1640477"/>
              <a:gd name="connsiteY45" fmla="*/ 1194891 h 1228602"/>
              <a:gd name="connsiteX46" fmla="*/ 1197302 w 1640477"/>
              <a:gd name="connsiteY46" fmla="*/ 1183671 h 1228602"/>
              <a:gd name="connsiteX47" fmla="*/ 1225351 w 1640477"/>
              <a:gd name="connsiteY47" fmla="*/ 1166842 h 1228602"/>
              <a:gd name="connsiteX48" fmla="*/ 1247790 w 1640477"/>
              <a:gd name="connsiteY48" fmla="*/ 1161232 h 1228602"/>
              <a:gd name="connsiteX49" fmla="*/ 1264620 w 1640477"/>
              <a:gd name="connsiteY49" fmla="*/ 1155622 h 1228602"/>
              <a:gd name="connsiteX50" fmla="*/ 1287059 w 1640477"/>
              <a:gd name="connsiteY50" fmla="*/ 1144402 h 1228602"/>
              <a:gd name="connsiteX51" fmla="*/ 1348767 w 1640477"/>
              <a:gd name="connsiteY51" fmla="*/ 1116353 h 1228602"/>
              <a:gd name="connsiteX52" fmla="*/ 1382426 w 1640477"/>
              <a:gd name="connsiteY52" fmla="*/ 1093914 h 1228602"/>
              <a:gd name="connsiteX53" fmla="*/ 1410475 w 1640477"/>
              <a:gd name="connsiteY53" fmla="*/ 1077085 h 1228602"/>
              <a:gd name="connsiteX54" fmla="*/ 1444134 w 1640477"/>
              <a:gd name="connsiteY54" fmla="*/ 1043426 h 1228602"/>
              <a:gd name="connsiteX55" fmla="*/ 1466573 w 1640477"/>
              <a:gd name="connsiteY55" fmla="*/ 1026596 h 1228602"/>
              <a:gd name="connsiteX56" fmla="*/ 1517061 w 1640477"/>
              <a:gd name="connsiteY56" fmla="*/ 976108 h 1228602"/>
              <a:gd name="connsiteX57" fmla="*/ 1533891 w 1640477"/>
              <a:gd name="connsiteY57" fmla="*/ 959278 h 1228602"/>
              <a:gd name="connsiteX58" fmla="*/ 1567550 w 1640477"/>
              <a:gd name="connsiteY58" fmla="*/ 903180 h 1228602"/>
              <a:gd name="connsiteX59" fmla="*/ 1578769 w 1640477"/>
              <a:gd name="connsiteY59" fmla="*/ 886351 h 1228602"/>
              <a:gd name="connsiteX60" fmla="*/ 1589989 w 1640477"/>
              <a:gd name="connsiteY60" fmla="*/ 869521 h 1228602"/>
              <a:gd name="connsiteX61" fmla="*/ 1606818 w 1640477"/>
              <a:gd name="connsiteY61" fmla="*/ 824643 h 1228602"/>
              <a:gd name="connsiteX62" fmla="*/ 1618038 w 1640477"/>
              <a:gd name="connsiteY62" fmla="*/ 790984 h 1228602"/>
              <a:gd name="connsiteX63" fmla="*/ 1629258 w 1640477"/>
              <a:gd name="connsiteY63" fmla="*/ 751715 h 1228602"/>
              <a:gd name="connsiteX64" fmla="*/ 1634867 w 1640477"/>
              <a:gd name="connsiteY64" fmla="*/ 706837 h 1228602"/>
              <a:gd name="connsiteX65" fmla="*/ 1640477 w 1640477"/>
              <a:gd name="connsiteY65" fmla="*/ 684397 h 1228602"/>
              <a:gd name="connsiteX66" fmla="*/ 1634867 w 1640477"/>
              <a:gd name="connsiteY66" fmla="*/ 437566 h 1228602"/>
              <a:gd name="connsiteX67" fmla="*/ 1629258 w 1640477"/>
              <a:gd name="connsiteY67" fmla="*/ 415126 h 1228602"/>
              <a:gd name="connsiteX68" fmla="*/ 1612428 w 1640477"/>
              <a:gd name="connsiteY68" fmla="*/ 370248 h 1228602"/>
              <a:gd name="connsiteX69" fmla="*/ 1606818 w 1640477"/>
              <a:gd name="connsiteY69" fmla="*/ 353418 h 1228602"/>
              <a:gd name="connsiteX70" fmla="*/ 1589989 w 1640477"/>
              <a:gd name="connsiteY70" fmla="*/ 342199 h 1228602"/>
              <a:gd name="connsiteX71" fmla="*/ 1578769 w 1640477"/>
              <a:gd name="connsiteY71" fmla="*/ 325369 h 1228602"/>
              <a:gd name="connsiteX72" fmla="*/ 1573159 w 1640477"/>
              <a:gd name="connsiteY72" fmla="*/ 302930 h 1228602"/>
              <a:gd name="connsiteX73" fmla="*/ 1561940 w 1640477"/>
              <a:gd name="connsiteY73" fmla="*/ 286101 h 1228602"/>
              <a:gd name="connsiteX74" fmla="*/ 1550720 w 1640477"/>
              <a:gd name="connsiteY74" fmla="*/ 263661 h 1228602"/>
              <a:gd name="connsiteX75" fmla="*/ 1545110 w 1640477"/>
              <a:gd name="connsiteY75" fmla="*/ 246832 h 1228602"/>
              <a:gd name="connsiteX76" fmla="*/ 1528281 w 1640477"/>
              <a:gd name="connsiteY76" fmla="*/ 241222 h 1228602"/>
              <a:gd name="connsiteX77" fmla="*/ 1494622 w 1640477"/>
              <a:gd name="connsiteY77" fmla="*/ 213173 h 1228602"/>
              <a:gd name="connsiteX78" fmla="*/ 1460963 w 1640477"/>
              <a:gd name="connsiteY78" fmla="*/ 185124 h 1228602"/>
              <a:gd name="connsiteX79" fmla="*/ 1438524 w 1640477"/>
              <a:gd name="connsiteY79" fmla="*/ 151465 h 1228602"/>
              <a:gd name="connsiteX80" fmla="*/ 1421694 w 1640477"/>
              <a:gd name="connsiteY80" fmla="*/ 145855 h 1228602"/>
              <a:gd name="connsiteX81" fmla="*/ 1371206 w 1640477"/>
              <a:gd name="connsiteY81" fmla="*/ 117806 h 1228602"/>
              <a:gd name="connsiteX82" fmla="*/ 1354377 w 1640477"/>
              <a:gd name="connsiteY82" fmla="*/ 106586 h 1228602"/>
              <a:gd name="connsiteX83" fmla="*/ 1326328 w 1640477"/>
              <a:gd name="connsiteY83" fmla="*/ 100977 h 1228602"/>
              <a:gd name="connsiteX84" fmla="*/ 1292669 w 1640477"/>
              <a:gd name="connsiteY84" fmla="*/ 89757 h 1228602"/>
              <a:gd name="connsiteX85" fmla="*/ 1275839 w 1640477"/>
              <a:gd name="connsiteY85" fmla="*/ 84147 h 1228602"/>
              <a:gd name="connsiteX86" fmla="*/ 1259010 w 1640477"/>
              <a:gd name="connsiteY86" fmla="*/ 72928 h 1228602"/>
              <a:gd name="connsiteX87" fmla="*/ 1225351 w 1640477"/>
              <a:gd name="connsiteY87" fmla="*/ 61708 h 1228602"/>
              <a:gd name="connsiteX88" fmla="*/ 1208521 w 1640477"/>
              <a:gd name="connsiteY88" fmla="*/ 50488 h 1228602"/>
              <a:gd name="connsiteX89" fmla="*/ 1174863 w 1640477"/>
              <a:gd name="connsiteY89" fmla="*/ 39269 h 1228602"/>
              <a:gd name="connsiteX90" fmla="*/ 1158033 w 1640477"/>
              <a:gd name="connsiteY90" fmla="*/ 28049 h 1228602"/>
              <a:gd name="connsiteX91" fmla="*/ 1090715 w 1640477"/>
              <a:gd name="connsiteY91" fmla="*/ 16829 h 1228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1640477" h="1228602">
                <a:moveTo>
                  <a:pt x="456806" y="0"/>
                </a:moveTo>
                <a:cubicBezTo>
                  <a:pt x="434563" y="4449"/>
                  <a:pt x="404165" y="10066"/>
                  <a:pt x="383878" y="16829"/>
                </a:cubicBezTo>
                <a:cubicBezTo>
                  <a:pt x="372659" y="20569"/>
                  <a:pt x="361693" y="25181"/>
                  <a:pt x="350220" y="28049"/>
                </a:cubicBezTo>
                <a:cubicBezTo>
                  <a:pt x="318530" y="35972"/>
                  <a:pt x="335340" y="32147"/>
                  <a:pt x="299731" y="39269"/>
                </a:cubicBezTo>
                <a:cubicBezTo>
                  <a:pt x="288511" y="46749"/>
                  <a:pt x="278864" y="57444"/>
                  <a:pt x="266072" y="61708"/>
                </a:cubicBezTo>
                <a:cubicBezTo>
                  <a:pt x="260462" y="63578"/>
                  <a:pt x="254412" y="64446"/>
                  <a:pt x="249243" y="67318"/>
                </a:cubicBezTo>
                <a:cubicBezTo>
                  <a:pt x="191375" y="99467"/>
                  <a:pt x="236835" y="82673"/>
                  <a:pt x="198755" y="95367"/>
                </a:cubicBezTo>
                <a:cubicBezTo>
                  <a:pt x="178185" y="126221"/>
                  <a:pt x="198755" y="100041"/>
                  <a:pt x="170705" y="123416"/>
                </a:cubicBezTo>
                <a:cubicBezTo>
                  <a:pt x="154508" y="136914"/>
                  <a:pt x="153688" y="140527"/>
                  <a:pt x="142656" y="157075"/>
                </a:cubicBezTo>
                <a:cubicBezTo>
                  <a:pt x="129796" y="195659"/>
                  <a:pt x="147386" y="148799"/>
                  <a:pt x="120217" y="196343"/>
                </a:cubicBezTo>
                <a:cubicBezTo>
                  <a:pt x="117283" y="201477"/>
                  <a:pt x="117541" y="208039"/>
                  <a:pt x="114607" y="213173"/>
                </a:cubicBezTo>
                <a:cubicBezTo>
                  <a:pt x="105012" y="229965"/>
                  <a:pt x="94211" y="239179"/>
                  <a:pt x="80948" y="252442"/>
                </a:cubicBezTo>
                <a:cubicBezTo>
                  <a:pt x="62395" y="308107"/>
                  <a:pt x="93521" y="223081"/>
                  <a:pt x="58509" y="286101"/>
                </a:cubicBezTo>
                <a:cubicBezTo>
                  <a:pt x="52765" y="296439"/>
                  <a:pt x="51029" y="308540"/>
                  <a:pt x="47289" y="319759"/>
                </a:cubicBezTo>
                <a:lnTo>
                  <a:pt x="41680" y="336589"/>
                </a:lnTo>
                <a:lnTo>
                  <a:pt x="36070" y="353418"/>
                </a:lnTo>
                <a:cubicBezTo>
                  <a:pt x="34292" y="369421"/>
                  <a:pt x="34249" y="401938"/>
                  <a:pt x="24850" y="420736"/>
                </a:cubicBezTo>
                <a:cubicBezTo>
                  <a:pt x="21835" y="426766"/>
                  <a:pt x="17371" y="431956"/>
                  <a:pt x="13631" y="437566"/>
                </a:cubicBezTo>
                <a:cubicBezTo>
                  <a:pt x="-8782" y="549625"/>
                  <a:pt x="247" y="493960"/>
                  <a:pt x="13631" y="734886"/>
                </a:cubicBezTo>
                <a:cubicBezTo>
                  <a:pt x="14287" y="746694"/>
                  <a:pt x="22531" y="756948"/>
                  <a:pt x="24850" y="768545"/>
                </a:cubicBezTo>
                <a:cubicBezTo>
                  <a:pt x="32780" y="808195"/>
                  <a:pt x="27444" y="787543"/>
                  <a:pt x="41680" y="830253"/>
                </a:cubicBezTo>
                <a:cubicBezTo>
                  <a:pt x="41681" y="830257"/>
                  <a:pt x="52897" y="863909"/>
                  <a:pt x="52899" y="863912"/>
                </a:cubicBezTo>
                <a:cubicBezTo>
                  <a:pt x="56639" y="869522"/>
                  <a:pt x="61104" y="874711"/>
                  <a:pt x="64119" y="880741"/>
                </a:cubicBezTo>
                <a:cubicBezTo>
                  <a:pt x="66764" y="886030"/>
                  <a:pt x="65548" y="893389"/>
                  <a:pt x="69729" y="897570"/>
                </a:cubicBezTo>
                <a:cubicBezTo>
                  <a:pt x="73910" y="901751"/>
                  <a:pt x="80948" y="901310"/>
                  <a:pt x="86558" y="903180"/>
                </a:cubicBezTo>
                <a:cubicBezTo>
                  <a:pt x="114416" y="944967"/>
                  <a:pt x="78612" y="893645"/>
                  <a:pt x="114607" y="936839"/>
                </a:cubicBezTo>
                <a:cubicBezTo>
                  <a:pt x="118923" y="942019"/>
                  <a:pt x="121059" y="948901"/>
                  <a:pt x="125827" y="953669"/>
                </a:cubicBezTo>
                <a:cubicBezTo>
                  <a:pt x="130594" y="958436"/>
                  <a:pt x="137477" y="960572"/>
                  <a:pt x="142656" y="964888"/>
                </a:cubicBezTo>
                <a:cubicBezTo>
                  <a:pt x="185849" y="1000882"/>
                  <a:pt x="134533" y="965083"/>
                  <a:pt x="176315" y="992937"/>
                </a:cubicBezTo>
                <a:cubicBezTo>
                  <a:pt x="178185" y="998547"/>
                  <a:pt x="178645" y="1004847"/>
                  <a:pt x="181925" y="1009767"/>
                </a:cubicBezTo>
                <a:cubicBezTo>
                  <a:pt x="197712" y="1033446"/>
                  <a:pt x="210134" y="1026757"/>
                  <a:pt x="232413" y="1049036"/>
                </a:cubicBezTo>
                <a:cubicBezTo>
                  <a:pt x="283573" y="1100194"/>
                  <a:pt x="245773" y="1069491"/>
                  <a:pt x="288512" y="1093914"/>
                </a:cubicBezTo>
                <a:cubicBezTo>
                  <a:pt x="294366" y="1097259"/>
                  <a:pt x="299180" y="1102396"/>
                  <a:pt x="305341" y="1105134"/>
                </a:cubicBezTo>
                <a:cubicBezTo>
                  <a:pt x="316148" y="1109937"/>
                  <a:pt x="327780" y="1112613"/>
                  <a:pt x="339000" y="1116353"/>
                </a:cubicBezTo>
                <a:lnTo>
                  <a:pt x="355829" y="1121963"/>
                </a:lnTo>
                <a:lnTo>
                  <a:pt x="372659" y="1127573"/>
                </a:lnTo>
                <a:cubicBezTo>
                  <a:pt x="383879" y="1135053"/>
                  <a:pt x="393526" y="1145748"/>
                  <a:pt x="406318" y="1150012"/>
                </a:cubicBezTo>
                <a:cubicBezTo>
                  <a:pt x="417538" y="1153752"/>
                  <a:pt x="430137" y="1154672"/>
                  <a:pt x="439977" y="1161232"/>
                </a:cubicBezTo>
                <a:cubicBezTo>
                  <a:pt x="456877" y="1172498"/>
                  <a:pt x="459319" y="1175131"/>
                  <a:pt x="479245" y="1183671"/>
                </a:cubicBezTo>
                <a:cubicBezTo>
                  <a:pt x="484680" y="1186000"/>
                  <a:pt x="490465" y="1187411"/>
                  <a:pt x="496075" y="1189281"/>
                </a:cubicBezTo>
                <a:cubicBezTo>
                  <a:pt x="543823" y="1221113"/>
                  <a:pt x="516332" y="1210231"/>
                  <a:pt x="580222" y="1217330"/>
                </a:cubicBezTo>
                <a:cubicBezTo>
                  <a:pt x="588159" y="1219976"/>
                  <a:pt x="612446" y="1228550"/>
                  <a:pt x="619491" y="1228550"/>
                </a:cubicBezTo>
                <a:cubicBezTo>
                  <a:pt x="643872" y="1228550"/>
                  <a:pt x="668109" y="1224810"/>
                  <a:pt x="692418" y="1222940"/>
                </a:cubicBezTo>
                <a:cubicBezTo>
                  <a:pt x="828264" y="1228600"/>
                  <a:pt x="822242" y="1232171"/>
                  <a:pt x="956080" y="1222940"/>
                </a:cubicBezTo>
                <a:cubicBezTo>
                  <a:pt x="967427" y="1222157"/>
                  <a:pt x="978519" y="1219200"/>
                  <a:pt x="989739" y="1217330"/>
                </a:cubicBezTo>
                <a:cubicBezTo>
                  <a:pt x="1041670" y="1165399"/>
                  <a:pt x="994357" y="1205089"/>
                  <a:pt x="1152423" y="1194891"/>
                </a:cubicBezTo>
                <a:cubicBezTo>
                  <a:pt x="1159773" y="1194417"/>
                  <a:pt x="1187860" y="1188392"/>
                  <a:pt x="1197302" y="1183671"/>
                </a:cubicBezTo>
                <a:cubicBezTo>
                  <a:pt x="1207054" y="1178795"/>
                  <a:pt x="1215387" y="1171270"/>
                  <a:pt x="1225351" y="1166842"/>
                </a:cubicBezTo>
                <a:cubicBezTo>
                  <a:pt x="1232396" y="1163711"/>
                  <a:pt x="1240377" y="1163350"/>
                  <a:pt x="1247790" y="1161232"/>
                </a:cubicBezTo>
                <a:cubicBezTo>
                  <a:pt x="1253476" y="1159607"/>
                  <a:pt x="1259185" y="1157951"/>
                  <a:pt x="1264620" y="1155622"/>
                </a:cubicBezTo>
                <a:cubicBezTo>
                  <a:pt x="1272306" y="1152328"/>
                  <a:pt x="1279373" y="1147696"/>
                  <a:pt x="1287059" y="1144402"/>
                </a:cubicBezTo>
                <a:cubicBezTo>
                  <a:pt x="1320425" y="1130102"/>
                  <a:pt x="1296705" y="1151061"/>
                  <a:pt x="1348767" y="1116353"/>
                </a:cubicBezTo>
                <a:cubicBezTo>
                  <a:pt x="1359987" y="1108873"/>
                  <a:pt x="1370863" y="1100851"/>
                  <a:pt x="1382426" y="1093914"/>
                </a:cubicBezTo>
                <a:cubicBezTo>
                  <a:pt x="1391776" y="1088304"/>
                  <a:pt x="1402036" y="1083989"/>
                  <a:pt x="1410475" y="1077085"/>
                </a:cubicBezTo>
                <a:cubicBezTo>
                  <a:pt x="1422755" y="1067037"/>
                  <a:pt x="1432340" y="1054041"/>
                  <a:pt x="1444134" y="1043426"/>
                </a:cubicBezTo>
                <a:cubicBezTo>
                  <a:pt x="1451084" y="1037171"/>
                  <a:pt x="1459703" y="1032938"/>
                  <a:pt x="1466573" y="1026596"/>
                </a:cubicBezTo>
                <a:cubicBezTo>
                  <a:pt x="1484061" y="1010453"/>
                  <a:pt x="1500232" y="992937"/>
                  <a:pt x="1517061" y="976108"/>
                </a:cubicBezTo>
                <a:lnTo>
                  <a:pt x="1533891" y="959278"/>
                </a:lnTo>
                <a:cubicBezTo>
                  <a:pt x="1551141" y="924776"/>
                  <a:pt x="1540470" y="943800"/>
                  <a:pt x="1567550" y="903180"/>
                </a:cubicBezTo>
                <a:lnTo>
                  <a:pt x="1578769" y="886351"/>
                </a:lnTo>
                <a:cubicBezTo>
                  <a:pt x="1582509" y="880741"/>
                  <a:pt x="1587857" y="875917"/>
                  <a:pt x="1589989" y="869521"/>
                </a:cubicBezTo>
                <a:cubicBezTo>
                  <a:pt x="1606665" y="819497"/>
                  <a:pt x="1579982" y="898443"/>
                  <a:pt x="1606818" y="824643"/>
                </a:cubicBezTo>
                <a:cubicBezTo>
                  <a:pt x="1610860" y="813528"/>
                  <a:pt x="1614640" y="802312"/>
                  <a:pt x="1618038" y="790984"/>
                </a:cubicBezTo>
                <a:cubicBezTo>
                  <a:pt x="1639175" y="720531"/>
                  <a:pt x="1610401" y="808286"/>
                  <a:pt x="1629258" y="751715"/>
                </a:cubicBezTo>
                <a:cubicBezTo>
                  <a:pt x="1631128" y="736756"/>
                  <a:pt x="1632389" y="721708"/>
                  <a:pt x="1634867" y="706837"/>
                </a:cubicBezTo>
                <a:cubicBezTo>
                  <a:pt x="1636134" y="699232"/>
                  <a:pt x="1640477" y="692107"/>
                  <a:pt x="1640477" y="684397"/>
                </a:cubicBezTo>
                <a:cubicBezTo>
                  <a:pt x="1640477" y="602099"/>
                  <a:pt x="1638293" y="519793"/>
                  <a:pt x="1634867" y="437566"/>
                </a:cubicBezTo>
                <a:cubicBezTo>
                  <a:pt x="1634546" y="429863"/>
                  <a:pt x="1630930" y="422653"/>
                  <a:pt x="1629258" y="415126"/>
                </a:cubicBezTo>
                <a:cubicBezTo>
                  <a:pt x="1621172" y="378735"/>
                  <a:pt x="1629753" y="396234"/>
                  <a:pt x="1612428" y="370248"/>
                </a:cubicBezTo>
                <a:cubicBezTo>
                  <a:pt x="1610558" y="364638"/>
                  <a:pt x="1610512" y="358036"/>
                  <a:pt x="1606818" y="353418"/>
                </a:cubicBezTo>
                <a:cubicBezTo>
                  <a:pt x="1602606" y="348153"/>
                  <a:pt x="1594756" y="346966"/>
                  <a:pt x="1589989" y="342199"/>
                </a:cubicBezTo>
                <a:cubicBezTo>
                  <a:pt x="1585221" y="337431"/>
                  <a:pt x="1582509" y="330979"/>
                  <a:pt x="1578769" y="325369"/>
                </a:cubicBezTo>
                <a:cubicBezTo>
                  <a:pt x="1576899" y="317889"/>
                  <a:pt x="1576196" y="310017"/>
                  <a:pt x="1573159" y="302930"/>
                </a:cubicBezTo>
                <a:cubicBezTo>
                  <a:pt x="1570503" y="296733"/>
                  <a:pt x="1565285" y="291955"/>
                  <a:pt x="1561940" y="286101"/>
                </a:cubicBezTo>
                <a:cubicBezTo>
                  <a:pt x="1557791" y="278840"/>
                  <a:pt x="1554014" y="271348"/>
                  <a:pt x="1550720" y="263661"/>
                </a:cubicBezTo>
                <a:cubicBezTo>
                  <a:pt x="1548391" y="258226"/>
                  <a:pt x="1549291" y="251013"/>
                  <a:pt x="1545110" y="246832"/>
                </a:cubicBezTo>
                <a:cubicBezTo>
                  <a:pt x="1540929" y="242651"/>
                  <a:pt x="1533891" y="243092"/>
                  <a:pt x="1528281" y="241222"/>
                </a:cubicBezTo>
                <a:cubicBezTo>
                  <a:pt x="1479094" y="192037"/>
                  <a:pt x="1541499" y="252239"/>
                  <a:pt x="1494622" y="213173"/>
                </a:cubicBezTo>
                <a:cubicBezTo>
                  <a:pt x="1451442" y="177188"/>
                  <a:pt x="1502737" y="212971"/>
                  <a:pt x="1460963" y="185124"/>
                </a:cubicBezTo>
                <a:cubicBezTo>
                  <a:pt x="1453483" y="173904"/>
                  <a:pt x="1451316" y="155729"/>
                  <a:pt x="1438524" y="151465"/>
                </a:cubicBezTo>
                <a:cubicBezTo>
                  <a:pt x="1432914" y="149595"/>
                  <a:pt x="1426863" y="148727"/>
                  <a:pt x="1421694" y="145855"/>
                </a:cubicBezTo>
                <a:cubicBezTo>
                  <a:pt x="1363825" y="113706"/>
                  <a:pt x="1409288" y="130500"/>
                  <a:pt x="1371206" y="117806"/>
                </a:cubicBezTo>
                <a:cubicBezTo>
                  <a:pt x="1365596" y="114066"/>
                  <a:pt x="1360690" y="108953"/>
                  <a:pt x="1354377" y="106586"/>
                </a:cubicBezTo>
                <a:cubicBezTo>
                  <a:pt x="1345449" y="103238"/>
                  <a:pt x="1335527" y="103486"/>
                  <a:pt x="1326328" y="100977"/>
                </a:cubicBezTo>
                <a:cubicBezTo>
                  <a:pt x="1314918" y="97865"/>
                  <a:pt x="1303889" y="93497"/>
                  <a:pt x="1292669" y="89757"/>
                </a:cubicBezTo>
                <a:cubicBezTo>
                  <a:pt x="1287059" y="87887"/>
                  <a:pt x="1280759" y="87427"/>
                  <a:pt x="1275839" y="84147"/>
                </a:cubicBezTo>
                <a:cubicBezTo>
                  <a:pt x="1270229" y="80407"/>
                  <a:pt x="1265171" y="75666"/>
                  <a:pt x="1259010" y="72928"/>
                </a:cubicBezTo>
                <a:cubicBezTo>
                  <a:pt x="1248203" y="68125"/>
                  <a:pt x="1235191" y="68268"/>
                  <a:pt x="1225351" y="61708"/>
                </a:cubicBezTo>
                <a:cubicBezTo>
                  <a:pt x="1219741" y="57968"/>
                  <a:pt x="1214682" y="53226"/>
                  <a:pt x="1208521" y="50488"/>
                </a:cubicBezTo>
                <a:cubicBezTo>
                  <a:pt x="1197714" y="45685"/>
                  <a:pt x="1174863" y="39269"/>
                  <a:pt x="1174863" y="39269"/>
                </a:cubicBezTo>
                <a:cubicBezTo>
                  <a:pt x="1169253" y="35529"/>
                  <a:pt x="1164194" y="30787"/>
                  <a:pt x="1158033" y="28049"/>
                </a:cubicBezTo>
                <a:cubicBezTo>
                  <a:pt x="1124806" y="13281"/>
                  <a:pt x="1125694" y="16829"/>
                  <a:pt x="1090715" y="16829"/>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図形 8">
            <a:extLst>
              <a:ext uri="{FF2B5EF4-FFF2-40B4-BE49-F238E27FC236}">
                <a16:creationId xmlns:a16="http://schemas.microsoft.com/office/drawing/2014/main" id="{D9C2F999-BFB2-4EE2-837F-93CA37360822}"/>
              </a:ext>
            </a:extLst>
          </p:cNvPr>
          <p:cNvSpPr/>
          <p:nvPr/>
        </p:nvSpPr>
        <p:spPr>
          <a:xfrm>
            <a:off x="5262007" y="5559328"/>
            <a:ext cx="1739249" cy="982804"/>
          </a:xfrm>
          <a:custGeom>
            <a:avLst/>
            <a:gdLst>
              <a:gd name="connsiteX0" fmla="*/ 1239770 w 1739249"/>
              <a:gd name="connsiteY0" fmla="*/ 0 h 982804"/>
              <a:gd name="connsiteX1" fmla="*/ 1301478 w 1739249"/>
              <a:gd name="connsiteY1" fmla="*/ 5609 h 982804"/>
              <a:gd name="connsiteX2" fmla="*/ 1351966 w 1739249"/>
              <a:gd name="connsiteY2" fmla="*/ 16829 h 982804"/>
              <a:gd name="connsiteX3" fmla="*/ 1402454 w 1739249"/>
              <a:gd name="connsiteY3" fmla="*/ 39268 h 982804"/>
              <a:gd name="connsiteX4" fmla="*/ 1419284 w 1739249"/>
              <a:gd name="connsiteY4" fmla="*/ 44878 h 982804"/>
              <a:gd name="connsiteX5" fmla="*/ 1436113 w 1739249"/>
              <a:gd name="connsiteY5" fmla="*/ 56098 h 982804"/>
              <a:gd name="connsiteX6" fmla="*/ 1452943 w 1739249"/>
              <a:gd name="connsiteY6" fmla="*/ 61708 h 982804"/>
              <a:gd name="connsiteX7" fmla="*/ 1486602 w 1739249"/>
              <a:gd name="connsiteY7" fmla="*/ 84147 h 982804"/>
              <a:gd name="connsiteX8" fmla="*/ 1525870 w 1739249"/>
              <a:gd name="connsiteY8" fmla="*/ 100976 h 982804"/>
              <a:gd name="connsiteX9" fmla="*/ 1542700 w 1739249"/>
              <a:gd name="connsiteY9" fmla="*/ 117806 h 982804"/>
              <a:gd name="connsiteX10" fmla="*/ 1559529 w 1739249"/>
              <a:gd name="connsiteY10" fmla="*/ 129025 h 982804"/>
              <a:gd name="connsiteX11" fmla="*/ 1581968 w 1739249"/>
              <a:gd name="connsiteY11" fmla="*/ 162684 h 982804"/>
              <a:gd name="connsiteX12" fmla="*/ 1593188 w 1739249"/>
              <a:gd name="connsiteY12" fmla="*/ 179514 h 982804"/>
              <a:gd name="connsiteX13" fmla="*/ 1598798 w 1739249"/>
              <a:gd name="connsiteY13" fmla="*/ 196343 h 982804"/>
              <a:gd name="connsiteX14" fmla="*/ 1626847 w 1739249"/>
              <a:gd name="connsiteY14" fmla="*/ 230002 h 982804"/>
              <a:gd name="connsiteX15" fmla="*/ 1643676 w 1739249"/>
              <a:gd name="connsiteY15" fmla="*/ 235612 h 982804"/>
              <a:gd name="connsiteX16" fmla="*/ 1666116 w 1739249"/>
              <a:gd name="connsiteY16" fmla="*/ 269271 h 982804"/>
              <a:gd name="connsiteX17" fmla="*/ 1677335 w 1739249"/>
              <a:gd name="connsiteY17" fmla="*/ 302930 h 982804"/>
              <a:gd name="connsiteX18" fmla="*/ 1699775 w 1739249"/>
              <a:gd name="connsiteY18" fmla="*/ 336589 h 982804"/>
              <a:gd name="connsiteX19" fmla="*/ 1727824 w 1739249"/>
              <a:gd name="connsiteY19" fmla="*/ 375857 h 982804"/>
              <a:gd name="connsiteX20" fmla="*/ 1733433 w 1739249"/>
              <a:gd name="connsiteY20" fmla="*/ 460005 h 982804"/>
              <a:gd name="connsiteX21" fmla="*/ 1727824 w 1739249"/>
              <a:gd name="connsiteY21" fmla="*/ 555371 h 982804"/>
              <a:gd name="connsiteX22" fmla="*/ 1716604 w 1739249"/>
              <a:gd name="connsiteY22" fmla="*/ 589030 h 982804"/>
              <a:gd name="connsiteX23" fmla="*/ 1705384 w 1739249"/>
              <a:gd name="connsiteY23" fmla="*/ 639519 h 982804"/>
              <a:gd name="connsiteX24" fmla="*/ 1694165 w 1739249"/>
              <a:gd name="connsiteY24" fmla="*/ 656348 h 982804"/>
              <a:gd name="connsiteX25" fmla="*/ 1688555 w 1739249"/>
              <a:gd name="connsiteY25" fmla="*/ 673178 h 982804"/>
              <a:gd name="connsiteX26" fmla="*/ 1677335 w 1739249"/>
              <a:gd name="connsiteY26" fmla="*/ 695617 h 982804"/>
              <a:gd name="connsiteX27" fmla="*/ 1671726 w 1739249"/>
              <a:gd name="connsiteY27" fmla="*/ 712446 h 982804"/>
              <a:gd name="connsiteX28" fmla="*/ 1660506 w 1739249"/>
              <a:gd name="connsiteY28" fmla="*/ 729276 h 982804"/>
              <a:gd name="connsiteX29" fmla="*/ 1632457 w 1739249"/>
              <a:gd name="connsiteY29" fmla="*/ 774154 h 982804"/>
              <a:gd name="connsiteX30" fmla="*/ 1604408 w 1739249"/>
              <a:gd name="connsiteY30" fmla="*/ 796593 h 982804"/>
              <a:gd name="connsiteX31" fmla="*/ 1587578 w 1739249"/>
              <a:gd name="connsiteY31" fmla="*/ 813423 h 982804"/>
              <a:gd name="connsiteX32" fmla="*/ 1553919 w 1739249"/>
              <a:gd name="connsiteY32" fmla="*/ 824643 h 982804"/>
              <a:gd name="connsiteX33" fmla="*/ 1520260 w 1739249"/>
              <a:gd name="connsiteY33" fmla="*/ 841472 h 982804"/>
              <a:gd name="connsiteX34" fmla="*/ 1503431 w 1739249"/>
              <a:gd name="connsiteY34" fmla="*/ 852692 h 982804"/>
              <a:gd name="connsiteX35" fmla="*/ 1486602 w 1739249"/>
              <a:gd name="connsiteY35" fmla="*/ 858301 h 982804"/>
              <a:gd name="connsiteX36" fmla="*/ 1475382 w 1739249"/>
              <a:gd name="connsiteY36" fmla="*/ 875131 h 982804"/>
              <a:gd name="connsiteX37" fmla="*/ 1413674 w 1739249"/>
              <a:gd name="connsiteY37" fmla="*/ 880741 h 982804"/>
              <a:gd name="connsiteX38" fmla="*/ 1374405 w 1739249"/>
              <a:gd name="connsiteY38" fmla="*/ 897570 h 982804"/>
              <a:gd name="connsiteX39" fmla="*/ 1335137 w 1739249"/>
              <a:gd name="connsiteY39" fmla="*/ 908790 h 982804"/>
              <a:gd name="connsiteX40" fmla="*/ 1318307 w 1739249"/>
              <a:gd name="connsiteY40" fmla="*/ 914400 h 982804"/>
              <a:gd name="connsiteX41" fmla="*/ 1166842 w 1739249"/>
              <a:gd name="connsiteY41" fmla="*/ 920009 h 982804"/>
              <a:gd name="connsiteX42" fmla="*/ 1121964 w 1739249"/>
              <a:gd name="connsiteY42" fmla="*/ 925619 h 982804"/>
              <a:gd name="connsiteX43" fmla="*/ 1099524 w 1739249"/>
              <a:gd name="connsiteY43" fmla="*/ 931229 h 982804"/>
              <a:gd name="connsiteX44" fmla="*/ 1071475 w 1739249"/>
              <a:gd name="connsiteY44" fmla="*/ 936839 h 982804"/>
              <a:gd name="connsiteX45" fmla="*/ 1032206 w 1739249"/>
              <a:gd name="connsiteY45" fmla="*/ 948059 h 982804"/>
              <a:gd name="connsiteX46" fmla="*/ 723667 w 1739249"/>
              <a:gd name="connsiteY46" fmla="*/ 964888 h 982804"/>
              <a:gd name="connsiteX47" fmla="*/ 701227 w 1739249"/>
              <a:gd name="connsiteY47" fmla="*/ 976108 h 982804"/>
              <a:gd name="connsiteX48" fmla="*/ 493664 w 1739249"/>
              <a:gd name="connsiteY48" fmla="*/ 976108 h 982804"/>
              <a:gd name="connsiteX49" fmla="*/ 437566 w 1739249"/>
              <a:gd name="connsiteY49" fmla="*/ 964888 h 982804"/>
              <a:gd name="connsiteX50" fmla="*/ 353419 w 1739249"/>
              <a:gd name="connsiteY50" fmla="*/ 942449 h 982804"/>
              <a:gd name="connsiteX51" fmla="*/ 319760 w 1739249"/>
              <a:gd name="connsiteY51" fmla="*/ 931229 h 982804"/>
              <a:gd name="connsiteX52" fmla="*/ 302930 w 1739249"/>
              <a:gd name="connsiteY52" fmla="*/ 925619 h 982804"/>
              <a:gd name="connsiteX53" fmla="*/ 269272 w 1739249"/>
              <a:gd name="connsiteY53" fmla="*/ 903180 h 982804"/>
              <a:gd name="connsiteX54" fmla="*/ 207564 w 1739249"/>
              <a:gd name="connsiteY54" fmla="*/ 891960 h 982804"/>
              <a:gd name="connsiteX55" fmla="*/ 162685 w 1739249"/>
              <a:gd name="connsiteY55" fmla="*/ 869521 h 982804"/>
              <a:gd name="connsiteX56" fmla="*/ 145856 w 1739249"/>
              <a:gd name="connsiteY56" fmla="*/ 852692 h 982804"/>
              <a:gd name="connsiteX57" fmla="*/ 134636 w 1739249"/>
              <a:gd name="connsiteY57" fmla="*/ 835862 h 982804"/>
              <a:gd name="connsiteX58" fmla="*/ 100977 w 1739249"/>
              <a:gd name="connsiteY58" fmla="*/ 807813 h 982804"/>
              <a:gd name="connsiteX59" fmla="*/ 78538 w 1739249"/>
              <a:gd name="connsiteY59" fmla="*/ 774154 h 982804"/>
              <a:gd name="connsiteX60" fmla="*/ 67318 w 1739249"/>
              <a:gd name="connsiteY60" fmla="*/ 740495 h 982804"/>
              <a:gd name="connsiteX61" fmla="*/ 56099 w 1739249"/>
              <a:gd name="connsiteY61" fmla="*/ 723666 h 982804"/>
              <a:gd name="connsiteX62" fmla="*/ 33659 w 1739249"/>
              <a:gd name="connsiteY62" fmla="*/ 673178 h 982804"/>
              <a:gd name="connsiteX63" fmla="*/ 28049 w 1739249"/>
              <a:gd name="connsiteY63" fmla="*/ 656348 h 982804"/>
              <a:gd name="connsiteX64" fmla="*/ 16830 w 1739249"/>
              <a:gd name="connsiteY64" fmla="*/ 639519 h 982804"/>
              <a:gd name="connsiteX65" fmla="*/ 5610 w 1739249"/>
              <a:gd name="connsiteY65" fmla="*/ 605860 h 982804"/>
              <a:gd name="connsiteX66" fmla="*/ 0 w 1739249"/>
              <a:gd name="connsiteY66" fmla="*/ 589030 h 982804"/>
              <a:gd name="connsiteX67" fmla="*/ 11220 w 1739249"/>
              <a:gd name="connsiteY67" fmla="*/ 488054 h 982804"/>
              <a:gd name="connsiteX68" fmla="*/ 22440 w 1739249"/>
              <a:gd name="connsiteY68" fmla="*/ 465614 h 982804"/>
              <a:gd name="connsiteX69" fmla="*/ 50489 w 1739249"/>
              <a:gd name="connsiteY69" fmla="*/ 420736 h 982804"/>
              <a:gd name="connsiteX70" fmla="*/ 72928 w 1739249"/>
              <a:gd name="connsiteY70" fmla="*/ 370247 h 982804"/>
              <a:gd name="connsiteX71" fmla="*/ 78538 w 1739249"/>
              <a:gd name="connsiteY71" fmla="*/ 353418 h 982804"/>
              <a:gd name="connsiteX72" fmla="*/ 84148 w 1739249"/>
              <a:gd name="connsiteY72" fmla="*/ 336589 h 982804"/>
              <a:gd name="connsiteX73" fmla="*/ 95367 w 1739249"/>
              <a:gd name="connsiteY73" fmla="*/ 319759 h 982804"/>
              <a:gd name="connsiteX74" fmla="*/ 129026 w 1739249"/>
              <a:gd name="connsiteY74" fmla="*/ 286100 h 982804"/>
              <a:gd name="connsiteX75" fmla="*/ 140246 w 1739249"/>
              <a:gd name="connsiteY75" fmla="*/ 269271 h 982804"/>
              <a:gd name="connsiteX76" fmla="*/ 157075 w 1739249"/>
              <a:gd name="connsiteY76" fmla="*/ 258051 h 982804"/>
              <a:gd name="connsiteX77" fmla="*/ 196344 w 1739249"/>
              <a:gd name="connsiteY77" fmla="*/ 230002 h 982804"/>
              <a:gd name="connsiteX78" fmla="*/ 207564 w 1739249"/>
              <a:gd name="connsiteY78" fmla="*/ 213173 h 982804"/>
              <a:gd name="connsiteX79" fmla="*/ 241222 w 1739249"/>
              <a:gd name="connsiteY79" fmla="*/ 179514 h 982804"/>
              <a:gd name="connsiteX80" fmla="*/ 252442 w 1739249"/>
              <a:gd name="connsiteY80" fmla="*/ 162684 h 982804"/>
              <a:gd name="connsiteX81" fmla="*/ 286101 w 1739249"/>
              <a:gd name="connsiteY81" fmla="*/ 151465 h 982804"/>
              <a:gd name="connsiteX82" fmla="*/ 319760 w 1739249"/>
              <a:gd name="connsiteY82" fmla="*/ 129025 h 982804"/>
              <a:gd name="connsiteX83" fmla="*/ 353419 w 1739249"/>
              <a:gd name="connsiteY83" fmla="*/ 117806 h 982804"/>
              <a:gd name="connsiteX84" fmla="*/ 392687 w 1739249"/>
              <a:gd name="connsiteY84" fmla="*/ 95366 h 982804"/>
              <a:gd name="connsiteX85" fmla="*/ 426346 w 1739249"/>
              <a:gd name="connsiteY85" fmla="*/ 84147 h 982804"/>
              <a:gd name="connsiteX86" fmla="*/ 443176 w 1739249"/>
              <a:gd name="connsiteY86" fmla="*/ 78537 h 982804"/>
              <a:gd name="connsiteX87" fmla="*/ 510494 w 1739249"/>
              <a:gd name="connsiteY87" fmla="*/ 56098 h 982804"/>
              <a:gd name="connsiteX88" fmla="*/ 549762 w 1739249"/>
              <a:gd name="connsiteY88" fmla="*/ 44878 h 982804"/>
              <a:gd name="connsiteX89" fmla="*/ 583421 w 1739249"/>
              <a:gd name="connsiteY89" fmla="*/ 33659 h 982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39249" h="982804">
                <a:moveTo>
                  <a:pt x="1239770" y="0"/>
                </a:moveTo>
                <a:cubicBezTo>
                  <a:pt x="1260339" y="1870"/>
                  <a:pt x="1280965" y="3196"/>
                  <a:pt x="1301478" y="5609"/>
                </a:cubicBezTo>
                <a:cubicBezTo>
                  <a:pt x="1312748" y="6935"/>
                  <a:pt x="1339018" y="10354"/>
                  <a:pt x="1351966" y="16829"/>
                </a:cubicBezTo>
                <a:cubicBezTo>
                  <a:pt x="1405300" y="43497"/>
                  <a:pt x="1315626" y="10326"/>
                  <a:pt x="1402454" y="39268"/>
                </a:cubicBezTo>
                <a:lnTo>
                  <a:pt x="1419284" y="44878"/>
                </a:lnTo>
                <a:cubicBezTo>
                  <a:pt x="1424894" y="48618"/>
                  <a:pt x="1430083" y="53083"/>
                  <a:pt x="1436113" y="56098"/>
                </a:cubicBezTo>
                <a:cubicBezTo>
                  <a:pt x="1441402" y="58743"/>
                  <a:pt x="1447774" y="58836"/>
                  <a:pt x="1452943" y="61708"/>
                </a:cubicBezTo>
                <a:cubicBezTo>
                  <a:pt x="1464730" y="68256"/>
                  <a:pt x="1473810" y="79883"/>
                  <a:pt x="1486602" y="84147"/>
                </a:cubicBezTo>
                <a:cubicBezTo>
                  <a:pt x="1511364" y="92402"/>
                  <a:pt x="1498142" y="87113"/>
                  <a:pt x="1525870" y="100976"/>
                </a:cubicBezTo>
                <a:cubicBezTo>
                  <a:pt x="1531480" y="106586"/>
                  <a:pt x="1536605" y="112727"/>
                  <a:pt x="1542700" y="117806"/>
                </a:cubicBezTo>
                <a:cubicBezTo>
                  <a:pt x="1547879" y="122122"/>
                  <a:pt x="1555089" y="123951"/>
                  <a:pt x="1559529" y="129025"/>
                </a:cubicBezTo>
                <a:cubicBezTo>
                  <a:pt x="1568408" y="139173"/>
                  <a:pt x="1574488" y="151464"/>
                  <a:pt x="1581968" y="162684"/>
                </a:cubicBezTo>
                <a:cubicBezTo>
                  <a:pt x="1585708" y="168294"/>
                  <a:pt x="1591056" y="173118"/>
                  <a:pt x="1593188" y="179514"/>
                </a:cubicBezTo>
                <a:cubicBezTo>
                  <a:pt x="1595058" y="185124"/>
                  <a:pt x="1596153" y="191054"/>
                  <a:pt x="1598798" y="196343"/>
                </a:cubicBezTo>
                <a:cubicBezTo>
                  <a:pt x="1603972" y="206692"/>
                  <a:pt x="1617542" y="223798"/>
                  <a:pt x="1626847" y="230002"/>
                </a:cubicBezTo>
                <a:cubicBezTo>
                  <a:pt x="1631767" y="233282"/>
                  <a:pt x="1638066" y="233742"/>
                  <a:pt x="1643676" y="235612"/>
                </a:cubicBezTo>
                <a:cubicBezTo>
                  <a:pt x="1662237" y="291292"/>
                  <a:pt x="1631094" y="206231"/>
                  <a:pt x="1666116" y="269271"/>
                </a:cubicBezTo>
                <a:cubicBezTo>
                  <a:pt x="1671859" y="279609"/>
                  <a:pt x="1670775" y="293090"/>
                  <a:pt x="1677335" y="302930"/>
                </a:cubicBezTo>
                <a:cubicBezTo>
                  <a:pt x="1684815" y="314150"/>
                  <a:pt x="1691684" y="325801"/>
                  <a:pt x="1699775" y="336589"/>
                </a:cubicBezTo>
                <a:cubicBezTo>
                  <a:pt x="1720649" y="364422"/>
                  <a:pt x="1711418" y="351249"/>
                  <a:pt x="1727824" y="375857"/>
                </a:cubicBezTo>
                <a:cubicBezTo>
                  <a:pt x="1745605" y="429204"/>
                  <a:pt x="1738620" y="392574"/>
                  <a:pt x="1733433" y="460005"/>
                </a:cubicBezTo>
                <a:cubicBezTo>
                  <a:pt x="1730991" y="491755"/>
                  <a:pt x="1731943" y="523795"/>
                  <a:pt x="1727824" y="555371"/>
                </a:cubicBezTo>
                <a:cubicBezTo>
                  <a:pt x="1726294" y="567098"/>
                  <a:pt x="1719716" y="577620"/>
                  <a:pt x="1716604" y="589030"/>
                </a:cubicBezTo>
                <a:cubicBezTo>
                  <a:pt x="1714607" y="596352"/>
                  <a:pt x="1709162" y="630703"/>
                  <a:pt x="1705384" y="639519"/>
                </a:cubicBezTo>
                <a:cubicBezTo>
                  <a:pt x="1702728" y="645716"/>
                  <a:pt x="1697180" y="650318"/>
                  <a:pt x="1694165" y="656348"/>
                </a:cubicBezTo>
                <a:cubicBezTo>
                  <a:pt x="1691520" y="661637"/>
                  <a:pt x="1690884" y="667743"/>
                  <a:pt x="1688555" y="673178"/>
                </a:cubicBezTo>
                <a:cubicBezTo>
                  <a:pt x="1685261" y="680864"/>
                  <a:pt x="1680629" y="687931"/>
                  <a:pt x="1677335" y="695617"/>
                </a:cubicBezTo>
                <a:cubicBezTo>
                  <a:pt x="1675006" y="701052"/>
                  <a:pt x="1674370" y="707157"/>
                  <a:pt x="1671726" y="712446"/>
                </a:cubicBezTo>
                <a:cubicBezTo>
                  <a:pt x="1668711" y="718477"/>
                  <a:pt x="1663244" y="723115"/>
                  <a:pt x="1660506" y="729276"/>
                </a:cubicBezTo>
                <a:cubicBezTo>
                  <a:pt x="1640830" y="773547"/>
                  <a:pt x="1662732" y="753971"/>
                  <a:pt x="1632457" y="774154"/>
                </a:cubicBezTo>
                <a:cubicBezTo>
                  <a:pt x="1607363" y="811795"/>
                  <a:pt x="1636924" y="774916"/>
                  <a:pt x="1604408" y="796593"/>
                </a:cubicBezTo>
                <a:cubicBezTo>
                  <a:pt x="1597807" y="800994"/>
                  <a:pt x="1594513" y="809570"/>
                  <a:pt x="1587578" y="813423"/>
                </a:cubicBezTo>
                <a:cubicBezTo>
                  <a:pt x="1577240" y="819167"/>
                  <a:pt x="1563759" y="818083"/>
                  <a:pt x="1553919" y="824643"/>
                </a:cubicBezTo>
                <a:cubicBezTo>
                  <a:pt x="1532170" y="839142"/>
                  <a:pt x="1543486" y="833730"/>
                  <a:pt x="1520260" y="841472"/>
                </a:cubicBezTo>
                <a:cubicBezTo>
                  <a:pt x="1514650" y="845212"/>
                  <a:pt x="1509461" y="849677"/>
                  <a:pt x="1503431" y="852692"/>
                </a:cubicBezTo>
                <a:cubicBezTo>
                  <a:pt x="1498142" y="855336"/>
                  <a:pt x="1491219" y="854607"/>
                  <a:pt x="1486602" y="858301"/>
                </a:cubicBezTo>
                <a:cubicBezTo>
                  <a:pt x="1481337" y="862513"/>
                  <a:pt x="1481826" y="873148"/>
                  <a:pt x="1475382" y="875131"/>
                </a:cubicBezTo>
                <a:cubicBezTo>
                  <a:pt x="1455641" y="881205"/>
                  <a:pt x="1434243" y="878871"/>
                  <a:pt x="1413674" y="880741"/>
                </a:cubicBezTo>
                <a:cubicBezTo>
                  <a:pt x="1366976" y="892416"/>
                  <a:pt x="1413144" y="878201"/>
                  <a:pt x="1374405" y="897570"/>
                </a:cubicBezTo>
                <a:cubicBezTo>
                  <a:pt x="1365436" y="902054"/>
                  <a:pt x="1343527" y="906393"/>
                  <a:pt x="1335137" y="908790"/>
                </a:cubicBezTo>
                <a:cubicBezTo>
                  <a:pt x="1329451" y="910415"/>
                  <a:pt x="1324207" y="914007"/>
                  <a:pt x="1318307" y="914400"/>
                </a:cubicBezTo>
                <a:cubicBezTo>
                  <a:pt x="1267896" y="917761"/>
                  <a:pt x="1217330" y="918139"/>
                  <a:pt x="1166842" y="920009"/>
                </a:cubicBezTo>
                <a:cubicBezTo>
                  <a:pt x="1151883" y="921879"/>
                  <a:pt x="1136835" y="923140"/>
                  <a:pt x="1121964" y="925619"/>
                </a:cubicBezTo>
                <a:cubicBezTo>
                  <a:pt x="1114359" y="926887"/>
                  <a:pt x="1107051" y="929556"/>
                  <a:pt x="1099524" y="931229"/>
                </a:cubicBezTo>
                <a:cubicBezTo>
                  <a:pt x="1090216" y="933297"/>
                  <a:pt x="1080725" y="934526"/>
                  <a:pt x="1071475" y="936839"/>
                </a:cubicBezTo>
                <a:cubicBezTo>
                  <a:pt x="1052843" y="941497"/>
                  <a:pt x="1053196" y="945435"/>
                  <a:pt x="1032206" y="948059"/>
                </a:cubicBezTo>
                <a:cubicBezTo>
                  <a:pt x="900844" y="964479"/>
                  <a:pt x="877475" y="960493"/>
                  <a:pt x="723667" y="964888"/>
                </a:cubicBezTo>
                <a:cubicBezTo>
                  <a:pt x="716187" y="968628"/>
                  <a:pt x="709295" y="973908"/>
                  <a:pt x="701227" y="976108"/>
                </a:cubicBezTo>
                <a:cubicBezTo>
                  <a:pt x="646639" y="990995"/>
                  <a:pt x="504328" y="976463"/>
                  <a:pt x="493664" y="976108"/>
                </a:cubicBezTo>
                <a:cubicBezTo>
                  <a:pt x="474965" y="972368"/>
                  <a:pt x="456182" y="969025"/>
                  <a:pt x="437566" y="964888"/>
                </a:cubicBezTo>
                <a:cubicBezTo>
                  <a:pt x="414124" y="959679"/>
                  <a:pt x="376930" y="949683"/>
                  <a:pt x="353419" y="942449"/>
                </a:cubicBezTo>
                <a:cubicBezTo>
                  <a:pt x="342115" y="938971"/>
                  <a:pt x="330980" y="934969"/>
                  <a:pt x="319760" y="931229"/>
                </a:cubicBezTo>
                <a:cubicBezTo>
                  <a:pt x="314150" y="929359"/>
                  <a:pt x="307850" y="928899"/>
                  <a:pt x="302930" y="925619"/>
                </a:cubicBezTo>
                <a:cubicBezTo>
                  <a:pt x="291711" y="918139"/>
                  <a:pt x="282620" y="905087"/>
                  <a:pt x="269272" y="903180"/>
                </a:cubicBezTo>
                <a:cubicBezTo>
                  <a:pt x="259184" y="901739"/>
                  <a:pt x="221365" y="897711"/>
                  <a:pt x="207564" y="891960"/>
                </a:cubicBezTo>
                <a:cubicBezTo>
                  <a:pt x="192125" y="885527"/>
                  <a:pt x="174512" y="881348"/>
                  <a:pt x="162685" y="869521"/>
                </a:cubicBezTo>
                <a:cubicBezTo>
                  <a:pt x="157075" y="863911"/>
                  <a:pt x="150935" y="858787"/>
                  <a:pt x="145856" y="852692"/>
                </a:cubicBezTo>
                <a:cubicBezTo>
                  <a:pt x="141540" y="847512"/>
                  <a:pt x="139404" y="840629"/>
                  <a:pt x="134636" y="835862"/>
                </a:cubicBezTo>
                <a:cubicBezTo>
                  <a:pt x="102221" y="803448"/>
                  <a:pt x="133145" y="849173"/>
                  <a:pt x="100977" y="807813"/>
                </a:cubicBezTo>
                <a:cubicBezTo>
                  <a:pt x="92699" y="797169"/>
                  <a:pt x="82802" y="786946"/>
                  <a:pt x="78538" y="774154"/>
                </a:cubicBezTo>
                <a:cubicBezTo>
                  <a:pt x="74798" y="762934"/>
                  <a:pt x="73878" y="750335"/>
                  <a:pt x="67318" y="740495"/>
                </a:cubicBezTo>
                <a:cubicBezTo>
                  <a:pt x="63578" y="734885"/>
                  <a:pt x="58837" y="729827"/>
                  <a:pt x="56099" y="723666"/>
                </a:cubicBezTo>
                <a:cubicBezTo>
                  <a:pt x="29398" y="663589"/>
                  <a:pt x="59049" y="711261"/>
                  <a:pt x="33659" y="673178"/>
                </a:cubicBezTo>
                <a:cubicBezTo>
                  <a:pt x="31789" y="667568"/>
                  <a:pt x="30694" y="661637"/>
                  <a:pt x="28049" y="656348"/>
                </a:cubicBezTo>
                <a:cubicBezTo>
                  <a:pt x="25034" y="650318"/>
                  <a:pt x="19568" y="645680"/>
                  <a:pt x="16830" y="639519"/>
                </a:cubicBezTo>
                <a:cubicBezTo>
                  <a:pt x="12027" y="628712"/>
                  <a:pt x="9350" y="617080"/>
                  <a:pt x="5610" y="605860"/>
                </a:cubicBezTo>
                <a:lnTo>
                  <a:pt x="0" y="589030"/>
                </a:lnTo>
                <a:cubicBezTo>
                  <a:pt x="2376" y="553395"/>
                  <a:pt x="-2517" y="520106"/>
                  <a:pt x="11220" y="488054"/>
                </a:cubicBezTo>
                <a:cubicBezTo>
                  <a:pt x="14514" y="480367"/>
                  <a:pt x="19334" y="473379"/>
                  <a:pt x="22440" y="465614"/>
                </a:cubicBezTo>
                <a:cubicBezTo>
                  <a:pt x="39433" y="423131"/>
                  <a:pt x="21742" y="439899"/>
                  <a:pt x="50489" y="420736"/>
                </a:cubicBezTo>
                <a:cubicBezTo>
                  <a:pt x="68268" y="394065"/>
                  <a:pt x="59576" y="410303"/>
                  <a:pt x="72928" y="370247"/>
                </a:cubicBezTo>
                <a:lnTo>
                  <a:pt x="78538" y="353418"/>
                </a:lnTo>
                <a:cubicBezTo>
                  <a:pt x="80408" y="347808"/>
                  <a:pt x="80868" y="341509"/>
                  <a:pt x="84148" y="336589"/>
                </a:cubicBezTo>
                <a:cubicBezTo>
                  <a:pt x="87888" y="330979"/>
                  <a:pt x="90888" y="324798"/>
                  <a:pt x="95367" y="319759"/>
                </a:cubicBezTo>
                <a:cubicBezTo>
                  <a:pt x="105908" y="307900"/>
                  <a:pt x="120224" y="299302"/>
                  <a:pt x="129026" y="286100"/>
                </a:cubicBezTo>
                <a:cubicBezTo>
                  <a:pt x="132766" y="280490"/>
                  <a:pt x="135479" y="274038"/>
                  <a:pt x="140246" y="269271"/>
                </a:cubicBezTo>
                <a:cubicBezTo>
                  <a:pt x="145013" y="264504"/>
                  <a:pt x="151589" y="261970"/>
                  <a:pt x="157075" y="258051"/>
                </a:cubicBezTo>
                <a:cubicBezTo>
                  <a:pt x="205765" y="223272"/>
                  <a:pt x="156694" y="256435"/>
                  <a:pt x="196344" y="230002"/>
                </a:cubicBezTo>
                <a:cubicBezTo>
                  <a:pt x="200084" y="224392"/>
                  <a:pt x="203085" y="218212"/>
                  <a:pt x="207564" y="213173"/>
                </a:cubicBezTo>
                <a:cubicBezTo>
                  <a:pt x="218105" y="201314"/>
                  <a:pt x="232421" y="192716"/>
                  <a:pt x="241222" y="179514"/>
                </a:cubicBezTo>
                <a:cubicBezTo>
                  <a:pt x="244962" y="173904"/>
                  <a:pt x="246724" y="166257"/>
                  <a:pt x="252442" y="162684"/>
                </a:cubicBezTo>
                <a:cubicBezTo>
                  <a:pt x="262471" y="156416"/>
                  <a:pt x="286101" y="151465"/>
                  <a:pt x="286101" y="151465"/>
                </a:cubicBezTo>
                <a:cubicBezTo>
                  <a:pt x="297321" y="143985"/>
                  <a:pt x="306967" y="133289"/>
                  <a:pt x="319760" y="129025"/>
                </a:cubicBezTo>
                <a:lnTo>
                  <a:pt x="353419" y="117806"/>
                </a:lnTo>
                <a:cubicBezTo>
                  <a:pt x="368598" y="107686"/>
                  <a:pt x="374895" y="102483"/>
                  <a:pt x="392687" y="95366"/>
                </a:cubicBezTo>
                <a:cubicBezTo>
                  <a:pt x="403668" y="90974"/>
                  <a:pt x="415126" y="87887"/>
                  <a:pt x="426346" y="84147"/>
                </a:cubicBezTo>
                <a:lnTo>
                  <a:pt x="443176" y="78537"/>
                </a:lnTo>
                <a:lnTo>
                  <a:pt x="510494" y="56098"/>
                </a:lnTo>
                <a:cubicBezTo>
                  <a:pt x="567030" y="37252"/>
                  <a:pt x="479351" y="66001"/>
                  <a:pt x="549762" y="44878"/>
                </a:cubicBezTo>
                <a:cubicBezTo>
                  <a:pt x="561090" y="41480"/>
                  <a:pt x="583421" y="33659"/>
                  <a:pt x="583421" y="33659"/>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7F61DD65-ADB5-4E5E-A393-C02FFBA0021D}"/>
              </a:ext>
            </a:extLst>
          </p:cNvPr>
          <p:cNvSpPr txBox="1"/>
          <p:nvPr/>
        </p:nvSpPr>
        <p:spPr>
          <a:xfrm>
            <a:off x="5205434" y="1884525"/>
            <a:ext cx="1792150" cy="338554"/>
          </a:xfrm>
          <a:prstGeom prst="rect">
            <a:avLst/>
          </a:prstGeom>
          <a:noFill/>
        </p:spPr>
        <p:txBody>
          <a:bodyPr wrap="square" rtlCol="0">
            <a:spAutoFit/>
          </a:bodyPr>
          <a:lstStyle/>
          <a:p>
            <a:pPr algn="ctr"/>
            <a:r>
              <a:rPr lang="ja-JP" altLang="en-US" sz="1600" dirty="0">
                <a:solidFill>
                  <a:schemeClr val="tx1">
                    <a:lumMod val="75000"/>
                    <a:lumOff val="25000"/>
                  </a:schemeClr>
                </a:solidFill>
                <a:latin typeface="ＭＳ Ｐゴシック" panose="020B0600070205080204" pitchFamily="50" charset="-128"/>
                <a:ea typeface="ＭＳ Ｐゴシック" panose="020B0600070205080204" pitchFamily="50" charset="-128"/>
              </a:rPr>
              <a:t>難しいと思ったこと</a:t>
            </a:r>
            <a:endParaRPr kumimoji="1" lang="ja-JP" altLang="en-US" sz="160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sp>
        <p:nvSpPr>
          <p:cNvPr id="28" name="コンテンツ プレースホルダー 3">
            <a:extLst>
              <a:ext uri="{FF2B5EF4-FFF2-40B4-BE49-F238E27FC236}">
                <a16:creationId xmlns:a16="http://schemas.microsoft.com/office/drawing/2014/main" id="{EFED17AD-7545-4EEA-95A3-CA51545924C0}"/>
              </a:ext>
            </a:extLst>
          </p:cNvPr>
          <p:cNvSpPr txBox="1">
            <a:spLocks/>
          </p:cNvSpPr>
          <p:nvPr/>
        </p:nvSpPr>
        <p:spPr>
          <a:xfrm>
            <a:off x="0" y="86609"/>
            <a:ext cx="8138700" cy="277566"/>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solidFill>
                  <a:srgbClr val="E66914"/>
                </a:solidFill>
                <a:latin typeface="+mn-ea"/>
              </a:rPr>
              <a:t>　</a:t>
            </a:r>
            <a:r>
              <a:rPr lang="ja-JP" altLang="en-US" dirty="0">
                <a:latin typeface="+mn-ea"/>
              </a:rPr>
              <a:t>ふりかえり</a:t>
            </a:r>
          </a:p>
        </p:txBody>
      </p:sp>
      <p:pic>
        <p:nvPicPr>
          <p:cNvPr id="30" name="Picture 4" descr="先生のイラスト（男性）">
            <a:extLst>
              <a:ext uri="{FF2B5EF4-FFF2-40B4-BE49-F238E27FC236}">
                <a16:creationId xmlns:a16="http://schemas.microsoft.com/office/drawing/2014/main" id="{1AFB6E5D-5458-4701-8EB3-FF910ED673B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2991"/>
          <a:stretch/>
        </p:blipFill>
        <p:spPr bwMode="auto">
          <a:xfrm>
            <a:off x="3749094" y="5659476"/>
            <a:ext cx="1466074" cy="93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355668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四角形: メモ 16">
            <a:extLst>
              <a:ext uri="{FF2B5EF4-FFF2-40B4-BE49-F238E27FC236}">
                <a16:creationId xmlns:a16="http://schemas.microsoft.com/office/drawing/2014/main" id="{B68576B9-409A-4B35-9C5B-68C231C1EF88}"/>
              </a:ext>
            </a:extLst>
          </p:cNvPr>
          <p:cNvSpPr/>
          <p:nvPr/>
        </p:nvSpPr>
        <p:spPr>
          <a:xfrm>
            <a:off x="5524205" y="4248987"/>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r>
              <a:rPr kumimoji="1" lang="en-US" altLang="ja-JP" sz="1000" dirty="0"/>
              <a:t/>
            </a:r>
            <a:br>
              <a:rPr kumimoji="1" lang="en-US" altLang="ja-JP" sz="1000" dirty="0"/>
            </a:br>
            <a:r>
              <a:rPr kumimoji="1" lang="ja-JP" altLang="en-US" sz="1000" dirty="0"/>
              <a:t>すること</a:t>
            </a:r>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normAutofit/>
          </a:bodyPr>
          <a:lstStyle/>
          <a:p>
            <a:r>
              <a:rPr kumimoji="1" lang="ja-JP" altLang="en-US" dirty="0"/>
              <a:t>　</a:t>
            </a:r>
            <a:r>
              <a:rPr kumimoji="1" lang="en-US" altLang="ja-JP" dirty="0"/>
              <a:t>【</a:t>
            </a:r>
            <a:r>
              <a:rPr kumimoji="1" lang="ja-JP" altLang="en-US" dirty="0"/>
              <a:t>グループ作業</a:t>
            </a:r>
            <a:r>
              <a:rPr kumimoji="1" lang="en-US" altLang="ja-JP" dirty="0"/>
              <a:t>】</a:t>
            </a:r>
            <a:r>
              <a:rPr kumimoji="1" lang="ja-JP" altLang="en-US" dirty="0"/>
              <a:t>　対策</a:t>
            </a:r>
            <a:r>
              <a:rPr lang="ja-JP" altLang="en-US" dirty="0"/>
              <a:t>を検討</a:t>
            </a:r>
            <a:endParaRPr kumimoji="1" lang="ja-JP" altLang="en-US"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69</a:t>
            </a:fld>
            <a:endParaRPr lang="ja-JP" altLang="en-US"/>
          </a:p>
        </p:txBody>
      </p:sp>
      <p:sp>
        <p:nvSpPr>
          <p:cNvPr id="3" name="四角形: メモ 2">
            <a:extLst>
              <a:ext uri="{FF2B5EF4-FFF2-40B4-BE49-F238E27FC236}">
                <a16:creationId xmlns:a16="http://schemas.microsoft.com/office/drawing/2014/main" id="{206614B0-431F-4D14-8815-977273577E6E}"/>
              </a:ext>
            </a:extLst>
          </p:cNvPr>
          <p:cNvSpPr/>
          <p:nvPr/>
        </p:nvSpPr>
        <p:spPr>
          <a:xfrm>
            <a:off x="5214959" y="1497725"/>
            <a:ext cx="3613382" cy="4995624"/>
          </a:xfrm>
          <a:prstGeom prst="foldedCorner">
            <a:avLst>
              <a:gd name="adj" fmla="val 7939"/>
            </a:avLst>
          </a:prstGeom>
          <a:noFill/>
          <a:ln>
            <a:solidFill>
              <a:schemeClr val="tx1">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4" name="四角形: メモ 13">
            <a:extLst>
              <a:ext uri="{FF2B5EF4-FFF2-40B4-BE49-F238E27FC236}">
                <a16:creationId xmlns:a16="http://schemas.microsoft.com/office/drawing/2014/main" id="{3C220ECC-0603-4AEA-8BA9-3CD58DBCFB71}"/>
              </a:ext>
            </a:extLst>
          </p:cNvPr>
          <p:cNvSpPr/>
          <p:nvPr/>
        </p:nvSpPr>
        <p:spPr>
          <a:xfrm>
            <a:off x="6168955" y="2832012"/>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r>
              <a:rPr kumimoji="1" lang="en-US" altLang="ja-JP" sz="1000" dirty="0"/>
              <a:t/>
            </a:r>
            <a:br>
              <a:rPr kumimoji="1" lang="en-US" altLang="ja-JP" sz="1000" dirty="0"/>
            </a:br>
            <a:r>
              <a:rPr kumimoji="1" lang="ja-JP" altLang="en-US" sz="1000" dirty="0"/>
              <a:t>すること</a:t>
            </a:r>
          </a:p>
        </p:txBody>
      </p:sp>
      <p:sp>
        <p:nvSpPr>
          <p:cNvPr id="15" name="四角形: メモ 14">
            <a:extLst>
              <a:ext uri="{FF2B5EF4-FFF2-40B4-BE49-F238E27FC236}">
                <a16:creationId xmlns:a16="http://schemas.microsoft.com/office/drawing/2014/main" id="{D37B56A1-5176-4221-8EBD-922BB7215AB0}"/>
              </a:ext>
            </a:extLst>
          </p:cNvPr>
          <p:cNvSpPr/>
          <p:nvPr/>
        </p:nvSpPr>
        <p:spPr>
          <a:xfrm>
            <a:off x="6184091" y="4227171"/>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r>
              <a:rPr kumimoji="1" lang="en-US" altLang="ja-JP" sz="1000" dirty="0"/>
              <a:t/>
            </a:r>
            <a:br>
              <a:rPr kumimoji="1" lang="en-US" altLang="ja-JP" sz="1000" dirty="0"/>
            </a:br>
            <a:r>
              <a:rPr kumimoji="1" lang="ja-JP" altLang="en-US" sz="1000" dirty="0"/>
              <a:t>すること</a:t>
            </a:r>
          </a:p>
        </p:txBody>
      </p:sp>
      <p:sp>
        <p:nvSpPr>
          <p:cNvPr id="20" name="四角形: メモ 19">
            <a:extLst>
              <a:ext uri="{FF2B5EF4-FFF2-40B4-BE49-F238E27FC236}">
                <a16:creationId xmlns:a16="http://schemas.microsoft.com/office/drawing/2014/main" id="{33D499C4-95F0-4458-8723-F4A72F417707}"/>
              </a:ext>
            </a:extLst>
          </p:cNvPr>
          <p:cNvSpPr/>
          <p:nvPr/>
        </p:nvSpPr>
        <p:spPr>
          <a:xfrm>
            <a:off x="5878183" y="4500102"/>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r>
              <a:rPr kumimoji="1" lang="en-US" altLang="ja-JP" sz="1000" dirty="0"/>
              <a:t/>
            </a:r>
            <a:br>
              <a:rPr kumimoji="1" lang="en-US" altLang="ja-JP" sz="1000" dirty="0"/>
            </a:br>
            <a:r>
              <a:rPr kumimoji="1" lang="ja-JP" altLang="en-US" sz="1000" dirty="0"/>
              <a:t>すること</a:t>
            </a:r>
          </a:p>
        </p:txBody>
      </p:sp>
      <p:sp>
        <p:nvSpPr>
          <p:cNvPr id="22" name="テキスト ボックス 21">
            <a:extLst>
              <a:ext uri="{FF2B5EF4-FFF2-40B4-BE49-F238E27FC236}">
                <a16:creationId xmlns:a16="http://schemas.microsoft.com/office/drawing/2014/main" id="{283569BD-D509-4981-9D71-CEF86524A7D9}"/>
              </a:ext>
            </a:extLst>
          </p:cNvPr>
          <p:cNvSpPr txBox="1"/>
          <p:nvPr/>
        </p:nvSpPr>
        <p:spPr>
          <a:xfrm>
            <a:off x="5214959" y="1859611"/>
            <a:ext cx="1792150" cy="338554"/>
          </a:xfrm>
          <a:prstGeom prst="rect">
            <a:avLst/>
          </a:prstGeom>
          <a:noFill/>
        </p:spPr>
        <p:txBody>
          <a:bodyPr wrap="square" rtlCol="0">
            <a:spAutoFit/>
          </a:bodyPr>
          <a:lstStyle/>
          <a:p>
            <a:pPr algn="ctr"/>
            <a:r>
              <a:rPr lang="ja-JP" altLang="en-US" sz="1600" dirty="0">
                <a:solidFill>
                  <a:schemeClr val="tx1">
                    <a:lumMod val="75000"/>
                    <a:lumOff val="25000"/>
                  </a:schemeClr>
                </a:solidFill>
                <a:latin typeface="ＭＳ Ｐゴシック" panose="020B0600070205080204" pitchFamily="50" charset="-128"/>
                <a:ea typeface="ＭＳ Ｐゴシック" panose="020B0600070205080204" pitchFamily="50" charset="-128"/>
              </a:rPr>
              <a:t>難しい</a:t>
            </a:r>
            <a:r>
              <a:rPr lang="ja-JP" altLang="en-US" sz="1600">
                <a:solidFill>
                  <a:schemeClr val="tx1">
                    <a:lumMod val="75000"/>
                    <a:lumOff val="25000"/>
                  </a:schemeClr>
                </a:solidFill>
                <a:latin typeface="ＭＳ Ｐゴシック" panose="020B0600070205080204" pitchFamily="50" charset="-128"/>
                <a:ea typeface="ＭＳ Ｐゴシック" panose="020B0600070205080204" pitchFamily="50" charset="-128"/>
              </a:rPr>
              <a:t>と思ったこと</a:t>
            </a:r>
            <a:endParaRPr kumimoji="1" lang="ja-JP" altLang="en-US" sz="160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cxnSp>
        <p:nvCxnSpPr>
          <p:cNvPr id="31" name="直線コネクタ 30">
            <a:extLst>
              <a:ext uri="{FF2B5EF4-FFF2-40B4-BE49-F238E27FC236}">
                <a16:creationId xmlns:a16="http://schemas.microsoft.com/office/drawing/2014/main" id="{2EB50AAC-39B3-424B-97B1-BF7C9FC0A7B7}"/>
              </a:ext>
            </a:extLst>
          </p:cNvPr>
          <p:cNvCxnSpPr>
            <a:cxnSpLocks/>
          </p:cNvCxnSpPr>
          <p:nvPr/>
        </p:nvCxnSpPr>
        <p:spPr>
          <a:xfrm>
            <a:off x="5214959" y="2275890"/>
            <a:ext cx="36133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四角形: メモ 36">
            <a:extLst>
              <a:ext uri="{FF2B5EF4-FFF2-40B4-BE49-F238E27FC236}">
                <a16:creationId xmlns:a16="http://schemas.microsoft.com/office/drawing/2014/main" id="{8FE94F9C-DA1B-4CB6-A674-B7A2D5292901}"/>
              </a:ext>
            </a:extLst>
          </p:cNvPr>
          <p:cNvSpPr/>
          <p:nvPr/>
        </p:nvSpPr>
        <p:spPr>
          <a:xfrm>
            <a:off x="5500828" y="2854231"/>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r>
              <a:rPr kumimoji="1" lang="en-US" altLang="ja-JP" sz="1000" dirty="0"/>
              <a:t/>
            </a:r>
            <a:br>
              <a:rPr kumimoji="1" lang="en-US" altLang="ja-JP" sz="1000" dirty="0"/>
            </a:br>
            <a:r>
              <a:rPr kumimoji="1" lang="ja-JP" altLang="en-US" sz="1000" dirty="0"/>
              <a:t>すること</a:t>
            </a:r>
          </a:p>
        </p:txBody>
      </p:sp>
      <p:sp>
        <p:nvSpPr>
          <p:cNvPr id="39" name="四角形: メモ 38">
            <a:extLst>
              <a:ext uri="{FF2B5EF4-FFF2-40B4-BE49-F238E27FC236}">
                <a16:creationId xmlns:a16="http://schemas.microsoft.com/office/drawing/2014/main" id="{9C408381-C09B-4755-A384-F56AC7DA5708}"/>
              </a:ext>
            </a:extLst>
          </p:cNvPr>
          <p:cNvSpPr/>
          <p:nvPr/>
        </p:nvSpPr>
        <p:spPr>
          <a:xfrm>
            <a:off x="6168955" y="5771647"/>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r>
              <a:rPr kumimoji="1" lang="en-US" altLang="ja-JP" sz="1000" dirty="0"/>
              <a:t/>
            </a:r>
            <a:br>
              <a:rPr kumimoji="1" lang="en-US" altLang="ja-JP" sz="1000" dirty="0"/>
            </a:br>
            <a:r>
              <a:rPr kumimoji="1" lang="ja-JP" altLang="en-US" sz="1000" dirty="0"/>
              <a:t>すること</a:t>
            </a:r>
          </a:p>
        </p:txBody>
      </p:sp>
      <p:sp>
        <p:nvSpPr>
          <p:cNvPr id="40" name="四角形: メモ 39">
            <a:extLst>
              <a:ext uri="{FF2B5EF4-FFF2-40B4-BE49-F238E27FC236}">
                <a16:creationId xmlns:a16="http://schemas.microsoft.com/office/drawing/2014/main" id="{93C47F08-D375-487C-84B0-9F9552877661}"/>
              </a:ext>
            </a:extLst>
          </p:cNvPr>
          <p:cNvSpPr/>
          <p:nvPr/>
        </p:nvSpPr>
        <p:spPr>
          <a:xfrm>
            <a:off x="5500828" y="5793866"/>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r>
              <a:rPr kumimoji="1" lang="en-US" altLang="ja-JP" sz="1000" dirty="0"/>
              <a:t/>
            </a:r>
            <a:br>
              <a:rPr kumimoji="1" lang="en-US" altLang="ja-JP" sz="1000" dirty="0"/>
            </a:br>
            <a:r>
              <a:rPr kumimoji="1" lang="ja-JP" altLang="en-US" sz="1000" dirty="0"/>
              <a:t>すること</a:t>
            </a:r>
          </a:p>
        </p:txBody>
      </p:sp>
      <p:cxnSp>
        <p:nvCxnSpPr>
          <p:cNvPr id="46" name="直線コネクタ 45">
            <a:extLst>
              <a:ext uri="{FF2B5EF4-FFF2-40B4-BE49-F238E27FC236}">
                <a16:creationId xmlns:a16="http://schemas.microsoft.com/office/drawing/2014/main" id="{41CBDF82-98FF-4CC0-84E4-B32651E512AE}"/>
              </a:ext>
            </a:extLst>
          </p:cNvPr>
          <p:cNvCxnSpPr>
            <a:cxnSpLocks/>
          </p:cNvCxnSpPr>
          <p:nvPr/>
        </p:nvCxnSpPr>
        <p:spPr>
          <a:xfrm>
            <a:off x="5214959" y="3614573"/>
            <a:ext cx="36133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線コネクタ 46">
            <a:extLst>
              <a:ext uri="{FF2B5EF4-FFF2-40B4-BE49-F238E27FC236}">
                <a16:creationId xmlns:a16="http://schemas.microsoft.com/office/drawing/2014/main" id="{84E235D8-6AC5-4DDA-92A9-DCF6195CCE11}"/>
              </a:ext>
            </a:extLst>
          </p:cNvPr>
          <p:cNvCxnSpPr>
            <a:cxnSpLocks/>
          </p:cNvCxnSpPr>
          <p:nvPr/>
        </p:nvCxnSpPr>
        <p:spPr>
          <a:xfrm>
            <a:off x="5214959" y="5187420"/>
            <a:ext cx="36133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正方形/長方形 11">
            <a:extLst>
              <a:ext uri="{FF2B5EF4-FFF2-40B4-BE49-F238E27FC236}">
                <a16:creationId xmlns:a16="http://schemas.microsoft.com/office/drawing/2014/main" id="{74BB3E49-E72F-4F06-A429-DEC2C45E4F96}"/>
              </a:ext>
            </a:extLst>
          </p:cNvPr>
          <p:cNvSpPr/>
          <p:nvPr/>
        </p:nvSpPr>
        <p:spPr>
          <a:xfrm>
            <a:off x="306553" y="1480721"/>
            <a:ext cx="4545036" cy="4064555"/>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 name="connsiteX0" fmla="*/ 0 w 8348133"/>
              <a:gd name="connsiteY0" fmla="*/ 0 h 4850873"/>
              <a:gd name="connsiteX1" fmla="*/ 8348133 w 8348133"/>
              <a:gd name="connsiteY1" fmla="*/ 0 h 4850873"/>
              <a:gd name="connsiteX2" fmla="*/ 8348133 w 8348133"/>
              <a:gd name="connsiteY2" fmla="*/ 4248709 h 4850873"/>
              <a:gd name="connsiteX3" fmla="*/ 5156201 w 8348133"/>
              <a:gd name="connsiteY3" fmla="*/ 4248921 h 4850873"/>
              <a:gd name="connsiteX4" fmla="*/ 5274735 w 8348133"/>
              <a:gd name="connsiteY4" fmla="*/ 4850873 h 4850873"/>
              <a:gd name="connsiteX5" fmla="*/ 4572001 w 8348133"/>
              <a:gd name="connsiteY5" fmla="*/ 4248922 h 4850873"/>
              <a:gd name="connsiteX6" fmla="*/ 0 w 8348133"/>
              <a:gd name="connsiteY6" fmla="*/ 4248709 h 4850873"/>
              <a:gd name="connsiteX7" fmla="*/ 0 w 8348133"/>
              <a:gd name="connsiteY7" fmla="*/ 0 h 4850873"/>
              <a:gd name="connsiteX0" fmla="*/ 0 w 8348133"/>
              <a:gd name="connsiteY0" fmla="*/ 0 h 4547968"/>
              <a:gd name="connsiteX1" fmla="*/ 8348133 w 8348133"/>
              <a:gd name="connsiteY1" fmla="*/ 0 h 4547968"/>
              <a:gd name="connsiteX2" fmla="*/ 8348133 w 8348133"/>
              <a:gd name="connsiteY2" fmla="*/ 4248709 h 4547968"/>
              <a:gd name="connsiteX3" fmla="*/ 5156201 w 8348133"/>
              <a:gd name="connsiteY3" fmla="*/ 4248921 h 4547968"/>
              <a:gd name="connsiteX4" fmla="*/ 5240868 w 8348133"/>
              <a:gd name="connsiteY4" fmla="*/ 4547968 h 4547968"/>
              <a:gd name="connsiteX5" fmla="*/ 4572001 w 8348133"/>
              <a:gd name="connsiteY5" fmla="*/ 4248922 h 4547968"/>
              <a:gd name="connsiteX6" fmla="*/ 0 w 8348133"/>
              <a:gd name="connsiteY6" fmla="*/ 4248709 h 4547968"/>
              <a:gd name="connsiteX7" fmla="*/ 0 w 8348133"/>
              <a:gd name="connsiteY7" fmla="*/ 0 h 4547968"/>
              <a:gd name="connsiteX0" fmla="*/ 0 w 8348133"/>
              <a:gd name="connsiteY0" fmla="*/ 0 h 4901831"/>
              <a:gd name="connsiteX1" fmla="*/ 8348133 w 8348133"/>
              <a:gd name="connsiteY1" fmla="*/ 0 h 4901831"/>
              <a:gd name="connsiteX2" fmla="*/ 8348133 w 8348133"/>
              <a:gd name="connsiteY2" fmla="*/ 4248709 h 4901831"/>
              <a:gd name="connsiteX3" fmla="*/ 5156201 w 8348133"/>
              <a:gd name="connsiteY3" fmla="*/ 4248921 h 4901831"/>
              <a:gd name="connsiteX4" fmla="*/ 5290325 w 8348133"/>
              <a:gd name="connsiteY4" fmla="*/ 4901831 h 4901831"/>
              <a:gd name="connsiteX5" fmla="*/ 4572001 w 8348133"/>
              <a:gd name="connsiteY5" fmla="*/ 4248922 h 4901831"/>
              <a:gd name="connsiteX6" fmla="*/ 0 w 8348133"/>
              <a:gd name="connsiteY6" fmla="*/ 4248709 h 4901831"/>
              <a:gd name="connsiteX7" fmla="*/ 0 w 8348133"/>
              <a:gd name="connsiteY7" fmla="*/ 0 h 490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901831">
                <a:moveTo>
                  <a:pt x="0" y="0"/>
                </a:moveTo>
                <a:lnTo>
                  <a:pt x="8348133" y="0"/>
                </a:lnTo>
                <a:lnTo>
                  <a:pt x="8348133" y="4248709"/>
                </a:lnTo>
                <a:lnTo>
                  <a:pt x="5156201" y="4248921"/>
                </a:lnTo>
                <a:lnTo>
                  <a:pt x="5290325" y="4901831"/>
                </a:lnTo>
                <a:lnTo>
                  <a:pt x="4572001" y="4248922"/>
                </a:lnTo>
                <a:lnTo>
                  <a:pt x="0" y="4248709"/>
                </a:lnTo>
                <a:lnTo>
                  <a:pt x="0" y="0"/>
                </a:lnTo>
                <a:close/>
              </a:path>
            </a:pathLst>
          </a:custGeom>
          <a:solidFill>
            <a:schemeClr val="accent4">
              <a:lumMod val="20000"/>
              <a:lumOff val="80000"/>
            </a:schemeClr>
          </a:solidFill>
          <a:ln>
            <a:solidFill>
              <a:srgbClr val="E669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kumimoji="1" lang="ja-JP" altLang="en-US"/>
          </a:p>
        </p:txBody>
      </p:sp>
      <p:sp>
        <p:nvSpPr>
          <p:cNvPr id="51" name="コンテンツ プレースホルダー 6">
            <a:extLst>
              <a:ext uri="{FF2B5EF4-FFF2-40B4-BE49-F238E27FC236}">
                <a16:creationId xmlns:a16="http://schemas.microsoft.com/office/drawing/2014/main" id="{3D9148F9-E73A-4FCC-98AF-F0F7AE322C84}"/>
              </a:ext>
            </a:extLst>
          </p:cNvPr>
          <p:cNvSpPr txBox="1">
            <a:spLocks/>
          </p:cNvSpPr>
          <p:nvPr/>
        </p:nvSpPr>
        <p:spPr>
          <a:xfrm>
            <a:off x="305865" y="1846606"/>
            <a:ext cx="4545724" cy="295491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lumMod val="75000"/>
                    <a:lumOff val="25000"/>
                  </a:schemeClr>
                </a:solidFill>
                <a:latin typeface="HGP創英角ｺﾞｼｯｸUB" panose="020B0900000000000000" pitchFamily="50" charset="-128"/>
                <a:ea typeface="HGP創英角ｺﾞｼｯｸUB" panose="020B09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just">
              <a:lnSpc>
                <a:spcPct val="100000"/>
              </a:lnSpc>
              <a:spcBef>
                <a:spcPts val="0"/>
              </a:spcBef>
              <a:spcAft>
                <a:spcPts val="600"/>
              </a:spcAft>
            </a:pPr>
            <a:r>
              <a:rPr lang="ja-JP" altLang="en-US" sz="2400" dirty="0">
                <a:latin typeface="ＭＳ Ｐゴシック" panose="020B0600070205080204" pitchFamily="50" charset="-128"/>
                <a:ea typeface="ＭＳ Ｐゴシック" panose="020B0600070205080204" pitchFamily="50" charset="-128"/>
              </a:rPr>
              <a:t>「課題」から特に重要な </a:t>
            </a:r>
            <a:r>
              <a:rPr lang="en-US" altLang="ja-JP" sz="2400" dirty="0">
                <a:latin typeface="ＭＳ Ｐゴシック" panose="020B0600070205080204" pitchFamily="50" charset="-128"/>
                <a:ea typeface="ＭＳ Ｐゴシック" panose="020B0600070205080204" pitchFamily="50" charset="-128"/>
              </a:rPr>
              <a:t>3 </a:t>
            </a:r>
            <a:r>
              <a:rPr lang="ja-JP" altLang="en-US" sz="2400" dirty="0">
                <a:latin typeface="ＭＳ Ｐゴシック" panose="020B0600070205080204" pitchFamily="50" charset="-128"/>
                <a:ea typeface="ＭＳ Ｐゴシック" panose="020B0600070205080204" pitchFamily="50" charset="-128"/>
              </a:rPr>
              <a:t>つ</a:t>
            </a:r>
            <a:r>
              <a:rPr lang="en-US" altLang="ja-JP" sz="2400" dirty="0">
                <a:latin typeface="ＭＳ Ｐゴシック" panose="020B0600070205080204" pitchFamily="50" charset="-128"/>
                <a:ea typeface="ＭＳ Ｐゴシック" panose="020B0600070205080204" pitchFamily="50" charset="-128"/>
              </a:rPr>
              <a:t/>
            </a:r>
            <a:br>
              <a:rPr lang="en-US" altLang="ja-JP" sz="2400" dirty="0">
                <a:latin typeface="ＭＳ Ｐゴシック" panose="020B0600070205080204" pitchFamily="50" charset="-128"/>
                <a:ea typeface="ＭＳ Ｐゴシック" panose="020B0600070205080204" pitchFamily="50" charset="-128"/>
              </a:rPr>
            </a:br>
            <a:r>
              <a:rPr lang="ja-JP" altLang="en-US" sz="2400" dirty="0">
                <a:latin typeface="ＭＳ Ｐゴシック" panose="020B0600070205080204" pitchFamily="50" charset="-128"/>
                <a:ea typeface="ＭＳ Ｐゴシック" panose="020B0600070205080204" pitchFamily="50" charset="-128"/>
              </a:rPr>
              <a:t>選択して</a:t>
            </a:r>
            <a:r>
              <a:rPr lang="ja-JP" altLang="en-US" sz="2400" dirty="0" smtClean="0">
                <a:latin typeface="ＭＳ Ｐゴシック" panose="020B0600070205080204" pitchFamily="50" charset="-128"/>
                <a:ea typeface="ＭＳ Ｐゴシック" panose="020B0600070205080204" pitchFamily="50" charset="-128"/>
              </a:rPr>
              <a:t>ください。</a:t>
            </a:r>
            <a:endParaRPr lang="en-US" altLang="ja-JP" sz="2400" dirty="0">
              <a:latin typeface="ＭＳ Ｐゴシック" panose="020B0600070205080204" pitchFamily="50" charset="-128"/>
              <a:ea typeface="ＭＳ Ｐゴシック" panose="020B0600070205080204" pitchFamily="50" charset="-128"/>
            </a:endParaRPr>
          </a:p>
          <a:p>
            <a:pPr algn="just">
              <a:lnSpc>
                <a:spcPct val="100000"/>
              </a:lnSpc>
              <a:spcBef>
                <a:spcPts val="0"/>
              </a:spcBef>
              <a:spcAft>
                <a:spcPts val="600"/>
              </a:spcAft>
            </a:pPr>
            <a:r>
              <a:rPr lang="en-US" altLang="ja-JP" sz="2400" dirty="0">
                <a:latin typeface="ＭＳ Ｐゴシック" panose="020B0600070205080204" pitchFamily="50" charset="-128"/>
                <a:ea typeface="ＭＳ Ｐゴシック" panose="020B0600070205080204" pitchFamily="50" charset="-128"/>
              </a:rPr>
              <a:t>3</a:t>
            </a:r>
            <a:r>
              <a:rPr lang="ja-JP" altLang="en-US" sz="2400" dirty="0">
                <a:latin typeface="ＭＳ Ｐゴシック" panose="020B0600070205080204" pitchFamily="50" charset="-128"/>
                <a:ea typeface="ＭＳ Ｐゴシック" panose="020B0600070205080204" pitchFamily="50" charset="-128"/>
              </a:rPr>
              <a:t> つの課題を解決するために、今後、わが町・わが職場で</a:t>
            </a:r>
            <a:r>
              <a:rPr lang="en-US" altLang="ja-JP" sz="2400" dirty="0">
                <a:latin typeface="ＭＳ Ｐゴシック" panose="020B0600070205080204" pitchFamily="50" charset="-128"/>
                <a:ea typeface="ＭＳ Ｐゴシック" panose="020B0600070205080204" pitchFamily="50" charset="-128"/>
              </a:rPr>
              <a:t/>
            </a:r>
            <a:br>
              <a:rPr lang="en-US" altLang="ja-JP" sz="2400" dirty="0">
                <a:latin typeface="ＭＳ Ｐゴシック" panose="020B0600070205080204" pitchFamily="50" charset="-128"/>
                <a:ea typeface="ＭＳ Ｐゴシック" panose="020B0600070205080204" pitchFamily="50" charset="-128"/>
              </a:rPr>
            </a:br>
            <a:r>
              <a:rPr lang="ja-JP" altLang="en-US" sz="2400" dirty="0">
                <a:latin typeface="ＭＳ Ｐゴシック" panose="020B0600070205080204" pitchFamily="50" charset="-128"/>
                <a:ea typeface="ＭＳ Ｐゴシック" panose="020B0600070205080204" pitchFamily="50" charset="-128"/>
              </a:rPr>
              <a:t>取組むとよい</a:t>
            </a:r>
            <a:r>
              <a:rPr lang="ja-JP" altLang="en-US" sz="2400" dirty="0">
                <a:solidFill>
                  <a:srgbClr val="C00000"/>
                </a:solidFill>
                <a:latin typeface="ＭＳ Ｐゴシック" panose="020B0600070205080204" pitchFamily="50" charset="-128"/>
                <a:ea typeface="ＭＳ Ｐゴシック" panose="020B0600070205080204" pitchFamily="50" charset="-128"/>
              </a:rPr>
              <a:t>「対策案」</a:t>
            </a:r>
            <a:r>
              <a:rPr lang="ja-JP" altLang="en-US" sz="2400" dirty="0">
                <a:latin typeface="ＭＳ Ｐゴシック" panose="020B0600070205080204" pitchFamily="50" charset="-128"/>
                <a:ea typeface="ＭＳ Ｐゴシック" panose="020B0600070205080204" pitchFamily="50" charset="-128"/>
              </a:rPr>
              <a:t>を</a:t>
            </a:r>
            <a:r>
              <a:rPr lang="en-US" altLang="ja-JP" sz="2400" dirty="0">
                <a:latin typeface="ＭＳ Ｐゴシック" panose="020B0600070205080204" pitchFamily="50" charset="-128"/>
                <a:ea typeface="ＭＳ Ｐゴシック" panose="020B0600070205080204" pitchFamily="50" charset="-128"/>
              </a:rPr>
              <a:t/>
            </a:r>
            <a:br>
              <a:rPr lang="en-US" altLang="ja-JP" sz="2400" dirty="0">
                <a:latin typeface="ＭＳ Ｐゴシック" panose="020B0600070205080204" pitchFamily="50" charset="-128"/>
                <a:ea typeface="ＭＳ Ｐゴシック" panose="020B0600070205080204" pitchFamily="50" charset="-128"/>
              </a:rPr>
            </a:br>
            <a:r>
              <a:rPr lang="ja-JP" altLang="en-US" sz="2400" dirty="0">
                <a:latin typeface="ＭＳ Ｐゴシック" panose="020B0600070205080204" pitchFamily="50" charset="-128"/>
                <a:ea typeface="ＭＳ Ｐゴシック" panose="020B0600070205080204" pitchFamily="50" charset="-128"/>
              </a:rPr>
              <a:t>検討して</a:t>
            </a:r>
            <a:r>
              <a:rPr lang="ja-JP" altLang="en-US" sz="2400" dirty="0" smtClean="0">
                <a:latin typeface="ＭＳ Ｐゴシック" panose="020B0600070205080204" pitchFamily="50" charset="-128"/>
                <a:ea typeface="ＭＳ Ｐゴシック" panose="020B0600070205080204" pitchFamily="50" charset="-128"/>
              </a:rPr>
              <a:t>ください。</a:t>
            </a:r>
            <a:endParaRPr lang="en-US" altLang="ja-JP" sz="2400" dirty="0">
              <a:latin typeface="ＭＳ Ｐゴシック" panose="020B0600070205080204" pitchFamily="50" charset="-128"/>
              <a:ea typeface="ＭＳ Ｐゴシック" panose="020B0600070205080204" pitchFamily="50" charset="-128"/>
            </a:endParaRPr>
          </a:p>
        </p:txBody>
      </p:sp>
      <p:cxnSp>
        <p:nvCxnSpPr>
          <p:cNvPr id="52" name="直線コネクタ 51">
            <a:extLst>
              <a:ext uri="{FF2B5EF4-FFF2-40B4-BE49-F238E27FC236}">
                <a16:creationId xmlns:a16="http://schemas.microsoft.com/office/drawing/2014/main" id="{C90AF170-75B9-45B5-B488-81FB35693B59}"/>
              </a:ext>
            </a:extLst>
          </p:cNvPr>
          <p:cNvCxnSpPr>
            <a:cxnSpLocks/>
          </p:cNvCxnSpPr>
          <p:nvPr/>
        </p:nvCxnSpPr>
        <p:spPr>
          <a:xfrm flipV="1">
            <a:off x="6973689" y="1859613"/>
            <a:ext cx="0" cy="46337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線コネクタ 52">
            <a:extLst>
              <a:ext uri="{FF2B5EF4-FFF2-40B4-BE49-F238E27FC236}">
                <a16:creationId xmlns:a16="http://schemas.microsoft.com/office/drawing/2014/main" id="{419B04BB-28AF-4B69-878B-6336CDED57DF}"/>
              </a:ext>
            </a:extLst>
          </p:cNvPr>
          <p:cNvCxnSpPr>
            <a:cxnSpLocks/>
          </p:cNvCxnSpPr>
          <p:nvPr/>
        </p:nvCxnSpPr>
        <p:spPr>
          <a:xfrm>
            <a:off x="5214959" y="1845040"/>
            <a:ext cx="36133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テキスト ボックス 53">
            <a:extLst>
              <a:ext uri="{FF2B5EF4-FFF2-40B4-BE49-F238E27FC236}">
                <a16:creationId xmlns:a16="http://schemas.microsoft.com/office/drawing/2014/main" id="{644C5134-5C6B-44E1-A2F7-86BE65C1BE66}"/>
              </a:ext>
            </a:extLst>
          </p:cNvPr>
          <p:cNvSpPr txBox="1"/>
          <p:nvPr/>
        </p:nvSpPr>
        <p:spPr>
          <a:xfrm>
            <a:off x="7370480" y="1466806"/>
            <a:ext cx="1373704" cy="369332"/>
          </a:xfrm>
          <a:prstGeom prst="rect">
            <a:avLst/>
          </a:prstGeom>
          <a:noFill/>
        </p:spPr>
        <p:txBody>
          <a:bodyPr wrap="square" rtlCol="0">
            <a:spAutoFit/>
          </a:bodyPr>
          <a:lstStyle/>
          <a:p>
            <a:pPr algn="ctr"/>
            <a:r>
              <a:rPr lang="en-US" altLang="ja-JP">
                <a:solidFill>
                  <a:schemeClr val="tx1">
                    <a:lumMod val="75000"/>
                    <a:lumOff val="25000"/>
                  </a:schemeClr>
                </a:solidFill>
                <a:latin typeface="ＭＳ Ｐゴシック" panose="020B0600070205080204" pitchFamily="50" charset="-128"/>
                <a:ea typeface="ＭＳ Ｐゴシック" panose="020B0600070205080204" pitchFamily="50" charset="-128"/>
              </a:rPr>
              <a:t>A </a:t>
            </a:r>
            <a:r>
              <a:rPr lang="ja-JP" altLang="en-US">
                <a:solidFill>
                  <a:schemeClr val="tx1">
                    <a:lumMod val="75000"/>
                    <a:lumOff val="25000"/>
                  </a:schemeClr>
                </a:solidFill>
                <a:latin typeface="ＭＳ Ｐゴシック" panose="020B0600070205080204" pitchFamily="50" charset="-128"/>
                <a:ea typeface="ＭＳ Ｐゴシック" panose="020B0600070205080204" pitchFamily="50" charset="-128"/>
              </a:rPr>
              <a:t>グループ</a:t>
            </a:r>
            <a:endParaRPr kumimoji="1" lang="ja-JP" altLang="en-US"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sp>
        <p:nvSpPr>
          <p:cNvPr id="55" name="テキスト ボックス 54">
            <a:extLst>
              <a:ext uri="{FF2B5EF4-FFF2-40B4-BE49-F238E27FC236}">
                <a16:creationId xmlns:a16="http://schemas.microsoft.com/office/drawing/2014/main" id="{152C3FEB-0E9F-4C22-9CFE-E8D481FCD80D}"/>
              </a:ext>
            </a:extLst>
          </p:cNvPr>
          <p:cNvSpPr txBox="1"/>
          <p:nvPr/>
        </p:nvSpPr>
        <p:spPr>
          <a:xfrm>
            <a:off x="7133627" y="1875377"/>
            <a:ext cx="1594127" cy="369332"/>
          </a:xfrm>
          <a:prstGeom prst="rect">
            <a:avLst/>
          </a:prstGeom>
          <a:noFill/>
        </p:spPr>
        <p:txBody>
          <a:bodyPr wrap="square" rtlCol="0">
            <a:spAutoFit/>
          </a:bodyPr>
          <a:lstStyle/>
          <a:p>
            <a:pPr algn="ctr"/>
            <a:r>
              <a:rPr lang="ja-JP" altLang="en-US">
                <a:solidFill>
                  <a:schemeClr val="tx1">
                    <a:lumMod val="75000"/>
                    <a:lumOff val="25000"/>
                  </a:schemeClr>
                </a:solidFill>
                <a:latin typeface="ＭＳ Ｐゴシック" panose="020B0600070205080204" pitchFamily="50" charset="-128"/>
                <a:ea typeface="ＭＳ Ｐゴシック" panose="020B0600070205080204" pitchFamily="50" charset="-128"/>
              </a:rPr>
              <a:t>対策案</a:t>
            </a:r>
            <a:endParaRPr kumimoji="1" lang="ja-JP" altLang="en-US"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91FB3663-62F1-42D6-BD9A-6194BF99914C}"/>
              </a:ext>
            </a:extLst>
          </p:cNvPr>
          <p:cNvSpPr txBox="1"/>
          <p:nvPr/>
        </p:nvSpPr>
        <p:spPr>
          <a:xfrm>
            <a:off x="7005095" y="2301945"/>
            <a:ext cx="1791840" cy="600164"/>
          </a:xfrm>
          <a:prstGeom prst="rect">
            <a:avLst/>
          </a:prstGeom>
          <a:noFill/>
        </p:spPr>
        <p:txBody>
          <a:bodyPr wrap="square" rtlCol="0">
            <a:spAutoFit/>
          </a:bodyPr>
          <a:lstStyle/>
          <a:p>
            <a:pPr>
              <a:spcAft>
                <a:spcPts val="600"/>
              </a:spcAft>
            </a:pPr>
            <a:r>
              <a:rPr kumimoji="1" lang="ja-JP" altLang="en-US" sz="1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毎年●●に取り組む</a:t>
            </a:r>
            <a:endParaRPr lang="en-US" altLang="ja-JP" sz="140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a:p>
            <a:r>
              <a:rPr lang="ja-JP" altLang="en-US" sz="1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定期的に●●する</a:t>
            </a:r>
            <a:endParaRPr kumimoji="1" lang="ja-JP" altLang="en-US" sz="140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sp>
        <p:nvSpPr>
          <p:cNvPr id="34" name="テキスト ボックス 33">
            <a:extLst>
              <a:ext uri="{FF2B5EF4-FFF2-40B4-BE49-F238E27FC236}">
                <a16:creationId xmlns:a16="http://schemas.microsoft.com/office/drawing/2014/main" id="{46EF7A30-01E0-4F8A-870D-032A2A0F7F49}"/>
              </a:ext>
            </a:extLst>
          </p:cNvPr>
          <p:cNvSpPr txBox="1"/>
          <p:nvPr/>
        </p:nvSpPr>
        <p:spPr>
          <a:xfrm>
            <a:off x="7036501" y="3863877"/>
            <a:ext cx="1791840" cy="661720"/>
          </a:xfrm>
          <a:prstGeom prst="rect">
            <a:avLst/>
          </a:prstGeom>
          <a:noFill/>
        </p:spPr>
        <p:txBody>
          <a:bodyPr wrap="square" rtlCol="0">
            <a:spAutoFit/>
          </a:bodyPr>
          <a:lstStyle/>
          <a:p>
            <a:r>
              <a:rPr lang="ja-JP" altLang="en-US" sz="1400">
                <a:solidFill>
                  <a:schemeClr val="tx1">
                    <a:lumMod val="75000"/>
                    <a:lumOff val="25000"/>
                  </a:schemeClr>
                </a:solidFill>
                <a:latin typeface="ＭＳ Ｐゴシック" panose="020B0600070205080204" pitchFamily="50" charset="-128"/>
                <a:ea typeface="ＭＳ Ｐゴシック" panose="020B0600070205080204" pitchFamily="50" charset="-128"/>
              </a:rPr>
              <a:t>新人職員に</a:t>
            </a:r>
            <a:r>
              <a:rPr lang="ja-JP" altLang="en-US" sz="1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●●する</a:t>
            </a:r>
          </a:p>
          <a:p>
            <a:endParaRPr kumimoji="1" lang="en-US" altLang="ja-JP" sz="90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a:p>
            <a:r>
              <a:rPr kumimoji="1" lang="ja-JP" altLang="en-US" sz="1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住民に●●する</a:t>
            </a:r>
            <a:endParaRPr kumimoji="1" lang="en-US" altLang="ja-JP" sz="140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sp>
        <p:nvSpPr>
          <p:cNvPr id="35" name="テキスト ボックス 34">
            <a:extLst>
              <a:ext uri="{FF2B5EF4-FFF2-40B4-BE49-F238E27FC236}">
                <a16:creationId xmlns:a16="http://schemas.microsoft.com/office/drawing/2014/main" id="{AEAFC8F6-F179-47CC-8617-98447E0E9B96}"/>
              </a:ext>
            </a:extLst>
          </p:cNvPr>
          <p:cNvSpPr txBox="1"/>
          <p:nvPr/>
        </p:nvSpPr>
        <p:spPr>
          <a:xfrm>
            <a:off x="7021650" y="5545277"/>
            <a:ext cx="1791840" cy="307777"/>
          </a:xfrm>
          <a:prstGeom prst="rect">
            <a:avLst/>
          </a:prstGeom>
          <a:noFill/>
        </p:spPr>
        <p:txBody>
          <a:bodyPr wrap="square" rtlCol="0">
            <a:spAutoFit/>
          </a:bodyPr>
          <a:lstStyle/>
          <a:p>
            <a:r>
              <a:rPr kumimoji="1" lang="ja-JP" altLang="en-US" sz="1400" dirty="0">
                <a:solidFill>
                  <a:schemeClr val="tx1">
                    <a:lumMod val="75000"/>
                    <a:lumOff val="25000"/>
                  </a:schemeClr>
                </a:solidFill>
                <a:latin typeface="ＭＳ Ｐゴシック" panose="020B0600070205080204" pitchFamily="50" charset="-128"/>
                <a:ea typeface="ＭＳ Ｐゴシック" panose="020B0600070205080204" pitchFamily="50" charset="-128"/>
              </a:rPr>
              <a:t>●●課が▲▲する</a:t>
            </a:r>
            <a:endParaRPr kumimoji="1" lang="en-US" altLang="ja-JP" sz="140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sp>
        <p:nvSpPr>
          <p:cNvPr id="33" name="四角形: メモ 32">
            <a:extLst>
              <a:ext uri="{FF2B5EF4-FFF2-40B4-BE49-F238E27FC236}">
                <a16:creationId xmlns:a16="http://schemas.microsoft.com/office/drawing/2014/main" id="{26FD3B8D-A398-4021-8385-F86396F05719}"/>
              </a:ext>
            </a:extLst>
          </p:cNvPr>
          <p:cNvSpPr/>
          <p:nvPr/>
        </p:nvSpPr>
        <p:spPr>
          <a:xfrm>
            <a:off x="5820721" y="3769838"/>
            <a:ext cx="618066" cy="618066"/>
          </a:xfrm>
          <a:prstGeom prst="foldedCorner">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000" b="1" dirty="0"/>
              <a:t>タイトル</a:t>
            </a:r>
          </a:p>
        </p:txBody>
      </p:sp>
      <p:sp>
        <p:nvSpPr>
          <p:cNvPr id="36" name="四角形: メモ 35">
            <a:extLst>
              <a:ext uri="{FF2B5EF4-FFF2-40B4-BE49-F238E27FC236}">
                <a16:creationId xmlns:a16="http://schemas.microsoft.com/office/drawing/2014/main" id="{19DAE930-EBFA-4E14-A6B0-3DF5192AF613}"/>
              </a:ext>
            </a:extLst>
          </p:cNvPr>
          <p:cNvSpPr/>
          <p:nvPr/>
        </p:nvSpPr>
        <p:spPr>
          <a:xfrm>
            <a:off x="5723806" y="2383115"/>
            <a:ext cx="792065" cy="618066"/>
          </a:xfrm>
          <a:prstGeom prst="foldedCorner">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200" b="1" dirty="0"/>
              <a:t>タイトル</a:t>
            </a:r>
          </a:p>
        </p:txBody>
      </p:sp>
      <p:sp>
        <p:nvSpPr>
          <p:cNvPr id="41" name="四角形: メモ 40">
            <a:extLst>
              <a:ext uri="{FF2B5EF4-FFF2-40B4-BE49-F238E27FC236}">
                <a16:creationId xmlns:a16="http://schemas.microsoft.com/office/drawing/2014/main" id="{3986744A-77A4-47EE-9D4F-241E0D186AE1}"/>
              </a:ext>
            </a:extLst>
          </p:cNvPr>
          <p:cNvSpPr/>
          <p:nvPr/>
        </p:nvSpPr>
        <p:spPr>
          <a:xfrm>
            <a:off x="5831777" y="5287134"/>
            <a:ext cx="618066" cy="618066"/>
          </a:xfrm>
          <a:prstGeom prst="foldedCorner">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000" b="1" dirty="0"/>
              <a:t>タイトル</a:t>
            </a:r>
          </a:p>
        </p:txBody>
      </p:sp>
      <p:sp>
        <p:nvSpPr>
          <p:cNvPr id="43" name="フリーフォーム: 図形 42">
            <a:extLst>
              <a:ext uri="{FF2B5EF4-FFF2-40B4-BE49-F238E27FC236}">
                <a16:creationId xmlns:a16="http://schemas.microsoft.com/office/drawing/2014/main" id="{A29D73B9-480F-4678-8C25-EA96C387AB5F}"/>
              </a:ext>
            </a:extLst>
          </p:cNvPr>
          <p:cNvSpPr/>
          <p:nvPr/>
        </p:nvSpPr>
        <p:spPr>
          <a:xfrm>
            <a:off x="5323715" y="2664663"/>
            <a:ext cx="1562566" cy="1102313"/>
          </a:xfrm>
          <a:custGeom>
            <a:avLst/>
            <a:gdLst>
              <a:gd name="connsiteX0" fmla="*/ 1228550 w 1562566"/>
              <a:gd name="connsiteY0" fmla="*/ 0 h 1102313"/>
              <a:gd name="connsiteX1" fmla="*/ 1318307 w 1562566"/>
              <a:gd name="connsiteY1" fmla="*/ 11219 h 1102313"/>
              <a:gd name="connsiteX2" fmla="*/ 1396845 w 1562566"/>
              <a:gd name="connsiteY2" fmla="*/ 33658 h 1102313"/>
              <a:gd name="connsiteX3" fmla="*/ 1413674 w 1562566"/>
              <a:gd name="connsiteY3" fmla="*/ 39268 h 1102313"/>
              <a:gd name="connsiteX4" fmla="*/ 1452943 w 1562566"/>
              <a:gd name="connsiteY4" fmla="*/ 61708 h 1102313"/>
              <a:gd name="connsiteX5" fmla="*/ 1475382 w 1562566"/>
              <a:gd name="connsiteY5" fmla="*/ 78537 h 1102313"/>
              <a:gd name="connsiteX6" fmla="*/ 1497821 w 1562566"/>
              <a:gd name="connsiteY6" fmla="*/ 112196 h 1102313"/>
              <a:gd name="connsiteX7" fmla="*/ 1520260 w 1562566"/>
              <a:gd name="connsiteY7" fmla="*/ 145855 h 1102313"/>
              <a:gd name="connsiteX8" fmla="*/ 1531480 w 1562566"/>
              <a:gd name="connsiteY8" fmla="*/ 179514 h 1102313"/>
              <a:gd name="connsiteX9" fmla="*/ 1537090 w 1562566"/>
              <a:gd name="connsiteY9" fmla="*/ 196343 h 1102313"/>
              <a:gd name="connsiteX10" fmla="*/ 1542700 w 1562566"/>
              <a:gd name="connsiteY10" fmla="*/ 218782 h 1102313"/>
              <a:gd name="connsiteX11" fmla="*/ 1553919 w 1562566"/>
              <a:gd name="connsiteY11" fmla="*/ 252441 h 1102313"/>
              <a:gd name="connsiteX12" fmla="*/ 1553919 w 1562566"/>
              <a:gd name="connsiteY12" fmla="*/ 544152 h 1102313"/>
              <a:gd name="connsiteX13" fmla="*/ 1548310 w 1562566"/>
              <a:gd name="connsiteY13" fmla="*/ 594640 h 1102313"/>
              <a:gd name="connsiteX14" fmla="*/ 1531480 w 1562566"/>
              <a:gd name="connsiteY14" fmla="*/ 656348 h 1102313"/>
              <a:gd name="connsiteX15" fmla="*/ 1520260 w 1562566"/>
              <a:gd name="connsiteY15" fmla="*/ 712446 h 1102313"/>
              <a:gd name="connsiteX16" fmla="*/ 1514651 w 1562566"/>
              <a:gd name="connsiteY16" fmla="*/ 740495 h 1102313"/>
              <a:gd name="connsiteX17" fmla="*/ 1475382 w 1562566"/>
              <a:gd name="connsiteY17" fmla="*/ 790984 h 1102313"/>
              <a:gd name="connsiteX18" fmla="*/ 1464162 w 1562566"/>
              <a:gd name="connsiteY18" fmla="*/ 807813 h 1102313"/>
              <a:gd name="connsiteX19" fmla="*/ 1447333 w 1562566"/>
              <a:gd name="connsiteY19" fmla="*/ 824643 h 1102313"/>
              <a:gd name="connsiteX20" fmla="*/ 1436113 w 1562566"/>
              <a:gd name="connsiteY20" fmla="*/ 841472 h 1102313"/>
              <a:gd name="connsiteX21" fmla="*/ 1385625 w 1562566"/>
              <a:gd name="connsiteY21" fmla="*/ 880741 h 1102313"/>
              <a:gd name="connsiteX22" fmla="*/ 1368795 w 1562566"/>
              <a:gd name="connsiteY22" fmla="*/ 891960 h 1102313"/>
              <a:gd name="connsiteX23" fmla="*/ 1351966 w 1562566"/>
              <a:gd name="connsiteY23" fmla="*/ 903180 h 1102313"/>
              <a:gd name="connsiteX24" fmla="*/ 1335137 w 1562566"/>
              <a:gd name="connsiteY24" fmla="*/ 914400 h 1102313"/>
              <a:gd name="connsiteX25" fmla="*/ 1323917 w 1562566"/>
              <a:gd name="connsiteY25" fmla="*/ 931229 h 1102313"/>
              <a:gd name="connsiteX26" fmla="*/ 1307087 w 1562566"/>
              <a:gd name="connsiteY26" fmla="*/ 936839 h 1102313"/>
              <a:gd name="connsiteX27" fmla="*/ 1273429 w 1562566"/>
              <a:gd name="connsiteY27" fmla="*/ 959278 h 1102313"/>
              <a:gd name="connsiteX28" fmla="*/ 1256599 w 1562566"/>
              <a:gd name="connsiteY28" fmla="*/ 970498 h 1102313"/>
              <a:gd name="connsiteX29" fmla="*/ 1228550 w 1562566"/>
              <a:gd name="connsiteY29" fmla="*/ 998547 h 1102313"/>
              <a:gd name="connsiteX30" fmla="*/ 1217330 w 1562566"/>
              <a:gd name="connsiteY30" fmla="*/ 1015376 h 1102313"/>
              <a:gd name="connsiteX31" fmla="*/ 1166842 w 1562566"/>
              <a:gd name="connsiteY31" fmla="*/ 1043425 h 1102313"/>
              <a:gd name="connsiteX32" fmla="*/ 1121964 w 1562566"/>
              <a:gd name="connsiteY32" fmla="*/ 1054645 h 1102313"/>
              <a:gd name="connsiteX33" fmla="*/ 1088305 w 1562566"/>
              <a:gd name="connsiteY33" fmla="*/ 1065865 h 1102313"/>
              <a:gd name="connsiteX34" fmla="*/ 931230 w 1562566"/>
              <a:gd name="connsiteY34" fmla="*/ 1077084 h 1102313"/>
              <a:gd name="connsiteX35" fmla="*/ 908791 w 1562566"/>
              <a:gd name="connsiteY35" fmla="*/ 1082694 h 1102313"/>
              <a:gd name="connsiteX36" fmla="*/ 802204 w 1562566"/>
              <a:gd name="connsiteY36" fmla="*/ 1093914 h 1102313"/>
              <a:gd name="connsiteX37" fmla="*/ 650739 w 1562566"/>
              <a:gd name="connsiteY37" fmla="*/ 1093914 h 1102313"/>
              <a:gd name="connsiteX38" fmla="*/ 443176 w 1562566"/>
              <a:gd name="connsiteY38" fmla="*/ 1088304 h 1102313"/>
              <a:gd name="connsiteX39" fmla="*/ 420737 w 1562566"/>
              <a:gd name="connsiteY39" fmla="*/ 1082694 h 1102313"/>
              <a:gd name="connsiteX40" fmla="*/ 403907 w 1562566"/>
              <a:gd name="connsiteY40" fmla="*/ 1077084 h 1102313"/>
              <a:gd name="connsiteX41" fmla="*/ 336589 w 1562566"/>
              <a:gd name="connsiteY41" fmla="*/ 1071474 h 1102313"/>
              <a:gd name="connsiteX42" fmla="*/ 314150 w 1562566"/>
              <a:gd name="connsiteY42" fmla="*/ 1065865 h 1102313"/>
              <a:gd name="connsiteX43" fmla="*/ 274881 w 1562566"/>
              <a:gd name="connsiteY43" fmla="*/ 1049035 h 1102313"/>
              <a:gd name="connsiteX44" fmla="*/ 258052 w 1562566"/>
              <a:gd name="connsiteY44" fmla="*/ 1032206 h 1102313"/>
              <a:gd name="connsiteX45" fmla="*/ 218783 w 1562566"/>
              <a:gd name="connsiteY45" fmla="*/ 1009766 h 1102313"/>
              <a:gd name="connsiteX46" fmla="*/ 201954 w 1562566"/>
              <a:gd name="connsiteY46" fmla="*/ 992937 h 1102313"/>
              <a:gd name="connsiteX47" fmla="*/ 185124 w 1562566"/>
              <a:gd name="connsiteY47" fmla="*/ 981717 h 1102313"/>
              <a:gd name="connsiteX48" fmla="*/ 168295 w 1562566"/>
              <a:gd name="connsiteY48" fmla="*/ 964888 h 1102313"/>
              <a:gd name="connsiteX49" fmla="*/ 151465 w 1562566"/>
              <a:gd name="connsiteY49" fmla="*/ 959278 h 1102313"/>
              <a:gd name="connsiteX50" fmla="*/ 100977 w 1562566"/>
              <a:gd name="connsiteY50" fmla="*/ 914400 h 1102313"/>
              <a:gd name="connsiteX51" fmla="*/ 84148 w 1562566"/>
              <a:gd name="connsiteY51" fmla="*/ 897570 h 1102313"/>
              <a:gd name="connsiteX52" fmla="*/ 72928 w 1562566"/>
              <a:gd name="connsiteY52" fmla="*/ 875131 h 1102313"/>
              <a:gd name="connsiteX53" fmla="*/ 50489 w 1562566"/>
              <a:gd name="connsiteY53" fmla="*/ 841472 h 1102313"/>
              <a:gd name="connsiteX54" fmla="*/ 44879 w 1562566"/>
              <a:gd name="connsiteY54" fmla="*/ 824643 h 1102313"/>
              <a:gd name="connsiteX55" fmla="*/ 33659 w 1562566"/>
              <a:gd name="connsiteY55" fmla="*/ 768544 h 1102313"/>
              <a:gd name="connsiteX56" fmla="*/ 22440 w 1562566"/>
              <a:gd name="connsiteY56" fmla="*/ 751715 h 1102313"/>
              <a:gd name="connsiteX57" fmla="*/ 11220 w 1562566"/>
              <a:gd name="connsiteY57" fmla="*/ 678787 h 1102313"/>
              <a:gd name="connsiteX58" fmla="*/ 16830 w 1562566"/>
              <a:gd name="connsiteY58" fmla="*/ 589030 h 1102313"/>
              <a:gd name="connsiteX59" fmla="*/ 11220 w 1562566"/>
              <a:gd name="connsiteY59" fmla="*/ 566591 h 1102313"/>
              <a:gd name="connsiteX60" fmla="*/ 5610 w 1562566"/>
              <a:gd name="connsiteY60" fmla="*/ 549762 h 1102313"/>
              <a:gd name="connsiteX61" fmla="*/ 0 w 1562566"/>
              <a:gd name="connsiteY61" fmla="*/ 510493 h 1102313"/>
              <a:gd name="connsiteX62" fmla="*/ 5610 w 1562566"/>
              <a:gd name="connsiteY62" fmla="*/ 387077 h 1102313"/>
              <a:gd name="connsiteX63" fmla="*/ 22440 w 1562566"/>
              <a:gd name="connsiteY63" fmla="*/ 330979 h 1102313"/>
              <a:gd name="connsiteX64" fmla="*/ 39269 w 1562566"/>
              <a:gd name="connsiteY64" fmla="*/ 291710 h 1102313"/>
              <a:gd name="connsiteX65" fmla="*/ 56098 w 1562566"/>
              <a:gd name="connsiteY65" fmla="*/ 280490 h 1102313"/>
              <a:gd name="connsiteX66" fmla="*/ 84148 w 1562566"/>
              <a:gd name="connsiteY66" fmla="*/ 241222 h 1102313"/>
              <a:gd name="connsiteX67" fmla="*/ 129026 w 1562566"/>
              <a:gd name="connsiteY67" fmla="*/ 190733 h 1102313"/>
              <a:gd name="connsiteX68" fmla="*/ 162685 w 1562566"/>
              <a:gd name="connsiteY68" fmla="*/ 173904 h 1102313"/>
              <a:gd name="connsiteX69" fmla="*/ 179514 w 1562566"/>
              <a:gd name="connsiteY69" fmla="*/ 162684 h 1102313"/>
              <a:gd name="connsiteX70" fmla="*/ 207564 w 1562566"/>
              <a:gd name="connsiteY70" fmla="*/ 151465 h 1102313"/>
              <a:gd name="connsiteX71" fmla="*/ 224393 w 1562566"/>
              <a:gd name="connsiteY71" fmla="*/ 140245 h 1102313"/>
              <a:gd name="connsiteX72" fmla="*/ 252442 w 1562566"/>
              <a:gd name="connsiteY72" fmla="*/ 134635 h 1102313"/>
              <a:gd name="connsiteX73" fmla="*/ 286101 w 1562566"/>
              <a:gd name="connsiteY73" fmla="*/ 123416 h 1102313"/>
              <a:gd name="connsiteX74" fmla="*/ 302930 w 1562566"/>
              <a:gd name="connsiteY74" fmla="*/ 106586 h 1102313"/>
              <a:gd name="connsiteX75" fmla="*/ 359029 w 1562566"/>
              <a:gd name="connsiteY75" fmla="*/ 72927 h 1102313"/>
              <a:gd name="connsiteX76" fmla="*/ 392687 w 1562566"/>
              <a:gd name="connsiteY76" fmla="*/ 61708 h 1102313"/>
              <a:gd name="connsiteX77" fmla="*/ 409517 w 1562566"/>
              <a:gd name="connsiteY77" fmla="*/ 56098 h 1102313"/>
              <a:gd name="connsiteX78" fmla="*/ 431956 w 1562566"/>
              <a:gd name="connsiteY78" fmla="*/ 50488 h 1102313"/>
              <a:gd name="connsiteX79" fmla="*/ 465615 w 1562566"/>
              <a:gd name="connsiteY79" fmla="*/ 39268 h 1102313"/>
              <a:gd name="connsiteX80" fmla="*/ 482445 w 1562566"/>
              <a:gd name="connsiteY80" fmla="*/ 33658 h 1102313"/>
              <a:gd name="connsiteX81" fmla="*/ 499274 w 1562566"/>
              <a:gd name="connsiteY81" fmla="*/ 33658 h 110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562566" h="1102313">
                <a:moveTo>
                  <a:pt x="1228550" y="0"/>
                </a:moveTo>
                <a:cubicBezTo>
                  <a:pt x="1258469" y="3740"/>
                  <a:pt x="1289055" y="3906"/>
                  <a:pt x="1318307" y="11219"/>
                </a:cubicBezTo>
                <a:cubicBezTo>
                  <a:pt x="1374649" y="25305"/>
                  <a:pt x="1348565" y="17565"/>
                  <a:pt x="1396845" y="33658"/>
                </a:cubicBezTo>
                <a:cubicBezTo>
                  <a:pt x="1402455" y="35528"/>
                  <a:pt x="1408385" y="36623"/>
                  <a:pt x="1413674" y="39268"/>
                </a:cubicBezTo>
                <a:cubicBezTo>
                  <a:pt x="1435587" y="50225"/>
                  <a:pt x="1434441" y="48492"/>
                  <a:pt x="1452943" y="61708"/>
                </a:cubicBezTo>
                <a:cubicBezTo>
                  <a:pt x="1460551" y="67142"/>
                  <a:pt x="1469171" y="71549"/>
                  <a:pt x="1475382" y="78537"/>
                </a:cubicBezTo>
                <a:cubicBezTo>
                  <a:pt x="1484340" y="88615"/>
                  <a:pt x="1490341" y="100976"/>
                  <a:pt x="1497821" y="112196"/>
                </a:cubicBezTo>
                <a:lnTo>
                  <a:pt x="1520260" y="145855"/>
                </a:lnTo>
                <a:lnTo>
                  <a:pt x="1531480" y="179514"/>
                </a:lnTo>
                <a:cubicBezTo>
                  <a:pt x="1533350" y="185124"/>
                  <a:pt x="1535656" y="190606"/>
                  <a:pt x="1537090" y="196343"/>
                </a:cubicBezTo>
                <a:cubicBezTo>
                  <a:pt x="1538960" y="203823"/>
                  <a:pt x="1540485" y="211397"/>
                  <a:pt x="1542700" y="218782"/>
                </a:cubicBezTo>
                <a:cubicBezTo>
                  <a:pt x="1546098" y="230110"/>
                  <a:pt x="1553919" y="252441"/>
                  <a:pt x="1553919" y="252441"/>
                </a:cubicBezTo>
                <a:cubicBezTo>
                  <a:pt x="1567797" y="377343"/>
                  <a:pt x="1562838" y="312240"/>
                  <a:pt x="1553919" y="544152"/>
                </a:cubicBezTo>
                <a:cubicBezTo>
                  <a:pt x="1553268" y="561072"/>
                  <a:pt x="1550288" y="577823"/>
                  <a:pt x="1548310" y="594640"/>
                </a:cubicBezTo>
                <a:cubicBezTo>
                  <a:pt x="1542325" y="645518"/>
                  <a:pt x="1550857" y="627284"/>
                  <a:pt x="1531480" y="656348"/>
                </a:cubicBezTo>
                <a:cubicBezTo>
                  <a:pt x="1521559" y="696029"/>
                  <a:pt x="1529427" y="662024"/>
                  <a:pt x="1520260" y="712446"/>
                </a:cubicBezTo>
                <a:cubicBezTo>
                  <a:pt x="1518554" y="721827"/>
                  <a:pt x="1518597" y="731815"/>
                  <a:pt x="1514651" y="740495"/>
                </a:cubicBezTo>
                <a:cubicBezTo>
                  <a:pt x="1497640" y="777918"/>
                  <a:pt x="1495962" y="766288"/>
                  <a:pt x="1475382" y="790984"/>
                </a:cubicBezTo>
                <a:cubicBezTo>
                  <a:pt x="1471066" y="796163"/>
                  <a:pt x="1468478" y="802634"/>
                  <a:pt x="1464162" y="807813"/>
                </a:cubicBezTo>
                <a:cubicBezTo>
                  <a:pt x="1459083" y="813908"/>
                  <a:pt x="1452412" y="818548"/>
                  <a:pt x="1447333" y="824643"/>
                </a:cubicBezTo>
                <a:cubicBezTo>
                  <a:pt x="1443017" y="829822"/>
                  <a:pt x="1440429" y="836293"/>
                  <a:pt x="1436113" y="841472"/>
                </a:cubicBezTo>
                <a:cubicBezTo>
                  <a:pt x="1419636" y="861244"/>
                  <a:pt x="1409080" y="865104"/>
                  <a:pt x="1385625" y="880741"/>
                </a:cubicBezTo>
                <a:lnTo>
                  <a:pt x="1368795" y="891960"/>
                </a:lnTo>
                <a:lnTo>
                  <a:pt x="1351966" y="903180"/>
                </a:lnTo>
                <a:lnTo>
                  <a:pt x="1335137" y="914400"/>
                </a:lnTo>
                <a:cubicBezTo>
                  <a:pt x="1331397" y="920010"/>
                  <a:pt x="1329182" y="927017"/>
                  <a:pt x="1323917" y="931229"/>
                </a:cubicBezTo>
                <a:cubicBezTo>
                  <a:pt x="1319299" y="934923"/>
                  <a:pt x="1312256" y="933967"/>
                  <a:pt x="1307087" y="936839"/>
                </a:cubicBezTo>
                <a:cubicBezTo>
                  <a:pt x="1295300" y="943387"/>
                  <a:pt x="1284648" y="951798"/>
                  <a:pt x="1273429" y="959278"/>
                </a:cubicBezTo>
                <a:lnTo>
                  <a:pt x="1256599" y="970498"/>
                </a:lnTo>
                <a:cubicBezTo>
                  <a:pt x="1226679" y="1015375"/>
                  <a:pt x="1265949" y="961148"/>
                  <a:pt x="1228550" y="998547"/>
                </a:cubicBezTo>
                <a:cubicBezTo>
                  <a:pt x="1223783" y="1003314"/>
                  <a:pt x="1222449" y="1010988"/>
                  <a:pt x="1217330" y="1015376"/>
                </a:cubicBezTo>
                <a:cubicBezTo>
                  <a:pt x="1212752" y="1019300"/>
                  <a:pt x="1175533" y="1040528"/>
                  <a:pt x="1166842" y="1043425"/>
                </a:cubicBezTo>
                <a:cubicBezTo>
                  <a:pt x="1152214" y="1048301"/>
                  <a:pt x="1136592" y="1049769"/>
                  <a:pt x="1121964" y="1054645"/>
                </a:cubicBezTo>
                <a:cubicBezTo>
                  <a:pt x="1110744" y="1058385"/>
                  <a:pt x="1100083" y="1064794"/>
                  <a:pt x="1088305" y="1065865"/>
                </a:cubicBezTo>
                <a:cubicBezTo>
                  <a:pt x="994884" y="1074357"/>
                  <a:pt x="1047215" y="1070261"/>
                  <a:pt x="931230" y="1077084"/>
                </a:cubicBezTo>
                <a:cubicBezTo>
                  <a:pt x="923750" y="1078954"/>
                  <a:pt x="916396" y="1081426"/>
                  <a:pt x="908791" y="1082694"/>
                </a:cubicBezTo>
                <a:cubicBezTo>
                  <a:pt x="879374" y="1087597"/>
                  <a:pt x="829666" y="1091417"/>
                  <a:pt x="802204" y="1093914"/>
                </a:cubicBezTo>
                <a:cubicBezTo>
                  <a:pt x="737124" y="1110185"/>
                  <a:pt x="792363" y="1098635"/>
                  <a:pt x="650739" y="1093914"/>
                </a:cubicBezTo>
                <a:lnTo>
                  <a:pt x="443176" y="1088304"/>
                </a:lnTo>
                <a:cubicBezTo>
                  <a:pt x="435696" y="1086434"/>
                  <a:pt x="428150" y="1084812"/>
                  <a:pt x="420737" y="1082694"/>
                </a:cubicBezTo>
                <a:cubicBezTo>
                  <a:pt x="415051" y="1081069"/>
                  <a:pt x="409769" y="1077866"/>
                  <a:pt x="403907" y="1077084"/>
                </a:cubicBezTo>
                <a:cubicBezTo>
                  <a:pt x="381587" y="1074108"/>
                  <a:pt x="359028" y="1073344"/>
                  <a:pt x="336589" y="1071474"/>
                </a:cubicBezTo>
                <a:cubicBezTo>
                  <a:pt x="329109" y="1069604"/>
                  <a:pt x="321236" y="1068902"/>
                  <a:pt x="314150" y="1065865"/>
                </a:cubicBezTo>
                <a:cubicBezTo>
                  <a:pt x="259907" y="1042618"/>
                  <a:pt x="339311" y="1065143"/>
                  <a:pt x="274881" y="1049035"/>
                </a:cubicBezTo>
                <a:cubicBezTo>
                  <a:pt x="269271" y="1043425"/>
                  <a:pt x="264508" y="1036817"/>
                  <a:pt x="258052" y="1032206"/>
                </a:cubicBezTo>
                <a:cubicBezTo>
                  <a:pt x="219644" y="1004771"/>
                  <a:pt x="250584" y="1036267"/>
                  <a:pt x="218783" y="1009766"/>
                </a:cubicBezTo>
                <a:cubicBezTo>
                  <a:pt x="212688" y="1004687"/>
                  <a:pt x="208049" y="998016"/>
                  <a:pt x="201954" y="992937"/>
                </a:cubicBezTo>
                <a:cubicBezTo>
                  <a:pt x="196774" y="988621"/>
                  <a:pt x="190304" y="986033"/>
                  <a:pt x="185124" y="981717"/>
                </a:cubicBezTo>
                <a:cubicBezTo>
                  <a:pt x="179029" y="976638"/>
                  <a:pt x="174896" y="969289"/>
                  <a:pt x="168295" y="964888"/>
                </a:cubicBezTo>
                <a:cubicBezTo>
                  <a:pt x="163375" y="961608"/>
                  <a:pt x="157075" y="961148"/>
                  <a:pt x="151465" y="959278"/>
                </a:cubicBezTo>
                <a:cubicBezTo>
                  <a:pt x="98049" y="923668"/>
                  <a:pt x="134201" y="953163"/>
                  <a:pt x="100977" y="914400"/>
                </a:cubicBezTo>
                <a:cubicBezTo>
                  <a:pt x="95814" y="908376"/>
                  <a:pt x="88759" y="904026"/>
                  <a:pt x="84148" y="897570"/>
                </a:cubicBezTo>
                <a:cubicBezTo>
                  <a:pt x="79287" y="890765"/>
                  <a:pt x="77231" y="882302"/>
                  <a:pt x="72928" y="875131"/>
                </a:cubicBezTo>
                <a:cubicBezTo>
                  <a:pt x="65990" y="863568"/>
                  <a:pt x="54753" y="854264"/>
                  <a:pt x="50489" y="841472"/>
                </a:cubicBezTo>
                <a:cubicBezTo>
                  <a:pt x="48619" y="835862"/>
                  <a:pt x="46209" y="830405"/>
                  <a:pt x="44879" y="824643"/>
                </a:cubicBezTo>
                <a:cubicBezTo>
                  <a:pt x="40591" y="806061"/>
                  <a:pt x="44237" y="784411"/>
                  <a:pt x="33659" y="768544"/>
                </a:cubicBezTo>
                <a:lnTo>
                  <a:pt x="22440" y="751715"/>
                </a:lnTo>
                <a:cubicBezTo>
                  <a:pt x="18169" y="730362"/>
                  <a:pt x="11220" y="699165"/>
                  <a:pt x="11220" y="678787"/>
                </a:cubicBezTo>
                <a:cubicBezTo>
                  <a:pt x="11220" y="648810"/>
                  <a:pt x="14960" y="618949"/>
                  <a:pt x="16830" y="589030"/>
                </a:cubicBezTo>
                <a:cubicBezTo>
                  <a:pt x="14960" y="581550"/>
                  <a:pt x="13338" y="574004"/>
                  <a:pt x="11220" y="566591"/>
                </a:cubicBezTo>
                <a:cubicBezTo>
                  <a:pt x="9595" y="560905"/>
                  <a:pt x="6770" y="555560"/>
                  <a:pt x="5610" y="549762"/>
                </a:cubicBezTo>
                <a:cubicBezTo>
                  <a:pt x="3017" y="536796"/>
                  <a:pt x="1870" y="523583"/>
                  <a:pt x="0" y="510493"/>
                </a:cubicBezTo>
                <a:cubicBezTo>
                  <a:pt x="1870" y="469354"/>
                  <a:pt x="2451" y="428137"/>
                  <a:pt x="5610" y="387077"/>
                </a:cubicBezTo>
                <a:cubicBezTo>
                  <a:pt x="6458" y="376056"/>
                  <a:pt x="20487" y="336838"/>
                  <a:pt x="22440" y="330979"/>
                </a:cubicBezTo>
                <a:cubicBezTo>
                  <a:pt x="26338" y="319283"/>
                  <a:pt x="31563" y="300958"/>
                  <a:pt x="39269" y="291710"/>
                </a:cubicBezTo>
                <a:cubicBezTo>
                  <a:pt x="43585" y="286531"/>
                  <a:pt x="50488" y="284230"/>
                  <a:pt x="56098" y="280490"/>
                </a:cubicBezTo>
                <a:cubicBezTo>
                  <a:pt x="82562" y="240797"/>
                  <a:pt x="49326" y="289973"/>
                  <a:pt x="84148" y="241222"/>
                </a:cubicBezTo>
                <a:cubicBezTo>
                  <a:pt x="99478" y="219759"/>
                  <a:pt x="101636" y="208992"/>
                  <a:pt x="129026" y="190733"/>
                </a:cubicBezTo>
                <a:cubicBezTo>
                  <a:pt x="177273" y="158571"/>
                  <a:pt x="116221" y="197137"/>
                  <a:pt x="162685" y="173904"/>
                </a:cubicBezTo>
                <a:cubicBezTo>
                  <a:pt x="168715" y="170889"/>
                  <a:pt x="173484" y="165699"/>
                  <a:pt x="179514" y="162684"/>
                </a:cubicBezTo>
                <a:cubicBezTo>
                  <a:pt x="188521" y="158181"/>
                  <a:pt x="198557" y="155968"/>
                  <a:pt x="207564" y="151465"/>
                </a:cubicBezTo>
                <a:cubicBezTo>
                  <a:pt x="213594" y="148450"/>
                  <a:pt x="218080" y="142612"/>
                  <a:pt x="224393" y="140245"/>
                </a:cubicBezTo>
                <a:cubicBezTo>
                  <a:pt x="233321" y="136897"/>
                  <a:pt x="243243" y="137144"/>
                  <a:pt x="252442" y="134635"/>
                </a:cubicBezTo>
                <a:cubicBezTo>
                  <a:pt x="263852" y="131523"/>
                  <a:pt x="286101" y="123416"/>
                  <a:pt x="286101" y="123416"/>
                </a:cubicBezTo>
                <a:cubicBezTo>
                  <a:pt x="291711" y="117806"/>
                  <a:pt x="296668" y="111457"/>
                  <a:pt x="302930" y="106586"/>
                </a:cubicBezTo>
                <a:cubicBezTo>
                  <a:pt x="316874" y="95740"/>
                  <a:pt x="341071" y="80110"/>
                  <a:pt x="359029" y="72927"/>
                </a:cubicBezTo>
                <a:cubicBezTo>
                  <a:pt x="370009" y="68535"/>
                  <a:pt x="381468" y="65448"/>
                  <a:pt x="392687" y="61708"/>
                </a:cubicBezTo>
                <a:cubicBezTo>
                  <a:pt x="398297" y="59838"/>
                  <a:pt x="403780" y="57532"/>
                  <a:pt x="409517" y="56098"/>
                </a:cubicBezTo>
                <a:cubicBezTo>
                  <a:pt x="416997" y="54228"/>
                  <a:pt x="424571" y="52703"/>
                  <a:pt x="431956" y="50488"/>
                </a:cubicBezTo>
                <a:cubicBezTo>
                  <a:pt x="443284" y="47090"/>
                  <a:pt x="454395" y="43008"/>
                  <a:pt x="465615" y="39268"/>
                </a:cubicBezTo>
                <a:cubicBezTo>
                  <a:pt x="471225" y="37398"/>
                  <a:pt x="476532" y="33658"/>
                  <a:pt x="482445" y="33658"/>
                </a:cubicBezTo>
                <a:lnTo>
                  <a:pt x="499274" y="33658"/>
                </a:ln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図形 43">
            <a:extLst>
              <a:ext uri="{FF2B5EF4-FFF2-40B4-BE49-F238E27FC236}">
                <a16:creationId xmlns:a16="http://schemas.microsoft.com/office/drawing/2014/main" id="{17A97396-B49F-4367-9E9D-D231A6BB8D93}"/>
              </a:ext>
            </a:extLst>
          </p:cNvPr>
          <p:cNvSpPr/>
          <p:nvPr/>
        </p:nvSpPr>
        <p:spPr>
          <a:xfrm>
            <a:off x="5332524" y="4055897"/>
            <a:ext cx="1640477" cy="1228602"/>
          </a:xfrm>
          <a:custGeom>
            <a:avLst/>
            <a:gdLst>
              <a:gd name="connsiteX0" fmla="*/ 456806 w 1640477"/>
              <a:gd name="connsiteY0" fmla="*/ 0 h 1228602"/>
              <a:gd name="connsiteX1" fmla="*/ 383878 w 1640477"/>
              <a:gd name="connsiteY1" fmla="*/ 16829 h 1228602"/>
              <a:gd name="connsiteX2" fmla="*/ 350220 w 1640477"/>
              <a:gd name="connsiteY2" fmla="*/ 28049 h 1228602"/>
              <a:gd name="connsiteX3" fmla="*/ 299731 w 1640477"/>
              <a:gd name="connsiteY3" fmla="*/ 39269 h 1228602"/>
              <a:gd name="connsiteX4" fmla="*/ 266072 w 1640477"/>
              <a:gd name="connsiteY4" fmla="*/ 61708 h 1228602"/>
              <a:gd name="connsiteX5" fmla="*/ 249243 w 1640477"/>
              <a:gd name="connsiteY5" fmla="*/ 67318 h 1228602"/>
              <a:gd name="connsiteX6" fmla="*/ 198755 w 1640477"/>
              <a:gd name="connsiteY6" fmla="*/ 95367 h 1228602"/>
              <a:gd name="connsiteX7" fmla="*/ 170705 w 1640477"/>
              <a:gd name="connsiteY7" fmla="*/ 123416 h 1228602"/>
              <a:gd name="connsiteX8" fmla="*/ 142656 w 1640477"/>
              <a:gd name="connsiteY8" fmla="*/ 157075 h 1228602"/>
              <a:gd name="connsiteX9" fmla="*/ 120217 w 1640477"/>
              <a:gd name="connsiteY9" fmla="*/ 196343 h 1228602"/>
              <a:gd name="connsiteX10" fmla="*/ 114607 w 1640477"/>
              <a:gd name="connsiteY10" fmla="*/ 213173 h 1228602"/>
              <a:gd name="connsiteX11" fmla="*/ 80948 w 1640477"/>
              <a:gd name="connsiteY11" fmla="*/ 252442 h 1228602"/>
              <a:gd name="connsiteX12" fmla="*/ 58509 w 1640477"/>
              <a:gd name="connsiteY12" fmla="*/ 286101 h 1228602"/>
              <a:gd name="connsiteX13" fmla="*/ 47289 w 1640477"/>
              <a:gd name="connsiteY13" fmla="*/ 319759 h 1228602"/>
              <a:gd name="connsiteX14" fmla="*/ 41680 w 1640477"/>
              <a:gd name="connsiteY14" fmla="*/ 336589 h 1228602"/>
              <a:gd name="connsiteX15" fmla="*/ 36070 w 1640477"/>
              <a:gd name="connsiteY15" fmla="*/ 353418 h 1228602"/>
              <a:gd name="connsiteX16" fmla="*/ 24850 w 1640477"/>
              <a:gd name="connsiteY16" fmla="*/ 420736 h 1228602"/>
              <a:gd name="connsiteX17" fmla="*/ 13631 w 1640477"/>
              <a:gd name="connsiteY17" fmla="*/ 437566 h 1228602"/>
              <a:gd name="connsiteX18" fmla="*/ 13631 w 1640477"/>
              <a:gd name="connsiteY18" fmla="*/ 734886 h 1228602"/>
              <a:gd name="connsiteX19" fmla="*/ 24850 w 1640477"/>
              <a:gd name="connsiteY19" fmla="*/ 768545 h 1228602"/>
              <a:gd name="connsiteX20" fmla="*/ 41680 w 1640477"/>
              <a:gd name="connsiteY20" fmla="*/ 830253 h 1228602"/>
              <a:gd name="connsiteX21" fmla="*/ 52899 w 1640477"/>
              <a:gd name="connsiteY21" fmla="*/ 863912 h 1228602"/>
              <a:gd name="connsiteX22" fmla="*/ 64119 w 1640477"/>
              <a:gd name="connsiteY22" fmla="*/ 880741 h 1228602"/>
              <a:gd name="connsiteX23" fmla="*/ 69729 w 1640477"/>
              <a:gd name="connsiteY23" fmla="*/ 897570 h 1228602"/>
              <a:gd name="connsiteX24" fmla="*/ 86558 w 1640477"/>
              <a:gd name="connsiteY24" fmla="*/ 903180 h 1228602"/>
              <a:gd name="connsiteX25" fmla="*/ 114607 w 1640477"/>
              <a:gd name="connsiteY25" fmla="*/ 936839 h 1228602"/>
              <a:gd name="connsiteX26" fmla="*/ 125827 w 1640477"/>
              <a:gd name="connsiteY26" fmla="*/ 953669 h 1228602"/>
              <a:gd name="connsiteX27" fmla="*/ 142656 w 1640477"/>
              <a:gd name="connsiteY27" fmla="*/ 964888 h 1228602"/>
              <a:gd name="connsiteX28" fmla="*/ 176315 w 1640477"/>
              <a:gd name="connsiteY28" fmla="*/ 992937 h 1228602"/>
              <a:gd name="connsiteX29" fmla="*/ 181925 w 1640477"/>
              <a:gd name="connsiteY29" fmla="*/ 1009767 h 1228602"/>
              <a:gd name="connsiteX30" fmla="*/ 232413 w 1640477"/>
              <a:gd name="connsiteY30" fmla="*/ 1049036 h 1228602"/>
              <a:gd name="connsiteX31" fmla="*/ 288512 w 1640477"/>
              <a:gd name="connsiteY31" fmla="*/ 1093914 h 1228602"/>
              <a:gd name="connsiteX32" fmla="*/ 305341 w 1640477"/>
              <a:gd name="connsiteY32" fmla="*/ 1105134 h 1228602"/>
              <a:gd name="connsiteX33" fmla="*/ 339000 w 1640477"/>
              <a:gd name="connsiteY33" fmla="*/ 1116353 h 1228602"/>
              <a:gd name="connsiteX34" fmla="*/ 355829 w 1640477"/>
              <a:gd name="connsiteY34" fmla="*/ 1121963 h 1228602"/>
              <a:gd name="connsiteX35" fmla="*/ 372659 w 1640477"/>
              <a:gd name="connsiteY35" fmla="*/ 1127573 h 1228602"/>
              <a:gd name="connsiteX36" fmla="*/ 406318 w 1640477"/>
              <a:gd name="connsiteY36" fmla="*/ 1150012 h 1228602"/>
              <a:gd name="connsiteX37" fmla="*/ 439977 w 1640477"/>
              <a:gd name="connsiteY37" fmla="*/ 1161232 h 1228602"/>
              <a:gd name="connsiteX38" fmla="*/ 479245 w 1640477"/>
              <a:gd name="connsiteY38" fmla="*/ 1183671 h 1228602"/>
              <a:gd name="connsiteX39" fmla="*/ 496075 w 1640477"/>
              <a:gd name="connsiteY39" fmla="*/ 1189281 h 1228602"/>
              <a:gd name="connsiteX40" fmla="*/ 580222 w 1640477"/>
              <a:gd name="connsiteY40" fmla="*/ 1217330 h 1228602"/>
              <a:gd name="connsiteX41" fmla="*/ 619491 w 1640477"/>
              <a:gd name="connsiteY41" fmla="*/ 1228550 h 1228602"/>
              <a:gd name="connsiteX42" fmla="*/ 692418 w 1640477"/>
              <a:gd name="connsiteY42" fmla="*/ 1222940 h 1228602"/>
              <a:gd name="connsiteX43" fmla="*/ 956080 w 1640477"/>
              <a:gd name="connsiteY43" fmla="*/ 1222940 h 1228602"/>
              <a:gd name="connsiteX44" fmla="*/ 989739 w 1640477"/>
              <a:gd name="connsiteY44" fmla="*/ 1217330 h 1228602"/>
              <a:gd name="connsiteX45" fmla="*/ 1152423 w 1640477"/>
              <a:gd name="connsiteY45" fmla="*/ 1194891 h 1228602"/>
              <a:gd name="connsiteX46" fmla="*/ 1197302 w 1640477"/>
              <a:gd name="connsiteY46" fmla="*/ 1183671 h 1228602"/>
              <a:gd name="connsiteX47" fmla="*/ 1225351 w 1640477"/>
              <a:gd name="connsiteY47" fmla="*/ 1166842 h 1228602"/>
              <a:gd name="connsiteX48" fmla="*/ 1247790 w 1640477"/>
              <a:gd name="connsiteY48" fmla="*/ 1161232 h 1228602"/>
              <a:gd name="connsiteX49" fmla="*/ 1264620 w 1640477"/>
              <a:gd name="connsiteY49" fmla="*/ 1155622 h 1228602"/>
              <a:gd name="connsiteX50" fmla="*/ 1287059 w 1640477"/>
              <a:gd name="connsiteY50" fmla="*/ 1144402 h 1228602"/>
              <a:gd name="connsiteX51" fmla="*/ 1348767 w 1640477"/>
              <a:gd name="connsiteY51" fmla="*/ 1116353 h 1228602"/>
              <a:gd name="connsiteX52" fmla="*/ 1382426 w 1640477"/>
              <a:gd name="connsiteY52" fmla="*/ 1093914 h 1228602"/>
              <a:gd name="connsiteX53" fmla="*/ 1410475 w 1640477"/>
              <a:gd name="connsiteY53" fmla="*/ 1077085 h 1228602"/>
              <a:gd name="connsiteX54" fmla="*/ 1444134 w 1640477"/>
              <a:gd name="connsiteY54" fmla="*/ 1043426 h 1228602"/>
              <a:gd name="connsiteX55" fmla="*/ 1466573 w 1640477"/>
              <a:gd name="connsiteY55" fmla="*/ 1026596 h 1228602"/>
              <a:gd name="connsiteX56" fmla="*/ 1517061 w 1640477"/>
              <a:gd name="connsiteY56" fmla="*/ 976108 h 1228602"/>
              <a:gd name="connsiteX57" fmla="*/ 1533891 w 1640477"/>
              <a:gd name="connsiteY57" fmla="*/ 959278 h 1228602"/>
              <a:gd name="connsiteX58" fmla="*/ 1567550 w 1640477"/>
              <a:gd name="connsiteY58" fmla="*/ 903180 h 1228602"/>
              <a:gd name="connsiteX59" fmla="*/ 1578769 w 1640477"/>
              <a:gd name="connsiteY59" fmla="*/ 886351 h 1228602"/>
              <a:gd name="connsiteX60" fmla="*/ 1589989 w 1640477"/>
              <a:gd name="connsiteY60" fmla="*/ 869521 h 1228602"/>
              <a:gd name="connsiteX61" fmla="*/ 1606818 w 1640477"/>
              <a:gd name="connsiteY61" fmla="*/ 824643 h 1228602"/>
              <a:gd name="connsiteX62" fmla="*/ 1618038 w 1640477"/>
              <a:gd name="connsiteY62" fmla="*/ 790984 h 1228602"/>
              <a:gd name="connsiteX63" fmla="*/ 1629258 w 1640477"/>
              <a:gd name="connsiteY63" fmla="*/ 751715 h 1228602"/>
              <a:gd name="connsiteX64" fmla="*/ 1634867 w 1640477"/>
              <a:gd name="connsiteY64" fmla="*/ 706837 h 1228602"/>
              <a:gd name="connsiteX65" fmla="*/ 1640477 w 1640477"/>
              <a:gd name="connsiteY65" fmla="*/ 684397 h 1228602"/>
              <a:gd name="connsiteX66" fmla="*/ 1634867 w 1640477"/>
              <a:gd name="connsiteY66" fmla="*/ 437566 h 1228602"/>
              <a:gd name="connsiteX67" fmla="*/ 1629258 w 1640477"/>
              <a:gd name="connsiteY67" fmla="*/ 415126 h 1228602"/>
              <a:gd name="connsiteX68" fmla="*/ 1612428 w 1640477"/>
              <a:gd name="connsiteY68" fmla="*/ 370248 h 1228602"/>
              <a:gd name="connsiteX69" fmla="*/ 1606818 w 1640477"/>
              <a:gd name="connsiteY69" fmla="*/ 353418 h 1228602"/>
              <a:gd name="connsiteX70" fmla="*/ 1589989 w 1640477"/>
              <a:gd name="connsiteY70" fmla="*/ 342199 h 1228602"/>
              <a:gd name="connsiteX71" fmla="*/ 1578769 w 1640477"/>
              <a:gd name="connsiteY71" fmla="*/ 325369 h 1228602"/>
              <a:gd name="connsiteX72" fmla="*/ 1573159 w 1640477"/>
              <a:gd name="connsiteY72" fmla="*/ 302930 h 1228602"/>
              <a:gd name="connsiteX73" fmla="*/ 1561940 w 1640477"/>
              <a:gd name="connsiteY73" fmla="*/ 286101 h 1228602"/>
              <a:gd name="connsiteX74" fmla="*/ 1550720 w 1640477"/>
              <a:gd name="connsiteY74" fmla="*/ 263661 h 1228602"/>
              <a:gd name="connsiteX75" fmla="*/ 1545110 w 1640477"/>
              <a:gd name="connsiteY75" fmla="*/ 246832 h 1228602"/>
              <a:gd name="connsiteX76" fmla="*/ 1528281 w 1640477"/>
              <a:gd name="connsiteY76" fmla="*/ 241222 h 1228602"/>
              <a:gd name="connsiteX77" fmla="*/ 1494622 w 1640477"/>
              <a:gd name="connsiteY77" fmla="*/ 213173 h 1228602"/>
              <a:gd name="connsiteX78" fmla="*/ 1460963 w 1640477"/>
              <a:gd name="connsiteY78" fmla="*/ 185124 h 1228602"/>
              <a:gd name="connsiteX79" fmla="*/ 1438524 w 1640477"/>
              <a:gd name="connsiteY79" fmla="*/ 151465 h 1228602"/>
              <a:gd name="connsiteX80" fmla="*/ 1421694 w 1640477"/>
              <a:gd name="connsiteY80" fmla="*/ 145855 h 1228602"/>
              <a:gd name="connsiteX81" fmla="*/ 1371206 w 1640477"/>
              <a:gd name="connsiteY81" fmla="*/ 117806 h 1228602"/>
              <a:gd name="connsiteX82" fmla="*/ 1354377 w 1640477"/>
              <a:gd name="connsiteY82" fmla="*/ 106586 h 1228602"/>
              <a:gd name="connsiteX83" fmla="*/ 1326328 w 1640477"/>
              <a:gd name="connsiteY83" fmla="*/ 100977 h 1228602"/>
              <a:gd name="connsiteX84" fmla="*/ 1292669 w 1640477"/>
              <a:gd name="connsiteY84" fmla="*/ 89757 h 1228602"/>
              <a:gd name="connsiteX85" fmla="*/ 1275839 w 1640477"/>
              <a:gd name="connsiteY85" fmla="*/ 84147 h 1228602"/>
              <a:gd name="connsiteX86" fmla="*/ 1259010 w 1640477"/>
              <a:gd name="connsiteY86" fmla="*/ 72928 h 1228602"/>
              <a:gd name="connsiteX87" fmla="*/ 1225351 w 1640477"/>
              <a:gd name="connsiteY87" fmla="*/ 61708 h 1228602"/>
              <a:gd name="connsiteX88" fmla="*/ 1208521 w 1640477"/>
              <a:gd name="connsiteY88" fmla="*/ 50488 h 1228602"/>
              <a:gd name="connsiteX89" fmla="*/ 1174863 w 1640477"/>
              <a:gd name="connsiteY89" fmla="*/ 39269 h 1228602"/>
              <a:gd name="connsiteX90" fmla="*/ 1158033 w 1640477"/>
              <a:gd name="connsiteY90" fmla="*/ 28049 h 1228602"/>
              <a:gd name="connsiteX91" fmla="*/ 1090715 w 1640477"/>
              <a:gd name="connsiteY91" fmla="*/ 16829 h 1228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1640477" h="1228602">
                <a:moveTo>
                  <a:pt x="456806" y="0"/>
                </a:moveTo>
                <a:cubicBezTo>
                  <a:pt x="434563" y="4449"/>
                  <a:pt x="404165" y="10066"/>
                  <a:pt x="383878" y="16829"/>
                </a:cubicBezTo>
                <a:cubicBezTo>
                  <a:pt x="372659" y="20569"/>
                  <a:pt x="361693" y="25181"/>
                  <a:pt x="350220" y="28049"/>
                </a:cubicBezTo>
                <a:cubicBezTo>
                  <a:pt x="318530" y="35972"/>
                  <a:pt x="335340" y="32147"/>
                  <a:pt x="299731" y="39269"/>
                </a:cubicBezTo>
                <a:cubicBezTo>
                  <a:pt x="288511" y="46749"/>
                  <a:pt x="278864" y="57444"/>
                  <a:pt x="266072" y="61708"/>
                </a:cubicBezTo>
                <a:cubicBezTo>
                  <a:pt x="260462" y="63578"/>
                  <a:pt x="254412" y="64446"/>
                  <a:pt x="249243" y="67318"/>
                </a:cubicBezTo>
                <a:cubicBezTo>
                  <a:pt x="191375" y="99467"/>
                  <a:pt x="236835" y="82673"/>
                  <a:pt x="198755" y="95367"/>
                </a:cubicBezTo>
                <a:cubicBezTo>
                  <a:pt x="178185" y="126221"/>
                  <a:pt x="198755" y="100041"/>
                  <a:pt x="170705" y="123416"/>
                </a:cubicBezTo>
                <a:cubicBezTo>
                  <a:pt x="154508" y="136914"/>
                  <a:pt x="153688" y="140527"/>
                  <a:pt x="142656" y="157075"/>
                </a:cubicBezTo>
                <a:cubicBezTo>
                  <a:pt x="129796" y="195659"/>
                  <a:pt x="147386" y="148799"/>
                  <a:pt x="120217" y="196343"/>
                </a:cubicBezTo>
                <a:cubicBezTo>
                  <a:pt x="117283" y="201477"/>
                  <a:pt x="117541" y="208039"/>
                  <a:pt x="114607" y="213173"/>
                </a:cubicBezTo>
                <a:cubicBezTo>
                  <a:pt x="105012" y="229965"/>
                  <a:pt x="94211" y="239179"/>
                  <a:pt x="80948" y="252442"/>
                </a:cubicBezTo>
                <a:cubicBezTo>
                  <a:pt x="62395" y="308107"/>
                  <a:pt x="93521" y="223081"/>
                  <a:pt x="58509" y="286101"/>
                </a:cubicBezTo>
                <a:cubicBezTo>
                  <a:pt x="52765" y="296439"/>
                  <a:pt x="51029" y="308540"/>
                  <a:pt x="47289" y="319759"/>
                </a:cubicBezTo>
                <a:lnTo>
                  <a:pt x="41680" y="336589"/>
                </a:lnTo>
                <a:lnTo>
                  <a:pt x="36070" y="353418"/>
                </a:lnTo>
                <a:cubicBezTo>
                  <a:pt x="34292" y="369421"/>
                  <a:pt x="34249" y="401938"/>
                  <a:pt x="24850" y="420736"/>
                </a:cubicBezTo>
                <a:cubicBezTo>
                  <a:pt x="21835" y="426766"/>
                  <a:pt x="17371" y="431956"/>
                  <a:pt x="13631" y="437566"/>
                </a:cubicBezTo>
                <a:cubicBezTo>
                  <a:pt x="-8782" y="549625"/>
                  <a:pt x="247" y="493960"/>
                  <a:pt x="13631" y="734886"/>
                </a:cubicBezTo>
                <a:cubicBezTo>
                  <a:pt x="14287" y="746694"/>
                  <a:pt x="22531" y="756948"/>
                  <a:pt x="24850" y="768545"/>
                </a:cubicBezTo>
                <a:cubicBezTo>
                  <a:pt x="32780" y="808195"/>
                  <a:pt x="27444" y="787543"/>
                  <a:pt x="41680" y="830253"/>
                </a:cubicBezTo>
                <a:cubicBezTo>
                  <a:pt x="41681" y="830257"/>
                  <a:pt x="52897" y="863909"/>
                  <a:pt x="52899" y="863912"/>
                </a:cubicBezTo>
                <a:cubicBezTo>
                  <a:pt x="56639" y="869522"/>
                  <a:pt x="61104" y="874711"/>
                  <a:pt x="64119" y="880741"/>
                </a:cubicBezTo>
                <a:cubicBezTo>
                  <a:pt x="66764" y="886030"/>
                  <a:pt x="65548" y="893389"/>
                  <a:pt x="69729" y="897570"/>
                </a:cubicBezTo>
                <a:cubicBezTo>
                  <a:pt x="73910" y="901751"/>
                  <a:pt x="80948" y="901310"/>
                  <a:pt x="86558" y="903180"/>
                </a:cubicBezTo>
                <a:cubicBezTo>
                  <a:pt x="114416" y="944967"/>
                  <a:pt x="78612" y="893645"/>
                  <a:pt x="114607" y="936839"/>
                </a:cubicBezTo>
                <a:cubicBezTo>
                  <a:pt x="118923" y="942019"/>
                  <a:pt x="121059" y="948901"/>
                  <a:pt x="125827" y="953669"/>
                </a:cubicBezTo>
                <a:cubicBezTo>
                  <a:pt x="130594" y="958436"/>
                  <a:pt x="137477" y="960572"/>
                  <a:pt x="142656" y="964888"/>
                </a:cubicBezTo>
                <a:cubicBezTo>
                  <a:pt x="185849" y="1000882"/>
                  <a:pt x="134533" y="965083"/>
                  <a:pt x="176315" y="992937"/>
                </a:cubicBezTo>
                <a:cubicBezTo>
                  <a:pt x="178185" y="998547"/>
                  <a:pt x="178645" y="1004847"/>
                  <a:pt x="181925" y="1009767"/>
                </a:cubicBezTo>
                <a:cubicBezTo>
                  <a:pt x="197712" y="1033446"/>
                  <a:pt x="210134" y="1026757"/>
                  <a:pt x="232413" y="1049036"/>
                </a:cubicBezTo>
                <a:cubicBezTo>
                  <a:pt x="283573" y="1100194"/>
                  <a:pt x="245773" y="1069491"/>
                  <a:pt x="288512" y="1093914"/>
                </a:cubicBezTo>
                <a:cubicBezTo>
                  <a:pt x="294366" y="1097259"/>
                  <a:pt x="299180" y="1102396"/>
                  <a:pt x="305341" y="1105134"/>
                </a:cubicBezTo>
                <a:cubicBezTo>
                  <a:pt x="316148" y="1109937"/>
                  <a:pt x="327780" y="1112613"/>
                  <a:pt x="339000" y="1116353"/>
                </a:cubicBezTo>
                <a:lnTo>
                  <a:pt x="355829" y="1121963"/>
                </a:lnTo>
                <a:lnTo>
                  <a:pt x="372659" y="1127573"/>
                </a:lnTo>
                <a:cubicBezTo>
                  <a:pt x="383879" y="1135053"/>
                  <a:pt x="393526" y="1145748"/>
                  <a:pt x="406318" y="1150012"/>
                </a:cubicBezTo>
                <a:cubicBezTo>
                  <a:pt x="417538" y="1153752"/>
                  <a:pt x="430137" y="1154672"/>
                  <a:pt x="439977" y="1161232"/>
                </a:cubicBezTo>
                <a:cubicBezTo>
                  <a:pt x="456877" y="1172498"/>
                  <a:pt x="459319" y="1175131"/>
                  <a:pt x="479245" y="1183671"/>
                </a:cubicBezTo>
                <a:cubicBezTo>
                  <a:pt x="484680" y="1186000"/>
                  <a:pt x="490465" y="1187411"/>
                  <a:pt x="496075" y="1189281"/>
                </a:cubicBezTo>
                <a:cubicBezTo>
                  <a:pt x="543823" y="1221113"/>
                  <a:pt x="516332" y="1210231"/>
                  <a:pt x="580222" y="1217330"/>
                </a:cubicBezTo>
                <a:cubicBezTo>
                  <a:pt x="588159" y="1219976"/>
                  <a:pt x="612446" y="1228550"/>
                  <a:pt x="619491" y="1228550"/>
                </a:cubicBezTo>
                <a:cubicBezTo>
                  <a:pt x="643872" y="1228550"/>
                  <a:pt x="668109" y="1224810"/>
                  <a:pt x="692418" y="1222940"/>
                </a:cubicBezTo>
                <a:cubicBezTo>
                  <a:pt x="828264" y="1228600"/>
                  <a:pt x="822242" y="1232171"/>
                  <a:pt x="956080" y="1222940"/>
                </a:cubicBezTo>
                <a:cubicBezTo>
                  <a:pt x="967427" y="1222157"/>
                  <a:pt x="978519" y="1219200"/>
                  <a:pt x="989739" y="1217330"/>
                </a:cubicBezTo>
                <a:cubicBezTo>
                  <a:pt x="1041670" y="1165399"/>
                  <a:pt x="994357" y="1205089"/>
                  <a:pt x="1152423" y="1194891"/>
                </a:cubicBezTo>
                <a:cubicBezTo>
                  <a:pt x="1159773" y="1194417"/>
                  <a:pt x="1187860" y="1188392"/>
                  <a:pt x="1197302" y="1183671"/>
                </a:cubicBezTo>
                <a:cubicBezTo>
                  <a:pt x="1207054" y="1178795"/>
                  <a:pt x="1215387" y="1171270"/>
                  <a:pt x="1225351" y="1166842"/>
                </a:cubicBezTo>
                <a:cubicBezTo>
                  <a:pt x="1232396" y="1163711"/>
                  <a:pt x="1240377" y="1163350"/>
                  <a:pt x="1247790" y="1161232"/>
                </a:cubicBezTo>
                <a:cubicBezTo>
                  <a:pt x="1253476" y="1159607"/>
                  <a:pt x="1259185" y="1157951"/>
                  <a:pt x="1264620" y="1155622"/>
                </a:cubicBezTo>
                <a:cubicBezTo>
                  <a:pt x="1272306" y="1152328"/>
                  <a:pt x="1279373" y="1147696"/>
                  <a:pt x="1287059" y="1144402"/>
                </a:cubicBezTo>
                <a:cubicBezTo>
                  <a:pt x="1320425" y="1130102"/>
                  <a:pt x="1296705" y="1151061"/>
                  <a:pt x="1348767" y="1116353"/>
                </a:cubicBezTo>
                <a:cubicBezTo>
                  <a:pt x="1359987" y="1108873"/>
                  <a:pt x="1370863" y="1100851"/>
                  <a:pt x="1382426" y="1093914"/>
                </a:cubicBezTo>
                <a:cubicBezTo>
                  <a:pt x="1391776" y="1088304"/>
                  <a:pt x="1402036" y="1083989"/>
                  <a:pt x="1410475" y="1077085"/>
                </a:cubicBezTo>
                <a:cubicBezTo>
                  <a:pt x="1422755" y="1067037"/>
                  <a:pt x="1432340" y="1054041"/>
                  <a:pt x="1444134" y="1043426"/>
                </a:cubicBezTo>
                <a:cubicBezTo>
                  <a:pt x="1451084" y="1037171"/>
                  <a:pt x="1459703" y="1032938"/>
                  <a:pt x="1466573" y="1026596"/>
                </a:cubicBezTo>
                <a:cubicBezTo>
                  <a:pt x="1484061" y="1010453"/>
                  <a:pt x="1500232" y="992937"/>
                  <a:pt x="1517061" y="976108"/>
                </a:cubicBezTo>
                <a:lnTo>
                  <a:pt x="1533891" y="959278"/>
                </a:lnTo>
                <a:cubicBezTo>
                  <a:pt x="1551141" y="924776"/>
                  <a:pt x="1540470" y="943800"/>
                  <a:pt x="1567550" y="903180"/>
                </a:cubicBezTo>
                <a:lnTo>
                  <a:pt x="1578769" y="886351"/>
                </a:lnTo>
                <a:cubicBezTo>
                  <a:pt x="1582509" y="880741"/>
                  <a:pt x="1587857" y="875917"/>
                  <a:pt x="1589989" y="869521"/>
                </a:cubicBezTo>
                <a:cubicBezTo>
                  <a:pt x="1606665" y="819497"/>
                  <a:pt x="1579982" y="898443"/>
                  <a:pt x="1606818" y="824643"/>
                </a:cubicBezTo>
                <a:cubicBezTo>
                  <a:pt x="1610860" y="813528"/>
                  <a:pt x="1614640" y="802312"/>
                  <a:pt x="1618038" y="790984"/>
                </a:cubicBezTo>
                <a:cubicBezTo>
                  <a:pt x="1639175" y="720531"/>
                  <a:pt x="1610401" y="808286"/>
                  <a:pt x="1629258" y="751715"/>
                </a:cubicBezTo>
                <a:cubicBezTo>
                  <a:pt x="1631128" y="736756"/>
                  <a:pt x="1632389" y="721708"/>
                  <a:pt x="1634867" y="706837"/>
                </a:cubicBezTo>
                <a:cubicBezTo>
                  <a:pt x="1636134" y="699232"/>
                  <a:pt x="1640477" y="692107"/>
                  <a:pt x="1640477" y="684397"/>
                </a:cubicBezTo>
                <a:cubicBezTo>
                  <a:pt x="1640477" y="602099"/>
                  <a:pt x="1638293" y="519793"/>
                  <a:pt x="1634867" y="437566"/>
                </a:cubicBezTo>
                <a:cubicBezTo>
                  <a:pt x="1634546" y="429863"/>
                  <a:pt x="1630930" y="422653"/>
                  <a:pt x="1629258" y="415126"/>
                </a:cubicBezTo>
                <a:cubicBezTo>
                  <a:pt x="1621172" y="378735"/>
                  <a:pt x="1629753" y="396234"/>
                  <a:pt x="1612428" y="370248"/>
                </a:cubicBezTo>
                <a:cubicBezTo>
                  <a:pt x="1610558" y="364638"/>
                  <a:pt x="1610512" y="358036"/>
                  <a:pt x="1606818" y="353418"/>
                </a:cubicBezTo>
                <a:cubicBezTo>
                  <a:pt x="1602606" y="348153"/>
                  <a:pt x="1594756" y="346966"/>
                  <a:pt x="1589989" y="342199"/>
                </a:cubicBezTo>
                <a:cubicBezTo>
                  <a:pt x="1585221" y="337431"/>
                  <a:pt x="1582509" y="330979"/>
                  <a:pt x="1578769" y="325369"/>
                </a:cubicBezTo>
                <a:cubicBezTo>
                  <a:pt x="1576899" y="317889"/>
                  <a:pt x="1576196" y="310017"/>
                  <a:pt x="1573159" y="302930"/>
                </a:cubicBezTo>
                <a:cubicBezTo>
                  <a:pt x="1570503" y="296733"/>
                  <a:pt x="1565285" y="291955"/>
                  <a:pt x="1561940" y="286101"/>
                </a:cubicBezTo>
                <a:cubicBezTo>
                  <a:pt x="1557791" y="278840"/>
                  <a:pt x="1554014" y="271348"/>
                  <a:pt x="1550720" y="263661"/>
                </a:cubicBezTo>
                <a:cubicBezTo>
                  <a:pt x="1548391" y="258226"/>
                  <a:pt x="1549291" y="251013"/>
                  <a:pt x="1545110" y="246832"/>
                </a:cubicBezTo>
                <a:cubicBezTo>
                  <a:pt x="1540929" y="242651"/>
                  <a:pt x="1533891" y="243092"/>
                  <a:pt x="1528281" y="241222"/>
                </a:cubicBezTo>
                <a:cubicBezTo>
                  <a:pt x="1479094" y="192037"/>
                  <a:pt x="1541499" y="252239"/>
                  <a:pt x="1494622" y="213173"/>
                </a:cubicBezTo>
                <a:cubicBezTo>
                  <a:pt x="1451442" y="177188"/>
                  <a:pt x="1502737" y="212971"/>
                  <a:pt x="1460963" y="185124"/>
                </a:cubicBezTo>
                <a:cubicBezTo>
                  <a:pt x="1453483" y="173904"/>
                  <a:pt x="1451316" y="155729"/>
                  <a:pt x="1438524" y="151465"/>
                </a:cubicBezTo>
                <a:cubicBezTo>
                  <a:pt x="1432914" y="149595"/>
                  <a:pt x="1426863" y="148727"/>
                  <a:pt x="1421694" y="145855"/>
                </a:cubicBezTo>
                <a:cubicBezTo>
                  <a:pt x="1363825" y="113706"/>
                  <a:pt x="1409288" y="130500"/>
                  <a:pt x="1371206" y="117806"/>
                </a:cubicBezTo>
                <a:cubicBezTo>
                  <a:pt x="1365596" y="114066"/>
                  <a:pt x="1360690" y="108953"/>
                  <a:pt x="1354377" y="106586"/>
                </a:cubicBezTo>
                <a:cubicBezTo>
                  <a:pt x="1345449" y="103238"/>
                  <a:pt x="1335527" y="103486"/>
                  <a:pt x="1326328" y="100977"/>
                </a:cubicBezTo>
                <a:cubicBezTo>
                  <a:pt x="1314918" y="97865"/>
                  <a:pt x="1303889" y="93497"/>
                  <a:pt x="1292669" y="89757"/>
                </a:cubicBezTo>
                <a:cubicBezTo>
                  <a:pt x="1287059" y="87887"/>
                  <a:pt x="1280759" y="87427"/>
                  <a:pt x="1275839" y="84147"/>
                </a:cubicBezTo>
                <a:cubicBezTo>
                  <a:pt x="1270229" y="80407"/>
                  <a:pt x="1265171" y="75666"/>
                  <a:pt x="1259010" y="72928"/>
                </a:cubicBezTo>
                <a:cubicBezTo>
                  <a:pt x="1248203" y="68125"/>
                  <a:pt x="1235191" y="68268"/>
                  <a:pt x="1225351" y="61708"/>
                </a:cubicBezTo>
                <a:cubicBezTo>
                  <a:pt x="1219741" y="57968"/>
                  <a:pt x="1214682" y="53226"/>
                  <a:pt x="1208521" y="50488"/>
                </a:cubicBezTo>
                <a:cubicBezTo>
                  <a:pt x="1197714" y="45685"/>
                  <a:pt x="1174863" y="39269"/>
                  <a:pt x="1174863" y="39269"/>
                </a:cubicBezTo>
                <a:cubicBezTo>
                  <a:pt x="1169253" y="35529"/>
                  <a:pt x="1164194" y="30787"/>
                  <a:pt x="1158033" y="28049"/>
                </a:cubicBezTo>
                <a:cubicBezTo>
                  <a:pt x="1124806" y="13281"/>
                  <a:pt x="1125694" y="16829"/>
                  <a:pt x="1090715" y="16829"/>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図形 48">
            <a:extLst>
              <a:ext uri="{FF2B5EF4-FFF2-40B4-BE49-F238E27FC236}">
                <a16:creationId xmlns:a16="http://schemas.microsoft.com/office/drawing/2014/main" id="{161AECAD-624B-43F7-BEEB-77AC95BAF3CB}"/>
              </a:ext>
            </a:extLst>
          </p:cNvPr>
          <p:cNvSpPr/>
          <p:nvPr/>
        </p:nvSpPr>
        <p:spPr>
          <a:xfrm>
            <a:off x="5262007" y="5559328"/>
            <a:ext cx="1739249" cy="982804"/>
          </a:xfrm>
          <a:custGeom>
            <a:avLst/>
            <a:gdLst>
              <a:gd name="connsiteX0" fmla="*/ 1239770 w 1739249"/>
              <a:gd name="connsiteY0" fmla="*/ 0 h 982804"/>
              <a:gd name="connsiteX1" fmla="*/ 1301478 w 1739249"/>
              <a:gd name="connsiteY1" fmla="*/ 5609 h 982804"/>
              <a:gd name="connsiteX2" fmla="*/ 1351966 w 1739249"/>
              <a:gd name="connsiteY2" fmla="*/ 16829 h 982804"/>
              <a:gd name="connsiteX3" fmla="*/ 1402454 w 1739249"/>
              <a:gd name="connsiteY3" fmla="*/ 39268 h 982804"/>
              <a:gd name="connsiteX4" fmla="*/ 1419284 w 1739249"/>
              <a:gd name="connsiteY4" fmla="*/ 44878 h 982804"/>
              <a:gd name="connsiteX5" fmla="*/ 1436113 w 1739249"/>
              <a:gd name="connsiteY5" fmla="*/ 56098 h 982804"/>
              <a:gd name="connsiteX6" fmla="*/ 1452943 w 1739249"/>
              <a:gd name="connsiteY6" fmla="*/ 61708 h 982804"/>
              <a:gd name="connsiteX7" fmla="*/ 1486602 w 1739249"/>
              <a:gd name="connsiteY7" fmla="*/ 84147 h 982804"/>
              <a:gd name="connsiteX8" fmla="*/ 1525870 w 1739249"/>
              <a:gd name="connsiteY8" fmla="*/ 100976 h 982804"/>
              <a:gd name="connsiteX9" fmla="*/ 1542700 w 1739249"/>
              <a:gd name="connsiteY9" fmla="*/ 117806 h 982804"/>
              <a:gd name="connsiteX10" fmla="*/ 1559529 w 1739249"/>
              <a:gd name="connsiteY10" fmla="*/ 129025 h 982804"/>
              <a:gd name="connsiteX11" fmla="*/ 1581968 w 1739249"/>
              <a:gd name="connsiteY11" fmla="*/ 162684 h 982804"/>
              <a:gd name="connsiteX12" fmla="*/ 1593188 w 1739249"/>
              <a:gd name="connsiteY12" fmla="*/ 179514 h 982804"/>
              <a:gd name="connsiteX13" fmla="*/ 1598798 w 1739249"/>
              <a:gd name="connsiteY13" fmla="*/ 196343 h 982804"/>
              <a:gd name="connsiteX14" fmla="*/ 1626847 w 1739249"/>
              <a:gd name="connsiteY14" fmla="*/ 230002 h 982804"/>
              <a:gd name="connsiteX15" fmla="*/ 1643676 w 1739249"/>
              <a:gd name="connsiteY15" fmla="*/ 235612 h 982804"/>
              <a:gd name="connsiteX16" fmla="*/ 1666116 w 1739249"/>
              <a:gd name="connsiteY16" fmla="*/ 269271 h 982804"/>
              <a:gd name="connsiteX17" fmla="*/ 1677335 w 1739249"/>
              <a:gd name="connsiteY17" fmla="*/ 302930 h 982804"/>
              <a:gd name="connsiteX18" fmla="*/ 1699775 w 1739249"/>
              <a:gd name="connsiteY18" fmla="*/ 336589 h 982804"/>
              <a:gd name="connsiteX19" fmla="*/ 1727824 w 1739249"/>
              <a:gd name="connsiteY19" fmla="*/ 375857 h 982804"/>
              <a:gd name="connsiteX20" fmla="*/ 1733433 w 1739249"/>
              <a:gd name="connsiteY20" fmla="*/ 460005 h 982804"/>
              <a:gd name="connsiteX21" fmla="*/ 1727824 w 1739249"/>
              <a:gd name="connsiteY21" fmla="*/ 555371 h 982804"/>
              <a:gd name="connsiteX22" fmla="*/ 1716604 w 1739249"/>
              <a:gd name="connsiteY22" fmla="*/ 589030 h 982804"/>
              <a:gd name="connsiteX23" fmla="*/ 1705384 w 1739249"/>
              <a:gd name="connsiteY23" fmla="*/ 639519 h 982804"/>
              <a:gd name="connsiteX24" fmla="*/ 1694165 w 1739249"/>
              <a:gd name="connsiteY24" fmla="*/ 656348 h 982804"/>
              <a:gd name="connsiteX25" fmla="*/ 1688555 w 1739249"/>
              <a:gd name="connsiteY25" fmla="*/ 673178 h 982804"/>
              <a:gd name="connsiteX26" fmla="*/ 1677335 w 1739249"/>
              <a:gd name="connsiteY26" fmla="*/ 695617 h 982804"/>
              <a:gd name="connsiteX27" fmla="*/ 1671726 w 1739249"/>
              <a:gd name="connsiteY27" fmla="*/ 712446 h 982804"/>
              <a:gd name="connsiteX28" fmla="*/ 1660506 w 1739249"/>
              <a:gd name="connsiteY28" fmla="*/ 729276 h 982804"/>
              <a:gd name="connsiteX29" fmla="*/ 1632457 w 1739249"/>
              <a:gd name="connsiteY29" fmla="*/ 774154 h 982804"/>
              <a:gd name="connsiteX30" fmla="*/ 1604408 w 1739249"/>
              <a:gd name="connsiteY30" fmla="*/ 796593 h 982804"/>
              <a:gd name="connsiteX31" fmla="*/ 1587578 w 1739249"/>
              <a:gd name="connsiteY31" fmla="*/ 813423 h 982804"/>
              <a:gd name="connsiteX32" fmla="*/ 1553919 w 1739249"/>
              <a:gd name="connsiteY32" fmla="*/ 824643 h 982804"/>
              <a:gd name="connsiteX33" fmla="*/ 1520260 w 1739249"/>
              <a:gd name="connsiteY33" fmla="*/ 841472 h 982804"/>
              <a:gd name="connsiteX34" fmla="*/ 1503431 w 1739249"/>
              <a:gd name="connsiteY34" fmla="*/ 852692 h 982804"/>
              <a:gd name="connsiteX35" fmla="*/ 1486602 w 1739249"/>
              <a:gd name="connsiteY35" fmla="*/ 858301 h 982804"/>
              <a:gd name="connsiteX36" fmla="*/ 1475382 w 1739249"/>
              <a:gd name="connsiteY36" fmla="*/ 875131 h 982804"/>
              <a:gd name="connsiteX37" fmla="*/ 1413674 w 1739249"/>
              <a:gd name="connsiteY37" fmla="*/ 880741 h 982804"/>
              <a:gd name="connsiteX38" fmla="*/ 1374405 w 1739249"/>
              <a:gd name="connsiteY38" fmla="*/ 897570 h 982804"/>
              <a:gd name="connsiteX39" fmla="*/ 1335137 w 1739249"/>
              <a:gd name="connsiteY39" fmla="*/ 908790 h 982804"/>
              <a:gd name="connsiteX40" fmla="*/ 1318307 w 1739249"/>
              <a:gd name="connsiteY40" fmla="*/ 914400 h 982804"/>
              <a:gd name="connsiteX41" fmla="*/ 1166842 w 1739249"/>
              <a:gd name="connsiteY41" fmla="*/ 920009 h 982804"/>
              <a:gd name="connsiteX42" fmla="*/ 1121964 w 1739249"/>
              <a:gd name="connsiteY42" fmla="*/ 925619 h 982804"/>
              <a:gd name="connsiteX43" fmla="*/ 1099524 w 1739249"/>
              <a:gd name="connsiteY43" fmla="*/ 931229 h 982804"/>
              <a:gd name="connsiteX44" fmla="*/ 1071475 w 1739249"/>
              <a:gd name="connsiteY44" fmla="*/ 936839 h 982804"/>
              <a:gd name="connsiteX45" fmla="*/ 1032206 w 1739249"/>
              <a:gd name="connsiteY45" fmla="*/ 948059 h 982804"/>
              <a:gd name="connsiteX46" fmla="*/ 723667 w 1739249"/>
              <a:gd name="connsiteY46" fmla="*/ 964888 h 982804"/>
              <a:gd name="connsiteX47" fmla="*/ 701227 w 1739249"/>
              <a:gd name="connsiteY47" fmla="*/ 976108 h 982804"/>
              <a:gd name="connsiteX48" fmla="*/ 493664 w 1739249"/>
              <a:gd name="connsiteY48" fmla="*/ 976108 h 982804"/>
              <a:gd name="connsiteX49" fmla="*/ 437566 w 1739249"/>
              <a:gd name="connsiteY49" fmla="*/ 964888 h 982804"/>
              <a:gd name="connsiteX50" fmla="*/ 353419 w 1739249"/>
              <a:gd name="connsiteY50" fmla="*/ 942449 h 982804"/>
              <a:gd name="connsiteX51" fmla="*/ 319760 w 1739249"/>
              <a:gd name="connsiteY51" fmla="*/ 931229 h 982804"/>
              <a:gd name="connsiteX52" fmla="*/ 302930 w 1739249"/>
              <a:gd name="connsiteY52" fmla="*/ 925619 h 982804"/>
              <a:gd name="connsiteX53" fmla="*/ 269272 w 1739249"/>
              <a:gd name="connsiteY53" fmla="*/ 903180 h 982804"/>
              <a:gd name="connsiteX54" fmla="*/ 207564 w 1739249"/>
              <a:gd name="connsiteY54" fmla="*/ 891960 h 982804"/>
              <a:gd name="connsiteX55" fmla="*/ 162685 w 1739249"/>
              <a:gd name="connsiteY55" fmla="*/ 869521 h 982804"/>
              <a:gd name="connsiteX56" fmla="*/ 145856 w 1739249"/>
              <a:gd name="connsiteY56" fmla="*/ 852692 h 982804"/>
              <a:gd name="connsiteX57" fmla="*/ 134636 w 1739249"/>
              <a:gd name="connsiteY57" fmla="*/ 835862 h 982804"/>
              <a:gd name="connsiteX58" fmla="*/ 100977 w 1739249"/>
              <a:gd name="connsiteY58" fmla="*/ 807813 h 982804"/>
              <a:gd name="connsiteX59" fmla="*/ 78538 w 1739249"/>
              <a:gd name="connsiteY59" fmla="*/ 774154 h 982804"/>
              <a:gd name="connsiteX60" fmla="*/ 67318 w 1739249"/>
              <a:gd name="connsiteY60" fmla="*/ 740495 h 982804"/>
              <a:gd name="connsiteX61" fmla="*/ 56099 w 1739249"/>
              <a:gd name="connsiteY61" fmla="*/ 723666 h 982804"/>
              <a:gd name="connsiteX62" fmla="*/ 33659 w 1739249"/>
              <a:gd name="connsiteY62" fmla="*/ 673178 h 982804"/>
              <a:gd name="connsiteX63" fmla="*/ 28049 w 1739249"/>
              <a:gd name="connsiteY63" fmla="*/ 656348 h 982804"/>
              <a:gd name="connsiteX64" fmla="*/ 16830 w 1739249"/>
              <a:gd name="connsiteY64" fmla="*/ 639519 h 982804"/>
              <a:gd name="connsiteX65" fmla="*/ 5610 w 1739249"/>
              <a:gd name="connsiteY65" fmla="*/ 605860 h 982804"/>
              <a:gd name="connsiteX66" fmla="*/ 0 w 1739249"/>
              <a:gd name="connsiteY66" fmla="*/ 589030 h 982804"/>
              <a:gd name="connsiteX67" fmla="*/ 11220 w 1739249"/>
              <a:gd name="connsiteY67" fmla="*/ 488054 h 982804"/>
              <a:gd name="connsiteX68" fmla="*/ 22440 w 1739249"/>
              <a:gd name="connsiteY68" fmla="*/ 465614 h 982804"/>
              <a:gd name="connsiteX69" fmla="*/ 50489 w 1739249"/>
              <a:gd name="connsiteY69" fmla="*/ 420736 h 982804"/>
              <a:gd name="connsiteX70" fmla="*/ 72928 w 1739249"/>
              <a:gd name="connsiteY70" fmla="*/ 370247 h 982804"/>
              <a:gd name="connsiteX71" fmla="*/ 78538 w 1739249"/>
              <a:gd name="connsiteY71" fmla="*/ 353418 h 982804"/>
              <a:gd name="connsiteX72" fmla="*/ 84148 w 1739249"/>
              <a:gd name="connsiteY72" fmla="*/ 336589 h 982804"/>
              <a:gd name="connsiteX73" fmla="*/ 95367 w 1739249"/>
              <a:gd name="connsiteY73" fmla="*/ 319759 h 982804"/>
              <a:gd name="connsiteX74" fmla="*/ 129026 w 1739249"/>
              <a:gd name="connsiteY74" fmla="*/ 286100 h 982804"/>
              <a:gd name="connsiteX75" fmla="*/ 140246 w 1739249"/>
              <a:gd name="connsiteY75" fmla="*/ 269271 h 982804"/>
              <a:gd name="connsiteX76" fmla="*/ 157075 w 1739249"/>
              <a:gd name="connsiteY76" fmla="*/ 258051 h 982804"/>
              <a:gd name="connsiteX77" fmla="*/ 196344 w 1739249"/>
              <a:gd name="connsiteY77" fmla="*/ 230002 h 982804"/>
              <a:gd name="connsiteX78" fmla="*/ 207564 w 1739249"/>
              <a:gd name="connsiteY78" fmla="*/ 213173 h 982804"/>
              <a:gd name="connsiteX79" fmla="*/ 241222 w 1739249"/>
              <a:gd name="connsiteY79" fmla="*/ 179514 h 982804"/>
              <a:gd name="connsiteX80" fmla="*/ 252442 w 1739249"/>
              <a:gd name="connsiteY80" fmla="*/ 162684 h 982804"/>
              <a:gd name="connsiteX81" fmla="*/ 286101 w 1739249"/>
              <a:gd name="connsiteY81" fmla="*/ 151465 h 982804"/>
              <a:gd name="connsiteX82" fmla="*/ 319760 w 1739249"/>
              <a:gd name="connsiteY82" fmla="*/ 129025 h 982804"/>
              <a:gd name="connsiteX83" fmla="*/ 353419 w 1739249"/>
              <a:gd name="connsiteY83" fmla="*/ 117806 h 982804"/>
              <a:gd name="connsiteX84" fmla="*/ 392687 w 1739249"/>
              <a:gd name="connsiteY84" fmla="*/ 95366 h 982804"/>
              <a:gd name="connsiteX85" fmla="*/ 426346 w 1739249"/>
              <a:gd name="connsiteY85" fmla="*/ 84147 h 982804"/>
              <a:gd name="connsiteX86" fmla="*/ 443176 w 1739249"/>
              <a:gd name="connsiteY86" fmla="*/ 78537 h 982804"/>
              <a:gd name="connsiteX87" fmla="*/ 510494 w 1739249"/>
              <a:gd name="connsiteY87" fmla="*/ 56098 h 982804"/>
              <a:gd name="connsiteX88" fmla="*/ 549762 w 1739249"/>
              <a:gd name="connsiteY88" fmla="*/ 44878 h 982804"/>
              <a:gd name="connsiteX89" fmla="*/ 583421 w 1739249"/>
              <a:gd name="connsiteY89" fmla="*/ 33659 h 982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39249" h="982804">
                <a:moveTo>
                  <a:pt x="1239770" y="0"/>
                </a:moveTo>
                <a:cubicBezTo>
                  <a:pt x="1260339" y="1870"/>
                  <a:pt x="1280965" y="3196"/>
                  <a:pt x="1301478" y="5609"/>
                </a:cubicBezTo>
                <a:cubicBezTo>
                  <a:pt x="1312748" y="6935"/>
                  <a:pt x="1339018" y="10354"/>
                  <a:pt x="1351966" y="16829"/>
                </a:cubicBezTo>
                <a:cubicBezTo>
                  <a:pt x="1405300" y="43497"/>
                  <a:pt x="1315626" y="10326"/>
                  <a:pt x="1402454" y="39268"/>
                </a:cubicBezTo>
                <a:lnTo>
                  <a:pt x="1419284" y="44878"/>
                </a:lnTo>
                <a:cubicBezTo>
                  <a:pt x="1424894" y="48618"/>
                  <a:pt x="1430083" y="53083"/>
                  <a:pt x="1436113" y="56098"/>
                </a:cubicBezTo>
                <a:cubicBezTo>
                  <a:pt x="1441402" y="58743"/>
                  <a:pt x="1447774" y="58836"/>
                  <a:pt x="1452943" y="61708"/>
                </a:cubicBezTo>
                <a:cubicBezTo>
                  <a:pt x="1464730" y="68256"/>
                  <a:pt x="1473810" y="79883"/>
                  <a:pt x="1486602" y="84147"/>
                </a:cubicBezTo>
                <a:cubicBezTo>
                  <a:pt x="1511364" y="92402"/>
                  <a:pt x="1498142" y="87113"/>
                  <a:pt x="1525870" y="100976"/>
                </a:cubicBezTo>
                <a:cubicBezTo>
                  <a:pt x="1531480" y="106586"/>
                  <a:pt x="1536605" y="112727"/>
                  <a:pt x="1542700" y="117806"/>
                </a:cubicBezTo>
                <a:cubicBezTo>
                  <a:pt x="1547879" y="122122"/>
                  <a:pt x="1555089" y="123951"/>
                  <a:pt x="1559529" y="129025"/>
                </a:cubicBezTo>
                <a:cubicBezTo>
                  <a:pt x="1568408" y="139173"/>
                  <a:pt x="1574488" y="151464"/>
                  <a:pt x="1581968" y="162684"/>
                </a:cubicBezTo>
                <a:cubicBezTo>
                  <a:pt x="1585708" y="168294"/>
                  <a:pt x="1591056" y="173118"/>
                  <a:pt x="1593188" y="179514"/>
                </a:cubicBezTo>
                <a:cubicBezTo>
                  <a:pt x="1595058" y="185124"/>
                  <a:pt x="1596153" y="191054"/>
                  <a:pt x="1598798" y="196343"/>
                </a:cubicBezTo>
                <a:cubicBezTo>
                  <a:pt x="1603972" y="206692"/>
                  <a:pt x="1617542" y="223798"/>
                  <a:pt x="1626847" y="230002"/>
                </a:cubicBezTo>
                <a:cubicBezTo>
                  <a:pt x="1631767" y="233282"/>
                  <a:pt x="1638066" y="233742"/>
                  <a:pt x="1643676" y="235612"/>
                </a:cubicBezTo>
                <a:cubicBezTo>
                  <a:pt x="1662237" y="291292"/>
                  <a:pt x="1631094" y="206231"/>
                  <a:pt x="1666116" y="269271"/>
                </a:cubicBezTo>
                <a:cubicBezTo>
                  <a:pt x="1671859" y="279609"/>
                  <a:pt x="1670775" y="293090"/>
                  <a:pt x="1677335" y="302930"/>
                </a:cubicBezTo>
                <a:cubicBezTo>
                  <a:pt x="1684815" y="314150"/>
                  <a:pt x="1691684" y="325801"/>
                  <a:pt x="1699775" y="336589"/>
                </a:cubicBezTo>
                <a:cubicBezTo>
                  <a:pt x="1720649" y="364422"/>
                  <a:pt x="1711418" y="351249"/>
                  <a:pt x="1727824" y="375857"/>
                </a:cubicBezTo>
                <a:cubicBezTo>
                  <a:pt x="1745605" y="429204"/>
                  <a:pt x="1738620" y="392574"/>
                  <a:pt x="1733433" y="460005"/>
                </a:cubicBezTo>
                <a:cubicBezTo>
                  <a:pt x="1730991" y="491755"/>
                  <a:pt x="1731943" y="523795"/>
                  <a:pt x="1727824" y="555371"/>
                </a:cubicBezTo>
                <a:cubicBezTo>
                  <a:pt x="1726294" y="567098"/>
                  <a:pt x="1719716" y="577620"/>
                  <a:pt x="1716604" y="589030"/>
                </a:cubicBezTo>
                <a:cubicBezTo>
                  <a:pt x="1714607" y="596352"/>
                  <a:pt x="1709162" y="630703"/>
                  <a:pt x="1705384" y="639519"/>
                </a:cubicBezTo>
                <a:cubicBezTo>
                  <a:pt x="1702728" y="645716"/>
                  <a:pt x="1697180" y="650318"/>
                  <a:pt x="1694165" y="656348"/>
                </a:cubicBezTo>
                <a:cubicBezTo>
                  <a:pt x="1691520" y="661637"/>
                  <a:pt x="1690884" y="667743"/>
                  <a:pt x="1688555" y="673178"/>
                </a:cubicBezTo>
                <a:cubicBezTo>
                  <a:pt x="1685261" y="680864"/>
                  <a:pt x="1680629" y="687931"/>
                  <a:pt x="1677335" y="695617"/>
                </a:cubicBezTo>
                <a:cubicBezTo>
                  <a:pt x="1675006" y="701052"/>
                  <a:pt x="1674370" y="707157"/>
                  <a:pt x="1671726" y="712446"/>
                </a:cubicBezTo>
                <a:cubicBezTo>
                  <a:pt x="1668711" y="718477"/>
                  <a:pt x="1663244" y="723115"/>
                  <a:pt x="1660506" y="729276"/>
                </a:cubicBezTo>
                <a:cubicBezTo>
                  <a:pt x="1640830" y="773547"/>
                  <a:pt x="1662732" y="753971"/>
                  <a:pt x="1632457" y="774154"/>
                </a:cubicBezTo>
                <a:cubicBezTo>
                  <a:pt x="1607363" y="811795"/>
                  <a:pt x="1636924" y="774916"/>
                  <a:pt x="1604408" y="796593"/>
                </a:cubicBezTo>
                <a:cubicBezTo>
                  <a:pt x="1597807" y="800994"/>
                  <a:pt x="1594513" y="809570"/>
                  <a:pt x="1587578" y="813423"/>
                </a:cubicBezTo>
                <a:cubicBezTo>
                  <a:pt x="1577240" y="819167"/>
                  <a:pt x="1563759" y="818083"/>
                  <a:pt x="1553919" y="824643"/>
                </a:cubicBezTo>
                <a:cubicBezTo>
                  <a:pt x="1532170" y="839142"/>
                  <a:pt x="1543486" y="833730"/>
                  <a:pt x="1520260" y="841472"/>
                </a:cubicBezTo>
                <a:cubicBezTo>
                  <a:pt x="1514650" y="845212"/>
                  <a:pt x="1509461" y="849677"/>
                  <a:pt x="1503431" y="852692"/>
                </a:cubicBezTo>
                <a:cubicBezTo>
                  <a:pt x="1498142" y="855336"/>
                  <a:pt x="1491219" y="854607"/>
                  <a:pt x="1486602" y="858301"/>
                </a:cubicBezTo>
                <a:cubicBezTo>
                  <a:pt x="1481337" y="862513"/>
                  <a:pt x="1481826" y="873148"/>
                  <a:pt x="1475382" y="875131"/>
                </a:cubicBezTo>
                <a:cubicBezTo>
                  <a:pt x="1455641" y="881205"/>
                  <a:pt x="1434243" y="878871"/>
                  <a:pt x="1413674" y="880741"/>
                </a:cubicBezTo>
                <a:cubicBezTo>
                  <a:pt x="1366976" y="892416"/>
                  <a:pt x="1413144" y="878201"/>
                  <a:pt x="1374405" y="897570"/>
                </a:cubicBezTo>
                <a:cubicBezTo>
                  <a:pt x="1365436" y="902054"/>
                  <a:pt x="1343527" y="906393"/>
                  <a:pt x="1335137" y="908790"/>
                </a:cubicBezTo>
                <a:cubicBezTo>
                  <a:pt x="1329451" y="910415"/>
                  <a:pt x="1324207" y="914007"/>
                  <a:pt x="1318307" y="914400"/>
                </a:cubicBezTo>
                <a:cubicBezTo>
                  <a:pt x="1267896" y="917761"/>
                  <a:pt x="1217330" y="918139"/>
                  <a:pt x="1166842" y="920009"/>
                </a:cubicBezTo>
                <a:cubicBezTo>
                  <a:pt x="1151883" y="921879"/>
                  <a:pt x="1136835" y="923140"/>
                  <a:pt x="1121964" y="925619"/>
                </a:cubicBezTo>
                <a:cubicBezTo>
                  <a:pt x="1114359" y="926887"/>
                  <a:pt x="1107051" y="929556"/>
                  <a:pt x="1099524" y="931229"/>
                </a:cubicBezTo>
                <a:cubicBezTo>
                  <a:pt x="1090216" y="933297"/>
                  <a:pt x="1080725" y="934526"/>
                  <a:pt x="1071475" y="936839"/>
                </a:cubicBezTo>
                <a:cubicBezTo>
                  <a:pt x="1052843" y="941497"/>
                  <a:pt x="1053196" y="945435"/>
                  <a:pt x="1032206" y="948059"/>
                </a:cubicBezTo>
                <a:cubicBezTo>
                  <a:pt x="900844" y="964479"/>
                  <a:pt x="877475" y="960493"/>
                  <a:pt x="723667" y="964888"/>
                </a:cubicBezTo>
                <a:cubicBezTo>
                  <a:pt x="716187" y="968628"/>
                  <a:pt x="709295" y="973908"/>
                  <a:pt x="701227" y="976108"/>
                </a:cubicBezTo>
                <a:cubicBezTo>
                  <a:pt x="646639" y="990995"/>
                  <a:pt x="504328" y="976463"/>
                  <a:pt x="493664" y="976108"/>
                </a:cubicBezTo>
                <a:cubicBezTo>
                  <a:pt x="474965" y="972368"/>
                  <a:pt x="456182" y="969025"/>
                  <a:pt x="437566" y="964888"/>
                </a:cubicBezTo>
                <a:cubicBezTo>
                  <a:pt x="414124" y="959679"/>
                  <a:pt x="376930" y="949683"/>
                  <a:pt x="353419" y="942449"/>
                </a:cubicBezTo>
                <a:cubicBezTo>
                  <a:pt x="342115" y="938971"/>
                  <a:pt x="330980" y="934969"/>
                  <a:pt x="319760" y="931229"/>
                </a:cubicBezTo>
                <a:cubicBezTo>
                  <a:pt x="314150" y="929359"/>
                  <a:pt x="307850" y="928899"/>
                  <a:pt x="302930" y="925619"/>
                </a:cubicBezTo>
                <a:cubicBezTo>
                  <a:pt x="291711" y="918139"/>
                  <a:pt x="282620" y="905087"/>
                  <a:pt x="269272" y="903180"/>
                </a:cubicBezTo>
                <a:cubicBezTo>
                  <a:pt x="259184" y="901739"/>
                  <a:pt x="221365" y="897711"/>
                  <a:pt x="207564" y="891960"/>
                </a:cubicBezTo>
                <a:cubicBezTo>
                  <a:pt x="192125" y="885527"/>
                  <a:pt x="174512" y="881348"/>
                  <a:pt x="162685" y="869521"/>
                </a:cubicBezTo>
                <a:cubicBezTo>
                  <a:pt x="157075" y="863911"/>
                  <a:pt x="150935" y="858787"/>
                  <a:pt x="145856" y="852692"/>
                </a:cubicBezTo>
                <a:cubicBezTo>
                  <a:pt x="141540" y="847512"/>
                  <a:pt x="139404" y="840629"/>
                  <a:pt x="134636" y="835862"/>
                </a:cubicBezTo>
                <a:cubicBezTo>
                  <a:pt x="102221" y="803448"/>
                  <a:pt x="133145" y="849173"/>
                  <a:pt x="100977" y="807813"/>
                </a:cubicBezTo>
                <a:cubicBezTo>
                  <a:pt x="92699" y="797169"/>
                  <a:pt x="82802" y="786946"/>
                  <a:pt x="78538" y="774154"/>
                </a:cubicBezTo>
                <a:cubicBezTo>
                  <a:pt x="74798" y="762934"/>
                  <a:pt x="73878" y="750335"/>
                  <a:pt x="67318" y="740495"/>
                </a:cubicBezTo>
                <a:cubicBezTo>
                  <a:pt x="63578" y="734885"/>
                  <a:pt x="58837" y="729827"/>
                  <a:pt x="56099" y="723666"/>
                </a:cubicBezTo>
                <a:cubicBezTo>
                  <a:pt x="29398" y="663589"/>
                  <a:pt x="59049" y="711261"/>
                  <a:pt x="33659" y="673178"/>
                </a:cubicBezTo>
                <a:cubicBezTo>
                  <a:pt x="31789" y="667568"/>
                  <a:pt x="30694" y="661637"/>
                  <a:pt x="28049" y="656348"/>
                </a:cubicBezTo>
                <a:cubicBezTo>
                  <a:pt x="25034" y="650318"/>
                  <a:pt x="19568" y="645680"/>
                  <a:pt x="16830" y="639519"/>
                </a:cubicBezTo>
                <a:cubicBezTo>
                  <a:pt x="12027" y="628712"/>
                  <a:pt x="9350" y="617080"/>
                  <a:pt x="5610" y="605860"/>
                </a:cubicBezTo>
                <a:lnTo>
                  <a:pt x="0" y="589030"/>
                </a:lnTo>
                <a:cubicBezTo>
                  <a:pt x="2376" y="553395"/>
                  <a:pt x="-2517" y="520106"/>
                  <a:pt x="11220" y="488054"/>
                </a:cubicBezTo>
                <a:cubicBezTo>
                  <a:pt x="14514" y="480367"/>
                  <a:pt x="19334" y="473379"/>
                  <a:pt x="22440" y="465614"/>
                </a:cubicBezTo>
                <a:cubicBezTo>
                  <a:pt x="39433" y="423131"/>
                  <a:pt x="21742" y="439899"/>
                  <a:pt x="50489" y="420736"/>
                </a:cubicBezTo>
                <a:cubicBezTo>
                  <a:pt x="68268" y="394065"/>
                  <a:pt x="59576" y="410303"/>
                  <a:pt x="72928" y="370247"/>
                </a:cubicBezTo>
                <a:lnTo>
                  <a:pt x="78538" y="353418"/>
                </a:lnTo>
                <a:cubicBezTo>
                  <a:pt x="80408" y="347808"/>
                  <a:pt x="80868" y="341509"/>
                  <a:pt x="84148" y="336589"/>
                </a:cubicBezTo>
                <a:cubicBezTo>
                  <a:pt x="87888" y="330979"/>
                  <a:pt x="90888" y="324798"/>
                  <a:pt x="95367" y="319759"/>
                </a:cubicBezTo>
                <a:cubicBezTo>
                  <a:pt x="105908" y="307900"/>
                  <a:pt x="120224" y="299302"/>
                  <a:pt x="129026" y="286100"/>
                </a:cubicBezTo>
                <a:cubicBezTo>
                  <a:pt x="132766" y="280490"/>
                  <a:pt x="135479" y="274038"/>
                  <a:pt x="140246" y="269271"/>
                </a:cubicBezTo>
                <a:cubicBezTo>
                  <a:pt x="145013" y="264504"/>
                  <a:pt x="151589" y="261970"/>
                  <a:pt x="157075" y="258051"/>
                </a:cubicBezTo>
                <a:cubicBezTo>
                  <a:pt x="205765" y="223272"/>
                  <a:pt x="156694" y="256435"/>
                  <a:pt x="196344" y="230002"/>
                </a:cubicBezTo>
                <a:cubicBezTo>
                  <a:pt x="200084" y="224392"/>
                  <a:pt x="203085" y="218212"/>
                  <a:pt x="207564" y="213173"/>
                </a:cubicBezTo>
                <a:cubicBezTo>
                  <a:pt x="218105" y="201314"/>
                  <a:pt x="232421" y="192716"/>
                  <a:pt x="241222" y="179514"/>
                </a:cubicBezTo>
                <a:cubicBezTo>
                  <a:pt x="244962" y="173904"/>
                  <a:pt x="246724" y="166257"/>
                  <a:pt x="252442" y="162684"/>
                </a:cubicBezTo>
                <a:cubicBezTo>
                  <a:pt x="262471" y="156416"/>
                  <a:pt x="286101" y="151465"/>
                  <a:pt x="286101" y="151465"/>
                </a:cubicBezTo>
                <a:cubicBezTo>
                  <a:pt x="297321" y="143985"/>
                  <a:pt x="306967" y="133289"/>
                  <a:pt x="319760" y="129025"/>
                </a:cubicBezTo>
                <a:lnTo>
                  <a:pt x="353419" y="117806"/>
                </a:lnTo>
                <a:cubicBezTo>
                  <a:pt x="368598" y="107686"/>
                  <a:pt x="374895" y="102483"/>
                  <a:pt x="392687" y="95366"/>
                </a:cubicBezTo>
                <a:cubicBezTo>
                  <a:pt x="403668" y="90974"/>
                  <a:pt x="415126" y="87887"/>
                  <a:pt x="426346" y="84147"/>
                </a:cubicBezTo>
                <a:lnTo>
                  <a:pt x="443176" y="78537"/>
                </a:lnTo>
                <a:lnTo>
                  <a:pt x="510494" y="56098"/>
                </a:lnTo>
                <a:cubicBezTo>
                  <a:pt x="567030" y="37252"/>
                  <a:pt x="479351" y="66001"/>
                  <a:pt x="549762" y="44878"/>
                </a:cubicBezTo>
                <a:cubicBezTo>
                  <a:pt x="561090" y="41480"/>
                  <a:pt x="583421" y="33659"/>
                  <a:pt x="583421" y="33659"/>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コンテンツ プレースホルダー 3">
            <a:extLst>
              <a:ext uri="{FF2B5EF4-FFF2-40B4-BE49-F238E27FC236}">
                <a16:creationId xmlns:a16="http://schemas.microsoft.com/office/drawing/2014/main" id="{EFED17AD-7545-4EEA-95A3-CA51545924C0}"/>
              </a:ext>
            </a:extLst>
          </p:cNvPr>
          <p:cNvSpPr txBox="1">
            <a:spLocks/>
          </p:cNvSpPr>
          <p:nvPr/>
        </p:nvSpPr>
        <p:spPr>
          <a:xfrm>
            <a:off x="0" y="86609"/>
            <a:ext cx="8138700" cy="277566"/>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solidFill>
                  <a:srgbClr val="E66914"/>
                </a:solidFill>
                <a:latin typeface="+mn-ea"/>
              </a:rPr>
              <a:t>　</a:t>
            </a:r>
            <a:r>
              <a:rPr lang="ja-JP" altLang="en-US" dirty="0">
                <a:latin typeface="+mn-ea"/>
              </a:rPr>
              <a:t>ふりかえり</a:t>
            </a:r>
          </a:p>
        </p:txBody>
      </p:sp>
      <p:pic>
        <p:nvPicPr>
          <p:cNvPr id="45" name="Picture 4" descr="先生のイラスト（男性）">
            <a:extLst>
              <a:ext uri="{FF2B5EF4-FFF2-40B4-BE49-F238E27FC236}">
                <a16:creationId xmlns:a16="http://schemas.microsoft.com/office/drawing/2014/main" id="{1AFB6E5D-5458-4701-8EB3-FF910ED673B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2991"/>
          <a:stretch/>
        </p:blipFill>
        <p:spPr bwMode="auto">
          <a:xfrm>
            <a:off x="3749094" y="5659476"/>
            <a:ext cx="1466074" cy="939800"/>
          </a:xfrm>
          <a:prstGeom prst="rect">
            <a:avLst/>
          </a:prstGeom>
          <a:noFill/>
          <a:extLst>
            <a:ext uri="{909E8E84-426E-40DD-AFC4-6F175D3DCCD1}">
              <a14:hiddenFill xmlns:a14="http://schemas.microsoft.com/office/drawing/2010/main">
                <a:solidFill>
                  <a:srgbClr val="FFFFFF"/>
                </a:solidFill>
              </a14:hiddenFill>
            </a:ext>
          </a:extLst>
        </p:spPr>
      </p:pic>
      <p:sp>
        <p:nvSpPr>
          <p:cNvPr id="56" name="テキスト ボックス 55">
            <a:extLst>
              <a:ext uri="{FF2B5EF4-FFF2-40B4-BE49-F238E27FC236}">
                <a16:creationId xmlns:a16="http://schemas.microsoft.com/office/drawing/2014/main" id="{E2AE743C-D7AE-4103-9057-375C4FD4570E}"/>
              </a:ext>
            </a:extLst>
          </p:cNvPr>
          <p:cNvSpPr txBox="1"/>
          <p:nvPr/>
        </p:nvSpPr>
        <p:spPr>
          <a:xfrm>
            <a:off x="353615" y="6022184"/>
            <a:ext cx="3485249" cy="461665"/>
          </a:xfrm>
          <a:prstGeom prst="rect">
            <a:avLst/>
          </a:prstGeom>
          <a:noFill/>
        </p:spPr>
        <p:txBody>
          <a:bodyPr wrap="none" rtlCol="0">
            <a:spAutoFit/>
          </a:bodyPr>
          <a:lstStyle/>
          <a:p>
            <a:pPr algn="ctr"/>
            <a:r>
              <a:rPr lang="en-US" altLang="ja-JP" sz="2400" dirty="0">
                <a:solidFill>
                  <a:srgbClr val="006600"/>
                </a:solidFill>
                <a:latin typeface="ＭＳ Ｐゴシック" panose="020B0600070205080204" pitchFamily="50" charset="-128"/>
              </a:rPr>
              <a:t>15 </a:t>
            </a:r>
            <a:r>
              <a:rPr lang="ja-JP" altLang="en-US" sz="2400" dirty="0">
                <a:solidFill>
                  <a:srgbClr val="006600"/>
                </a:solidFill>
                <a:latin typeface="ＭＳ Ｐゴシック" panose="020B0600070205080204" pitchFamily="50" charset="-128"/>
              </a:rPr>
              <a:t>分程度でお願いします</a:t>
            </a:r>
          </a:p>
        </p:txBody>
      </p:sp>
    </p:spTree>
    <p:extLst>
      <p:ext uri="{BB962C8B-B14F-4D97-AF65-F5344CB8AC3E}">
        <p14:creationId xmlns:p14="http://schemas.microsoft.com/office/powerpoint/2010/main" val="30039445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8F96F59-E2A0-4420-91C7-62DA9B9991DA}"/>
              </a:ext>
            </a:extLst>
          </p:cNvPr>
          <p:cNvSpPr>
            <a:spLocks noGrp="1"/>
          </p:cNvSpPr>
          <p:nvPr>
            <p:ph idx="1"/>
          </p:nvPr>
        </p:nvSpPr>
        <p:spPr>
          <a:xfrm>
            <a:off x="494643" y="1464309"/>
            <a:ext cx="8286750" cy="4846661"/>
          </a:xfrm>
        </p:spPr>
        <p:txBody>
          <a:bodyPr>
            <a:normAutofit/>
          </a:bodyPr>
          <a:lstStyle/>
          <a:p>
            <a:pPr marL="0" indent="0">
              <a:buNone/>
            </a:pPr>
            <a:r>
              <a:rPr kumimoji="1" lang="ja-JP" altLang="en-US" u="sng" dirty="0"/>
              <a:t>各グループの中でお互いに自己紹介してください。</a:t>
            </a:r>
            <a:endParaRPr kumimoji="1" lang="en-US" altLang="ja-JP" u="sng" dirty="0"/>
          </a:p>
          <a:p>
            <a:pPr marL="0" indent="0">
              <a:buNone/>
            </a:pPr>
            <a:endParaRPr lang="en-US" altLang="ja-JP" sz="800" dirty="0"/>
          </a:p>
          <a:p>
            <a:pPr marL="0" indent="0">
              <a:buNone/>
            </a:pPr>
            <a:r>
              <a:rPr kumimoji="1" lang="ja-JP" altLang="en-US" dirty="0"/>
              <a:t>順番に、</a:t>
            </a:r>
            <a:r>
              <a:rPr kumimoji="1" lang="en-US" altLang="ja-JP" dirty="0"/>
              <a:t>1</a:t>
            </a:r>
            <a:r>
              <a:rPr kumimoji="1" lang="ja-JP" altLang="en-US" dirty="0"/>
              <a:t>人</a:t>
            </a:r>
            <a:r>
              <a:rPr kumimoji="1" lang="en-US" altLang="ja-JP" dirty="0"/>
              <a:t>1</a:t>
            </a:r>
            <a:r>
              <a:rPr kumimoji="1" lang="ja-JP" altLang="en-US" dirty="0"/>
              <a:t>分以内で</a:t>
            </a:r>
            <a:endParaRPr lang="en-US" altLang="ja-JP" dirty="0"/>
          </a:p>
          <a:p>
            <a:pPr marL="457200" lvl="1" indent="0">
              <a:buNone/>
            </a:pPr>
            <a:endParaRPr kumimoji="1" lang="en-US" altLang="ja-JP" sz="1800" b="0" dirty="0"/>
          </a:p>
          <a:p>
            <a:pPr marL="358775" lvl="1">
              <a:lnSpc>
                <a:spcPct val="100000"/>
              </a:lnSpc>
              <a:spcAft>
                <a:spcPts val="1200"/>
              </a:spcAft>
            </a:pPr>
            <a:r>
              <a:rPr lang="ja-JP" altLang="en-US" sz="3200" b="0" dirty="0"/>
              <a:t>名前 ／ </a:t>
            </a:r>
            <a:r>
              <a:rPr kumimoji="1" lang="ja-JP" altLang="en-US" sz="3200" b="0" dirty="0"/>
              <a:t>所属</a:t>
            </a:r>
            <a:endParaRPr kumimoji="1" lang="en-US" altLang="ja-JP" sz="3200" b="0" dirty="0"/>
          </a:p>
          <a:p>
            <a:pPr marL="358775" lvl="1">
              <a:lnSpc>
                <a:spcPct val="100000"/>
              </a:lnSpc>
              <a:spcAft>
                <a:spcPts val="1200"/>
              </a:spcAft>
            </a:pPr>
            <a:r>
              <a:rPr lang="ja-JP" altLang="en-US" sz="3200" b="0" dirty="0"/>
              <a:t>防災に関するご自身の役割</a:t>
            </a:r>
            <a:endParaRPr lang="en-US" altLang="ja-JP" sz="3200" b="0" dirty="0"/>
          </a:p>
          <a:p>
            <a:pPr marL="358775" lvl="1">
              <a:lnSpc>
                <a:spcPct val="100000"/>
              </a:lnSpc>
              <a:spcAft>
                <a:spcPts val="1200"/>
              </a:spcAft>
            </a:pPr>
            <a:r>
              <a:rPr lang="ja-JP" altLang="en-US" sz="3200" b="0" dirty="0"/>
              <a:t>最近、天気予報に関して印象に残ったこと</a:t>
            </a:r>
            <a:endParaRPr lang="en-US" altLang="ja-JP" sz="3200" b="0" dirty="0"/>
          </a:p>
          <a:p>
            <a:pPr lvl="1"/>
            <a:endParaRPr lang="en-US" altLang="ja-JP" sz="900" dirty="0"/>
          </a:p>
          <a:p>
            <a:pPr marL="0" indent="0">
              <a:buNone/>
            </a:pPr>
            <a:r>
              <a:rPr lang="ja-JP" altLang="en-US" dirty="0"/>
              <a:t>を話してください。</a:t>
            </a:r>
            <a:endParaRPr lang="en-US" altLang="ja-JP" dirty="0"/>
          </a:p>
          <a:p>
            <a:endParaRPr kumimoji="1" lang="en-US" altLang="ja-JP" dirty="0"/>
          </a:p>
        </p:txBody>
      </p:sp>
      <p:sp>
        <p:nvSpPr>
          <p:cNvPr id="3" name="タイトル 2">
            <a:extLst>
              <a:ext uri="{FF2B5EF4-FFF2-40B4-BE49-F238E27FC236}">
                <a16:creationId xmlns:a16="http://schemas.microsoft.com/office/drawing/2014/main" id="{94B62D46-5671-4B59-9F6B-E287E583116A}"/>
              </a:ext>
            </a:extLst>
          </p:cNvPr>
          <p:cNvSpPr>
            <a:spLocks noGrp="1"/>
          </p:cNvSpPr>
          <p:nvPr>
            <p:ph type="title"/>
          </p:nvPr>
        </p:nvSpPr>
        <p:spPr/>
        <p:txBody>
          <a:bodyPr/>
          <a:lstStyle/>
          <a:p>
            <a:r>
              <a:rPr kumimoji="1" lang="ja-JP" altLang="en-US" dirty="0"/>
              <a:t>自己紹介</a:t>
            </a:r>
          </a:p>
        </p:txBody>
      </p:sp>
      <p:sp>
        <p:nvSpPr>
          <p:cNvPr id="4" name="コンテンツ プレースホルダー 3">
            <a:extLst>
              <a:ext uri="{FF2B5EF4-FFF2-40B4-BE49-F238E27FC236}">
                <a16:creationId xmlns:a16="http://schemas.microsoft.com/office/drawing/2014/main" id="{A7D3B0FD-8DCB-4448-AF14-DCFE3FD0183B}"/>
              </a:ext>
            </a:extLst>
          </p:cNvPr>
          <p:cNvSpPr>
            <a:spLocks noGrp="1"/>
          </p:cNvSpPr>
          <p:nvPr>
            <p:ph idx="13"/>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29C3E782-E8BC-4B3A-8C32-A4EE6F58E839}"/>
              </a:ext>
            </a:extLst>
          </p:cNvPr>
          <p:cNvSpPr>
            <a:spLocks noGrp="1"/>
          </p:cNvSpPr>
          <p:nvPr>
            <p:ph type="sldNum" sz="quarter" idx="12"/>
          </p:nvPr>
        </p:nvSpPr>
        <p:spPr/>
        <p:txBody>
          <a:bodyPr/>
          <a:lstStyle/>
          <a:p>
            <a:fld id="{090AECCA-A504-4483-9A84-66AB2E940DB8}" type="slidenum">
              <a:rPr lang="ja-JP" altLang="en-US" smtClean="0"/>
              <a:pPr/>
              <a:t>7</a:t>
            </a:fld>
            <a:endParaRPr lang="ja-JP" altLang="en-US" dirty="0"/>
          </a:p>
        </p:txBody>
      </p:sp>
    </p:spTree>
    <p:extLst>
      <p:ext uri="{BB962C8B-B14F-4D97-AF65-F5344CB8AC3E}">
        <p14:creationId xmlns:p14="http://schemas.microsoft.com/office/powerpoint/2010/main" val="274143513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1">
            <a:extLst>
              <a:ext uri="{FF2B5EF4-FFF2-40B4-BE49-F238E27FC236}">
                <a16:creationId xmlns:a16="http://schemas.microsoft.com/office/drawing/2014/main" id="{74BB3E49-E72F-4F06-A429-DEC2C45E4F96}"/>
              </a:ext>
            </a:extLst>
          </p:cNvPr>
          <p:cNvSpPr/>
          <p:nvPr/>
        </p:nvSpPr>
        <p:spPr>
          <a:xfrm>
            <a:off x="843426" y="2536666"/>
            <a:ext cx="7334797" cy="2356563"/>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 name="connsiteX0" fmla="*/ 0 w 8348133"/>
              <a:gd name="connsiteY0" fmla="*/ 0 h 4850873"/>
              <a:gd name="connsiteX1" fmla="*/ 8348133 w 8348133"/>
              <a:gd name="connsiteY1" fmla="*/ 0 h 4850873"/>
              <a:gd name="connsiteX2" fmla="*/ 8348133 w 8348133"/>
              <a:gd name="connsiteY2" fmla="*/ 4248709 h 4850873"/>
              <a:gd name="connsiteX3" fmla="*/ 5156201 w 8348133"/>
              <a:gd name="connsiteY3" fmla="*/ 4248921 h 4850873"/>
              <a:gd name="connsiteX4" fmla="*/ 5274735 w 8348133"/>
              <a:gd name="connsiteY4" fmla="*/ 4850873 h 4850873"/>
              <a:gd name="connsiteX5" fmla="*/ 4572001 w 8348133"/>
              <a:gd name="connsiteY5" fmla="*/ 4248922 h 4850873"/>
              <a:gd name="connsiteX6" fmla="*/ 0 w 8348133"/>
              <a:gd name="connsiteY6" fmla="*/ 4248709 h 4850873"/>
              <a:gd name="connsiteX7" fmla="*/ 0 w 8348133"/>
              <a:gd name="connsiteY7" fmla="*/ 0 h 4850873"/>
              <a:gd name="connsiteX0" fmla="*/ 0 w 8348133"/>
              <a:gd name="connsiteY0" fmla="*/ 0 h 4547968"/>
              <a:gd name="connsiteX1" fmla="*/ 8348133 w 8348133"/>
              <a:gd name="connsiteY1" fmla="*/ 0 h 4547968"/>
              <a:gd name="connsiteX2" fmla="*/ 8348133 w 8348133"/>
              <a:gd name="connsiteY2" fmla="*/ 4248709 h 4547968"/>
              <a:gd name="connsiteX3" fmla="*/ 5156201 w 8348133"/>
              <a:gd name="connsiteY3" fmla="*/ 4248921 h 4547968"/>
              <a:gd name="connsiteX4" fmla="*/ 5240868 w 8348133"/>
              <a:gd name="connsiteY4" fmla="*/ 4547968 h 4547968"/>
              <a:gd name="connsiteX5" fmla="*/ 4572001 w 8348133"/>
              <a:gd name="connsiteY5" fmla="*/ 4248922 h 4547968"/>
              <a:gd name="connsiteX6" fmla="*/ 0 w 8348133"/>
              <a:gd name="connsiteY6" fmla="*/ 4248709 h 4547968"/>
              <a:gd name="connsiteX7" fmla="*/ 0 w 8348133"/>
              <a:gd name="connsiteY7" fmla="*/ 0 h 4547968"/>
              <a:gd name="connsiteX0" fmla="*/ 0 w 8348133"/>
              <a:gd name="connsiteY0" fmla="*/ 0 h 4901831"/>
              <a:gd name="connsiteX1" fmla="*/ 8348133 w 8348133"/>
              <a:gd name="connsiteY1" fmla="*/ 0 h 4901831"/>
              <a:gd name="connsiteX2" fmla="*/ 8348133 w 8348133"/>
              <a:gd name="connsiteY2" fmla="*/ 4248709 h 4901831"/>
              <a:gd name="connsiteX3" fmla="*/ 5156201 w 8348133"/>
              <a:gd name="connsiteY3" fmla="*/ 4248921 h 4901831"/>
              <a:gd name="connsiteX4" fmla="*/ 5290325 w 8348133"/>
              <a:gd name="connsiteY4" fmla="*/ 4901831 h 4901831"/>
              <a:gd name="connsiteX5" fmla="*/ 4572001 w 8348133"/>
              <a:gd name="connsiteY5" fmla="*/ 4248922 h 4901831"/>
              <a:gd name="connsiteX6" fmla="*/ 0 w 8348133"/>
              <a:gd name="connsiteY6" fmla="*/ 4248709 h 4901831"/>
              <a:gd name="connsiteX7" fmla="*/ 0 w 8348133"/>
              <a:gd name="connsiteY7" fmla="*/ 0 h 490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901831">
                <a:moveTo>
                  <a:pt x="0" y="0"/>
                </a:moveTo>
                <a:lnTo>
                  <a:pt x="8348133" y="0"/>
                </a:lnTo>
                <a:lnTo>
                  <a:pt x="8348133" y="4248709"/>
                </a:lnTo>
                <a:lnTo>
                  <a:pt x="5156201" y="4248921"/>
                </a:lnTo>
                <a:lnTo>
                  <a:pt x="5290325" y="4901831"/>
                </a:lnTo>
                <a:lnTo>
                  <a:pt x="4572001" y="4248922"/>
                </a:lnTo>
                <a:lnTo>
                  <a:pt x="0" y="4248709"/>
                </a:lnTo>
                <a:lnTo>
                  <a:pt x="0" y="0"/>
                </a:lnTo>
                <a:close/>
              </a:path>
            </a:pathLst>
          </a:custGeom>
          <a:solidFill>
            <a:schemeClr val="accent6">
              <a:lumMod val="20000"/>
              <a:lumOff val="80000"/>
            </a:schemeClr>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kumimoji="1" lang="ja-JP" altLang="en-US"/>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lstStyle/>
          <a:p>
            <a:r>
              <a:rPr kumimoji="1" lang="ja-JP" altLang="en-US" dirty="0"/>
              <a:t>　</a:t>
            </a:r>
            <a:r>
              <a:rPr kumimoji="1" lang="en-US" altLang="ja-JP" dirty="0"/>
              <a:t>【</a:t>
            </a:r>
            <a:r>
              <a:rPr kumimoji="1" lang="ja-JP" altLang="en-US" dirty="0"/>
              <a:t>グループ発表</a:t>
            </a:r>
            <a:r>
              <a:rPr kumimoji="1" lang="en-US" altLang="ja-JP" dirty="0"/>
              <a:t>】 </a:t>
            </a:r>
            <a:r>
              <a:rPr lang="ja-JP" altLang="en-US" dirty="0"/>
              <a:t>対策を検討</a:t>
            </a:r>
            <a:r>
              <a:rPr kumimoji="1" lang="ja-JP" altLang="en-US" dirty="0"/>
              <a:t>　</a:t>
            </a:r>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70</a:t>
            </a:fld>
            <a:endParaRPr lang="ja-JP" altLang="en-US"/>
          </a:p>
        </p:txBody>
      </p:sp>
      <p:pic>
        <p:nvPicPr>
          <p:cNvPr id="14" name="Picture 4" descr="先生のイラスト（男性）">
            <a:extLst>
              <a:ext uri="{FF2B5EF4-FFF2-40B4-BE49-F238E27FC236}">
                <a16:creationId xmlns:a16="http://schemas.microsoft.com/office/drawing/2014/main" id="{1AFB6E5D-5458-4701-8EB3-FF910ED673B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2991"/>
          <a:stretch/>
        </p:blipFill>
        <p:spPr bwMode="auto">
          <a:xfrm>
            <a:off x="5920794" y="5659476"/>
            <a:ext cx="1466074" cy="939800"/>
          </a:xfrm>
          <a:prstGeom prst="rect">
            <a:avLst/>
          </a:prstGeom>
          <a:noFill/>
          <a:extLst>
            <a:ext uri="{909E8E84-426E-40DD-AFC4-6F175D3DCCD1}">
              <a14:hiddenFill xmlns:a14="http://schemas.microsoft.com/office/drawing/2010/main">
                <a:solidFill>
                  <a:srgbClr val="FFFFFF"/>
                </a:solidFill>
              </a14:hiddenFill>
            </a:ext>
          </a:extLst>
        </p:spPr>
      </p:pic>
      <p:sp>
        <p:nvSpPr>
          <p:cNvPr id="15" name="テキスト ボックス 14">
            <a:extLst>
              <a:ext uri="{FF2B5EF4-FFF2-40B4-BE49-F238E27FC236}">
                <a16:creationId xmlns:a16="http://schemas.microsoft.com/office/drawing/2014/main" id="{E2AE743C-D7AE-4103-9057-375C4FD4570E}"/>
              </a:ext>
            </a:extLst>
          </p:cNvPr>
          <p:cNvSpPr txBox="1"/>
          <p:nvPr/>
        </p:nvSpPr>
        <p:spPr>
          <a:xfrm>
            <a:off x="2201508" y="6022184"/>
            <a:ext cx="4132863" cy="461665"/>
          </a:xfrm>
          <a:prstGeom prst="rect">
            <a:avLst/>
          </a:prstGeom>
          <a:noFill/>
        </p:spPr>
        <p:txBody>
          <a:bodyPr wrap="none" rtlCol="0">
            <a:spAutoFit/>
          </a:bodyPr>
          <a:lstStyle/>
          <a:p>
            <a:pPr algn="ctr"/>
            <a:r>
              <a:rPr lang="en-US" altLang="ja-JP" sz="2400" b="1" dirty="0">
                <a:solidFill>
                  <a:srgbClr val="006600"/>
                </a:solidFill>
                <a:latin typeface="+mn-ea"/>
              </a:rPr>
              <a:t>3</a:t>
            </a:r>
            <a:r>
              <a:rPr lang="ja-JP" altLang="en-US" sz="2400" b="1" dirty="0">
                <a:solidFill>
                  <a:srgbClr val="006600"/>
                </a:solidFill>
                <a:latin typeface="+mn-ea"/>
              </a:rPr>
              <a:t>分以内で発表をお願いします</a:t>
            </a:r>
          </a:p>
        </p:txBody>
      </p:sp>
      <p:sp>
        <p:nvSpPr>
          <p:cNvPr id="10" name="コンテンツ プレースホルダー 6">
            <a:extLst>
              <a:ext uri="{FF2B5EF4-FFF2-40B4-BE49-F238E27FC236}">
                <a16:creationId xmlns:a16="http://schemas.microsoft.com/office/drawing/2014/main" id="{24F6A3FE-9FBE-457F-9355-8C32F49C4AF1}"/>
              </a:ext>
            </a:extLst>
          </p:cNvPr>
          <p:cNvSpPr>
            <a:spLocks noGrp="1"/>
          </p:cNvSpPr>
          <p:nvPr>
            <p:ph idx="4294967295"/>
          </p:nvPr>
        </p:nvSpPr>
        <p:spPr>
          <a:xfrm>
            <a:off x="1107380" y="2906993"/>
            <a:ext cx="7830182" cy="2059606"/>
          </a:xfrm>
        </p:spPr>
        <p:txBody>
          <a:bodyPr>
            <a:normAutofit/>
          </a:bodyPr>
          <a:lstStyle/>
          <a:p>
            <a:pPr marL="0" indent="0" fontAlgn="auto">
              <a:lnSpc>
                <a:spcPct val="100000"/>
              </a:lnSpc>
              <a:spcBef>
                <a:spcPts val="0"/>
              </a:spcBef>
              <a:spcAft>
                <a:spcPts val="1200"/>
              </a:spcAft>
              <a:buNone/>
              <a:defRPr/>
            </a:pPr>
            <a:r>
              <a:rPr lang="ja-JP" altLang="en-US" dirty="0"/>
              <a:t>グループで検討した内容を発表してください。</a:t>
            </a:r>
            <a:endParaRPr lang="en-US" altLang="ja-JP" dirty="0"/>
          </a:p>
          <a:p>
            <a:pPr marL="536575" indent="-265113" algn="just">
              <a:lnSpc>
                <a:spcPct val="150000"/>
              </a:lnSpc>
              <a:spcBef>
                <a:spcPts val="0"/>
              </a:spcBef>
              <a:spcAft>
                <a:spcPts val="600"/>
              </a:spcAft>
              <a:buClr>
                <a:schemeClr val="tx1"/>
              </a:buClr>
              <a:tabLst>
                <a:tab pos="536575" algn="l"/>
                <a:tab pos="627063" algn="l"/>
              </a:tabLst>
            </a:pPr>
            <a:r>
              <a:rPr lang="ja-JP" altLang="en-US" dirty="0">
                <a:solidFill>
                  <a:srgbClr val="006600"/>
                </a:solidFill>
              </a:rPr>
              <a:t>「課題」と「対策案」</a:t>
            </a:r>
            <a:endParaRPr lang="ja-JP" altLang="en-US" sz="2400" dirty="0">
              <a:solidFill>
                <a:srgbClr val="006600"/>
              </a:solidFill>
            </a:endParaRPr>
          </a:p>
        </p:txBody>
      </p:sp>
      <p:sp>
        <p:nvSpPr>
          <p:cNvPr id="12" name="コンテンツ プレースホルダー 3">
            <a:extLst>
              <a:ext uri="{FF2B5EF4-FFF2-40B4-BE49-F238E27FC236}">
                <a16:creationId xmlns:a16="http://schemas.microsoft.com/office/drawing/2014/main" id="{EFED17AD-7545-4EEA-95A3-CA51545924C0}"/>
              </a:ext>
            </a:extLst>
          </p:cNvPr>
          <p:cNvSpPr txBox="1">
            <a:spLocks/>
          </p:cNvSpPr>
          <p:nvPr/>
        </p:nvSpPr>
        <p:spPr>
          <a:xfrm>
            <a:off x="0" y="86609"/>
            <a:ext cx="8138700" cy="277566"/>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solidFill>
                  <a:srgbClr val="E66914"/>
                </a:solidFill>
                <a:latin typeface="+mn-ea"/>
              </a:rPr>
              <a:t>　</a:t>
            </a:r>
            <a:r>
              <a:rPr lang="ja-JP" altLang="en-US" dirty="0">
                <a:latin typeface="+mn-ea"/>
              </a:rPr>
              <a:t>ふりかえり</a:t>
            </a:r>
          </a:p>
        </p:txBody>
      </p:sp>
    </p:spTree>
    <p:extLst>
      <p:ext uri="{BB962C8B-B14F-4D97-AF65-F5344CB8AC3E}">
        <p14:creationId xmlns:p14="http://schemas.microsoft.com/office/powerpoint/2010/main" val="394057384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00DD7FD-6285-4028-A19C-04B31D3CC55C}"/>
              </a:ext>
            </a:extLst>
          </p:cNvPr>
          <p:cNvSpPr>
            <a:spLocks noGrp="1"/>
          </p:cNvSpPr>
          <p:nvPr>
            <p:ph type="ctrTitle"/>
          </p:nvPr>
        </p:nvSpPr>
        <p:spPr>
          <a:xfrm>
            <a:off x="1765738" y="2761796"/>
            <a:ext cx="5612523" cy="1334406"/>
          </a:xfrm>
        </p:spPr>
        <p:txBody>
          <a:bodyPr>
            <a:normAutofit/>
          </a:bodyPr>
          <a:lstStyle/>
          <a:p>
            <a:pPr>
              <a:lnSpc>
                <a:spcPct val="140000"/>
              </a:lnSpc>
              <a:spcAft>
                <a:spcPts val="3600"/>
              </a:spcAft>
            </a:pPr>
            <a:r>
              <a:rPr lang="ja-JP" altLang="en-US" sz="4400">
                <a:solidFill>
                  <a:srgbClr val="E66914"/>
                </a:solidFill>
                <a:latin typeface="ＭＳ Ｐゴシック" panose="020B0600070205080204" pitchFamily="50" charset="-128"/>
                <a:ea typeface="ＭＳ Ｐゴシック" panose="020B0600070205080204" pitchFamily="50" charset="-128"/>
              </a:rPr>
              <a:t>講</a:t>
            </a:r>
            <a:r>
              <a:rPr kumimoji="1" lang="ja-JP" altLang="en-US" sz="4400" dirty="0">
                <a:solidFill>
                  <a:srgbClr val="E66914"/>
                </a:solidFill>
                <a:latin typeface="ＭＳ Ｐゴシック" panose="020B0600070205080204" pitchFamily="50" charset="-128"/>
                <a:ea typeface="ＭＳ Ｐゴシック" panose="020B0600070205080204" pitchFamily="50" charset="-128"/>
              </a:rPr>
              <a:t>　　評</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1F4C2A7D-D784-4CAA-8E54-971FD8ECE6CD}"/>
              </a:ext>
            </a:extLst>
          </p:cNvPr>
          <p:cNvSpPr>
            <a:spLocks noGrp="1"/>
          </p:cNvSpPr>
          <p:nvPr>
            <p:ph type="sldNum" sz="quarter" idx="12"/>
          </p:nvPr>
        </p:nvSpPr>
        <p:spPr/>
        <p:txBody>
          <a:bodyPr/>
          <a:lstStyle/>
          <a:p>
            <a:fld id="{090AECCA-A504-4483-9A84-66AB2E940DB8}" type="slidenum">
              <a:rPr lang="ja-JP" altLang="en-US" smtClean="0"/>
              <a:pPr/>
              <a:t>71</a:t>
            </a:fld>
            <a:endParaRPr lang="ja-JP" altLang="en-US" dirty="0"/>
          </a:p>
        </p:txBody>
      </p:sp>
    </p:spTree>
    <p:extLst>
      <p:ext uri="{BB962C8B-B14F-4D97-AF65-F5344CB8AC3E}">
        <p14:creationId xmlns:p14="http://schemas.microsoft.com/office/powerpoint/2010/main" val="70702088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265E9715-1E78-46BC-9624-8E58917AEDE4}"/>
              </a:ext>
            </a:extLst>
          </p:cNvPr>
          <p:cNvSpPr>
            <a:spLocks noGrp="1"/>
          </p:cNvSpPr>
          <p:nvPr>
            <p:ph type="ctrTitle"/>
          </p:nvPr>
        </p:nvSpPr>
        <p:spPr/>
        <p:txBody>
          <a:bodyPr>
            <a:normAutofit/>
          </a:bodyPr>
          <a:lstStyle/>
          <a:p>
            <a:pPr>
              <a:lnSpc>
                <a:spcPct val="120000"/>
              </a:lnSpc>
            </a:pPr>
            <a:r>
              <a:rPr lang="ja-JP" altLang="en-US" dirty="0">
                <a:latin typeface="ＭＳ Ｐゴシック" panose="020B0600070205080204" pitchFamily="50" charset="-128"/>
                <a:ea typeface="ＭＳ Ｐゴシック" panose="020B0600070205080204" pitchFamily="50" charset="-128"/>
              </a:rPr>
              <a:t>ま　と　め</a:t>
            </a:r>
            <a:endParaRPr kumimoji="1" lang="ja-JP" altLang="en-US"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43274236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flipH="1">
            <a:off x="-18000" y="6606000"/>
            <a:ext cx="9180000" cy="252000"/>
          </a:xfrm>
          <a:prstGeom prst="rect">
            <a:avLst/>
          </a:prstGeom>
          <a:gradFill flip="none" rotWithShape="1">
            <a:gsLst>
              <a:gs pos="0">
                <a:schemeClr val="tx1">
                  <a:lumMod val="95000"/>
                  <a:lumOff val="5000"/>
                </a:schemeClr>
              </a:gs>
              <a:gs pos="100000">
                <a:schemeClr val="tx1">
                  <a:lumMod val="50000"/>
                  <a:lumOff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コンテンツ プレースホルダー 3">
            <a:extLst>
              <a:ext uri="{FF2B5EF4-FFF2-40B4-BE49-F238E27FC236}">
                <a16:creationId xmlns:a16="http://schemas.microsoft.com/office/drawing/2014/main" id="{9A5856C3-C09F-43AC-AF4C-B28994FD3B19}"/>
              </a:ext>
            </a:extLst>
          </p:cNvPr>
          <p:cNvSpPr>
            <a:spLocks noGrp="1"/>
          </p:cNvSpPr>
          <p:nvPr>
            <p:ph idx="1"/>
          </p:nvPr>
        </p:nvSpPr>
        <p:spPr>
          <a:xfrm>
            <a:off x="429982" y="1270963"/>
            <a:ext cx="8524875" cy="1285248"/>
          </a:xfrm>
        </p:spPr>
        <p:txBody>
          <a:bodyPr>
            <a:normAutofit fontScale="92500"/>
          </a:bodyPr>
          <a:lstStyle/>
          <a:p>
            <a:pPr marL="0" lvl="1" indent="0" algn="just">
              <a:lnSpc>
                <a:spcPct val="110000"/>
              </a:lnSpc>
              <a:spcBef>
                <a:spcPts val="0"/>
              </a:spcBef>
              <a:spcAft>
                <a:spcPts val="300"/>
              </a:spcAft>
              <a:buNone/>
            </a:pPr>
            <a:r>
              <a:rPr lang="ja-JP" altLang="en-US" dirty="0"/>
              <a:t>市町村職員として、気象庁などから提供</a:t>
            </a:r>
            <a:r>
              <a:rPr lang="ja-JP" altLang="en-US" dirty="0" smtClean="0"/>
              <a:t>されるキキクル等の情報を</a:t>
            </a:r>
            <a:r>
              <a:rPr lang="en-US" altLang="ja-JP" dirty="0" smtClean="0"/>
              <a:t/>
            </a:r>
            <a:br>
              <a:rPr lang="en-US" altLang="ja-JP" dirty="0" smtClean="0"/>
            </a:br>
            <a:r>
              <a:rPr lang="ja-JP" altLang="en-US" dirty="0" smtClean="0"/>
              <a:t>適切</a:t>
            </a:r>
            <a:r>
              <a:rPr lang="ja-JP" altLang="en-US" dirty="0"/>
              <a:t>に使い、的確なタイミングで市の体制強化や</a:t>
            </a:r>
            <a:r>
              <a:rPr lang="ja-JP" altLang="en-US" dirty="0" smtClean="0"/>
              <a:t>避難情報の判断・</a:t>
            </a:r>
            <a:r>
              <a:rPr lang="en-US" altLang="ja-JP" dirty="0" smtClean="0"/>
              <a:t/>
            </a:r>
            <a:br>
              <a:rPr lang="en-US" altLang="ja-JP" dirty="0" smtClean="0"/>
            </a:br>
            <a:r>
              <a:rPr lang="ja-JP" altLang="en-US" dirty="0" smtClean="0"/>
              <a:t>伝達</a:t>
            </a:r>
            <a:r>
              <a:rPr lang="ja-JP" altLang="en-US" dirty="0"/>
              <a:t>を実施することで、</a:t>
            </a:r>
            <a:r>
              <a:rPr lang="ja-JP" altLang="en-US" dirty="0">
                <a:solidFill>
                  <a:srgbClr val="C00000"/>
                </a:solidFill>
              </a:rPr>
              <a:t>住民の命を災害から守る</a:t>
            </a:r>
            <a:endParaRPr lang="en-US" altLang="ja-JP" sz="2800" dirty="0">
              <a:solidFill>
                <a:srgbClr val="C00000"/>
              </a:solidFill>
            </a:endParaRPr>
          </a:p>
        </p:txBody>
      </p:sp>
      <p:sp>
        <p:nvSpPr>
          <p:cNvPr id="2" name="タイトル 1">
            <a:extLst>
              <a:ext uri="{FF2B5EF4-FFF2-40B4-BE49-F238E27FC236}">
                <a16:creationId xmlns:a16="http://schemas.microsoft.com/office/drawing/2014/main" id="{7BA4E3BE-B147-46ED-AA73-688DDB40C732}"/>
              </a:ext>
            </a:extLst>
          </p:cNvPr>
          <p:cNvSpPr>
            <a:spLocks noGrp="1"/>
          </p:cNvSpPr>
          <p:nvPr>
            <p:ph type="title"/>
          </p:nvPr>
        </p:nvSpPr>
        <p:spPr/>
        <p:txBody>
          <a:bodyPr>
            <a:normAutofit/>
          </a:bodyPr>
          <a:lstStyle/>
          <a:p>
            <a:r>
              <a:rPr lang="ja-JP" altLang="en-US" dirty="0"/>
              <a:t>さいごに</a:t>
            </a:r>
            <a:endParaRPr kumimoji="1" lang="ja-JP" altLang="en-US" dirty="0"/>
          </a:p>
        </p:txBody>
      </p:sp>
      <p:sp>
        <p:nvSpPr>
          <p:cNvPr id="6" name="コンテンツ プレースホルダー 5">
            <a:extLst>
              <a:ext uri="{FF2B5EF4-FFF2-40B4-BE49-F238E27FC236}">
                <a16:creationId xmlns:a16="http://schemas.microsoft.com/office/drawing/2014/main" id="{6529A57D-C251-41FE-B49E-684EC252D902}"/>
              </a:ext>
            </a:extLst>
          </p:cNvPr>
          <p:cNvSpPr>
            <a:spLocks noGrp="1"/>
          </p:cNvSpPr>
          <p:nvPr>
            <p:ph idx="13"/>
          </p:nvPr>
        </p:nvSpPr>
        <p:spPr/>
        <p:txBody>
          <a:bodyPr/>
          <a:lstStyle/>
          <a:p>
            <a:r>
              <a:rPr kumimoji="1" lang="ja-JP" altLang="en-US" dirty="0"/>
              <a:t>まとめ</a:t>
            </a:r>
          </a:p>
        </p:txBody>
      </p:sp>
      <p:sp>
        <p:nvSpPr>
          <p:cNvPr id="8" name="スライド番号プレースホルダー 7">
            <a:extLst>
              <a:ext uri="{FF2B5EF4-FFF2-40B4-BE49-F238E27FC236}">
                <a16:creationId xmlns:a16="http://schemas.microsoft.com/office/drawing/2014/main" id="{F6B62107-37E6-457A-AB22-C94FC34B8E26}"/>
              </a:ext>
            </a:extLst>
          </p:cNvPr>
          <p:cNvSpPr>
            <a:spLocks noGrp="1"/>
          </p:cNvSpPr>
          <p:nvPr>
            <p:ph type="sldNum" sz="quarter" idx="12"/>
          </p:nvPr>
        </p:nvSpPr>
        <p:spPr/>
        <p:txBody>
          <a:bodyPr/>
          <a:lstStyle/>
          <a:p>
            <a:fld id="{090AECCA-A504-4483-9A84-66AB2E940DB8}" type="slidenum">
              <a:rPr lang="ja-JP" altLang="en-US" smtClean="0"/>
              <a:pPr/>
              <a:t>73</a:t>
            </a:fld>
            <a:endParaRPr lang="ja-JP" altLang="en-US"/>
          </a:p>
        </p:txBody>
      </p:sp>
      <p:grpSp>
        <p:nvGrpSpPr>
          <p:cNvPr id="16" name="グループ化 15">
            <a:extLst>
              <a:ext uri="{FF2B5EF4-FFF2-40B4-BE49-F238E27FC236}">
                <a16:creationId xmlns:a16="http://schemas.microsoft.com/office/drawing/2014/main" id="{E0D0EC86-1058-4B9E-8238-DB26F254F8AC}"/>
              </a:ext>
            </a:extLst>
          </p:cNvPr>
          <p:cNvGrpSpPr/>
          <p:nvPr/>
        </p:nvGrpSpPr>
        <p:grpSpPr>
          <a:xfrm>
            <a:off x="872412" y="2831540"/>
            <a:ext cx="7478015" cy="2349760"/>
            <a:chOff x="872412" y="3205454"/>
            <a:chExt cx="7478015" cy="2349760"/>
          </a:xfrm>
        </p:grpSpPr>
        <p:sp>
          <p:nvSpPr>
            <p:cNvPr id="7" name="四角形: 角を丸くする 6">
              <a:extLst>
                <a:ext uri="{FF2B5EF4-FFF2-40B4-BE49-F238E27FC236}">
                  <a16:creationId xmlns:a16="http://schemas.microsoft.com/office/drawing/2014/main" id="{1CCC07E2-EEF5-4430-A18F-3ED03E96CBAB}"/>
                </a:ext>
              </a:extLst>
            </p:cNvPr>
            <p:cNvSpPr/>
            <p:nvPr/>
          </p:nvSpPr>
          <p:spPr>
            <a:xfrm>
              <a:off x="872412" y="3605418"/>
              <a:ext cx="1986739" cy="1024857"/>
            </a:xfrm>
            <a:prstGeom prst="roundRect">
              <a:avLst/>
            </a:prstGeom>
            <a:solidFill>
              <a:schemeClr val="accent6"/>
            </a:solidFill>
            <a:ln>
              <a:solidFill>
                <a:srgbClr val="006600"/>
              </a:solidFill>
            </a:ln>
          </p:spPr>
          <p:style>
            <a:lnRef idx="3">
              <a:schemeClr val="lt1"/>
            </a:lnRef>
            <a:fillRef idx="1">
              <a:schemeClr val="accent5"/>
            </a:fillRef>
            <a:effectRef idx="1">
              <a:schemeClr val="accent5"/>
            </a:effectRef>
            <a:fontRef idx="minor">
              <a:schemeClr val="lt1"/>
            </a:fontRef>
          </p:style>
          <p:txBody>
            <a:bodyPr rtlCol="0" anchor="ctr"/>
            <a:lstStyle/>
            <a:p>
              <a:pPr algn="ctr"/>
              <a:r>
                <a:rPr kumimoji="1" lang="ja-JP" altLang="en-US" sz="2400" dirty="0">
                  <a:solidFill>
                    <a:schemeClr val="bg1"/>
                  </a:solidFill>
                  <a:effectLst>
                    <a:outerShdw blurRad="38100" dist="38100" dir="2700000" algn="tl">
                      <a:srgbClr val="000000">
                        <a:alpha val="43137"/>
                      </a:srgbClr>
                    </a:outerShdw>
                  </a:effectLst>
                </a:rPr>
                <a:t>警報等</a:t>
              </a:r>
            </a:p>
          </p:txBody>
        </p:sp>
        <p:sp>
          <p:nvSpPr>
            <p:cNvPr id="10" name="矢印: 右 9">
              <a:extLst>
                <a:ext uri="{FF2B5EF4-FFF2-40B4-BE49-F238E27FC236}">
                  <a16:creationId xmlns:a16="http://schemas.microsoft.com/office/drawing/2014/main" id="{354B59B4-126C-4D0C-801E-1F3AC10BAB45}"/>
                </a:ext>
              </a:extLst>
            </p:cNvPr>
            <p:cNvSpPr/>
            <p:nvPr/>
          </p:nvSpPr>
          <p:spPr>
            <a:xfrm>
              <a:off x="3093563" y="3870738"/>
              <a:ext cx="437004" cy="511629"/>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
          <p:nvSpPr>
            <p:cNvPr id="12" name="四角形: 角を丸くする 11">
              <a:extLst>
                <a:ext uri="{FF2B5EF4-FFF2-40B4-BE49-F238E27FC236}">
                  <a16:creationId xmlns:a16="http://schemas.microsoft.com/office/drawing/2014/main" id="{E0DC875A-9403-4885-9FAB-09ECC847454A}"/>
                </a:ext>
              </a:extLst>
            </p:cNvPr>
            <p:cNvSpPr/>
            <p:nvPr/>
          </p:nvSpPr>
          <p:spPr>
            <a:xfrm>
              <a:off x="3764980" y="3605418"/>
              <a:ext cx="2003955" cy="1024857"/>
            </a:xfrm>
            <a:prstGeom prst="roundRect">
              <a:avLst/>
            </a:prstGeom>
            <a:solidFill>
              <a:schemeClr val="accent6"/>
            </a:solidFill>
            <a:ln>
              <a:solidFill>
                <a:srgbClr val="006600"/>
              </a:solidFill>
            </a:ln>
          </p:spPr>
          <p:style>
            <a:lnRef idx="3">
              <a:schemeClr val="lt1"/>
            </a:lnRef>
            <a:fillRef idx="1">
              <a:schemeClr val="accent5"/>
            </a:fillRef>
            <a:effectRef idx="1">
              <a:schemeClr val="accent5"/>
            </a:effectRef>
            <a:fontRef idx="minor">
              <a:schemeClr val="lt1"/>
            </a:fontRef>
          </p:style>
          <p:txBody>
            <a:bodyPr rtlCol="0" anchor="ctr"/>
            <a:lstStyle/>
            <a:p>
              <a:pPr algn="ctr"/>
              <a:r>
                <a:rPr lang="ja-JP" altLang="en-US" sz="2400">
                  <a:solidFill>
                    <a:schemeClr val="bg1"/>
                  </a:solidFill>
                  <a:effectLst>
                    <a:outerShdw blurRad="38100" dist="38100" dir="2700000" algn="tl">
                      <a:srgbClr val="000000">
                        <a:alpha val="43137"/>
                      </a:srgbClr>
                    </a:outerShdw>
                  </a:effectLst>
                </a:rPr>
                <a:t>避難情報等</a:t>
              </a:r>
              <a:endParaRPr lang="en-US" altLang="ja-JP" sz="2400" dirty="0">
                <a:solidFill>
                  <a:schemeClr val="bg1"/>
                </a:solidFill>
                <a:effectLst>
                  <a:outerShdw blurRad="38100" dist="38100" dir="2700000" algn="tl">
                    <a:srgbClr val="000000">
                      <a:alpha val="43137"/>
                    </a:srgbClr>
                  </a:outerShdw>
                </a:effectLst>
              </a:endParaRPr>
            </a:p>
          </p:txBody>
        </p:sp>
        <p:sp>
          <p:nvSpPr>
            <p:cNvPr id="13" name="矢印: 右 12">
              <a:extLst>
                <a:ext uri="{FF2B5EF4-FFF2-40B4-BE49-F238E27FC236}">
                  <a16:creationId xmlns:a16="http://schemas.microsoft.com/office/drawing/2014/main" id="{4CE8111A-BEFD-4ABA-91C2-1A96897080B8}"/>
                </a:ext>
              </a:extLst>
            </p:cNvPr>
            <p:cNvSpPr/>
            <p:nvPr/>
          </p:nvSpPr>
          <p:spPr>
            <a:xfrm>
              <a:off x="6003347" y="3870134"/>
              <a:ext cx="437004" cy="511629"/>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
          <p:nvSpPr>
            <p:cNvPr id="14" name="四角形: 角を丸くする 13">
              <a:extLst>
                <a:ext uri="{FF2B5EF4-FFF2-40B4-BE49-F238E27FC236}">
                  <a16:creationId xmlns:a16="http://schemas.microsoft.com/office/drawing/2014/main" id="{16EB9671-17A1-4357-88C3-2276A8439E4E}"/>
                </a:ext>
              </a:extLst>
            </p:cNvPr>
            <p:cNvSpPr/>
            <p:nvPr/>
          </p:nvSpPr>
          <p:spPr>
            <a:xfrm>
              <a:off x="6674763" y="3606022"/>
              <a:ext cx="1675664" cy="1024857"/>
            </a:xfrm>
            <a:prstGeom prst="roundRect">
              <a:avLst/>
            </a:prstGeom>
            <a:solidFill>
              <a:schemeClr val="accent6"/>
            </a:solidFill>
            <a:ln>
              <a:solidFill>
                <a:srgbClr val="006600"/>
              </a:solidFill>
            </a:ln>
          </p:spPr>
          <p:style>
            <a:lnRef idx="3">
              <a:schemeClr val="lt1"/>
            </a:lnRef>
            <a:fillRef idx="1">
              <a:schemeClr val="accent5"/>
            </a:fillRef>
            <a:effectRef idx="1">
              <a:schemeClr val="accent5"/>
            </a:effectRef>
            <a:fontRef idx="minor">
              <a:schemeClr val="lt1"/>
            </a:fontRef>
          </p:style>
          <p:txBody>
            <a:bodyPr rtlCol="0" anchor="ctr"/>
            <a:lstStyle/>
            <a:p>
              <a:pPr algn="ctr"/>
              <a:r>
                <a:rPr lang="ja-JP" altLang="en-US" sz="2400" dirty="0">
                  <a:solidFill>
                    <a:schemeClr val="bg1"/>
                  </a:solidFill>
                  <a:effectLst>
                    <a:outerShdw blurRad="38100" dist="38100" dir="2700000" algn="tl">
                      <a:srgbClr val="000000">
                        <a:alpha val="43137"/>
                      </a:srgbClr>
                    </a:outerShdw>
                  </a:effectLst>
                </a:rPr>
                <a:t>避　難</a:t>
              </a:r>
              <a:endParaRPr kumimoji="1" lang="ja-JP" altLang="en-US" sz="2400" dirty="0">
                <a:solidFill>
                  <a:schemeClr val="bg1"/>
                </a:solidFill>
                <a:effectLst>
                  <a:outerShdw blurRad="38100" dist="38100" dir="2700000" algn="tl">
                    <a:srgbClr val="000000">
                      <a:alpha val="43137"/>
                    </a:srgbClr>
                  </a:outerShdw>
                </a:effectLst>
              </a:endParaRPr>
            </a:p>
          </p:txBody>
        </p:sp>
        <p:sp>
          <p:nvSpPr>
            <p:cNvPr id="11" name="テキスト ボックス 10">
              <a:extLst>
                <a:ext uri="{FF2B5EF4-FFF2-40B4-BE49-F238E27FC236}">
                  <a16:creationId xmlns:a16="http://schemas.microsoft.com/office/drawing/2014/main" id="{F1EA70BB-585E-43F9-AD50-4012728D219B}"/>
                </a:ext>
              </a:extLst>
            </p:cNvPr>
            <p:cNvSpPr txBox="1"/>
            <p:nvPr/>
          </p:nvSpPr>
          <p:spPr>
            <a:xfrm>
              <a:off x="3619050" y="4631884"/>
              <a:ext cx="2146742" cy="923330"/>
            </a:xfrm>
            <a:prstGeom prst="rect">
              <a:avLst/>
            </a:prstGeom>
            <a:noFill/>
          </p:spPr>
          <p:txBody>
            <a:bodyPr wrap="none" rtlCol="0">
              <a:spAutoFit/>
            </a:bodyPr>
            <a:lstStyle/>
            <a:p>
              <a:pPr marL="342900" indent="-144000">
                <a:buFont typeface="Arial" panose="020B0604020202020204" pitchFamily="34" charset="0"/>
                <a:buChar char="•"/>
              </a:pPr>
              <a:r>
                <a:rPr kumimoji="1" lang="ja-JP" altLang="en-US" dirty="0">
                  <a:solidFill>
                    <a:schemeClr val="accent6">
                      <a:lumMod val="50000"/>
                    </a:schemeClr>
                  </a:solidFill>
                </a:rPr>
                <a:t>情報収集・伝達</a:t>
              </a:r>
              <a:endParaRPr kumimoji="1" lang="en-US" altLang="ja-JP" dirty="0">
                <a:solidFill>
                  <a:schemeClr val="accent6">
                    <a:lumMod val="50000"/>
                  </a:schemeClr>
                </a:solidFill>
              </a:endParaRPr>
            </a:p>
            <a:p>
              <a:pPr marL="342900" indent="-144000">
                <a:buFont typeface="Arial" panose="020B0604020202020204" pitchFamily="34" charset="0"/>
                <a:buChar char="•"/>
              </a:pPr>
              <a:r>
                <a:rPr kumimoji="1" lang="ja-JP" altLang="en-US" dirty="0">
                  <a:solidFill>
                    <a:schemeClr val="accent6">
                      <a:lumMod val="50000"/>
                    </a:schemeClr>
                  </a:solidFill>
                </a:rPr>
                <a:t>防災体制の整備</a:t>
              </a:r>
              <a:endParaRPr kumimoji="1" lang="en-US" altLang="ja-JP" dirty="0">
                <a:solidFill>
                  <a:schemeClr val="accent6">
                    <a:lumMod val="50000"/>
                  </a:schemeClr>
                </a:solidFill>
              </a:endParaRPr>
            </a:p>
            <a:p>
              <a:pPr marL="342900" indent="-144000">
                <a:buFont typeface="Arial" panose="020B0604020202020204" pitchFamily="34" charset="0"/>
                <a:buChar char="•"/>
              </a:pPr>
              <a:r>
                <a:rPr lang="ja-JP" altLang="en-US" dirty="0" smtClean="0">
                  <a:solidFill>
                    <a:schemeClr val="accent6">
                      <a:lumMod val="50000"/>
                    </a:schemeClr>
                  </a:solidFill>
                </a:rPr>
                <a:t>避難情報の</a:t>
              </a:r>
              <a:r>
                <a:rPr kumimoji="1" lang="ja-JP" altLang="en-US" dirty="0">
                  <a:solidFill>
                    <a:schemeClr val="accent6">
                      <a:lumMod val="50000"/>
                    </a:schemeClr>
                  </a:solidFill>
                </a:rPr>
                <a:t>判断</a:t>
              </a:r>
            </a:p>
          </p:txBody>
        </p:sp>
        <p:sp>
          <p:nvSpPr>
            <p:cNvPr id="17" name="テキスト ボックス 16">
              <a:extLst>
                <a:ext uri="{FF2B5EF4-FFF2-40B4-BE49-F238E27FC236}">
                  <a16:creationId xmlns:a16="http://schemas.microsoft.com/office/drawing/2014/main" id="{3116D70B-6577-4E13-9803-B37522D78741}"/>
                </a:ext>
              </a:extLst>
            </p:cNvPr>
            <p:cNvSpPr txBox="1"/>
            <p:nvPr/>
          </p:nvSpPr>
          <p:spPr>
            <a:xfrm>
              <a:off x="6684456" y="4631884"/>
              <a:ext cx="1454244" cy="646331"/>
            </a:xfrm>
            <a:prstGeom prst="rect">
              <a:avLst/>
            </a:prstGeom>
            <a:noFill/>
          </p:spPr>
          <p:txBody>
            <a:bodyPr wrap="none" rtlCol="0">
              <a:spAutoFit/>
            </a:bodyPr>
            <a:lstStyle/>
            <a:p>
              <a:pPr marL="342900" indent="-144000">
                <a:buFont typeface="Arial" panose="020B0604020202020204" pitchFamily="34" charset="0"/>
                <a:buChar char="•"/>
              </a:pPr>
              <a:r>
                <a:rPr kumimoji="1" lang="ja-JP" altLang="en-US" dirty="0">
                  <a:solidFill>
                    <a:schemeClr val="tx1">
                      <a:lumMod val="75000"/>
                      <a:lumOff val="25000"/>
                    </a:schemeClr>
                  </a:solidFill>
                </a:rPr>
                <a:t>情報収集</a:t>
              </a:r>
              <a:endParaRPr kumimoji="1" lang="en-US" altLang="ja-JP" dirty="0">
                <a:solidFill>
                  <a:schemeClr val="tx1">
                    <a:lumMod val="75000"/>
                    <a:lumOff val="25000"/>
                  </a:schemeClr>
                </a:solidFill>
              </a:endParaRPr>
            </a:p>
            <a:p>
              <a:pPr marL="342900" indent="-144000">
                <a:buFont typeface="Arial" panose="020B0604020202020204" pitchFamily="34" charset="0"/>
                <a:buChar char="•"/>
              </a:pPr>
              <a:r>
                <a:rPr kumimoji="1" lang="ja-JP" altLang="en-US" dirty="0">
                  <a:solidFill>
                    <a:schemeClr val="tx1">
                      <a:lumMod val="75000"/>
                      <a:lumOff val="25000"/>
                    </a:schemeClr>
                  </a:solidFill>
                </a:rPr>
                <a:t>避難行動</a:t>
              </a:r>
            </a:p>
          </p:txBody>
        </p:sp>
        <p:sp>
          <p:nvSpPr>
            <p:cNvPr id="18" name="テキスト ボックス 17">
              <a:extLst>
                <a:ext uri="{FF2B5EF4-FFF2-40B4-BE49-F238E27FC236}">
                  <a16:creationId xmlns:a16="http://schemas.microsoft.com/office/drawing/2014/main" id="{899D704C-7AAC-48A4-BD5B-3AB50397B585}"/>
                </a:ext>
              </a:extLst>
            </p:cNvPr>
            <p:cNvSpPr txBox="1"/>
            <p:nvPr/>
          </p:nvSpPr>
          <p:spPr>
            <a:xfrm>
              <a:off x="1069261" y="4631884"/>
              <a:ext cx="1454244" cy="369332"/>
            </a:xfrm>
            <a:prstGeom prst="rect">
              <a:avLst/>
            </a:prstGeom>
            <a:noFill/>
          </p:spPr>
          <p:txBody>
            <a:bodyPr vert="horz" wrap="none" rtlCol="0">
              <a:spAutoFit/>
            </a:bodyPr>
            <a:lstStyle/>
            <a:p>
              <a:pPr marL="342900" indent="-144000">
                <a:buFont typeface="Arial" panose="020B0604020202020204" pitchFamily="34" charset="0"/>
                <a:buChar char="•"/>
              </a:pPr>
              <a:r>
                <a:rPr kumimoji="1" lang="ja-JP" altLang="en-US" dirty="0">
                  <a:solidFill>
                    <a:schemeClr val="tx1">
                      <a:lumMod val="75000"/>
                      <a:lumOff val="25000"/>
                    </a:schemeClr>
                  </a:solidFill>
                </a:rPr>
                <a:t>情報伝達</a:t>
              </a:r>
            </a:p>
          </p:txBody>
        </p:sp>
        <p:sp>
          <p:nvSpPr>
            <p:cNvPr id="15" name="テキスト ボックス 14">
              <a:extLst>
                <a:ext uri="{FF2B5EF4-FFF2-40B4-BE49-F238E27FC236}">
                  <a16:creationId xmlns:a16="http://schemas.microsoft.com/office/drawing/2014/main" id="{50D03729-E541-45D3-B6C6-A0A85A16FEDE}"/>
                </a:ext>
              </a:extLst>
            </p:cNvPr>
            <p:cNvSpPr txBox="1"/>
            <p:nvPr/>
          </p:nvSpPr>
          <p:spPr>
            <a:xfrm>
              <a:off x="1260487" y="3205454"/>
              <a:ext cx="1210588" cy="400110"/>
            </a:xfrm>
            <a:prstGeom prst="rect">
              <a:avLst/>
            </a:prstGeom>
            <a:noFill/>
          </p:spPr>
          <p:txBody>
            <a:bodyPr wrap="none" rtlCol="0">
              <a:spAutoFit/>
            </a:bodyPr>
            <a:lstStyle/>
            <a:p>
              <a:r>
                <a:rPr kumimoji="1" lang="ja-JP" altLang="en-US" sz="2000" dirty="0">
                  <a:solidFill>
                    <a:schemeClr val="tx1">
                      <a:lumMod val="75000"/>
                      <a:lumOff val="25000"/>
                    </a:schemeClr>
                  </a:solidFill>
                  <a:effectLst>
                    <a:outerShdw blurRad="38100" dist="38100" dir="2700000" algn="tl">
                      <a:srgbClr val="000000">
                        <a:alpha val="43137"/>
                      </a:srgbClr>
                    </a:outerShdw>
                  </a:effectLst>
                </a:rPr>
                <a:t>気象庁等</a:t>
              </a:r>
            </a:p>
          </p:txBody>
        </p:sp>
        <p:sp>
          <p:nvSpPr>
            <p:cNvPr id="20" name="テキスト ボックス 19">
              <a:extLst>
                <a:ext uri="{FF2B5EF4-FFF2-40B4-BE49-F238E27FC236}">
                  <a16:creationId xmlns:a16="http://schemas.microsoft.com/office/drawing/2014/main" id="{AA2E95D9-8077-47E5-9D7D-CB1FE2468A43}"/>
                </a:ext>
              </a:extLst>
            </p:cNvPr>
            <p:cNvSpPr txBox="1"/>
            <p:nvPr/>
          </p:nvSpPr>
          <p:spPr>
            <a:xfrm>
              <a:off x="4289904" y="3205454"/>
              <a:ext cx="954107" cy="400110"/>
            </a:xfrm>
            <a:prstGeom prst="rect">
              <a:avLst/>
            </a:prstGeom>
            <a:noFill/>
          </p:spPr>
          <p:txBody>
            <a:bodyPr wrap="none" rtlCol="0">
              <a:spAutoFit/>
            </a:bodyPr>
            <a:lstStyle/>
            <a:p>
              <a:r>
                <a:rPr kumimoji="1" lang="ja-JP" altLang="en-US" sz="2000" dirty="0">
                  <a:solidFill>
                    <a:schemeClr val="tx1">
                      <a:lumMod val="75000"/>
                      <a:lumOff val="25000"/>
                    </a:schemeClr>
                  </a:solidFill>
                  <a:effectLst>
                    <a:outerShdw blurRad="38100" dist="38100" dir="2700000" algn="tl">
                      <a:srgbClr val="000000">
                        <a:alpha val="43137"/>
                      </a:srgbClr>
                    </a:outerShdw>
                  </a:effectLst>
                </a:rPr>
                <a:t>市町村</a:t>
              </a:r>
            </a:p>
          </p:txBody>
        </p:sp>
        <p:sp>
          <p:nvSpPr>
            <p:cNvPr id="21" name="テキスト ボックス 20">
              <a:extLst>
                <a:ext uri="{FF2B5EF4-FFF2-40B4-BE49-F238E27FC236}">
                  <a16:creationId xmlns:a16="http://schemas.microsoft.com/office/drawing/2014/main" id="{56BBB07D-A371-4C96-B514-9B6C2D74CE6C}"/>
                </a:ext>
              </a:extLst>
            </p:cNvPr>
            <p:cNvSpPr txBox="1"/>
            <p:nvPr/>
          </p:nvSpPr>
          <p:spPr>
            <a:xfrm>
              <a:off x="7035541" y="3205454"/>
              <a:ext cx="954107" cy="400110"/>
            </a:xfrm>
            <a:prstGeom prst="rect">
              <a:avLst/>
            </a:prstGeom>
            <a:noFill/>
          </p:spPr>
          <p:txBody>
            <a:bodyPr wrap="none" rtlCol="0">
              <a:spAutoFit/>
            </a:bodyPr>
            <a:lstStyle/>
            <a:p>
              <a:r>
                <a:rPr kumimoji="1" lang="ja-JP" altLang="en-US" sz="2000" dirty="0">
                  <a:solidFill>
                    <a:schemeClr val="tx1">
                      <a:lumMod val="75000"/>
                      <a:lumOff val="25000"/>
                    </a:schemeClr>
                  </a:solidFill>
                  <a:effectLst>
                    <a:outerShdw blurRad="38100" dist="38100" dir="2700000" algn="tl">
                      <a:srgbClr val="000000">
                        <a:alpha val="43137"/>
                      </a:srgbClr>
                    </a:outerShdw>
                  </a:effectLst>
                </a:rPr>
                <a:t>住民等</a:t>
              </a:r>
            </a:p>
          </p:txBody>
        </p:sp>
      </p:grpSp>
      <p:sp>
        <p:nvSpPr>
          <p:cNvPr id="9" name="テキスト ボックス 8">
            <a:extLst>
              <a:ext uri="{FF2B5EF4-FFF2-40B4-BE49-F238E27FC236}">
                <a16:creationId xmlns:a16="http://schemas.microsoft.com/office/drawing/2014/main" id="{1CB8F16A-E450-4C18-A49D-2F72AD40DEF3}"/>
              </a:ext>
            </a:extLst>
          </p:cNvPr>
          <p:cNvSpPr txBox="1"/>
          <p:nvPr/>
        </p:nvSpPr>
        <p:spPr>
          <a:xfrm>
            <a:off x="2169671" y="5521481"/>
            <a:ext cx="4951997" cy="830997"/>
          </a:xfrm>
          <a:prstGeom prst="rect">
            <a:avLst/>
          </a:prstGeom>
          <a:noFill/>
        </p:spPr>
        <p:txBody>
          <a:bodyPr wrap="none" rtlCol="0">
            <a:spAutoFit/>
          </a:bodyPr>
          <a:lstStyle/>
          <a:p>
            <a:pPr algn="ctr"/>
            <a:r>
              <a:rPr lang="ja-JP" altLang="en-US" sz="2400" b="1" dirty="0">
                <a:solidFill>
                  <a:srgbClr val="C00000"/>
                </a:solidFill>
                <a:latin typeface="ＭＳ Ｐゴシック" panose="020B0600070205080204" pitchFamily="50" charset="-128"/>
                <a:ea typeface="ＭＳ Ｐゴシック" panose="020B0600070205080204" pitchFamily="50" charset="-128"/>
              </a:rPr>
              <a:t>本ワークショップでの経験や気づきを</a:t>
            </a:r>
            <a:endParaRPr lang="en-US" altLang="ja-JP" sz="2400" b="1" dirty="0">
              <a:solidFill>
                <a:srgbClr val="C00000"/>
              </a:solidFill>
              <a:latin typeface="ＭＳ Ｐゴシック" panose="020B0600070205080204" pitchFamily="50" charset="-128"/>
              <a:ea typeface="ＭＳ Ｐゴシック" panose="020B0600070205080204" pitchFamily="50" charset="-128"/>
            </a:endParaRPr>
          </a:p>
          <a:p>
            <a:pPr algn="ctr"/>
            <a:r>
              <a:rPr lang="ja-JP" altLang="en-US" sz="2400" b="1" dirty="0">
                <a:solidFill>
                  <a:srgbClr val="C00000"/>
                </a:solidFill>
                <a:latin typeface="ＭＳ Ｐゴシック" panose="020B0600070205080204" pitchFamily="50" charset="-128"/>
                <a:ea typeface="ＭＳ Ｐゴシック" panose="020B0600070205080204" pitchFamily="50" charset="-128"/>
              </a:rPr>
              <a:t>今後の業務に活かしましょう！</a:t>
            </a:r>
            <a:endParaRPr lang="en-US" altLang="ja-JP" sz="2400" b="1" dirty="0">
              <a:solidFill>
                <a:srgbClr val="C00000"/>
              </a:solidFill>
              <a:latin typeface="ＭＳ Ｐゴシック" panose="020B0600070205080204" pitchFamily="50" charset="-128"/>
              <a:ea typeface="ＭＳ Ｐゴシック" panose="020B0600070205080204" pitchFamily="50" charset="-128"/>
            </a:endParaRPr>
          </a:p>
        </p:txBody>
      </p:sp>
      <p:sp>
        <p:nvSpPr>
          <p:cNvPr id="5" name="四角形: 角を丸くする 4">
            <a:extLst>
              <a:ext uri="{FF2B5EF4-FFF2-40B4-BE49-F238E27FC236}">
                <a16:creationId xmlns:a16="http://schemas.microsoft.com/office/drawing/2014/main" id="{C6E93B5A-E694-4D7B-9EBC-4838318B9D2F}"/>
              </a:ext>
            </a:extLst>
          </p:cNvPr>
          <p:cNvSpPr/>
          <p:nvPr/>
        </p:nvSpPr>
        <p:spPr>
          <a:xfrm>
            <a:off x="1865781" y="5456630"/>
            <a:ext cx="5559778" cy="923330"/>
          </a:xfrm>
          <a:prstGeom prst="roundRect">
            <a:avLst/>
          </a:prstGeom>
          <a:noFill/>
          <a:ln w="2857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latin typeface="+mn-ea"/>
            </a:endParaRPr>
          </a:p>
        </p:txBody>
      </p:sp>
    </p:spTree>
    <p:extLst>
      <p:ext uri="{BB962C8B-B14F-4D97-AF65-F5344CB8AC3E}">
        <p14:creationId xmlns:p14="http://schemas.microsoft.com/office/powerpoint/2010/main" val="218440888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p:cNvSpPr/>
          <p:nvPr/>
        </p:nvSpPr>
        <p:spPr>
          <a:xfrm>
            <a:off x="1218367" y="4863610"/>
            <a:ext cx="6707285" cy="523220"/>
          </a:xfrm>
          <a:prstGeom prst="rect">
            <a:avLst/>
          </a:prstGeom>
        </p:spPr>
        <p:txBody>
          <a:bodyPr wrap="none">
            <a:spAutoFit/>
          </a:bodyPr>
          <a:lstStyle/>
          <a:p>
            <a:pPr algn="ctr"/>
            <a:r>
              <a:rPr lang="ja-JP" altLang="en-US" sz="2800" dirty="0">
                <a:latin typeface="ＭＳ Ｐゴシック" panose="020B0600070205080204" pitchFamily="50" charset="-128"/>
              </a:rPr>
              <a:t>「事後アンケート」 にご協力をお願いします</a:t>
            </a:r>
            <a:endParaRPr lang="en-US" altLang="ja-JP" sz="2800" dirty="0">
              <a:latin typeface="ＭＳ Ｐゴシック" panose="020B0600070205080204" pitchFamily="50" charset="-128"/>
            </a:endParaRPr>
          </a:p>
        </p:txBody>
      </p:sp>
      <p:sp>
        <p:nvSpPr>
          <p:cNvPr id="51" name="テキスト ボックス 50"/>
          <p:cNvSpPr txBox="1"/>
          <p:nvPr/>
        </p:nvSpPr>
        <p:spPr>
          <a:xfrm>
            <a:off x="1872000" y="1942035"/>
            <a:ext cx="5400000" cy="1800000"/>
          </a:xfrm>
          <a:prstGeom prst="roundRect">
            <a:avLst>
              <a:gd name="adj" fmla="val 26482"/>
            </a:avLst>
          </a:prstGeom>
          <a:solidFill>
            <a:schemeClr val="accent6">
              <a:lumMod val="60000"/>
              <a:lumOff val="40000"/>
            </a:schemeClr>
          </a:solidFill>
          <a:effectLst>
            <a:outerShdw blurRad="38100" dist="25400" dir="2700000" algn="tl" rotWithShape="0">
              <a:prstClr val="black">
                <a:alpha val="40000"/>
              </a:prstClr>
            </a:outerShdw>
          </a:effectLst>
        </p:spPr>
        <p:txBody>
          <a:bodyPr wrap="square" rtlCol="0" anchor="ctr">
            <a:noAutofit/>
          </a:bodyPr>
          <a:lstStyle/>
          <a:p>
            <a:pPr algn="ctr">
              <a:spcAft>
                <a:spcPts val="1200"/>
              </a:spcAft>
            </a:pPr>
            <a:r>
              <a:rPr lang="ja-JP" altLang="en-US" sz="4000" b="1" dirty="0"/>
              <a:t>終　了</a:t>
            </a:r>
            <a:endParaRPr lang="en-US" altLang="ja-JP" sz="4000" b="1" dirty="0"/>
          </a:p>
          <a:p>
            <a:pPr algn="ctr"/>
            <a:r>
              <a:rPr kumimoji="1" lang="ja-JP" altLang="en-US" sz="2400" dirty="0"/>
              <a:t>たいへんお疲れさま</a:t>
            </a:r>
            <a:r>
              <a:rPr kumimoji="1" lang="ja-JP" altLang="en-US" sz="2400" dirty="0" err="1"/>
              <a:t>で</a:t>
            </a:r>
            <a:r>
              <a:rPr kumimoji="1" lang="ja-JP" altLang="en-US" sz="2400" dirty="0"/>
              <a:t>した</a:t>
            </a:r>
          </a:p>
        </p:txBody>
      </p:sp>
      <p:sp>
        <p:nvSpPr>
          <p:cNvPr id="4" name="正方形/長方形 3"/>
          <p:cNvSpPr/>
          <p:nvPr/>
        </p:nvSpPr>
        <p:spPr>
          <a:xfrm>
            <a:off x="126000" y="135000"/>
            <a:ext cx="8892000" cy="6588000"/>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381952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00DD7FD-6285-4028-A19C-04B31D3CC55C}"/>
              </a:ext>
            </a:extLst>
          </p:cNvPr>
          <p:cNvSpPr>
            <a:spLocks noGrp="1"/>
          </p:cNvSpPr>
          <p:nvPr>
            <p:ph type="title"/>
          </p:nvPr>
        </p:nvSpPr>
        <p:spPr/>
        <p:txBody>
          <a:bodyPr>
            <a:normAutofit/>
          </a:bodyPr>
          <a:lstStyle/>
          <a:p>
            <a:r>
              <a:rPr kumimoji="1" lang="ja-JP" altLang="en-US" dirty="0"/>
              <a:t>役割決め</a:t>
            </a:r>
          </a:p>
        </p:txBody>
      </p:sp>
      <p:sp>
        <p:nvSpPr>
          <p:cNvPr id="5" name="スライド番号プレースホルダー 4">
            <a:extLst>
              <a:ext uri="{FF2B5EF4-FFF2-40B4-BE49-F238E27FC236}">
                <a16:creationId xmlns:a16="http://schemas.microsoft.com/office/drawing/2014/main" id="{1F4C2A7D-D784-4CAA-8E54-971FD8ECE6CD}"/>
              </a:ext>
            </a:extLst>
          </p:cNvPr>
          <p:cNvSpPr>
            <a:spLocks noGrp="1"/>
          </p:cNvSpPr>
          <p:nvPr>
            <p:ph type="sldNum" sz="quarter" idx="12"/>
          </p:nvPr>
        </p:nvSpPr>
        <p:spPr/>
        <p:txBody>
          <a:bodyPr/>
          <a:lstStyle/>
          <a:p>
            <a:fld id="{090AECCA-A504-4483-9A84-66AB2E940DB8}" type="slidenum">
              <a:rPr lang="ja-JP" altLang="en-US" smtClean="0"/>
              <a:pPr/>
              <a:t>8</a:t>
            </a:fld>
            <a:endParaRPr lang="ja-JP" altLang="en-US" dirty="0"/>
          </a:p>
        </p:txBody>
      </p:sp>
      <p:sp>
        <p:nvSpPr>
          <p:cNvPr id="2" name="コンテンツ プレースホルダー 1">
            <a:extLst>
              <a:ext uri="{FF2B5EF4-FFF2-40B4-BE49-F238E27FC236}">
                <a16:creationId xmlns:a16="http://schemas.microsoft.com/office/drawing/2014/main" id="{26172E74-6AD9-446E-96DE-39E76DDA7AF2}"/>
              </a:ext>
            </a:extLst>
          </p:cNvPr>
          <p:cNvSpPr>
            <a:spLocks noGrp="1"/>
          </p:cNvSpPr>
          <p:nvPr>
            <p:ph idx="1"/>
          </p:nvPr>
        </p:nvSpPr>
        <p:spPr>
          <a:xfrm>
            <a:off x="628650" y="1695734"/>
            <a:ext cx="7886700" cy="2591268"/>
          </a:xfrm>
        </p:spPr>
        <p:txBody>
          <a:bodyPr>
            <a:normAutofit/>
          </a:bodyPr>
          <a:lstStyle/>
          <a:p>
            <a:pPr marL="0" indent="0">
              <a:lnSpc>
                <a:spcPct val="100000"/>
              </a:lnSpc>
              <a:spcAft>
                <a:spcPts val="1200"/>
              </a:spcAft>
              <a:buNone/>
            </a:pPr>
            <a:r>
              <a:rPr lang="ja-JP" altLang="en-US" dirty="0"/>
              <a:t>グループ</a:t>
            </a:r>
            <a:r>
              <a:rPr kumimoji="1" lang="ja-JP" altLang="en-US" dirty="0"/>
              <a:t>内で話し合って役割を決めてください。</a:t>
            </a:r>
            <a:endParaRPr kumimoji="1" lang="en-US" altLang="ja-JP" dirty="0"/>
          </a:p>
          <a:p>
            <a:pPr lvl="1">
              <a:lnSpc>
                <a:spcPct val="100000"/>
              </a:lnSpc>
              <a:spcAft>
                <a:spcPts val="1200"/>
              </a:spcAft>
              <a:buFont typeface="游ゴシック" panose="020B0400000000000000" pitchFamily="50" charset="-128"/>
              <a:buChar char="○"/>
            </a:pPr>
            <a:r>
              <a:rPr lang="ja-JP" altLang="en-US" sz="2800" b="0" dirty="0"/>
              <a:t> グループのリーダー </a:t>
            </a:r>
            <a:endParaRPr lang="en-US" altLang="ja-JP" sz="2800" b="0" dirty="0"/>
          </a:p>
          <a:p>
            <a:pPr lvl="1">
              <a:lnSpc>
                <a:spcPct val="100000"/>
              </a:lnSpc>
              <a:spcAft>
                <a:spcPts val="1200"/>
              </a:spcAft>
              <a:buFont typeface="游ゴシック" panose="020B0400000000000000" pitchFamily="50" charset="-128"/>
              <a:buChar char="○"/>
            </a:pPr>
            <a:r>
              <a:rPr lang="en-US" altLang="ja-JP" sz="2800" b="0" dirty="0"/>
              <a:t> </a:t>
            </a:r>
            <a:r>
              <a:rPr lang="ja-JP" altLang="en-US" sz="2800" b="0" dirty="0"/>
              <a:t>記録する人</a:t>
            </a:r>
            <a:endParaRPr lang="en-US" altLang="ja-JP" sz="2800" b="0" dirty="0"/>
          </a:p>
          <a:p>
            <a:pPr lvl="1">
              <a:lnSpc>
                <a:spcPct val="100000"/>
              </a:lnSpc>
              <a:spcAft>
                <a:spcPts val="1200"/>
              </a:spcAft>
              <a:buFont typeface="游ゴシック" panose="020B0400000000000000" pitchFamily="50" charset="-128"/>
              <a:buChar char="○"/>
            </a:pPr>
            <a:r>
              <a:rPr lang="ja-JP" altLang="en-US" sz="2800" b="0" dirty="0"/>
              <a:t> 発表する人</a:t>
            </a:r>
            <a:r>
              <a:rPr lang="en-US" altLang="ja-JP" sz="2800" b="0" dirty="0"/>
              <a:t> (</a:t>
            </a:r>
            <a:r>
              <a:rPr lang="ja-JP" altLang="en-US" sz="2800" b="0" dirty="0"/>
              <a:t>発表は</a:t>
            </a:r>
            <a:r>
              <a:rPr lang="en-US" altLang="ja-JP" sz="2800" b="0" dirty="0"/>
              <a:t>4</a:t>
            </a:r>
            <a:r>
              <a:rPr lang="ja-JP" altLang="en-US" sz="2800" b="0" dirty="0" smtClean="0"/>
              <a:t>回あります</a:t>
            </a:r>
            <a:r>
              <a:rPr lang="en-US" altLang="ja-JP" sz="2800" b="0" dirty="0" smtClean="0"/>
              <a:t>)</a:t>
            </a:r>
            <a:endParaRPr lang="en-US" altLang="ja-JP" sz="2800" b="0" dirty="0"/>
          </a:p>
        </p:txBody>
      </p:sp>
      <p:pic>
        <p:nvPicPr>
          <p:cNvPr id="1028" name="Picture 4" descr="先生のイラスト（男性）">
            <a:extLst>
              <a:ext uri="{FF2B5EF4-FFF2-40B4-BE49-F238E27FC236}">
                <a16:creationId xmlns:a16="http://schemas.microsoft.com/office/drawing/2014/main" id="{1AFB6E5D-5458-4701-8EB3-FF910ED673B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5920794" y="5047008"/>
            <a:ext cx="1466074" cy="939800"/>
          </a:xfrm>
          <a:prstGeom prst="rect">
            <a:avLst/>
          </a:prstGeom>
          <a:noFill/>
          <a:extLst>
            <a:ext uri="{909E8E84-426E-40DD-AFC4-6F175D3DCCD1}">
              <a14:hiddenFill xmlns:a14="http://schemas.microsoft.com/office/drawing/2010/main">
                <a:solidFill>
                  <a:srgbClr val="FFFFFF"/>
                </a:solidFill>
              </a14:hiddenFill>
            </a:ext>
          </a:extLst>
        </p:spPr>
      </p:pic>
      <p:sp>
        <p:nvSpPr>
          <p:cNvPr id="7" name="コンテンツ プレースホルダー 6">
            <a:extLst>
              <a:ext uri="{FF2B5EF4-FFF2-40B4-BE49-F238E27FC236}">
                <a16:creationId xmlns:a16="http://schemas.microsoft.com/office/drawing/2014/main" id="{9C13B68C-B793-4948-89F3-BA7E320180AB}"/>
              </a:ext>
            </a:extLst>
          </p:cNvPr>
          <p:cNvSpPr>
            <a:spLocks noGrp="1"/>
          </p:cNvSpPr>
          <p:nvPr>
            <p:ph idx="13"/>
          </p:nvPr>
        </p:nvSpPr>
        <p:spPr/>
        <p:txBody>
          <a:bodyPr/>
          <a:lstStyle/>
          <a:p>
            <a:endParaRPr lang="ja-JP" altLang="en-US"/>
          </a:p>
        </p:txBody>
      </p:sp>
      <p:sp>
        <p:nvSpPr>
          <p:cNvPr id="15" name="四角形: 角を丸くする 9">
            <a:extLst>
              <a:ext uri="{FF2B5EF4-FFF2-40B4-BE49-F238E27FC236}">
                <a16:creationId xmlns:a16="http://schemas.microsoft.com/office/drawing/2014/main" id="{D7672A93-C7DE-43BD-A91B-4590802299C5}"/>
              </a:ext>
            </a:extLst>
          </p:cNvPr>
          <p:cNvSpPr/>
          <p:nvPr/>
        </p:nvSpPr>
        <p:spPr>
          <a:xfrm>
            <a:off x="524933" y="1399057"/>
            <a:ext cx="8119534" cy="3264171"/>
          </a:xfrm>
          <a:custGeom>
            <a:avLst/>
            <a:gdLst>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374192 w 8304313"/>
              <a:gd name="connsiteY6" fmla="*/ 4073943 h 4073943"/>
              <a:gd name="connsiteX7" fmla="*/ 0 w 8304313"/>
              <a:gd name="connsiteY7" fmla="*/ 3699751 h 4073943"/>
              <a:gd name="connsiteX8" fmla="*/ 0 w 8304313"/>
              <a:gd name="connsiteY8" fmla="*/ 374192 h 4073943"/>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5120606 w 8304313"/>
              <a:gd name="connsiteY6" fmla="*/ 4063786 h 4073943"/>
              <a:gd name="connsiteX7" fmla="*/ 374192 w 8304313"/>
              <a:gd name="connsiteY7" fmla="*/ 4073943 h 4073943"/>
              <a:gd name="connsiteX8" fmla="*/ 0 w 8304313"/>
              <a:gd name="connsiteY8" fmla="*/ 3699751 h 4073943"/>
              <a:gd name="connsiteX9" fmla="*/ 0 w 8304313"/>
              <a:gd name="connsiteY9" fmla="*/ 374192 h 4073943"/>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5764073 w 8304313"/>
              <a:gd name="connsiteY6" fmla="*/ 4055319 h 4073943"/>
              <a:gd name="connsiteX7" fmla="*/ 5120606 w 8304313"/>
              <a:gd name="connsiteY7" fmla="*/ 4063786 h 4073943"/>
              <a:gd name="connsiteX8" fmla="*/ 374192 w 8304313"/>
              <a:gd name="connsiteY8" fmla="*/ 4073943 h 4073943"/>
              <a:gd name="connsiteX9" fmla="*/ 0 w 8304313"/>
              <a:gd name="connsiteY9" fmla="*/ 3699751 h 4073943"/>
              <a:gd name="connsiteX10" fmla="*/ 0 w 8304313"/>
              <a:gd name="connsiteY10" fmla="*/ 374192 h 4073943"/>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5620140 w 8304313"/>
              <a:gd name="connsiteY6" fmla="*/ 4055319 h 4073943"/>
              <a:gd name="connsiteX7" fmla="*/ 5120606 w 8304313"/>
              <a:gd name="connsiteY7" fmla="*/ 4063786 h 4073943"/>
              <a:gd name="connsiteX8" fmla="*/ 374192 w 8304313"/>
              <a:gd name="connsiteY8" fmla="*/ 4073943 h 4073943"/>
              <a:gd name="connsiteX9" fmla="*/ 0 w 8304313"/>
              <a:gd name="connsiteY9" fmla="*/ 3699751 h 4073943"/>
              <a:gd name="connsiteX10" fmla="*/ 0 w 8304313"/>
              <a:gd name="connsiteY10" fmla="*/ 374192 h 4073943"/>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5620140 w 8304313"/>
              <a:gd name="connsiteY6" fmla="*/ 4055319 h 4073943"/>
              <a:gd name="connsiteX7" fmla="*/ 5349206 w 8304313"/>
              <a:gd name="connsiteY7" fmla="*/ 4046852 h 4073943"/>
              <a:gd name="connsiteX8" fmla="*/ 5120606 w 8304313"/>
              <a:gd name="connsiteY8" fmla="*/ 4063786 h 4073943"/>
              <a:gd name="connsiteX9" fmla="*/ 374192 w 8304313"/>
              <a:gd name="connsiteY9" fmla="*/ 4073943 h 4073943"/>
              <a:gd name="connsiteX10" fmla="*/ 0 w 8304313"/>
              <a:gd name="connsiteY10" fmla="*/ 3699751 h 4073943"/>
              <a:gd name="connsiteX11" fmla="*/ 0 w 8304313"/>
              <a:gd name="connsiteY11" fmla="*/ 374192 h 4073943"/>
              <a:gd name="connsiteX0" fmla="*/ 0 w 8304313"/>
              <a:gd name="connsiteY0" fmla="*/ 374192 h 4377052"/>
              <a:gd name="connsiteX1" fmla="*/ 374192 w 8304313"/>
              <a:gd name="connsiteY1" fmla="*/ 0 h 4377052"/>
              <a:gd name="connsiteX2" fmla="*/ 7930121 w 8304313"/>
              <a:gd name="connsiteY2" fmla="*/ 0 h 4377052"/>
              <a:gd name="connsiteX3" fmla="*/ 8304313 w 8304313"/>
              <a:gd name="connsiteY3" fmla="*/ 374192 h 4377052"/>
              <a:gd name="connsiteX4" fmla="*/ 8304313 w 8304313"/>
              <a:gd name="connsiteY4" fmla="*/ 3699751 h 4377052"/>
              <a:gd name="connsiteX5" fmla="*/ 7930121 w 8304313"/>
              <a:gd name="connsiteY5" fmla="*/ 4073943 h 4377052"/>
              <a:gd name="connsiteX6" fmla="*/ 5620140 w 8304313"/>
              <a:gd name="connsiteY6" fmla="*/ 4055319 h 4377052"/>
              <a:gd name="connsiteX7" fmla="*/ 5738673 w 8304313"/>
              <a:gd name="connsiteY7" fmla="*/ 4377052 h 4377052"/>
              <a:gd name="connsiteX8" fmla="*/ 5120606 w 8304313"/>
              <a:gd name="connsiteY8" fmla="*/ 4063786 h 4377052"/>
              <a:gd name="connsiteX9" fmla="*/ 374192 w 8304313"/>
              <a:gd name="connsiteY9" fmla="*/ 4073943 h 4377052"/>
              <a:gd name="connsiteX10" fmla="*/ 0 w 8304313"/>
              <a:gd name="connsiteY10" fmla="*/ 3699751 h 4377052"/>
              <a:gd name="connsiteX11" fmla="*/ 0 w 8304313"/>
              <a:gd name="connsiteY11" fmla="*/ 374192 h 4377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4313" h="4377052">
                <a:moveTo>
                  <a:pt x="0" y="374192"/>
                </a:moveTo>
                <a:cubicBezTo>
                  <a:pt x="0" y="167531"/>
                  <a:pt x="167531" y="0"/>
                  <a:pt x="374192" y="0"/>
                </a:cubicBezTo>
                <a:lnTo>
                  <a:pt x="7930121" y="0"/>
                </a:lnTo>
                <a:cubicBezTo>
                  <a:pt x="8136782" y="0"/>
                  <a:pt x="8304313" y="167531"/>
                  <a:pt x="8304313" y="374192"/>
                </a:cubicBezTo>
                <a:lnTo>
                  <a:pt x="8304313" y="3699751"/>
                </a:lnTo>
                <a:cubicBezTo>
                  <a:pt x="8304313" y="3906412"/>
                  <a:pt x="8136782" y="4073943"/>
                  <a:pt x="7930121" y="4073943"/>
                </a:cubicBezTo>
                <a:lnTo>
                  <a:pt x="5620140" y="4055319"/>
                </a:lnTo>
                <a:lnTo>
                  <a:pt x="5738673" y="4377052"/>
                </a:lnTo>
                <a:lnTo>
                  <a:pt x="5120606" y="4063786"/>
                </a:lnTo>
                <a:lnTo>
                  <a:pt x="374192" y="4073943"/>
                </a:lnTo>
                <a:cubicBezTo>
                  <a:pt x="167531" y="4073943"/>
                  <a:pt x="0" y="3906412"/>
                  <a:pt x="0" y="3699751"/>
                </a:cubicBezTo>
                <a:lnTo>
                  <a:pt x="0" y="374192"/>
                </a:lnTo>
                <a:close/>
              </a:path>
            </a:pathLst>
          </a:cu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E2AE743C-D7AE-4103-9057-375C4FD4570E}"/>
              </a:ext>
            </a:extLst>
          </p:cNvPr>
          <p:cNvSpPr txBox="1"/>
          <p:nvPr/>
        </p:nvSpPr>
        <p:spPr>
          <a:xfrm>
            <a:off x="2615081" y="5525828"/>
            <a:ext cx="3305713" cy="461665"/>
          </a:xfrm>
          <a:prstGeom prst="rect">
            <a:avLst/>
          </a:prstGeom>
          <a:noFill/>
        </p:spPr>
        <p:txBody>
          <a:bodyPr wrap="none" rtlCol="0">
            <a:spAutoFit/>
          </a:bodyPr>
          <a:lstStyle/>
          <a:p>
            <a:pPr algn="ctr"/>
            <a:r>
              <a:rPr kumimoji="1" lang="ja-JP" altLang="en-US" sz="2400" b="1" dirty="0">
                <a:solidFill>
                  <a:srgbClr val="419C7B"/>
                </a:solidFill>
                <a:latin typeface="+mn-ea"/>
              </a:rPr>
              <a:t>１分程度で</a:t>
            </a:r>
            <a:r>
              <a:rPr lang="ja-JP" altLang="en-US" sz="2400" b="1" dirty="0">
                <a:solidFill>
                  <a:srgbClr val="419C7B"/>
                </a:solidFill>
                <a:latin typeface="+mn-ea"/>
              </a:rPr>
              <a:t>お願いします</a:t>
            </a:r>
            <a:endParaRPr kumimoji="1" lang="ja-JP" altLang="en-US" sz="2400" b="1" dirty="0">
              <a:solidFill>
                <a:srgbClr val="419C7B"/>
              </a:solidFill>
              <a:latin typeface="+mn-ea"/>
            </a:endParaRPr>
          </a:p>
        </p:txBody>
      </p:sp>
    </p:spTree>
    <p:extLst>
      <p:ext uri="{BB962C8B-B14F-4D97-AF65-F5344CB8AC3E}">
        <p14:creationId xmlns:p14="http://schemas.microsoft.com/office/powerpoint/2010/main" val="33588721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265E9715-1E78-46BC-9624-8E58917AEDE4}"/>
              </a:ext>
            </a:extLst>
          </p:cNvPr>
          <p:cNvSpPr>
            <a:spLocks noGrp="1"/>
          </p:cNvSpPr>
          <p:nvPr>
            <p:ph type="ctrTitle"/>
          </p:nvPr>
        </p:nvSpPr>
        <p:spPr>
          <a:xfrm>
            <a:off x="638504" y="2743384"/>
            <a:ext cx="7830939" cy="1334406"/>
          </a:xfrm>
        </p:spPr>
        <p:txBody>
          <a:bodyPr>
            <a:normAutofit/>
          </a:bodyPr>
          <a:lstStyle/>
          <a:p>
            <a:pPr>
              <a:lnSpc>
                <a:spcPct val="120000"/>
              </a:lnSpc>
            </a:pPr>
            <a:r>
              <a:rPr lang="ja-JP" altLang="en-US" sz="4400" dirty="0"/>
              <a:t>災害対応グループワーク</a:t>
            </a:r>
            <a:endParaRPr kumimoji="1" lang="ja-JP" altLang="en-US" sz="4400" dirty="0"/>
          </a:p>
        </p:txBody>
      </p:sp>
      <p:sp>
        <p:nvSpPr>
          <p:cNvPr id="2" name="テキスト ボックス 1">
            <a:extLst>
              <a:ext uri="{FF2B5EF4-FFF2-40B4-BE49-F238E27FC236}">
                <a16:creationId xmlns:a16="http://schemas.microsoft.com/office/drawing/2014/main" id="{DCD342EC-5C5E-4A78-BCE8-C87B5E8AA498}"/>
              </a:ext>
            </a:extLst>
          </p:cNvPr>
          <p:cNvSpPr txBox="1"/>
          <p:nvPr/>
        </p:nvSpPr>
        <p:spPr>
          <a:xfrm>
            <a:off x="838201" y="3852334"/>
            <a:ext cx="7459132" cy="400110"/>
          </a:xfrm>
          <a:prstGeom prst="rect">
            <a:avLst/>
          </a:prstGeom>
          <a:noFill/>
        </p:spPr>
        <p:txBody>
          <a:bodyPr wrap="square" rtlCol="0">
            <a:spAutoFit/>
          </a:bodyPr>
          <a:lstStyle/>
          <a:p>
            <a:pPr algn="ctr"/>
            <a:r>
              <a:rPr lang="ja-JP" altLang="en-US" sz="2000" dirty="0">
                <a:solidFill>
                  <a:schemeClr val="accent6">
                    <a:lumMod val="50000"/>
                  </a:schemeClr>
                </a:solidFill>
                <a:latin typeface="ＭＳ Ｐゴシック" panose="020B0600070205080204" pitchFamily="50" charset="-128"/>
                <a:ea typeface="ＭＳ Ｐゴシック" panose="020B0600070205080204" pitchFamily="50" charset="-128"/>
              </a:rPr>
              <a:t>防災気象情報等を活用した市町村の災害対応</a:t>
            </a:r>
            <a:endParaRPr kumimoji="1" lang="ja-JP" altLang="en-US" sz="2000" dirty="0">
              <a:solidFill>
                <a:schemeClr val="accent6">
                  <a:lumMod val="50000"/>
                </a:schemeClr>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18042169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EB551D9640628D489F7C68F2D6DE33CA" ma:contentTypeVersion="18" ma:contentTypeDescription="新しいドキュメントを作成します。" ma:contentTypeScope="" ma:versionID="95bfdc0d90f7f28ffdc6e6042b194254">
  <xsd:schema xmlns:xsd="http://www.w3.org/2001/XMLSchema" xmlns:xs="http://www.w3.org/2001/XMLSchema" xmlns:p="http://schemas.microsoft.com/office/2006/metadata/properties" xmlns:ns2="de59f34c-5f2c-47ec-bd80-e582c923ef5b" xmlns:ns3="cb87d17b-ec29-40c6-a3f6-4455ef5eaa48" targetNamespace="http://schemas.microsoft.com/office/2006/metadata/properties" ma:root="true" ma:fieldsID="4a95181d572dd603ef469d25c7e8b12b" ns2:_="" ns3:_="">
    <xsd:import namespace="de59f34c-5f2c-47ec-bd80-e582c923ef5b"/>
    <xsd:import namespace="cb87d17b-ec29-40c6-a3f6-4455ef5eaa4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59f34c-5f2c-47ec-bd80-e582c923ef5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画像タグ" ma:readOnly="false" ma:fieldId="{5cf76f15-5ced-4ddc-b409-7134ff3c332f}" ma:taxonomyMulti="true" ma:sspId="63c53a08-2524-4b2f-a5a2-c632f6aa4b6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b87d17b-ec29-40c6-a3f6-4455ef5eaa48"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bbce2733-85af-4a96-948c-c363788352e4}" ma:internalName="TaxCatchAll" ma:showField="CatchAllData" ma:web="cb87d17b-ec29-40c6-a3f6-4455ef5eaa48">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e59f34c-5f2c-47ec-bd80-e582c923ef5b">
      <Terms xmlns="http://schemas.microsoft.com/office/infopath/2007/PartnerControls"/>
    </lcf76f155ced4ddcb4097134ff3c332f>
    <TaxCatchAll xmlns="cb87d17b-ec29-40c6-a3f6-4455ef5eaa48" xsi:nil="true"/>
  </documentManagement>
</p:properties>
</file>

<file path=customXml/itemProps1.xml><?xml version="1.0" encoding="utf-8"?>
<ds:datastoreItem xmlns:ds="http://schemas.openxmlformats.org/officeDocument/2006/customXml" ds:itemID="{D04877EF-70C0-4B69-BA52-6ED6F9634896}">
  <ds:schemaRefs>
    <ds:schemaRef ds:uri="http://schemas.microsoft.com/sharepoint/v3/contenttype/forms"/>
  </ds:schemaRefs>
</ds:datastoreItem>
</file>

<file path=customXml/itemProps2.xml><?xml version="1.0" encoding="utf-8"?>
<ds:datastoreItem xmlns:ds="http://schemas.openxmlformats.org/officeDocument/2006/customXml" ds:itemID="{8AB1DEF9-4D51-454C-B50F-A2887409D0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e59f34c-5f2c-47ec-bd80-e582c923ef5b"/>
    <ds:schemaRef ds:uri="cb87d17b-ec29-40c6-a3f6-4455ef5eaa4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697B05B-5AF9-4600-BA14-9BB9A9902155}">
  <ds:schemaRefs>
    <ds:schemaRef ds:uri="http://schemas.openxmlformats.org/package/2006/metadata/core-properties"/>
    <ds:schemaRef ds:uri="http://purl.org/dc/terms/"/>
    <ds:schemaRef ds:uri="http://schemas.microsoft.com/office/2006/documentManagement/types"/>
    <ds:schemaRef ds:uri="de59f34c-5f2c-47ec-bd80-e582c923ef5b"/>
    <ds:schemaRef ds:uri="http://purl.org/dc/dcmitype/"/>
    <ds:schemaRef ds:uri="http://schemas.microsoft.com/office/2006/metadata/properties"/>
    <ds:schemaRef ds:uri="http://purl.org/dc/elements/1.1/"/>
    <ds:schemaRef ds:uri="cb87d17b-ec29-40c6-a3f6-4455ef5eaa48"/>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8616</Words>
  <Application>Microsoft Office PowerPoint</Application>
  <PresentationFormat>画面に合わせる (4:3)</PresentationFormat>
  <Paragraphs>833</Paragraphs>
  <Slides>74</Slides>
  <Notes>66</Notes>
  <HiddenSlides>0</HiddenSlides>
  <MMClips>0</MMClips>
  <ScaleCrop>false</ScaleCrop>
  <HeadingPairs>
    <vt:vector size="6" baseType="variant">
      <vt:variant>
        <vt:lpstr>使用されているフォント</vt:lpstr>
      </vt:variant>
      <vt:variant>
        <vt:i4>15</vt:i4>
      </vt:variant>
      <vt:variant>
        <vt:lpstr>テーマ</vt:lpstr>
      </vt:variant>
      <vt:variant>
        <vt:i4>1</vt:i4>
      </vt:variant>
      <vt:variant>
        <vt:lpstr>スライド タイトル</vt:lpstr>
      </vt:variant>
      <vt:variant>
        <vt:i4>74</vt:i4>
      </vt:variant>
    </vt:vector>
  </HeadingPairs>
  <TitlesOfParts>
    <vt:vector size="90" baseType="lpstr">
      <vt:lpstr>BIZ UDPゴシック</vt:lpstr>
      <vt:lpstr>BIZ UDゴシック</vt:lpstr>
      <vt:lpstr>HGPｺﾞｼｯｸE</vt:lpstr>
      <vt:lpstr>HGP創英角ｺﾞｼｯｸUB</vt:lpstr>
      <vt:lpstr>Meiryo UI</vt:lpstr>
      <vt:lpstr>ＭＳ Ｐゴシック</vt:lpstr>
      <vt:lpstr>新細明體</vt:lpstr>
      <vt:lpstr>ヒラギノ角ゴ ProN W3</vt:lpstr>
      <vt:lpstr>メイリオ</vt:lpstr>
      <vt:lpstr>游ゴシック</vt:lpstr>
      <vt:lpstr>Arial</vt:lpstr>
      <vt:lpstr>Calibri</vt:lpstr>
      <vt:lpstr>Calibri Light</vt:lpstr>
      <vt:lpstr>Times New Roman</vt:lpstr>
      <vt:lpstr>Wingdings</vt:lpstr>
      <vt:lpstr>Office テーマ</vt:lpstr>
      <vt:lpstr>PowerPoint プレゼンテーション</vt:lpstr>
      <vt:lpstr>事前アンケート</vt:lpstr>
      <vt:lpstr>本ワークショップの趣旨</vt:lpstr>
      <vt:lpstr>「土砂災害編」に関する注意事項</vt:lpstr>
      <vt:lpstr>本日の内容</vt:lpstr>
      <vt:lpstr>司会進行および解説</vt:lpstr>
      <vt:lpstr>自己紹介</vt:lpstr>
      <vt:lpstr>役割決め</vt:lpstr>
      <vt:lpstr>災害対応グループワーク</vt:lpstr>
      <vt:lpstr>グループワークの進め方</vt:lpstr>
      <vt:lpstr>皆さんの設定</vt:lpstr>
      <vt:lpstr>A 県 B 市の概況</vt:lpstr>
      <vt:lpstr>地図、ハザードマップ</vt:lpstr>
      <vt:lpstr>B 市の防災体制</vt:lpstr>
      <vt:lpstr>B 市の災害対策本部と関係機関</vt:lpstr>
      <vt:lpstr>B 市の地域防災計画</vt:lpstr>
      <vt:lpstr>B 市の地域防災計画</vt:lpstr>
      <vt:lpstr>B 市の地域防災計画</vt:lpstr>
      <vt:lpstr>B 市の地域防災計画</vt:lpstr>
      <vt:lpstr>避難情報に関するガイドライン</vt:lpstr>
      <vt:lpstr>【場面1】　 　8月19日(火)　12：55</vt:lpstr>
      <vt:lpstr>これまでの気象状況</vt:lpstr>
      <vt:lpstr>19日　12：55</vt:lpstr>
      <vt:lpstr>【グループ検討】　19日（火） 12：55</vt:lpstr>
      <vt:lpstr>【グループ発表】　場面1</vt:lpstr>
      <vt:lpstr>【場面1】 解　　説</vt:lpstr>
      <vt:lpstr>PowerPoint プレゼンテーション</vt:lpstr>
      <vt:lpstr>② 「警戒レベル３　高齢者等避難」発令の可能性、タイミングは？</vt:lpstr>
      <vt:lpstr>② 「警戒レベル３　高齢者等避難」発令の可能性、タイミングは？</vt:lpstr>
      <vt:lpstr>② 「警戒レベル３　高齢者等避難」発令の可能性、タイミングは？</vt:lpstr>
      <vt:lpstr>大雨注意報（警戒レベル２）</vt:lpstr>
      <vt:lpstr>早期注意情報（警報級の可能性）</vt:lpstr>
      <vt:lpstr>今後の雨（降水短時間予報）</vt:lpstr>
      <vt:lpstr>② 「警戒レベル３　高齢者等避難」　発令の可能性　</vt:lpstr>
      <vt:lpstr>② 「警戒レベル３　高齢者等避難」発令の可能性、タイミングは？</vt:lpstr>
      <vt:lpstr>② 「警戒レベル３　高齢者等避難」　発令のタイミング　</vt:lpstr>
      <vt:lpstr>【場面2】 　8月19日(火)　16：03</vt:lpstr>
      <vt:lpstr>13:00 の時点での解析雨量</vt:lpstr>
      <vt:lpstr>14:00 の時点での解析雨量</vt:lpstr>
      <vt:lpstr>15:00 の時点での解析雨量</vt:lpstr>
      <vt:lpstr>16:00 の時点での解析雨量</vt:lpstr>
      <vt:lpstr>19日　16：03</vt:lpstr>
      <vt:lpstr>【グループ検討】　19日　16：03</vt:lpstr>
      <vt:lpstr>【グループ発表】　場面2</vt:lpstr>
      <vt:lpstr>【場面2】 解　　説</vt:lpstr>
      <vt:lpstr>大雨警報(土砂災害)　</vt:lpstr>
      <vt:lpstr>① 「警戒レベル３　高齢者等避難」の対象区域は？</vt:lpstr>
      <vt:lpstr>土砂キキクル（大雨警報（土砂災害）の危険度分布）</vt:lpstr>
      <vt:lpstr>② 情報を伝達するうえで伝えるべき大事なことは？</vt:lpstr>
      <vt:lpstr>誰が、どのような避難行動をとるべきか</vt:lpstr>
      <vt:lpstr>伝達手段</vt:lpstr>
      <vt:lpstr>③ 今後、市がとるべき体制は？</vt:lpstr>
      <vt:lpstr>【場面3】 　8月19日(火)　16：35</vt:lpstr>
      <vt:lpstr>【状況付与】　19日　16：35</vt:lpstr>
      <vt:lpstr>【グループ検討】　19日　16：35</vt:lpstr>
      <vt:lpstr>【グループ発表】　場面3</vt:lpstr>
      <vt:lpstr>【場面3】 解　　説</vt:lpstr>
      <vt:lpstr>① 「警戒レベル４　避難指示」 を発令するタイミングは？</vt:lpstr>
      <vt:lpstr>土砂キキクル（大雨警報（土砂災害）の危険度分布）</vt:lpstr>
      <vt:lpstr>① 「警戒レベル４ 避難指示」を発令するタイミングは？</vt:lpstr>
      <vt:lpstr>② 「警戒レベル４ 避難指示」の対象区域は？</vt:lpstr>
      <vt:lpstr>② 「警戒レベル4　避難指示」の対象区域は？</vt:lpstr>
      <vt:lpstr>今後の雨（降水短時間予報）</vt:lpstr>
      <vt:lpstr>今後の雨の見通し等を含めた対象区域の設定</vt:lpstr>
      <vt:lpstr>③ 住民に伝達するうえで伝えるべき大事なこと</vt:lpstr>
      <vt:lpstr>ふりかえり</vt:lpstr>
      <vt:lpstr>　【個人作業】　思ったこと、気づいたこと</vt:lpstr>
      <vt:lpstr>　【グループ作業】　意見を共有</vt:lpstr>
      <vt:lpstr>　【グループ作業】　対策を検討</vt:lpstr>
      <vt:lpstr>　【グループ発表】 対策を検討　</vt:lpstr>
      <vt:lpstr>講　　評</vt:lpstr>
      <vt:lpstr>ま　と　め</vt:lpstr>
      <vt:lpstr>さいごに</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2021-04-30T05:51:08Z</dcterms:created>
  <dcterms:modified xsi:type="dcterms:W3CDTF">2024-03-30T07:49:39Z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0x010100EB551D9640628D489F7C68F2D6DE33CA</vt:lpwstr>
  </property>
  <property fmtid="{D5CDD505-2E9C-101B-9397-08002B2CF9AE}" pid="3" name="MediaServiceImageTags">
    <vt:lpwstr/>
  </property>
</Properties>
</file>