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8"/>
  </p:notesMasterIdLst>
  <p:sldIdLst>
    <p:sldId id="740" r:id="rId2"/>
    <p:sldId id="1378" r:id="rId3"/>
    <p:sldId id="1380" r:id="rId4"/>
    <p:sldId id="1379" r:id="rId5"/>
    <p:sldId id="746" r:id="rId6"/>
    <p:sldId id="747" r:id="rId7"/>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1CDA"/>
    <a:srgbClr val="357D91"/>
    <a:srgbClr val="E1FFE1"/>
    <a:srgbClr val="D1FFD1"/>
    <a:srgbClr val="D9EDEF"/>
    <a:srgbClr val="E7F4F5"/>
    <a:srgbClr val="0000FF"/>
    <a:srgbClr val="009900"/>
    <a:srgbClr val="FF28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39A9F7-72A3-4FB6-BE55-F8A99AD3AA2A}" v="3" dt="2025-12-25T05:42:31.04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0" d="100"/>
          <a:sy n="100" d="100"/>
        </p:scale>
        <p:origin x="216" y="72"/>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9386" cy="495075"/>
          </a:xfrm>
          <a:prstGeom prst="rect">
            <a:avLst/>
          </a:prstGeom>
        </p:spPr>
        <p:txBody>
          <a:bodyPr vert="horz" lIns="69326" tIns="34663" rIns="69326" bIns="34663" rtlCol="0"/>
          <a:lstStyle>
            <a:lvl1pPr algn="l">
              <a:defRPr sz="900"/>
            </a:lvl1pPr>
          </a:lstStyle>
          <a:p>
            <a:endParaRPr kumimoji="1" lang="ja-JP" altLang="en-US"/>
          </a:p>
        </p:txBody>
      </p:sp>
      <p:sp>
        <p:nvSpPr>
          <p:cNvPr id="3" name="日付プレースホルダー 2"/>
          <p:cNvSpPr>
            <a:spLocks noGrp="1"/>
          </p:cNvSpPr>
          <p:nvPr>
            <p:ph type="dt" idx="1"/>
          </p:nvPr>
        </p:nvSpPr>
        <p:spPr>
          <a:xfrm>
            <a:off x="3815188" y="1"/>
            <a:ext cx="2919386" cy="495075"/>
          </a:xfrm>
          <a:prstGeom prst="rect">
            <a:avLst/>
          </a:prstGeom>
        </p:spPr>
        <p:txBody>
          <a:bodyPr vert="horz" lIns="69326" tIns="34663" rIns="69326" bIns="34663" rtlCol="0"/>
          <a:lstStyle>
            <a:lvl1pPr algn="r">
              <a:defRPr sz="900"/>
            </a:lvl1pPr>
          </a:lstStyle>
          <a:p>
            <a:fld id="{41BD821C-786F-480B-88F3-CD789433801D}" type="datetimeFigureOut">
              <a:rPr kumimoji="1" lang="ja-JP" altLang="en-US" smtClean="0"/>
              <a:t>2025/12/25</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69326" tIns="34663" rIns="69326" bIns="34663" rtlCol="0" anchor="ctr"/>
          <a:lstStyle/>
          <a:p>
            <a:endParaRPr lang="ja-JP" altLang="en-US"/>
          </a:p>
        </p:txBody>
      </p:sp>
      <p:sp>
        <p:nvSpPr>
          <p:cNvPr id="5" name="ノート プレースホルダー 4"/>
          <p:cNvSpPr>
            <a:spLocks noGrp="1"/>
          </p:cNvSpPr>
          <p:nvPr>
            <p:ph type="body" sz="quarter" idx="3"/>
          </p:nvPr>
        </p:nvSpPr>
        <p:spPr>
          <a:xfrm>
            <a:off x="673340" y="4748111"/>
            <a:ext cx="5389086" cy="3885369"/>
          </a:xfrm>
          <a:prstGeom prst="rect">
            <a:avLst/>
          </a:prstGeom>
        </p:spPr>
        <p:txBody>
          <a:bodyPr vert="horz" lIns="69326" tIns="34663" rIns="69326" bIns="3466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39"/>
            <a:ext cx="2919386" cy="495075"/>
          </a:xfrm>
          <a:prstGeom prst="rect">
            <a:avLst/>
          </a:prstGeom>
        </p:spPr>
        <p:txBody>
          <a:bodyPr vert="horz" lIns="69326" tIns="34663" rIns="69326" bIns="34663" rtlCol="0" anchor="b"/>
          <a:lstStyle>
            <a:lvl1pPr algn="l">
              <a:defRPr sz="900"/>
            </a:lvl1pPr>
          </a:lstStyle>
          <a:p>
            <a:endParaRPr kumimoji="1" lang="ja-JP" altLang="en-US"/>
          </a:p>
        </p:txBody>
      </p:sp>
      <p:sp>
        <p:nvSpPr>
          <p:cNvPr id="7" name="スライド番号プレースホルダー 6"/>
          <p:cNvSpPr>
            <a:spLocks noGrp="1"/>
          </p:cNvSpPr>
          <p:nvPr>
            <p:ph type="sldNum" sz="quarter" idx="5"/>
          </p:nvPr>
        </p:nvSpPr>
        <p:spPr>
          <a:xfrm>
            <a:off x="3815188" y="9371239"/>
            <a:ext cx="2919386" cy="495075"/>
          </a:xfrm>
          <a:prstGeom prst="rect">
            <a:avLst/>
          </a:prstGeom>
        </p:spPr>
        <p:txBody>
          <a:bodyPr vert="horz" lIns="69326" tIns="34663" rIns="69326" bIns="34663" rtlCol="0" anchor="b"/>
          <a:lstStyle>
            <a:lvl1pPr algn="r">
              <a:defRPr sz="900"/>
            </a:lvl1pPr>
          </a:lstStyle>
          <a:p>
            <a:fld id="{82BDEB94-0034-42A8-AEA0-9DE32BA775F7}" type="slidenum">
              <a:rPr kumimoji="1" lang="ja-JP" altLang="en-US" smtClean="0"/>
              <a:t>‹#›</a:t>
            </a:fld>
            <a:endParaRPr kumimoji="1" lang="ja-JP" altLang="en-US"/>
          </a:p>
        </p:txBody>
      </p:sp>
    </p:spTree>
    <p:extLst>
      <p:ext uri="{BB962C8B-B14F-4D97-AF65-F5344CB8AC3E}">
        <p14:creationId xmlns:p14="http://schemas.microsoft.com/office/powerpoint/2010/main" val="231763130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6B6457-1832-CCA3-29A6-89AB8D81D89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BD6BB95-5319-EF2B-2CAC-16C69ED1141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8E11476-E522-F7FB-C26E-DB132AE79D5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3AB22B93-B6E6-B640-CDE5-17090EAA94EE}"/>
              </a:ext>
            </a:extLst>
          </p:cNvPr>
          <p:cNvSpPr>
            <a:spLocks noGrp="1"/>
          </p:cNvSpPr>
          <p:nvPr>
            <p:ph type="sldNum" sz="quarter" idx="5"/>
          </p:nvPr>
        </p:nvSpPr>
        <p:spPr/>
        <p:txBody>
          <a:bodyPr/>
          <a:lstStyle/>
          <a:p>
            <a:fld id="{783A32CA-5975-46A1-8437-2B09311F045D}" type="slidenum">
              <a:rPr kumimoji="1" lang="ja-JP" altLang="en-US" smtClean="0"/>
              <a:t>2</a:t>
            </a:fld>
            <a:endParaRPr kumimoji="1" lang="ja-JP" altLang="en-US"/>
          </a:p>
        </p:txBody>
      </p:sp>
    </p:spTree>
    <p:extLst>
      <p:ext uri="{BB962C8B-B14F-4D97-AF65-F5344CB8AC3E}">
        <p14:creationId xmlns:p14="http://schemas.microsoft.com/office/powerpoint/2010/main" val="36066487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AF0523-66FF-BAF3-9CCD-27CDA66E7C7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6B9BB63-A9F8-07AA-A548-2547E1D66C1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E5BCAD0-4F75-B5B6-DC55-EA51FEF9B9A6}"/>
              </a:ext>
            </a:extLst>
          </p:cNvPr>
          <p:cNvSpPr>
            <a:spLocks noGrp="1"/>
          </p:cNvSpPr>
          <p:nvPr>
            <p:ph type="body" idx="1"/>
          </p:nvPr>
        </p:nvSpPr>
        <p:spPr/>
        <p:txBody>
          <a:bodyPr/>
          <a:lstStyle/>
          <a:p>
            <a:endParaRPr kumimoji="1" lang="en-US" altLang="ja-JP" dirty="0"/>
          </a:p>
        </p:txBody>
      </p:sp>
      <p:sp>
        <p:nvSpPr>
          <p:cNvPr id="4" name="スライド番号プレースホルダー 3">
            <a:extLst>
              <a:ext uri="{FF2B5EF4-FFF2-40B4-BE49-F238E27FC236}">
                <a16:creationId xmlns:a16="http://schemas.microsoft.com/office/drawing/2014/main" id="{2570ED26-3096-0742-4B7E-0809B8F49223}"/>
              </a:ext>
            </a:extLst>
          </p:cNvPr>
          <p:cNvSpPr>
            <a:spLocks noGrp="1"/>
          </p:cNvSpPr>
          <p:nvPr>
            <p:ph type="sldNum" sz="quarter" idx="5"/>
          </p:nvPr>
        </p:nvSpPr>
        <p:spPr/>
        <p:txBody>
          <a:bodyPr/>
          <a:lstStyle/>
          <a:p>
            <a:fld id="{783A32CA-5975-46A1-8437-2B09311F045D}" type="slidenum">
              <a:rPr kumimoji="1" lang="ja-JP" altLang="en-US" smtClean="0"/>
              <a:t>4</a:t>
            </a:fld>
            <a:endParaRPr kumimoji="1" lang="ja-JP" altLang="en-US"/>
          </a:p>
        </p:txBody>
      </p:sp>
    </p:spTree>
    <p:extLst>
      <p:ext uri="{BB962C8B-B14F-4D97-AF65-F5344CB8AC3E}">
        <p14:creationId xmlns:p14="http://schemas.microsoft.com/office/powerpoint/2010/main" val="20224764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2BDEB94-0034-42A8-AEA0-9DE32BA775F7}" type="slidenum">
              <a:rPr kumimoji="1" lang="ja-JP" altLang="en-US" smtClean="0"/>
              <a:t>5</a:t>
            </a:fld>
            <a:endParaRPr kumimoji="1" lang="ja-JP" altLang="en-US"/>
          </a:p>
        </p:txBody>
      </p:sp>
    </p:spTree>
    <p:extLst>
      <p:ext uri="{BB962C8B-B14F-4D97-AF65-F5344CB8AC3E}">
        <p14:creationId xmlns:p14="http://schemas.microsoft.com/office/powerpoint/2010/main" val="10475878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t="62230"/>
          <a:stretch>
            <a:fillRect/>
          </a:stretch>
        </p:blipFill>
        <p:spPr bwMode="auto">
          <a:xfrm>
            <a:off x="0" y="6524627"/>
            <a:ext cx="9144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userDrawn="1"/>
        </p:nvSpPr>
        <p:spPr bwMode="auto">
          <a:xfrm>
            <a:off x="1692276" y="3284540"/>
            <a:ext cx="7451725" cy="73025"/>
          </a:xfrm>
          <a:prstGeom prst="rect">
            <a:avLst/>
          </a:prstGeom>
          <a:solidFill>
            <a:srgbClr val="0066CC"/>
          </a:solidFill>
          <a:ln w="9525">
            <a:noFill/>
            <a:miter lim="800000"/>
            <a:headEnd/>
            <a:tailEnd/>
          </a:ln>
          <a:effectLst/>
        </p:spPr>
        <p:txBody>
          <a:bodyPr wrap="none" anchor="ctr"/>
          <a:lstStyle/>
          <a:p>
            <a:pPr>
              <a:defRPr/>
            </a:pPr>
            <a:endParaRPr lang="ja-JP" altLang="en-US">
              <a:latin typeface="Arial" charset="0"/>
            </a:endParaRPr>
          </a:p>
        </p:txBody>
      </p:sp>
      <p:pic>
        <p:nvPicPr>
          <p:cNvPr id="6"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 y="6051552"/>
            <a:ext cx="21240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p:cNvSpPr txBox="1">
            <a:spLocks noChangeArrowheads="1"/>
          </p:cNvSpPr>
          <p:nvPr userDrawn="1"/>
        </p:nvSpPr>
        <p:spPr bwMode="auto">
          <a:xfrm>
            <a:off x="1" y="6524626"/>
            <a:ext cx="3642920" cy="276999"/>
          </a:xfrm>
          <a:prstGeom prst="rect">
            <a:avLst/>
          </a:prstGeom>
          <a:noFill/>
          <a:ln w="9525">
            <a:noFill/>
            <a:miter lim="800000"/>
            <a:headEnd/>
            <a:tailEnd/>
          </a:ln>
          <a:effectLst/>
        </p:spPr>
        <p:txBody>
          <a:bodyPr wrap="none">
            <a:spAutoFit/>
          </a:bodyPr>
          <a:lstStyle/>
          <a:p>
            <a:pPr>
              <a:defRPr/>
            </a:pPr>
            <a:r>
              <a:rPr lang="en-US" altLang="ja-JP" sz="1200" i="1">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619250" y="2133602"/>
            <a:ext cx="7524750" cy="1470025"/>
          </a:xfrm>
        </p:spPr>
        <p:txBody>
          <a:bodyPr/>
          <a:lstStyle>
            <a:lvl1pPr>
              <a:defRPr sz="4000"/>
            </a:lvl1pPr>
          </a:lstStyle>
          <a:p>
            <a:r>
              <a:rPr lang="ja-JP" altLang="en-US"/>
              <a:t>マスタ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 サブタイトルの書式設定</a:t>
            </a:r>
          </a:p>
        </p:txBody>
      </p:sp>
      <p:sp>
        <p:nvSpPr>
          <p:cNvPr id="9" name="Rectangle 4"/>
          <p:cNvSpPr>
            <a:spLocks noGrp="1" noChangeArrowheads="1"/>
          </p:cNvSpPr>
          <p:nvPr>
            <p:ph type="dt" sz="half" idx="10"/>
          </p:nvPr>
        </p:nvSpPr>
        <p:spPr/>
        <p:txBody>
          <a:bodyPr/>
          <a:lstStyle>
            <a:lvl1pPr>
              <a:defRPr smtClean="0"/>
            </a:lvl1pPr>
          </a:lstStyle>
          <a:p>
            <a:pPr>
              <a:defRPr/>
            </a:pPr>
            <a:endParaRPr lang="en-US" altLang="ja-JP"/>
          </a:p>
        </p:txBody>
      </p:sp>
      <p:sp>
        <p:nvSpPr>
          <p:cNvPr id="10" name="Rectangle 5"/>
          <p:cNvSpPr>
            <a:spLocks noGrp="1" noChangeArrowheads="1"/>
          </p:cNvSpPr>
          <p:nvPr>
            <p:ph type="ftr" sz="quarter" idx="11"/>
          </p:nvPr>
        </p:nvSpPr>
        <p:spPr/>
        <p:txBody>
          <a:bodyPr/>
          <a:lstStyle>
            <a:lvl1pPr>
              <a:defRPr smtClean="0"/>
            </a:lvl1pPr>
          </a:lstStyle>
          <a:p>
            <a:pPr>
              <a:defRPr/>
            </a:pPr>
            <a:endParaRPr lang="en-US" altLang="ja-JP"/>
          </a:p>
        </p:txBody>
      </p:sp>
      <p:sp>
        <p:nvSpPr>
          <p:cNvPr id="11" name="Rectangle 6"/>
          <p:cNvSpPr>
            <a:spLocks noGrp="1" noChangeArrowheads="1"/>
          </p:cNvSpPr>
          <p:nvPr>
            <p:ph type="sldNum" sz="quarter" idx="12"/>
          </p:nvPr>
        </p:nvSpPr>
        <p:spPr>
          <a:xfrm>
            <a:off x="6553200" y="6245225"/>
            <a:ext cx="2133600" cy="476250"/>
          </a:xfrm>
        </p:spPr>
        <p:txBody>
          <a:bodyPr/>
          <a:lstStyle>
            <a:lvl1pPr>
              <a:defRPr/>
            </a:lvl1pPr>
          </a:lstStyle>
          <a:p>
            <a:fld id="{64EF6362-25D0-430E-9129-6111D8DA0EC2}" type="slidenum">
              <a:rPr lang="en-US" altLang="ja-JP"/>
              <a:pPr/>
              <a:t>‹#›</a:t>
            </a:fld>
            <a:endParaRPr lang="en-US" altLang="ja-JP"/>
          </a:p>
        </p:txBody>
      </p:sp>
      <p:sp>
        <p:nvSpPr>
          <p:cNvPr id="12"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z="1400" smtClean="0"/>
              <a:pPr/>
              <a:t>‹#›</a:t>
            </a:fld>
            <a:endParaRPr lang="ja-JP" altLang="en-US" sz="1400"/>
          </a:p>
        </p:txBody>
      </p:sp>
    </p:spTree>
    <p:extLst>
      <p:ext uri="{BB962C8B-B14F-4D97-AF65-F5344CB8AC3E}">
        <p14:creationId xmlns:p14="http://schemas.microsoft.com/office/powerpoint/2010/main" val="2391342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D749AA80-849D-44C8-92E6-3C415D1C8526}" type="slidenum">
              <a:rPr lang="en-US" altLang="ja-JP"/>
              <a:pPr/>
              <a:t>‹#›</a:t>
            </a:fld>
            <a:endParaRPr lang="en-US" altLang="ja-JP"/>
          </a:p>
        </p:txBody>
      </p:sp>
    </p:spTree>
    <p:extLst>
      <p:ext uri="{BB962C8B-B14F-4D97-AF65-F5344CB8AC3E}">
        <p14:creationId xmlns:p14="http://schemas.microsoft.com/office/powerpoint/2010/main" val="2880850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2"/>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0" y="2"/>
            <a:ext cx="636270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CB306162-556B-459B-982E-ED75905D9E2F}" type="slidenum">
              <a:rPr lang="en-US" altLang="ja-JP"/>
              <a:pPr/>
              <a:t>‹#›</a:t>
            </a:fld>
            <a:endParaRPr lang="en-US" altLang="ja-JP"/>
          </a:p>
        </p:txBody>
      </p:sp>
    </p:spTree>
    <p:extLst>
      <p:ext uri="{BB962C8B-B14F-4D97-AF65-F5344CB8AC3E}">
        <p14:creationId xmlns:p14="http://schemas.microsoft.com/office/powerpoint/2010/main" val="35728109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0" y="2132856"/>
            <a:ext cx="9144000" cy="1700174"/>
          </a:xfrm>
          <a:gradFill flip="none" rotWithShape="1">
            <a:gsLst>
              <a:gs pos="69600">
                <a:srgbClr val="0000FF"/>
              </a:gs>
              <a:gs pos="0">
                <a:srgbClr val="0000CC"/>
              </a:gs>
              <a:gs pos="100000">
                <a:srgbClr val="66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ja-JP" altLang="en-US" b="1" dirty="0">
                <a:solidFill>
                  <a:schemeClr val="bg1"/>
                </a:solidFill>
                <a:latin typeface="+mj-ea"/>
                <a:ea typeface="+mj-ea"/>
              </a:defRPr>
            </a:lvl1pPr>
          </a:lstStyle>
          <a:p>
            <a:pPr marL="0" lvl="0"/>
            <a:r>
              <a:rPr kumimoji="1" lang="ja-JP" altLang="en-US"/>
              <a:t>マスター タイトルの書式設定</a:t>
            </a:r>
          </a:p>
        </p:txBody>
      </p:sp>
    </p:spTree>
    <p:extLst>
      <p:ext uri="{BB962C8B-B14F-4D97-AF65-F5344CB8AC3E}">
        <p14:creationId xmlns:p14="http://schemas.microsoft.com/office/powerpoint/2010/main" val="2348347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41BA257A-EE00-4147-AFCD-C8822F9A61E0}" type="slidenum">
              <a:rPr lang="en-US" altLang="ja-JP"/>
              <a:pPr/>
              <a:t>‹#›</a:t>
            </a:fld>
            <a:endParaRPr lang="en-US" altLang="ja-JP"/>
          </a:p>
        </p:txBody>
      </p:sp>
    </p:spTree>
    <p:extLst>
      <p:ext uri="{BB962C8B-B14F-4D97-AF65-F5344CB8AC3E}">
        <p14:creationId xmlns:p14="http://schemas.microsoft.com/office/powerpoint/2010/main" val="187733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400AEC7C-9BE1-485D-B828-6E33D74698D1}" type="slidenum">
              <a:rPr lang="en-US" altLang="ja-JP"/>
              <a:pPr/>
              <a:t>‹#›</a:t>
            </a:fld>
            <a:endParaRPr lang="en-US" altLang="ja-JP"/>
          </a:p>
        </p:txBody>
      </p:sp>
    </p:spTree>
    <p:extLst>
      <p:ext uri="{BB962C8B-B14F-4D97-AF65-F5344CB8AC3E}">
        <p14:creationId xmlns:p14="http://schemas.microsoft.com/office/powerpoint/2010/main" val="4289299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7BE02F07-BB75-40F3-B2AC-C42FD62824CB}" type="slidenum">
              <a:rPr lang="en-US" altLang="ja-JP"/>
              <a:pPr/>
              <a:t>‹#›</a:t>
            </a:fld>
            <a:endParaRPr lang="en-US" altLang="ja-JP"/>
          </a:p>
        </p:txBody>
      </p:sp>
    </p:spTree>
    <p:extLst>
      <p:ext uri="{BB962C8B-B14F-4D97-AF65-F5344CB8AC3E}">
        <p14:creationId xmlns:p14="http://schemas.microsoft.com/office/powerpoint/2010/main" val="4033168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fld id="{1687D81F-895B-4273-ACB2-FE8DA0CD6923}" type="slidenum">
              <a:rPr lang="en-US" altLang="ja-JP"/>
              <a:pPr/>
              <a:t>‹#›</a:t>
            </a:fld>
            <a:endParaRPr lang="en-US" altLang="ja-JP"/>
          </a:p>
        </p:txBody>
      </p:sp>
    </p:spTree>
    <p:extLst>
      <p:ext uri="{BB962C8B-B14F-4D97-AF65-F5344CB8AC3E}">
        <p14:creationId xmlns:p14="http://schemas.microsoft.com/office/powerpoint/2010/main" val="3042952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1">
                <a:latin typeface="Meiryo UI" panose="020B0604030504040204" pitchFamily="50" charset="-128"/>
                <a:ea typeface="Meiryo UI" panose="020B0604030504040204" pitchFamily="50" charset="-128"/>
              </a:defRPr>
            </a:lvl1p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atin typeface="Meiryo UI" panose="020B0604030504040204" pitchFamily="50" charset="-128"/>
                <a:ea typeface="Meiryo UI" panose="020B0604030504040204" pitchFamily="50" charset="-128"/>
              </a:defRPr>
            </a:lvl1pPr>
          </a:lstStyle>
          <a:p>
            <a:fld id="{0130A7E8-D579-4ABB-AE2B-AB801F1D8847}" type="slidenum">
              <a:rPr lang="en-US" altLang="ja-JP" smtClean="0"/>
              <a:pPr/>
              <a:t>‹#›</a:t>
            </a:fld>
            <a:endParaRPr lang="en-US" altLang="ja-JP"/>
          </a:p>
        </p:txBody>
      </p:sp>
      <p:sp>
        <p:nvSpPr>
          <p:cNvPr id="6"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z="1400" smtClean="0"/>
              <a:pPr/>
              <a:t>‹#›</a:t>
            </a:fld>
            <a:endParaRPr lang="ja-JP" altLang="en-US" sz="1400"/>
          </a:p>
        </p:txBody>
      </p:sp>
    </p:spTree>
    <p:extLst>
      <p:ext uri="{BB962C8B-B14F-4D97-AF65-F5344CB8AC3E}">
        <p14:creationId xmlns:p14="http://schemas.microsoft.com/office/powerpoint/2010/main" val="3630889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atin typeface="Meiryo UI" panose="020B0604030504040204" pitchFamily="50" charset="-128"/>
                <a:ea typeface="Meiryo UI" panose="020B0604030504040204" pitchFamily="50" charset="-128"/>
              </a:defRPr>
            </a:lvl1pPr>
          </a:lstStyle>
          <a:p>
            <a:fld id="{83272FE9-E144-4585-A86B-B6E7D7C45EF8}" type="slidenum">
              <a:rPr lang="en-US" altLang="ja-JP" smtClean="0"/>
              <a:pPr/>
              <a:t>‹#›</a:t>
            </a:fld>
            <a:endParaRPr lang="en-US" altLang="ja-JP"/>
          </a:p>
        </p:txBody>
      </p:sp>
      <p:sp>
        <p:nvSpPr>
          <p:cNvPr id="5"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z="1400" smtClean="0"/>
              <a:pPr/>
              <a:t>‹#›</a:t>
            </a:fld>
            <a:endParaRPr lang="ja-JP" altLang="en-US" sz="1400"/>
          </a:p>
        </p:txBody>
      </p:sp>
    </p:spTree>
    <p:extLst>
      <p:ext uri="{BB962C8B-B14F-4D97-AF65-F5344CB8AC3E}">
        <p14:creationId xmlns:p14="http://schemas.microsoft.com/office/powerpoint/2010/main" val="1668774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1D03AB66-6148-4F37-9D43-CFAB95CF351A}" type="slidenum">
              <a:rPr lang="en-US" altLang="ja-JP"/>
              <a:pPr/>
              <a:t>‹#›</a:t>
            </a:fld>
            <a:endParaRPr lang="en-US" altLang="ja-JP"/>
          </a:p>
        </p:txBody>
      </p:sp>
    </p:spTree>
    <p:extLst>
      <p:ext uri="{BB962C8B-B14F-4D97-AF65-F5344CB8AC3E}">
        <p14:creationId xmlns:p14="http://schemas.microsoft.com/office/powerpoint/2010/main" val="3773954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16F40DD1-DC7E-449D-BFAD-61657FD938A3}" type="slidenum">
              <a:rPr lang="en-US" altLang="ja-JP"/>
              <a:pPr/>
              <a:t>‹#›</a:t>
            </a:fld>
            <a:endParaRPr lang="en-US" altLang="ja-JP"/>
          </a:p>
        </p:txBody>
      </p:sp>
    </p:spTree>
    <p:extLst>
      <p:ext uri="{BB962C8B-B14F-4D97-AF65-F5344CB8AC3E}">
        <p14:creationId xmlns:p14="http://schemas.microsoft.com/office/powerpoint/2010/main" val="3228071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wmf"/><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2"/>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Meiryo UI" panose="020B0604030504040204" pitchFamily="50" charset="-128"/>
                <a:ea typeface="Meiryo UI" panose="020B0604030504040204"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Meiryo UI" panose="020B0604030504040204" pitchFamily="50" charset="-128"/>
                <a:ea typeface="Meiryo UI" panose="020B0604030504040204"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eiryo UI" panose="020B0604030504040204" pitchFamily="50" charset="-128"/>
                <a:ea typeface="Meiryo UI" panose="020B0604030504040204" pitchFamily="50" charset="-128"/>
              </a:defRPr>
            </a:lvl1pPr>
          </a:lstStyle>
          <a:p>
            <a:fld id="{75E5A5F9-C9B3-40A3-9D44-1DA5A0C56F85}" type="slidenum">
              <a:rPr lang="en-US" altLang="ja-JP" smtClean="0"/>
              <a:pPr/>
              <a:t>‹#›</a:t>
            </a:fld>
            <a:endParaRPr lang="en-US" altLang="ja-JP"/>
          </a:p>
        </p:txBody>
      </p:sp>
      <p:grpSp>
        <p:nvGrpSpPr>
          <p:cNvPr id="2" name="Group 18"/>
          <p:cNvGrpSpPr>
            <a:grpSpLocks/>
          </p:cNvGrpSpPr>
          <p:nvPr userDrawn="1"/>
        </p:nvGrpSpPr>
        <p:grpSpPr bwMode="auto">
          <a:xfrm>
            <a:off x="0" y="0"/>
            <a:ext cx="9144000" cy="546100"/>
            <a:chOff x="0" y="0"/>
            <a:chExt cx="5760" cy="344"/>
          </a:xfrm>
        </p:grpSpPr>
        <p:pic>
          <p:nvPicPr>
            <p:cNvPr id="1034" name="Picture 9" descr="mlit_top"/>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1" y="0"/>
            <a:ext cx="493236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2" name="Picture 14"/>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t="3670"/>
          <a:stretch>
            <a:fillRect/>
          </a:stretch>
        </p:blipFill>
        <p:spPr bwMode="auto">
          <a:xfrm>
            <a:off x="7593014" y="2"/>
            <a:ext cx="15509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89" r:id="rId12"/>
  </p:sldLayoutIdLst>
  <p:txStyles>
    <p:titleStyle>
      <a:lvl1pPr algn="l" rtl="0" eaLnBrk="0" fontAlgn="base" hangingPunct="0">
        <a:spcBef>
          <a:spcPct val="0"/>
        </a:spcBef>
        <a:spcAft>
          <a:spcPct val="0"/>
        </a:spcAft>
        <a:defRPr kumimoji="1" sz="2800" b="1">
          <a:solidFill>
            <a:srgbClr val="4087C8"/>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eiryo UI" panose="020B0604030504040204" pitchFamily="50" charset="-128"/>
          <a:ea typeface="Meiryo UI" panose="020B0604030504040204"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defRPr>
      </a:lvl4pPr>
      <a:lvl5pPr marL="20574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0665" y="1987298"/>
            <a:ext cx="8403336" cy="1470025"/>
          </a:xfrm>
        </p:spPr>
        <p:txBody>
          <a:bodyPr/>
          <a:lstStyle/>
          <a:p>
            <a:pPr algn="ctr"/>
            <a:r>
              <a:rPr lang="ja-JP" altLang="en-US" sz="3200" dirty="0"/>
              <a:t>体系整理を踏まえた</a:t>
            </a:r>
            <a:br>
              <a:rPr lang="en-US" altLang="ja-JP" sz="3200" dirty="0"/>
            </a:br>
            <a:r>
              <a:rPr lang="ja-JP" altLang="en-US" sz="3200" dirty="0"/>
              <a:t>気象警報・解説情報</a:t>
            </a:r>
            <a:r>
              <a:rPr lang="en-US" altLang="ja-JP" sz="3200" dirty="0"/>
              <a:t>XML</a:t>
            </a:r>
            <a:r>
              <a:rPr lang="ja-JP" altLang="en-US" sz="3200" dirty="0"/>
              <a:t>電文（概要）</a:t>
            </a:r>
          </a:p>
        </p:txBody>
      </p:sp>
      <p:sp>
        <p:nvSpPr>
          <p:cNvPr id="3" name="サブタイトル 2"/>
          <p:cNvSpPr>
            <a:spLocks noGrp="1"/>
          </p:cNvSpPr>
          <p:nvPr>
            <p:ph type="subTitle" idx="1"/>
          </p:nvPr>
        </p:nvSpPr>
        <p:spPr>
          <a:xfrm>
            <a:off x="1371600" y="4162246"/>
            <a:ext cx="6400800" cy="1752600"/>
          </a:xfrm>
        </p:spPr>
        <p:txBody>
          <a:bodyPr/>
          <a:lstStyle/>
          <a:p>
            <a:r>
              <a:rPr lang="ja-JP" altLang="en-US" sz="2800" dirty="0">
                <a:latin typeface="Meiryo UI"/>
                <a:ea typeface="Meiryo UI"/>
              </a:rPr>
              <a:t>令和7年</a:t>
            </a:r>
            <a:r>
              <a:rPr lang="en-US" altLang="ja-JP" sz="2800" dirty="0">
                <a:latin typeface="Meiryo UI"/>
                <a:ea typeface="Meiryo UI"/>
              </a:rPr>
              <a:t>12</a:t>
            </a:r>
            <a:r>
              <a:rPr lang="ja-JP" altLang="en-US" sz="2800" dirty="0">
                <a:latin typeface="Meiryo UI"/>
                <a:ea typeface="Meiryo UI"/>
              </a:rPr>
              <a:t>月</a:t>
            </a:r>
            <a:endParaRPr lang="en-US" altLang="ja-JP" sz="2800" dirty="0">
              <a:latin typeface="Meiryo UI"/>
              <a:ea typeface="Meiryo UI"/>
            </a:endParaRPr>
          </a:p>
          <a:p>
            <a:r>
              <a:rPr lang="ja-JP" altLang="en-US" sz="2800" dirty="0">
                <a:latin typeface="Meiryo UI"/>
                <a:ea typeface="Meiryo UI"/>
              </a:rPr>
              <a:t>気象庁</a:t>
            </a:r>
            <a:endParaRPr lang="en-US" altLang="ja-JP" sz="2800" dirty="0">
              <a:latin typeface="Meiryo UI"/>
              <a:ea typeface="Meiryo UI"/>
            </a:endParaRPr>
          </a:p>
        </p:txBody>
      </p:sp>
    </p:spTree>
    <p:extLst>
      <p:ext uri="{BB962C8B-B14F-4D97-AF65-F5344CB8AC3E}">
        <p14:creationId xmlns:p14="http://schemas.microsoft.com/office/powerpoint/2010/main" val="1380672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AAF013-D1E4-3070-DDDB-08847F7C50B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B011F88-E34F-67FA-3A43-DCFB6D1E3DEB}"/>
              </a:ext>
            </a:extLst>
          </p:cNvPr>
          <p:cNvSpPr txBox="1">
            <a:spLocks/>
          </p:cNvSpPr>
          <p:nvPr/>
        </p:nvSpPr>
        <p:spPr>
          <a:xfrm>
            <a:off x="0" y="0"/>
            <a:ext cx="8857673" cy="476250"/>
          </a:xfrm>
          <a:prstGeom prst="rect">
            <a:avLst/>
          </a:prstGeom>
        </p:spPr>
        <p:txBody>
          <a:bodyPr/>
          <a:lstStyle>
            <a:lvl1pPr algn="l" rtl="0" eaLnBrk="0" fontAlgn="base" hangingPunct="0">
              <a:spcBef>
                <a:spcPct val="0"/>
              </a:spcBef>
              <a:spcAft>
                <a:spcPct val="0"/>
              </a:spcAft>
              <a:defRPr kumimoji="1" sz="2800" b="1">
                <a:solidFill>
                  <a:srgbClr val="4087C8"/>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lang="ja-JP" altLang="en-US" sz="2400" kern="0"/>
              <a:t>新しい</a:t>
            </a:r>
            <a:r>
              <a:rPr kumimoji="1" lang="ja-JP" altLang="en-US" sz="2400" b="1" i="0" u="none" strike="noStrike" kern="0" cap="none" spc="0" normalizeH="0" baseline="0" noProof="0">
                <a:ln>
                  <a:noFill/>
                </a:ln>
                <a:solidFill>
                  <a:srgbClr val="4087C8"/>
                </a:solidFill>
                <a:effectLst/>
                <a:uLnTx/>
                <a:uFillTx/>
              </a:rPr>
              <a:t>防災気象情報</a:t>
            </a:r>
            <a:r>
              <a:rPr kumimoji="1" lang="ja-JP" altLang="en-US" sz="2000" b="1" i="0" u="none" strike="noStrike" kern="0" cap="none" spc="0" normalizeH="0" baseline="0" noProof="0">
                <a:ln>
                  <a:noFill/>
                </a:ln>
                <a:solidFill>
                  <a:srgbClr val="4087C8"/>
                </a:solidFill>
                <a:effectLst/>
                <a:uLnTx/>
                <a:uFillTx/>
              </a:rPr>
              <a:t>（</a:t>
            </a:r>
            <a:r>
              <a:rPr lang="ja-JP" altLang="en-US" sz="2000" kern="0"/>
              <a:t>令和</a:t>
            </a:r>
            <a:r>
              <a:rPr lang="en-US" altLang="ja-JP" sz="2000" kern="0"/>
              <a:t>8</a:t>
            </a:r>
            <a:r>
              <a:rPr lang="ja-JP" altLang="en-US" sz="2000" kern="0"/>
              <a:t>年</a:t>
            </a:r>
            <a:r>
              <a:rPr lang="en-US" altLang="ja-JP" sz="2000" kern="0"/>
              <a:t>5</a:t>
            </a:r>
            <a:r>
              <a:rPr lang="ja-JP" altLang="en-US" sz="2000" kern="0"/>
              <a:t>月下旬</a:t>
            </a:r>
            <a:r>
              <a:rPr kumimoji="1" lang="ja-JP" altLang="en-US" sz="2000" b="1" i="0" u="none" strike="noStrike" kern="0" cap="none" spc="0" normalizeH="0" baseline="0" noProof="0">
                <a:ln>
                  <a:noFill/>
                </a:ln>
                <a:solidFill>
                  <a:srgbClr val="4087C8"/>
                </a:solidFill>
                <a:effectLst/>
                <a:uLnTx/>
                <a:uFillTx/>
              </a:rPr>
              <a:t>から運用開始予定）</a:t>
            </a:r>
            <a:endParaRPr kumimoji="1" lang="ja-JP" altLang="en-US" sz="2400" b="1" i="0" u="none" strike="noStrike" kern="0" cap="none" spc="0" normalizeH="0" baseline="0" noProof="0">
              <a:ln>
                <a:noFill/>
              </a:ln>
              <a:solidFill>
                <a:srgbClr val="4087C8"/>
              </a:solidFill>
              <a:effectLst/>
              <a:uLnTx/>
              <a:uFillTx/>
              <a:latin typeface="Meiryo UI" panose="020B0604030504040204" pitchFamily="50" charset="-128"/>
              <a:ea typeface="Meiryo UI" panose="020B0604030504040204" pitchFamily="50" charset="-128"/>
              <a:cs typeface="+mj-cs"/>
            </a:endParaRPr>
          </a:p>
        </p:txBody>
      </p:sp>
      <p:graphicFrame>
        <p:nvGraphicFramePr>
          <p:cNvPr id="4" name="表 3">
            <a:extLst>
              <a:ext uri="{FF2B5EF4-FFF2-40B4-BE49-F238E27FC236}">
                <a16:creationId xmlns:a16="http://schemas.microsoft.com/office/drawing/2014/main" id="{EEBAF8A9-6F55-806E-B612-9FB101440BF9}"/>
              </a:ext>
            </a:extLst>
          </p:cNvPr>
          <p:cNvGraphicFramePr>
            <a:graphicFrameLocks noGrp="1"/>
          </p:cNvGraphicFramePr>
          <p:nvPr>
            <p:extLst>
              <p:ext uri="{D42A27DB-BD31-4B8C-83A1-F6EECF244321}">
                <p14:modId xmlns:p14="http://schemas.microsoft.com/office/powerpoint/2010/main" val="3945793563"/>
              </p:ext>
            </p:extLst>
          </p:nvPr>
        </p:nvGraphicFramePr>
        <p:xfrm>
          <a:off x="291691" y="2347822"/>
          <a:ext cx="8641428" cy="3950530"/>
        </p:xfrm>
        <a:graphic>
          <a:graphicData uri="http://schemas.openxmlformats.org/drawingml/2006/table">
            <a:tbl>
              <a:tblPr firstRow="1" bandRow="1">
                <a:tableStyleId>{2D5ABB26-0587-4C30-8999-92F81FD0307C}</a:tableStyleId>
              </a:tblPr>
              <a:tblGrid>
                <a:gridCol w="1088737">
                  <a:extLst>
                    <a:ext uri="{9D8B030D-6E8A-4147-A177-3AD203B41FA5}">
                      <a16:colId xmlns:a16="http://schemas.microsoft.com/office/drawing/2014/main" val="2941024283"/>
                    </a:ext>
                  </a:extLst>
                </a:gridCol>
                <a:gridCol w="1168400">
                  <a:extLst>
                    <a:ext uri="{9D8B030D-6E8A-4147-A177-3AD203B41FA5}">
                      <a16:colId xmlns:a16="http://schemas.microsoft.com/office/drawing/2014/main" val="1165943878"/>
                    </a:ext>
                  </a:extLst>
                </a:gridCol>
                <a:gridCol w="1345854">
                  <a:extLst>
                    <a:ext uri="{9D8B030D-6E8A-4147-A177-3AD203B41FA5}">
                      <a16:colId xmlns:a16="http://schemas.microsoft.com/office/drawing/2014/main" val="1687148074"/>
                    </a:ext>
                  </a:extLst>
                </a:gridCol>
                <a:gridCol w="1460846">
                  <a:extLst>
                    <a:ext uri="{9D8B030D-6E8A-4147-A177-3AD203B41FA5}">
                      <a16:colId xmlns:a16="http://schemas.microsoft.com/office/drawing/2014/main" val="1900327126"/>
                    </a:ext>
                  </a:extLst>
                </a:gridCol>
                <a:gridCol w="1263593">
                  <a:extLst>
                    <a:ext uri="{9D8B030D-6E8A-4147-A177-3AD203B41FA5}">
                      <a16:colId xmlns:a16="http://schemas.microsoft.com/office/drawing/2014/main" val="3592399949"/>
                    </a:ext>
                  </a:extLst>
                </a:gridCol>
                <a:gridCol w="2313998">
                  <a:extLst>
                    <a:ext uri="{9D8B030D-6E8A-4147-A177-3AD203B41FA5}">
                      <a16:colId xmlns:a16="http://schemas.microsoft.com/office/drawing/2014/main" val="2149323067"/>
                    </a:ext>
                  </a:extLst>
                </a:gridCol>
              </a:tblGrid>
              <a:tr h="675845">
                <a:tc>
                  <a:txBody>
                    <a:bodyPr/>
                    <a:lstStyle/>
                    <a:p>
                      <a:pPr algn="ctr"/>
                      <a:endParaRPr kumimoji="1" lang="ja-JP" altLang="en-US" sz="1200" b="1">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a:latin typeface="Meiryo UI" panose="020B0604030504040204" pitchFamily="50" charset="-128"/>
                          <a:ea typeface="Meiryo UI" panose="020B0604030504040204" pitchFamily="50" charset="-128"/>
                        </a:rPr>
                        <a:t>河川氾濫</a:t>
                      </a:r>
                      <a:endParaRPr kumimoji="1" lang="en-US" altLang="ja-JP" sz="1600" b="1">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a:latin typeface="Meiryo UI" panose="020B0604030504040204" pitchFamily="50" charset="-128"/>
                          <a:ea typeface="Meiryo UI" panose="020B0604030504040204" pitchFamily="50" charset="-128"/>
                        </a:rPr>
                        <a:t>１級河川などの</a:t>
                      </a:r>
                      <a:endParaRPr kumimoji="1" lang="en-US" altLang="ja-JP" sz="900" b="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a:latin typeface="Meiryo UI" panose="020B0604030504040204" pitchFamily="50" charset="-128"/>
                          <a:ea typeface="Meiryo UI" panose="020B0604030504040204" pitchFamily="50" charset="-128"/>
                        </a:rPr>
                        <a:t>大河川の氾濫</a:t>
                      </a:r>
                      <a:endParaRPr kumimoji="1" lang="ja-JP" altLang="en-US" sz="800" b="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a:latin typeface="Meiryo UI" panose="020B0604030504040204" pitchFamily="50" charset="-128"/>
                          <a:ea typeface="Meiryo UI" panose="020B0604030504040204" pitchFamily="50" charset="-128"/>
                        </a:rPr>
                        <a:t>大雨</a:t>
                      </a:r>
                      <a:endParaRPr kumimoji="1" lang="en-US" altLang="ja-JP" sz="1600" b="1">
                        <a:latin typeface="Meiryo UI" panose="020B0604030504040204" pitchFamily="50" charset="-128"/>
                        <a:ea typeface="Meiryo UI" panose="020B0604030504040204" pitchFamily="50" charset="-128"/>
                      </a:endParaRPr>
                    </a:p>
                    <a:p>
                      <a:pPr algn="ctr"/>
                      <a:r>
                        <a:rPr kumimoji="1" lang="ja-JP" altLang="en-US" sz="900" b="0">
                          <a:latin typeface="Meiryo UI" panose="020B0604030504040204" pitchFamily="50" charset="-128"/>
                          <a:ea typeface="Meiryo UI" panose="020B0604030504040204" pitchFamily="50" charset="-128"/>
                        </a:rPr>
                        <a:t>低地の浸水や</a:t>
                      </a:r>
                      <a:endParaRPr kumimoji="1" lang="en-US" altLang="ja-JP" sz="900" b="0">
                        <a:latin typeface="Meiryo UI" panose="020B0604030504040204" pitchFamily="50" charset="-128"/>
                        <a:ea typeface="Meiryo UI" panose="020B0604030504040204" pitchFamily="50" charset="-128"/>
                      </a:endParaRPr>
                    </a:p>
                    <a:p>
                      <a:pPr algn="ctr"/>
                      <a:r>
                        <a:rPr kumimoji="1" lang="ja-JP" altLang="en-US" sz="900" b="0">
                          <a:latin typeface="Meiryo UI" panose="020B0604030504040204" pitchFamily="50" charset="-128"/>
                          <a:ea typeface="Meiryo UI" panose="020B0604030504040204" pitchFamily="50" charset="-128"/>
                        </a:rPr>
                        <a:t>大河川以外の氾濫</a:t>
                      </a:r>
                      <a:endParaRPr kumimoji="1" lang="ja-JP" altLang="en-US" sz="800" b="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600" b="1">
                          <a:latin typeface="Meiryo UI" panose="020B0604030504040204" pitchFamily="50" charset="-128"/>
                          <a:ea typeface="Meiryo UI" panose="020B0604030504040204" pitchFamily="50" charset="-128"/>
                        </a:rPr>
                        <a:t>土砂災害</a:t>
                      </a:r>
                      <a:endParaRPr kumimoji="1" lang="en-US" altLang="ja-JP" sz="1600" b="1">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a:latin typeface="Meiryo UI" panose="020B0604030504040204" pitchFamily="50" charset="-128"/>
                          <a:ea typeface="Meiryo UI" panose="020B0604030504040204" pitchFamily="50" charset="-128"/>
                        </a:rPr>
                        <a:t>急傾斜地のがけ崩れや</a:t>
                      </a:r>
                      <a:endParaRPr kumimoji="1" lang="en-US" altLang="ja-JP" sz="900" b="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a:latin typeface="Meiryo UI" panose="020B0604030504040204" pitchFamily="50" charset="-128"/>
                          <a:ea typeface="Meiryo UI" panose="020B0604030504040204" pitchFamily="50" charset="-128"/>
                        </a:rPr>
                        <a:t>土石流</a:t>
                      </a:r>
                      <a:endParaRPr kumimoji="1" lang="ja-JP" altLang="en-US" sz="800" b="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600" b="1">
                          <a:latin typeface="Meiryo UI" panose="020B0604030504040204" pitchFamily="50" charset="-128"/>
                          <a:ea typeface="Meiryo UI" panose="020B0604030504040204" pitchFamily="50" charset="-128"/>
                        </a:rPr>
                        <a:t>高潮</a:t>
                      </a:r>
                      <a:endParaRPr kumimoji="1" lang="en-US" altLang="ja-JP" sz="1600" b="1">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a:latin typeface="Meiryo UI" panose="020B0604030504040204" pitchFamily="50" charset="-128"/>
                          <a:ea typeface="Meiryo UI" panose="020B0604030504040204" pitchFamily="50" charset="-128"/>
                        </a:rPr>
                        <a:t>海水面の上昇や</a:t>
                      </a:r>
                      <a:endParaRPr kumimoji="1" lang="en-US" altLang="ja-JP" sz="900" b="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a:latin typeface="Meiryo UI" panose="020B0604030504040204" pitchFamily="50" charset="-128"/>
                          <a:ea typeface="Meiryo UI" panose="020B0604030504040204" pitchFamily="50" charset="-128"/>
                        </a:rPr>
                        <a:t>波の打上げによる浸水</a:t>
                      </a:r>
                      <a:endParaRPr kumimoji="1" lang="ja-JP" altLang="en-US" sz="800" b="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a:solidFill>
                            <a:schemeClr val="tx1"/>
                          </a:solidFill>
                          <a:latin typeface="+mn-ea"/>
                          <a:ea typeface="+mn-ea"/>
                        </a:rPr>
                        <a:t>住民が</a:t>
                      </a:r>
                      <a:br>
                        <a:rPr kumimoji="1" lang="en-US" altLang="ja-JP" sz="1400" b="1">
                          <a:solidFill>
                            <a:srgbClr val="000000"/>
                          </a:solidFill>
                          <a:latin typeface="+mn-ea"/>
                          <a:ea typeface="+mn-ea"/>
                        </a:rPr>
                      </a:br>
                      <a:r>
                        <a:rPr lang="ja-JP" altLang="en-US" sz="1400" b="1">
                          <a:solidFill>
                            <a:schemeClr val="tx1"/>
                          </a:solidFill>
                          <a:latin typeface="+mn-ea"/>
                          <a:ea typeface="+mn-ea"/>
                        </a:rPr>
                        <a:t>と</a:t>
                      </a:r>
                      <a:r>
                        <a:rPr kumimoji="1" lang="ja-JP" altLang="en-US" sz="1400" b="1">
                          <a:solidFill>
                            <a:schemeClr val="tx1"/>
                          </a:solidFill>
                          <a:latin typeface="+mn-ea"/>
                          <a:ea typeface="+mn-ea"/>
                        </a:rPr>
                        <a:t>るべき行動</a:t>
                      </a:r>
                      <a:endParaRPr kumimoji="1" lang="en-US" altLang="ja-JP" sz="1400" b="1">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3813339"/>
                  </a:ext>
                </a:extLst>
              </a:tr>
              <a:tr h="575028">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警戒レベル</a:t>
                      </a:r>
                      <a:endParaRPr kumimoji="1" lang="en-US" altLang="ja-JP" sz="1200" b="1">
                        <a:solidFill>
                          <a:schemeClr val="bg1"/>
                        </a:solidFill>
                        <a:latin typeface="Meiryo UI" panose="020B0604030504040204" pitchFamily="50" charset="-128"/>
                        <a:ea typeface="Meiryo UI" panose="020B0604030504040204" pitchFamily="50" charset="-128"/>
                      </a:endParaRPr>
                    </a:p>
                    <a:p>
                      <a:pPr algn="ctr"/>
                      <a:r>
                        <a:rPr kumimoji="1" lang="ja-JP" altLang="en-US" b="1">
                          <a:solidFill>
                            <a:schemeClr val="bg1"/>
                          </a:solidFill>
                          <a:latin typeface="Meiryo UI" panose="020B0604030504040204" pitchFamily="50" charset="-128"/>
                          <a:ea typeface="Meiryo UI" panose="020B0604030504040204" pitchFamily="50" charset="-128"/>
                        </a:rPr>
                        <a:t>５相当</a:t>
                      </a:r>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C000C"/>
                    </a:solid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レベル５</a:t>
                      </a:r>
                      <a:endParaRPr kumimoji="1" lang="en-US" altLang="ja-JP" sz="1200" b="1">
                        <a:solidFill>
                          <a:schemeClr val="bg1"/>
                        </a:solidFill>
                        <a:latin typeface="Meiryo UI" panose="020B0604030504040204" pitchFamily="50" charset="-128"/>
                        <a:ea typeface="Meiryo UI" panose="020B0604030504040204" pitchFamily="50" charset="-128"/>
                      </a:endParaRPr>
                    </a:p>
                    <a:p>
                      <a:pPr algn="ctr"/>
                      <a:r>
                        <a:rPr kumimoji="1" lang="ja-JP" altLang="en-US" sz="1200" b="1">
                          <a:solidFill>
                            <a:schemeClr val="bg1"/>
                          </a:solidFill>
                          <a:latin typeface="Meiryo UI" panose="020B0604030504040204" pitchFamily="50" charset="-128"/>
                          <a:ea typeface="Meiryo UI" panose="020B0604030504040204" pitchFamily="50" charset="-128"/>
                        </a:rPr>
                        <a:t>氾濫特別警報</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C000C"/>
                    </a:solidFill>
                  </a:tcPr>
                </a:tc>
                <a:tc>
                  <a:txBody>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レベル５</a:t>
                      </a:r>
                      <a:endParaRPr kumimoji="1" lang="en-US" altLang="ja-JP" sz="1200" b="1" dirty="0">
                        <a:solidFill>
                          <a:schemeClr val="bg1"/>
                        </a:solidFill>
                        <a:latin typeface="Meiryo UI" panose="020B0604030504040204" pitchFamily="50" charset="-128"/>
                        <a:ea typeface="Meiryo UI" panose="020B0604030504040204" pitchFamily="50" charset="-128"/>
                      </a:endParaRPr>
                    </a:p>
                    <a:p>
                      <a:pPr algn="ctr"/>
                      <a:r>
                        <a:rPr kumimoji="1" lang="ja-JP" altLang="en-US" sz="1200" b="1" dirty="0">
                          <a:solidFill>
                            <a:schemeClr val="bg1"/>
                          </a:solidFill>
                          <a:latin typeface="Meiryo UI" panose="020B0604030504040204" pitchFamily="50" charset="-128"/>
                          <a:ea typeface="Meiryo UI" panose="020B0604030504040204" pitchFamily="50" charset="-128"/>
                        </a:rPr>
                        <a:t>大雨特別警報</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C000C"/>
                    </a:solid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レベル５</a:t>
                      </a:r>
                      <a:endParaRPr kumimoji="1" lang="en-US" altLang="ja-JP" sz="1200" b="1">
                        <a:solidFill>
                          <a:schemeClr val="bg1"/>
                        </a:solidFill>
                        <a:latin typeface="Meiryo UI" panose="020B0604030504040204" pitchFamily="50" charset="-128"/>
                        <a:ea typeface="Meiryo UI" panose="020B0604030504040204" pitchFamily="50" charset="-128"/>
                      </a:endParaRPr>
                    </a:p>
                    <a:p>
                      <a:pPr algn="ctr"/>
                      <a:r>
                        <a:rPr kumimoji="1" lang="ja-JP" altLang="en-US" sz="1200" b="1">
                          <a:solidFill>
                            <a:schemeClr val="bg1"/>
                          </a:solidFill>
                          <a:latin typeface="Meiryo UI" panose="020B0604030504040204" pitchFamily="50" charset="-128"/>
                          <a:ea typeface="Meiryo UI" panose="020B0604030504040204" pitchFamily="50" charset="-128"/>
                        </a:rPr>
                        <a:t>土砂災害特別警報</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C000C"/>
                    </a:solid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レベル５</a:t>
                      </a:r>
                      <a:endParaRPr kumimoji="1" lang="en-US" altLang="ja-JP" sz="1200" b="1">
                        <a:solidFill>
                          <a:schemeClr val="bg1"/>
                        </a:solidFill>
                        <a:latin typeface="Meiryo UI" panose="020B0604030504040204" pitchFamily="50" charset="-128"/>
                        <a:ea typeface="Meiryo UI" panose="020B0604030504040204" pitchFamily="50" charset="-128"/>
                      </a:endParaRPr>
                    </a:p>
                    <a:p>
                      <a:pPr algn="ctr"/>
                      <a:r>
                        <a:rPr kumimoji="1" lang="ja-JP" altLang="en-US" sz="1200" b="1">
                          <a:solidFill>
                            <a:schemeClr val="bg1"/>
                          </a:solidFill>
                          <a:latin typeface="Meiryo UI" panose="020B0604030504040204" pitchFamily="50" charset="-128"/>
                          <a:ea typeface="Meiryo UI" panose="020B0604030504040204" pitchFamily="50" charset="-128"/>
                        </a:rPr>
                        <a:t>高潮特別警報</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C000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u="none">
                          <a:solidFill>
                            <a:schemeClr val="tx1"/>
                          </a:solidFill>
                          <a:latin typeface="Meiryo UI" panose="020B0604030504040204" pitchFamily="50" charset="-128"/>
                          <a:ea typeface="Meiryo UI" panose="020B0604030504040204" pitchFamily="50" charset="-128"/>
                        </a:rPr>
                        <a:t>命の危険　直ちに安全確保！</a:t>
                      </a:r>
                      <a:endParaRPr kumimoji="1" lang="en-US" altLang="ja-JP" sz="1200" b="0" u="none">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07751260"/>
                  </a:ext>
                </a:extLst>
              </a:tr>
              <a:tr h="331566">
                <a:tc gridSpan="6">
                  <a:txBody>
                    <a:bodyPr/>
                    <a:lstStyle/>
                    <a:p>
                      <a:pPr algn="ctr"/>
                      <a:r>
                        <a:rPr kumimoji="1" lang="ja-JP" altLang="en-US" sz="1200" b="1">
                          <a:solidFill>
                            <a:srgbClr val="AA00AA"/>
                          </a:solidFill>
                          <a:latin typeface="Meiryo UI" panose="020B0604030504040204" pitchFamily="50" charset="-128"/>
                          <a:ea typeface="Meiryo UI" panose="020B0604030504040204" pitchFamily="50" charset="-128"/>
                        </a:rPr>
                        <a:t>＜警戒レベル４までに危険な場所から</a:t>
                      </a:r>
                      <a:r>
                        <a:rPr kumimoji="1" lang="ja-JP" altLang="en-US" sz="1200" b="1" baseline="0">
                          <a:solidFill>
                            <a:srgbClr val="AA00AA"/>
                          </a:solidFill>
                          <a:latin typeface="Meiryo UI" panose="020B0604030504040204" pitchFamily="50" charset="-128"/>
                          <a:ea typeface="Meiryo UI" panose="020B0604030504040204" pitchFamily="50" charset="-128"/>
                        </a:rPr>
                        <a:t> </a:t>
                      </a:r>
                      <a:r>
                        <a:rPr kumimoji="1" lang="ja-JP" altLang="en-US" sz="1200" b="1">
                          <a:solidFill>
                            <a:srgbClr val="AA00AA"/>
                          </a:solidFill>
                          <a:latin typeface="Meiryo UI" panose="020B0604030504040204" pitchFamily="50" charset="-128"/>
                          <a:ea typeface="Meiryo UI" panose="020B0604030504040204" pitchFamily="50" charset="-128"/>
                        </a:rPr>
                        <a:t>かならず避難！＞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nSpc>
                          <a:spcPct val="100000"/>
                        </a:lnSpc>
                      </a:pPr>
                      <a:endParaRPr kumimoji="1" lang="en-US" altLang="ja-JP" sz="1200" b="0" u="none">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92928461"/>
                  </a:ext>
                </a:extLst>
              </a:tr>
              <a:tr h="574125">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警戒レベル</a:t>
                      </a:r>
                      <a:endParaRPr kumimoji="1" lang="en-US" altLang="ja-JP" b="1">
                        <a:solidFill>
                          <a:schemeClr val="bg1"/>
                        </a:solidFill>
                        <a:latin typeface="Meiryo UI" panose="020B0604030504040204" pitchFamily="50" charset="-128"/>
                        <a:ea typeface="Meiryo UI" panose="020B0604030504040204" pitchFamily="50" charset="-128"/>
                      </a:endParaRPr>
                    </a:p>
                    <a:p>
                      <a:pPr algn="ctr"/>
                      <a:r>
                        <a:rPr kumimoji="1" lang="ja-JP" altLang="en-US" b="1">
                          <a:solidFill>
                            <a:schemeClr val="bg1"/>
                          </a:solidFill>
                          <a:latin typeface="Meiryo UI" panose="020B0604030504040204" pitchFamily="50" charset="-128"/>
                          <a:ea typeface="Meiryo UI" panose="020B0604030504040204" pitchFamily="50" charset="-128"/>
                        </a:rPr>
                        <a:t>４相当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00AA"/>
                    </a:solid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レベル４</a:t>
                      </a:r>
                      <a:endParaRPr kumimoji="1" lang="en-US" altLang="ja-JP" sz="1200" b="1">
                        <a:solidFill>
                          <a:schemeClr val="bg1"/>
                        </a:solidFill>
                        <a:latin typeface="Meiryo UI" panose="020B0604030504040204" pitchFamily="50" charset="-128"/>
                        <a:ea typeface="Meiryo UI" panose="020B0604030504040204" pitchFamily="50" charset="-128"/>
                      </a:endParaRPr>
                    </a:p>
                    <a:p>
                      <a:pPr algn="ctr"/>
                      <a:r>
                        <a:rPr kumimoji="1" lang="ja-JP" altLang="en-US" sz="1200" b="1">
                          <a:solidFill>
                            <a:schemeClr val="bg1"/>
                          </a:solidFill>
                          <a:latin typeface="Meiryo UI" panose="020B0604030504040204" pitchFamily="50" charset="-128"/>
                          <a:ea typeface="Meiryo UI" panose="020B0604030504040204" pitchFamily="50" charset="-128"/>
                        </a:rPr>
                        <a:t>氾濫危険警報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AA00AA"/>
                    </a:solid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レベル４</a:t>
                      </a:r>
                      <a:endParaRPr kumimoji="1" lang="en-US" altLang="ja-JP" sz="1200" b="1">
                        <a:solidFill>
                          <a:schemeClr val="bg1"/>
                        </a:solidFill>
                        <a:latin typeface="Meiryo UI" panose="020B0604030504040204" pitchFamily="50" charset="-128"/>
                        <a:ea typeface="Meiryo UI" panose="020B0604030504040204" pitchFamily="50" charset="-128"/>
                      </a:endParaRPr>
                    </a:p>
                    <a:p>
                      <a:pPr algn="ctr"/>
                      <a:r>
                        <a:rPr kumimoji="1" lang="ja-JP" altLang="en-US" sz="1200" b="1">
                          <a:solidFill>
                            <a:schemeClr val="bg1"/>
                          </a:solidFill>
                          <a:latin typeface="Meiryo UI" panose="020B0604030504040204" pitchFamily="50" charset="-128"/>
                          <a:ea typeface="Meiryo UI" panose="020B0604030504040204" pitchFamily="50" charset="-128"/>
                        </a:rPr>
                        <a:t>大雨危険警報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AA00AA"/>
                    </a:solid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レベル４</a:t>
                      </a:r>
                      <a:endParaRPr kumimoji="1" lang="en-US" altLang="ja-JP" sz="1200" b="1">
                        <a:solidFill>
                          <a:schemeClr val="bg1"/>
                        </a:solidFill>
                        <a:latin typeface="Meiryo UI" panose="020B0604030504040204" pitchFamily="50" charset="-128"/>
                        <a:ea typeface="Meiryo UI" panose="020B0604030504040204" pitchFamily="50" charset="-128"/>
                      </a:endParaRPr>
                    </a:p>
                    <a:p>
                      <a:pPr algn="ctr"/>
                      <a:r>
                        <a:rPr kumimoji="1" lang="ja-JP" altLang="en-US" sz="1200" b="1">
                          <a:solidFill>
                            <a:schemeClr val="bg1"/>
                          </a:solidFill>
                          <a:latin typeface="Meiryo UI" panose="020B0604030504040204" pitchFamily="50" charset="-128"/>
                          <a:ea typeface="Meiryo UI" panose="020B0604030504040204" pitchFamily="50" charset="-128"/>
                        </a:rPr>
                        <a:t>土砂災害危険警報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AA00AA"/>
                    </a:solid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レベル４</a:t>
                      </a:r>
                      <a:endParaRPr kumimoji="1" lang="en-US" altLang="ja-JP" sz="1200" b="1">
                        <a:solidFill>
                          <a:schemeClr val="bg1"/>
                        </a:solidFill>
                        <a:latin typeface="Meiryo UI" panose="020B0604030504040204" pitchFamily="50" charset="-128"/>
                        <a:ea typeface="Meiryo UI" panose="020B0604030504040204" pitchFamily="50" charset="-128"/>
                      </a:endParaRPr>
                    </a:p>
                    <a:p>
                      <a:pPr algn="ctr"/>
                      <a:r>
                        <a:rPr kumimoji="1" lang="ja-JP" altLang="en-US" sz="1200" b="1">
                          <a:solidFill>
                            <a:schemeClr val="bg1"/>
                          </a:solidFill>
                          <a:latin typeface="Meiryo UI" panose="020B0604030504040204" pitchFamily="50" charset="-128"/>
                          <a:ea typeface="Meiryo UI" panose="020B0604030504040204" pitchFamily="50" charset="-128"/>
                        </a:rPr>
                        <a:t>高潮危険警報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AA00AA"/>
                    </a:solidFill>
                  </a:tcPr>
                </a:tc>
                <a:tc>
                  <a:txBody>
                    <a:bodyPr/>
                    <a:lstStyle/>
                    <a:p>
                      <a:pPr>
                        <a:lnSpc>
                          <a:spcPct val="100000"/>
                        </a:lnSpc>
                      </a:pPr>
                      <a:r>
                        <a:rPr kumimoji="1" lang="ja-JP" altLang="en-US" sz="1200" b="0" u="none">
                          <a:solidFill>
                            <a:schemeClr val="tx1"/>
                          </a:solidFill>
                          <a:latin typeface="Meiryo UI" panose="020B0604030504040204" pitchFamily="50" charset="-128"/>
                          <a:ea typeface="Meiryo UI" panose="020B0604030504040204" pitchFamily="50" charset="-128"/>
                        </a:rPr>
                        <a:t>危険な場所から全員避難</a:t>
                      </a:r>
                      <a:endParaRPr kumimoji="1" lang="en-US" altLang="ja-JP" sz="1200" b="0" u="none">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3521898"/>
                  </a:ext>
                </a:extLst>
              </a:tr>
              <a:tr h="574766">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警戒レベル</a:t>
                      </a:r>
                      <a:endParaRPr kumimoji="1" lang="en-US" altLang="ja-JP" sz="1200" b="1">
                        <a:solidFill>
                          <a:schemeClr val="bg1"/>
                        </a:solidFill>
                        <a:latin typeface="Meiryo UI" panose="020B0604030504040204" pitchFamily="50" charset="-128"/>
                        <a:ea typeface="Meiryo UI" panose="020B0604030504040204" pitchFamily="50" charset="-128"/>
                      </a:endParaRPr>
                    </a:p>
                    <a:p>
                      <a:pPr algn="ctr"/>
                      <a:r>
                        <a:rPr kumimoji="1" lang="ja-JP" altLang="en-US" b="1">
                          <a:solidFill>
                            <a:schemeClr val="bg1"/>
                          </a:solidFill>
                          <a:latin typeface="Meiryo UI" panose="020B0604030504040204" pitchFamily="50" charset="-128"/>
                          <a:ea typeface="Meiryo UI" panose="020B0604030504040204" pitchFamily="50" charset="-128"/>
                        </a:rPr>
                        <a:t>３相当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2800"/>
                    </a:solid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レベル３</a:t>
                      </a:r>
                      <a:endParaRPr kumimoji="1" lang="en-US" altLang="ja-JP" sz="1200" b="1">
                        <a:solidFill>
                          <a:schemeClr val="bg1"/>
                        </a:solidFill>
                        <a:latin typeface="Meiryo UI" panose="020B0604030504040204" pitchFamily="50" charset="-128"/>
                        <a:ea typeface="Meiryo UI" panose="020B0604030504040204" pitchFamily="50" charset="-128"/>
                      </a:endParaRPr>
                    </a:p>
                    <a:p>
                      <a:pPr algn="ctr"/>
                      <a:r>
                        <a:rPr kumimoji="1" lang="ja-JP" altLang="en-US" sz="1200" b="1">
                          <a:solidFill>
                            <a:schemeClr val="bg1"/>
                          </a:solidFill>
                          <a:latin typeface="Meiryo UI" panose="020B0604030504040204" pitchFamily="50" charset="-128"/>
                          <a:ea typeface="Meiryo UI" panose="020B0604030504040204" pitchFamily="50" charset="-128"/>
                        </a:rPr>
                        <a:t>氾濫警報</a:t>
                      </a:r>
                      <a:endParaRPr kumimoji="1" lang="en-US" altLang="ja-JP" sz="1200" b="1">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2800"/>
                    </a:solid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レベル３</a:t>
                      </a:r>
                      <a:endParaRPr kumimoji="1" lang="en-US" altLang="ja-JP" sz="1200" b="1">
                        <a:solidFill>
                          <a:schemeClr val="bg1"/>
                        </a:solidFill>
                        <a:latin typeface="Meiryo UI" panose="020B0604030504040204" pitchFamily="50" charset="-128"/>
                        <a:ea typeface="Meiryo UI" panose="020B0604030504040204" pitchFamily="50" charset="-128"/>
                      </a:endParaRPr>
                    </a:p>
                    <a:p>
                      <a:pPr algn="ctr"/>
                      <a:r>
                        <a:rPr kumimoji="1" lang="ja-JP" altLang="en-US" sz="1200" b="1">
                          <a:solidFill>
                            <a:schemeClr val="bg1"/>
                          </a:solidFill>
                          <a:latin typeface="Meiryo UI" panose="020B0604030504040204" pitchFamily="50" charset="-128"/>
                          <a:ea typeface="Meiryo UI" panose="020B0604030504040204" pitchFamily="50" charset="-128"/>
                        </a:rPr>
                        <a:t>大雨警報</a:t>
                      </a:r>
                      <a:endParaRPr kumimoji="1" lang="en-US" altLang="ja-JP" sz="1200" b="1">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2800"/>
                    </a:solid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レベル３</a:t>
                      </a:r>
                      <a:endParaRPr kumimoji="1" lang="en-US" altLang="ja-JP" sz="1200" b="1">
                        <a:solidFill>
                          <a:schemeClr val="bg1"/>
                        </a:solidFill>
                        <a:latin typeface="Meiryo UI" panose="020B0604030504040204" pitchFamily="50" charset="-128"/>
                        <a:ea typeface="Meiryo UI" panose="020B0604030504040204" pitchFamily="50" charset="-128"/>
                      </a:endParaRPr>
                    </a:p>
                    <a:p>
                      <a:pPr algn="ctr"/>
                      <a:r>
                        <a:rPr kumimoji="1" lang="ja-JP" altLang="en-US" sz="1200" b="1">
                          <a:solidFill>
                            <a:schemeClr val="bg1"/>
                          </a:solidFill>
                          <a:latin typeface="Meiryo UI" panose="020B0604030504040204" pitchFamily="50" charset="-128"/>
                          <a:ea typeface="Meiryo UI" panose="020B0604030504040204" pitchFamily="50" charset="-128"/>
                        </a:rPr>
                        <a:t>土砂災害警報</a:t>
                      </a:r>
                      <a:endParaRPr kumimoji="1" lang="en-US" altLang="ja-JP" sz="1200" b="1">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2800"/>
                    </a:solid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レベル３</a:t>
                      </a:r>
                      <a:endParaRPr kumimoji="1" lang="en-US" altLang="ja-JP" sz="1200" b="1">
                        <a:solidFill>
                          <a:schemeClr val="bg1"/>
                        </a:solidFill>
                        <a:latin typeface="Meiryo UI" panose="020B0604030504040204" pitchFamily="50" charset="-128"/>
                        <a:ea typeface="Meiryo UI" panose="020B0604030504040204" pitchFamily="50" charset="-128"/>
                      </a:endParaRPr>
                    </a:p>
                    <a:p>
                      <a:pPr algn="ctr"/>
                      <a:r>
                        <a:rPr kumimoji="1" lang="ja-JP" altLang="en-US" sz="1200" b="1">
                          <a:solidFill>
                            <a:schemeClr val="bg1"/>
                          </a:solidFill>
                          <a:latin typeface="Meiryo UI" panose="020B0604030504040204" pitchFamily="50" charset="-128"/>
                          <a:ea typeface="Meiryo UI" panose="020B0604030504040204" pitchFamily="50" charset="-128"/>
                        </a:rPr>
                        <a:t>高潮警報</a:t>
                      </a:r>
                      <a:endParaRPr kumimoji="1" lang="en-US" altLang="ja-JP" sz="1200" b="1">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2800"/>
                    </a:solidFill>
                  </a:tcPr>
                </a:tc>
                <a:tc>
                  <a:txBody>
                    <a:bodyPr/>
                    <a:lstStyle/>
                    <a:p>
                      <a:pPr>
                        <a:lnSpc>
                          <a:spcPct val="100000"/>
                        </a:lnSpc>
                      </a:pPr>
                      <a:r>
                        <a:rPr kumimoji="1" lang="ja-JP" altLang="en-US" sz="1200">
                          <a:latin typeface="Meiryo UI" panose="020B0604030504040204" pitchFamily="50" charset="-128"/>
                          <a:ea typeface="Meiryo UI" panose="020B0604030504040204" pitchFamily="50" charset="-128"/>
                        </a:rPr>
                        <a:t>避難に時間を要する人は早めに避難、避難の準備など</a:t>
                      </a:r>
                      <a:endParaRPr kumimoji="1" lang="ja-JP" sz="12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39972695"/>
                  </a:ext>
                </a:extLst>
              </a:tr>
              <a:tr h="609600">
                <a:tc>
                  <a:txBody>
                    <a:bodyPr/>
                    <a:lstStyle/>
                    <a:p>
                      <a:pPr algn="ctr"/>
                      <a:r>
                        <a:rPr kumimoji="1" lang="ja-JP" altLang="en-US" sz="1200" b="1">
                          <a:latin typeface="Meiryo UI" panose="020B0604030504040204" pitchFamily="50" charset="-128"/>
                          <a:ea typeface="Meiryo UI" panose="020B0604030504040204" pitchFamily="50" charset="-128"/>
                        </a:rPr>
                        <a:t>警戒レベル</a:t>
                      </a:r>
                      <a:endParaRPr kumimoji="1" lang="en-US" altLang="ja-JP" sz="1200" b="1">
                        <a:latin typeface="Meiryo UI" panose="020B0604030504040204" pitchFamily="50" charset="-128"/>
                        <a:ea typeface="Meiryo UI" panose="020B0604030504040204" pitchFamily="50" charset="-128"/>
                      </a:endParaRPr>
                    </a:p>
                    <a:p>
                      <a:pPr algn="ctr"/>
                      <a:r>
                        <a:rPr kumimoji="1" lang="ja-JP" altLang="en-US" b="1">
                          <a:latin typeface="Meiryo UI" panose="020B0604030504040204" pitchFamily="50" charset="-128"/>
                          <a:ea typeface="Meiryo UI" panose="020B0604030504040204" pitchFamily="50" charset="-128"/>
                        </a:rPr>
                        <a:t>２</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E700"/>
                    </a:solidFill>
                  </a:tcPr>
                </a:tc>
                <a:tc>
                  <a:txBody>
                    <a:bodyPr/>
                    <a:lstStyle/>
                    <a:p>
                      <a:pPr algn="ctr"/>
                      <a:r>
                        <a:rPr kumimoji="1" lang="ja-JP" altLang="en-US" sz="1200" b="1">
                          <a:latin typeface="Meiryo UI" panose="020B0604030504040204" pitchFamily="50" charset="-128"/>
                          <a:ea typeface="Meiryo UI" panose="020B0604030504040204" pitchFamily="50" charset="-128"/>
                        </a:rPr>
                        <a:t>レベル２</a:t>
                      </a:r>
                      <a:endParaRPr kumimoji="1" lang="en-US" altLang="ja-JP" sz="1200" b="1">
                        <a:latin typeface="Meiryo UI" panose="020B0604030504040204" pitchFamily="50" charset="-128"/>
                        <a:ea typeface="Meiryo UI" panose="020B0604030504040204" pitchFamily="50" charset="-128"/>
                      </a:endParaRPr>
                    </a:p>
                    <a:p>
                      <a:pPr algn="ctr"/>
                      <a:r>
                        <a:rPr kumimoji="1" lang="ja-JP" altLang="en-US" sz="1200" b="1">
                          <a:latin typeface="Meiryo UI" panose="020B0604030504040204" pitchFamily="50" charset="-128"/>
                          <a:ea typeface="Meiryo UI" panose="020B0604030504040204" pitchFamily="50" charset="-128"/>
                        </a:rPr>
                        <a:t>氾濫注意報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E700"/>
                    </a:solidFill>
                  </a:tcPr>
                </a:tc>
                <a:tc>
                  <a:txBody>
                    <a:bodyPr/>
                    <a:lstStyle/>
                    <a:p>
                      <a:pPr algn="ctr"/>
                      <a:r>
                        <a:rPr kumimoji="1" lang="ja-JP" altLang="en-US" sz="1200" b="1">
                          <a:latin typeface="Meiryo UI" panose="020B0604030504040204" pitchFamily="50" charset="-128"/>
                          <a:ea typeface="Meiryo UI" panose="020B0604030504040204" pitchFamily="50" charset="-128"/>
                        </a:rPr>
                        <a:t>レベル２</a:t>
                      </a:r>
                      <a:endParaRPr kumimoji="1" lang="en-US" altLang="ja-JP" sz="1200" b="1">
                        <a:latin typeface="Meiryo UI" panose="020B0604030504040204" pitchFamily="50" charset="-128"/>
                        <a:ea typeface="Meiryo UI" panose="020B0604030504040204" pitchFamily="50" charset="-128"/>
                      </a:endParaRPr>
                    </a:p>
                    <a:p>
                      <a:pPr algn="ctr"/>
                      <a:r>
                        <a:rPr kumimoji="1" lang="ja-JP" altLang="en-US" sz="1200" b="1">
                          <a:latin typeface="Meiryo UI" panose="020B0604030504040204" pitchFamily="50" charset="-128"/>
                          <a:ea typeface="Meiryo UI" panose="020B0604030504040204" pitchFamily="50" charset="-128"/>
                        </a:rPr>
                        <a:t>大雨注意報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E700"/>
                    </a:solidFill>
                  </a:tcPr>
                </a:tc>
                <a:tc>
                  <a:txBody>
                    <a:bodyPr/>
                    <a:lstStyle/>
                    <a:p>
                      <a:pPr algn="ctr"/>
                      <a:r>
                        <a:rPr kumimoji="1" lang="ja-JP" altLang="en-US" sz="1200" b="1">
                          <a:latin typeface="Meiryo UI" panose="020B0604030504040204" pitchFamily="50" charset="-128"/>
                          <a:ea typeface="Meiryo UI" panose="020B0604030504040204" pitchFamily="50" charset="-128"/>
                        </a:rPr>
                        <a:t>レベル２</a:t>
                      </a:r>
                      <a:endParaRPr kumimoji="1" lang="en-US" altLang="ja-JP" sz="1200" b="1">
                        <a:latin typeface="Meiryo UI" panose="020B0604030504040204" pitchFamily="50" charset="-128"/>
                        <a:ea typeface="Meiryo UI" panose="020B0604030504040204" pitchFamily="50" charset="-128"/>
                      </a:endParaRPr>
                    </a:p>
                    <a:p>
                      <a:pPr algn="ctr"/>
                      <a:r>
                        <a:rPr kumimoji="1" lang="ja-JP" altLang="en-US" sz="1200" b="1">
                          <a:latin typeface="Meiryo UI" panose="020B0604030504040204" pitchFamily="50" charset="-128"/>
                          <a:ea typeface="Meiryo UI" panose="020B0604030504040204" pitchFamily="50" charset="-128"/>
                        </a:rPr>
                        <a:t>土砂災害注意報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E700"/>
                    </a:solidFill>
                  </a:tcPr>
                </a:tc>
                <a:tc>
                  <a:txBody>
                    <a:bodyPr/>
                    <a:lstStyle/>
                    <a:p>
                      <a:pPr algn="ctr"/>
                      <a:r>
                        <a:rPr kumimoji="1" lang="ja-JP" altLang="en-US" sz="1200" b="1">
                          <a:latin typeface="Meiryo UI" panose="020B0604030504040204" pitchFamily="50" charset="-128"/>
                          <a:ea typeface="Meiryo UI" panose="020B0604030504040204" pitchFamily="50" charset="-128"/>
                        </a:rPr>
                        <a:t>レベル２</a:t>
                      </a:r>
                      <a:endParaRPr kumimoji="1" lang="en-US" altLang="ja-JP" sz="1200" b="1">
                        <a:latin typeface="Meiryo UI" panose="020B0604030504040204" pitchFamily="50" charset="-128"/>
                        <a:ea typeface="Meiryo UI" panose="020B0604030504040204" pitchFamily="50" charset="-128"/>
                      </a:endParaRPr>
                    </a:p>
                    <a:p>
                      <a:pPr algn="ctr"/>
                      <a:r>
                        <a:rPr kumimoji="1" lang="ja-JP" altLang="en-US" sz="1200" b="1">
                          <a:latin typeface="Meiryo UI" panose="020B0604030504040204" pitchFamily="50" charset="-128"/>
                          <a:ea typeface="Meiryo UI" panose="020B0604030504040204" pitchFamily="50" charset="-128"/>
                        </a:rPr>
                        <a:t>高潮注意報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E70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latin typeface="Meiryo UI" panose="020B0604030504040204" pitchFamily="50" charset="-128"/>
                          <a:ea typeface="Meiryo UI" panose="020B0604030504040204" pitchFamily="50" charset="-128"/>
                        </a:rPr>
                        <a:t>避難行動を確認（避難場所や避難ルート、避難のタイミングなど）</a:t>
                      </a:r>
                      <a:endParaRPr lang="ja-JP" sz="12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54951932"/>
                  </a:ext>
                </a:extLst>
              </a:tr>
              <a:tr h="609600">
                <a:tc>
                  <a:txBody>
                    <a:bodyPr/>
                    <a:lstStyle/>
                    <a:p>
                      <a:pPr algn="ctr"/>
                      <a:r>
                        <a:rPr kumimoji="1" lang="ja-JP" altLang="en-US" sz="1200" b="1">
                          <a:latin typeface="Meiryo UI" panose="020B0604030504040204" pitchFamily="50" charset="-128"/>
                          <a:ea typeface="Meiryo UI" panose="020B0604030504040204" pitchFamily="50" charset="-128"/>
                        </a:rPr>
                        <a:t>警戒レベル</a:t>
                      </a:r>
                      <a:endParaRPr kumimoji="1" lang="en-US" altLang="ja-JP" b="1">
                        <a:latin typeface="Meiryo UI" panose="020B0604030504040204" pitchFamily="50" charset="-128"/>
                        <a:ea typeface="Meiryo UI" panose="020B0604030504040204" pitchFamily="50" charset="-128"/>
                      </a:endParaRPr>
                    </a:p>
                    <a:p>
                      <a:pPr algn="ctr"/>
                      <a:r>
                        <a:rPr kumimoji="1" lang="ja-JP" altLang="en-US" b="1">
                          <a:latin typeface="Meiryo UI" panose="020B0604030504040204" pitchFamily="50" charset="-128"/>
                          <a:ea typeface="Meiryo UI" panose="020B0604030504040204" pitchFamily="50" charset="-128"/>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4">
                  <a:txBody>
                    <a:bodyPr/>
                    <a:lstStyle/>
                    <a:p>
                      <a:r>
                        <a:rPr kumimoji="1" lang="ja-JP" altLang="en-US" sz="1200" b="1">
                          <a:latin typeface="Meiryo UI" panose="020B0604030504040204" pitchFamily="50" charset="-128"/>
                          <a:ea typeface="Meiryo UI" panose="020B0604030504040204" pitchFamily="50" charset="-128"/>
                        </a:rPr>
                        <a:t>早期注意情報</a:t>
                      </a:r>
                      <a:endParaRPr kumimoji="1" lang="ja-JP" alt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災害への心構えを高める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63431626"/>
                  </a:ext>
                </a:extLst>
              </a:tr>
            </a:tbl>
          </a:graphicData>
        </a:graphic>
      </p:graphicFrame>
      <p:cxnSp>
        <p:nvCxnSpPr>
          <p:cNvPr id="8" name="直線コネクタ 7">
            <a:extLst>
              <a:ext uri="{FF2B5EF4-FFF2-40B4-BE49-F238E27FC236}">
                <a16:creationId xmlns:a16="http://schemas.microsoft.com/office/drawing/2014/main" id="{2742BFAA-8D16-A5E6-6DE7-0F2075E1900C}"/>
              </a:ext>
            </a:extLst>
          </p:cNvPr>
          <p:cNvCxnSpPr/>
          <p:nvPr/>
        </p:nvCxnSpPr>
        <p:spPr>
          <a:xfrm>
            <a:off x="402727" y="3754477"/>
            <a:ext cx="2377440" cy="14027"/>
          </a:xfrm>
          <a:prstGeom prst="line">
            <a:avLst/>
          </a:prstGeom>
          <a:ln w="19050">
            <a:solidFill>
              <a:srgbClr val="AA00AA"/>
            </a:solidFill>
            <a:prstDash val="dashDot"/>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EDAE0D86-0D24-3368-3FE2-D7974B5FFB7A}"/>
              </a:ext>
            </a:extLst>
          </p:cNvPr>
          <p:cNvCxnSpPr/>
          <p:nvPr/>
        </p:nvCxnSpPr>
        <p:spPr>
          <a:xfrm flipV="1">
            <a:off x="6481309" y="3767177"/>
            <a:ext cx="2364378" cy="7013"/>
          </a:xfrm>
          <a:prstGeom prst="line">
            <a:avLst/>
          </a:prstGeom>
          <a:ln w="19050">
            <a:solidFill>
              <a:srgbClr val="AA00AA"/>
            </a:solidFill>
            <a:prstDash val="dashDot"/>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C04AC842-3832-6FA4-F237-3FFF591368D4}"/>
              </a:ext>
            </a:extLst>
          </p:cNvPr>
          <p:cNvSpPr txBox="1"/>
          <p:nvPr/>
        </p:nvSpPr>
        <p:spPr>
          <a:xfrm>
            <a:off x="153480" y="1978962"/>
            <a:ext cx="4909947" cy="369332"/>
          </a:xfrm>
          <a:prstGeom prst="rect">
            <a:avLst/>
          </a:prstGeom>
          <a:noFill/>
        </p:spPr>
        <p:txBody>
          <a:bodyPr wrap="square" rtlCol="0">
            <a:spAutoFit/>
          </a:bodyPr>
          <a:lstStyle/>
          <a:p>
            <a:r>
              <a:rPr kumimoji="1" lang="ja-JP" altLang="en-US" b="1">
                <a:latin typeface="Meiryo UI" panose="020B0604030504040204" pitchFamily="50" charset="-128"/>
                <a:ea typeface="Meiryo UI" panose="020B0604030504040204" pitchFamily="50" charset="-128"/>
              </a:rPr>
              <a:t>新しい防災気象情報の情報体系とその名称</a:t>
            </a:r>
          </a:p>
        </p:txBody>
      </p:sp>
      <p:sp>
        <p:nvSpPr>
          <p:cNvPr id="10" name="テキスト ボックス 9">
            <a:extLst>
              <a:ext uri="{FF2B5EF4-FFF2-40B4-BE49-F238E27FC236}">
                <a16:creationId xmlns:a16="http://schemas.microsoft.com/office/drawing/2014/main" id="{9E83EF89-8246-437F-597A-5E7A253196F3}"/>
              </a:ext>
            </a:extLst>
          </p:cNvPr>
          <p:cNvSpPr txBox="1"/>
          <p:nvPr/>
        </p:nvSpPr>
        <p:spPr>
          <a:xfrm>
            <a:off x="119253" y="718566"/>
            <a:ext cx="8900922" cy="923330"/>
          </a:xfrm>
          <a:prstGeom prst="rect">
            <a:avLst/>
          </a:prstGeom>
          <a:noFill/>
          <a:ln w="19050">
            <a:solidFill>
              <a:schemeClr val="tx1"/>
            </a:solidFill>
          </a:ln>
        </p:spPr>
        <p:txBody>
          <a:bodyPr wrap="square" rtlCol="0">
            <a:spAutoFit/>
          </a:bodyPr>
          <a:lstStyle/>
          <a:p>
            <a:pPr marL="285750" lvl="0" indent="-285750" algn="just" fontAlgn="auto">
              <a:spcBef>
                <a:spcPts val="0"/>
              </a:spcBef>
              <a:spcAft>
                <a:spcPts val="0"/>
              </a:spcAft>
              <a:buFont typeface="Wingdings" panose="05000000000000000000" pitchFamily="2" charset="2"/>
              <a:buChar char="l"/>
              <a:defRPr/>
            </a:pPr>
            <a:r>
              <a:rPr kumimoji="1" lang="ja-JP" altLang="en-US"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防災気象情報</a:t>
            </a: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lang="ja-JP" altLang="en-US" sz="1400">
                <a:solidFill>
                  <a:prstClr val="black"/>
                </a:solidFill>
                <a:latin typeface="Meiryo UI" panose="020B0604030504040204" pitchFamily="50" charset="-128"/>
                <a:ea typeface="Meiryo UI" panose="020B0604030504040204" pitchFamily="50" charset="-128"/>
              </a:rPr>
              <a:t>河川氾濫、</a:t>
            </a: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大雨、土砂災害、高潮）</a:t>
            </a:r>
            <a:r>
              <a:rPr kumimoji="1" lang="ja-JP" altLang="en-US"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を５段階の警戒レベルにあわせて発表。</a:t>
            </a:r>
            <a:endParaRPr kumimoji="1" lang="en-US" altLang="ja-JP"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対象災害ごとの情報</a:t>
            </a:r>
            <a:r>
              <a:rPr lang="ja-JP" altLang="en-US">
                <a:solidFill>
                  <a:prstClr val="black"/>
                </a:solidFill>
                <a:latin typeface="Meiryo UI" panose="020B0604030504040204" pitchFamily="50" charset="-128"/>
                <a:ea typeface="Meiryo UI" panose="020B0604030504040204" pitchFamily="50" charset="-128"/>
              </a:rPr>
              <a:t>として</a:t>
            </a:r>
            <a:r>
              <a:rPr kumimoji="1" lang="ja-JP" altLang="en-US"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整理するとともに、</a:t>
            </a:r>
            <a:r>
              <a:rPr lang="ja-JP" altLang="en-US" b="1" u="sng">
                <a:solidFill>
                  <a:prstClr val="black"/>
                </a:solidFill>
                <a:latin typeface="Meiryo UI" panose="020B0604030504040204" pitchFamily="50" charset="-128"/>
                <a:ea typeface="Meiryo UI" panose="020B0604030504040204" pitchFamily="50" charset="-128"/>
              </a:rPr>
              <a:t>レベル４相当の情報として危険警報を新設</a:t>
            </a:r>
            <a:r>
              <a:rPr lang="ja-JP" altLang="en-US">
                <a:solidFill>
                  <a:prstClr val="black"/>
                </a:solidFill>
                <a:latin typeface="Meiryo UI" panose="020B0604030504040204" pitchFamily="50" charset="-128"/>
                <a:ea typeface="Meiryo UI" panose="020B0604030504040204" pitchFamily="50" charset="-128"/>
              </a:rPr>
              <a:t>。</a:t>
            </a:r>
            <a:endParaRPr kumimoji="1" lang="en-US" altLang="ja-JP"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b="1" i="0" u="sng"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情報名称そのものにレベルの数字を付けて発表</a:t>
            </a:r>
            <a:r>
              <a:rPr kumimoji="1" lang="ja-JP" altLang="en-US"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6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（例：レベル４大雨危険警報 等）</a:t>
            </a:r>
            <a:endParaRPr kumimoji="1" lang="en-US" altLang="ja-JP" sz="16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818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CC4CE7-AABC-3A44-E954-01B319282756}"/>
            </a:ext>
          </a:extLst>
        </p:cNvPr>
        <p:cNvGrpSpPr/>
        <p:nvPr/>
      </p:nvGrpSpPr>
      <p:grpSpPr>
        <a:xfrm>
          <a:off x="0" y="0"/>
          <a:ext cx="0" cy="0"/>
          <a:chOff x="0" y="0"/>
          <a:chExt cx="0" cy="0"/>
        </a:xfrm>
      </p:grpSpPr>
      <p:sp>
        <p:nvSpPr>
          <p:cNvPr id="5" name="角丸四角形 11">
            <a:extLst>
              <a:ext uri="{FF2B5EF4-FFF2-40B4-BE49-F238E27FC236}">
                <a16:creationId xmlns:a16="http://schemas.microsoft.com/office/drawing/2014/main" id="{D918875F-D097-F108-CD3C-91D481CB8D4C}"/>
              </a:ext>
            </a:extLst>
          </p:cNvPr>
          <p:cNvSpPr/>
          <p:nvPr/>
        </p:nvSpPr>
        <p:spPr>
          <a:xfrm>
            <a:off x="110727" y="1107723"/>
            <a:ext cx="4174098" cy="5380156"/>
          </a:xfrm>
          <a:prstGeom prst="roundRect">
            <a:avLst>
              <a:gd name="adj" fmla="val 5703"/>
            </a:avLst>
          </a:prstGeom>
          <a:ln/>
        </p:spPr>
        <p:style>
          <a:lnRef idx="2">
            <a:schemeClr val="accent5"/>
          </a:lnRef>
          <a:fillRef idx="1">
            <a:schemeClr val="lt1"/>
          </a:fillRef>
          <a:effectRef idx="0">
            <a:schemeClr val="accent5"/>
          </a:effectRef>
          <a:fontRef idx="minor">
            <a:schemeClr val="dk1"/>
          </a:fontRef>
        </p:style>
        <p:txBody>
          <a:bodyPr rtlCol="0" anchor="t"/>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　　　　</a:t>
            </a:r>
            <a:r>
              <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VPWW54</a:t>
            </a: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（気象警報・注意報）</a:t>
            </a: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defTabSz="914400" rtl="0" eaLnBrk="1" fontAlgn="auto" latinLnBrk="0" hangingPunct="1">
              <a:lnSpc>
                <a:spcPct val="100000"/>
              </a:lnSpc>
              <a:spcBef>
                <a:spcPts val="0"/>
              </a:spcBef>
              <a:spcAft>
                <a:spcPts val="0"/>
              </a:spcAft>
              <a:buClrTx/>
              <a:buSzTx/>
              <a:buFontTx/>
              <a:buNone/>
              <a:tabLst/>
              <a:defRPr/>
            </a:pPr>
            <a:endParaRPr lang="en-US" altLang="ja-JP" sz="1050">
              <a:solidFill>
                <a:prstClr val="black"/>
              </a:solidFill>
              <a:latin typeface="Meiryo UI" panose="020B0604030504040204" pitchFamily="50" charset="-128"/>
              <a:ea typeface="Meiryo UI" panose="020B0604030504040204" pitchFamily="50" charset="-128"/>
            </a:endParaRPr>
          </a:p>
          <a:p>
            <a:pPr lvl="0" fontAlgn="auto">
              <a:spcBef>
                <a:spcPts val="0"/>
              </a:spcBef>
              <a:spcAft>
                <a:spcPts val="0"/>
              </a:spcAft>
              <a:defRPr/>
            </a:pPr>
            <a:r>
              <a:rPr lang="ja-JP" altLang="en-US" sz="1050">
                <a:solidFill>
                  <a:prstClr val="black"/>
                </a:solidFill>
                <a:latin typeface="Meiryo UI" panose="020B0604030504040204" pitchFamily="50" charset="-128"/>
                <a:ea typeface="Meiryo UI" panose="020B0604030504040204" pitchFamily="50" charset="-128"/>
              </a:rPr>
              <a:t>　　　　</a:t>
            </a:r>
            <a:r>
              <a:rPr lang="en-US" altLang="ja-JP" sz="1050">
                <a:solidFill>
                  <a:prstClr val="black"/>
                </a:solidFill>
                <a:latin typeface="Meiryo UI" panose="020B0604030504040204" pitchFamily="50" charset="-128"/>
                <a:ea typeface="Meiryo UI" panose="020B0604030504040204" pitchFamily="50" charset="-128"/>
              </a:rPr>
              <a:t>VXWW50</a:t>
            </a:r>
          </a:p>
          <a:p>
            <a:pPr lvl="0" fontAlgn="auto">
              <a:spcBef>
                <a:spcPts val="0"/>
              </a:spcBef>
              <a:spcAft>
                <a:spcPts val="0"/>
              </a:spcAft>
              <a:defRPr/>
            </a:pPr>
            <a:r>
              <a:rPr lang="ja-JP" altLang="en-US" sz="1050">
                <a:solidFill>
                  <a:prstClr val="black"/>
                </a:solidFill>
                <a:latin typeface="Meiryo UI" panose="020B0604030504040204" pitchFamily="50" charset="-128"/>
                <a:ea typeface="Meiryo UI" panose="020B0604030504040204" pitchFamily="50" charset="-128"/>
              </a:rPr>
              <a:t>（土砂災害警戒情報）</a:t>
            </a: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6" name="角丸四角形 134">
            <a:extLst>
              <a:ext uri="{FF2B5EF4-FFF2-40B4-BE49-F238E27FC236}">
                <a16:creationId xmlns:a16="http://schemas.microsoft.com/office/drawing/2014/main" id="{F038225F-F0C7-05B2-7322-B9F490798601}"/>
              </a:ext>
            </a:extLst>
          </p:cNvPr>
          <p:cNvSpPr/>
          <p:nvPr/>
        </p:nvSpPr>
        <p:spPr>
          <a:xfrm>
            <a:off x="2348805" y="1181570"/>
            <a:ext cx="1864839" cy="4666985"/>
          </a:xfrm>
          <a:prstGeom prst="roundRect">
            <a:avLst>
              <a:gd name="adj" fmla="val 8867"/>
            </a:avLst>
          </a:prstGeom>
          <a:solidFill>
            <a:srgbClr val="D9EDEF"/>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1600"/>
          </a:p>
        </p:txBody>
      </p:sp>
      <p:sp>
        <p:nvSpPr>
          <p:cNvPr id="7" name="正方形/長方形 6">
            <a:extLst>
              <a:ext uri="{FF2B5EF4-FFF2-40B4-BE49-F238E27FC236}">
                <a16:creationId xmlns:a16="http://schemas.microsoft.com/office/drawing/2014/main" id="{9CA72B41-C8BE-07C3-7AE6-85D8A576B9C3}"/>
              </a:ext>
            </a:extLst>
          </p:cNvPr>
          <p:cNvSpPr/>
          <p:nvPr/>
        </p:nvSpPr>
        <p:spPr>
          <a:xfrm>
            <a:off x="965561" y="775409"/>
            <a:ext cx="1380227" cy="261517"/>
          </a:xfrm>
          <a:prstGeom prst="rect">
            <a:avLst/>
          </a:prstGeom>
        </p:spPr>
        <p:style>
          <a:lnRef idx="1">
            <a:schemeClr val="accent5"/>
          </a:lnRef>
          <a:fillRef idx="2">
            <a:schemeClr val="accent5"/>
          </a:fillRef>
          <a:effectRef idx="1">
            <a:schemeClr val="accent5"/>
          </a:effectRef>
          <a:fontRef idx="minor">
            <a:schemeClr val="dk1"/>
          </a:fontRef>
        </p:style>
        <p:txBody>
          <a:bodyPr lIns="36000" rIns="36000"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15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現在</a:t>
            </a:r>
          </a:p>
        </p:txBody>
      </p:sp>
      <p:sp>
        <p:nvSpPr>
          <p:cNvPr id="9" name="正方形/長方形 8">
            <a:extLst>
              <a:ext uri="{FF2B5EF4-FFF2-40B4-BE49-F238E27FC236}">
                <a16:creationId xmlns:a16="http://schemas.microsoft.com/office/drawing/2014/main" id="{8F6B0483-68BC-B6DA-E4CC-90C2B627BB98}"/>
              </a:ext>
            </a:extLst>
          </p:cNvPr>
          <p:cNvSpPr/>
          <p:nvPr/>
        </p:nvSpPr>
        <p:spPr>
          <a:xfrm>
            <a:off x="6661770" y="775394"/>
            <a:ext cx="2235269" cy="26154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移行後の電文</a:t>
            </a:r>
          </a:p>
        </p:txBody>
      </p:sp>
      <p:sp>
        <p:nvSpPr>
          <p:cNvPr id="11" name="角丸四角形 13">
            <a:extLst>
              <a:ext uri="{FF2B5EF4-FFF2-40B4-BE49-F238E27FC236}">
                <a16:creationId xmlns:a16="http://schemas.microsoft.com/office/drawing/2014/main" id="{0B634DCB-24D7-C299-9281-C4296ED47F94}"/>
              </a:ext>
            </a:extLst>
          </p:cNvPr>
          <p:cNvSpPr/>
          <p:nvPr/>
        </p:nvSpPr>
        <p:spPr>
          <a:xfrm>
            <a:off x="221222" y="2331642"/>
            <a:ext cx="1723844" cy="458660"/>
          </a:xfrm>
          <a:prstGeom prst="roundRect">
            <a:avLst>
              <a:gd name="adj" fmla="val 27416"/>
            </a:avLst>
          </a:prstGeom>
          <a:solidFill>
            <a:srgbClr val="D1FFD1"/>
          </a:solidFill>
          <a:ln>
            <a:solidFill>
              <a:srgbClr val="00B050"/>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警報・注意報等の変更と</a:t>
            </a:r>
            <a:br>
              <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警戒・注意事項</a:t>
            </a:r>
          </a:p>
        </p:txBody>
      </p:sp>
      <p:sp>
        <p:nvSpPr>
          <p:cNvPr id="13" name="角丸四角形 45">
            <a:extLst>
              <a:ext uri="{FF2B5EF4-FFF2-40B4-BE49-F238E27FC236}">
                <a16:creationId xmlns:a16="http://schemas.microsoft.com/office/drawing/2014/main" id="{E61D0588-223A-3BA9-0212-1B0B27CBB360}"/>
              </a:ext>
            </a:extLst>
          </p:cNvPr>
          <p:cNvSpPr/>
          <p:nvPr/>
        </p:nvSpPr>
        <p:spPr>
          <a:xfrm>
            <a:off x="6631010" y="4694073"/>
            <a:ext cx="2332500" cy="208377"/>
          </a:xfrm>
          <a:prstGeom prst="roundRect">
            <a:avLst>
              <a:gd name="adj" fmla="val 27416"/>
            </a:avLst>
          </a:prstGeom>
          <a:ln>
            <a:solidFill>
              <a:schemeClr val="accent4">
                <a:lumMod val="75000"/>
              </a:schemeClr>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VPWP50</a:t>
            </a:r>
            <a:r>
              <a:rPr lang="ja-JP" altLang="en-US" sz="1000">
                <a:solidFill>
                  <a:prstClr val="black"/>
                </a:solidFill>
                <a:latin typeface="Meiryo UI" panose="020B0604030504040204" pitchFamily="50" charset="-128"/>
                <a:ea typeface="Meiryo UI" panose="020B0604030504040204" pitchFamily="50" charset="-128"/>
              </a:rPr>
              <a:t> </a:t>
            </a:r>
            <a:r>
              <a:rPr lang="en-US" altLang="ja-JP" sz="1000">
                <a:solidFill>
                  <a:prstClr val="black"/>
                </a:solidFill>
                <a:latin typeface="Meiryo UI" panose="020B0604030504040204" pitchFamily="50" charset="-128"/>
                <a:ea typeface="Meiryo UI" panose="020B0604030504040204" pitchFamily="50" charset="-128"/>
              </a:rPr>
              <a:t>(</a:t>
            </a: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警戒・注意事項時系列</a:t>
            </a:r>
            <a:r>
              <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endPar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5" name="角丸四角形 72">
            <a:extLst>
              <a:ext uri="{FF2B5EF4-FFF2-40B4-BE49-F238E27FC236}">
                <a16:creationId xmlns:a16="http://schemas.microsoft.com/office/drawing/2014/main" id="{3D47F7D5-94C9-8A24-5196-C5005FA35A11}"/>
              </a:ext>
            </a:extLst>
          </p:cNvPr>
          <p:cNvSpPr/>
          <p:nvPr/>
        </p:nvSpPr>
        <p:spPr>
          <a:xfrm>
            <a:off x="6631010" y="1231211"/>
            <a:ext cx="2333478" cy="227127"/>
          </a:xfrm>
          <a:prstGeom prst="roundRect">
            <a:avLst>
              <a:gd name="adj" fmla="val 27416"/>
            </a:avLst>
          </a:prstGeom>
          <a:ln>
            <a:solidFill>
              <a:schemeClr val="accent4">
                <a:lumMod val="75000"/>
              </a:schemeClr>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10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VPWW55</a:t>
            </a: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10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大雨警報・注意報）</a:t>
            </a:r>
          </a:p>
        </p:txBody>
      </p:sp>
      <p:sp>
        <p:nvSpPr>
          <p:cNvPr id="17" name="角丸四角形 66">
            <a:extLst>
              <a:ext uri="{FF2B5EF4-FFF2-40B4-BE49-F238E27FC236}">
                <a16:creationId xmlns:a16="http://schemas.microsoft.com/office/drawing/2014/main" id="{449AD9AE-B522-009A-A569-12E5862F17C8}"/>
              </a:ext>
            </a:extLst>
          </p:cNvPr>
          <p:cNvSpPr/>
          <p:nvPr/>
        </p:nvSpPr>
        <p:spPr>
          <a:xfrm>
            <a:off x="2457733" y="1231436"/>
            <a:ext cx="848246" cy="243504"/>
          </a:xfrm>
          <a:prstGeom prst="roundRect">
            <a:avLst>
              <a:gd name="adj" fmla="val 27416"/>
            </a:avLst>
          </a:prstGeom>
          <a:solidFill>
            <a:schemeClr val="accent1">
              <a:lumMod val="20000"/>
              <a:lumOff val="80000"/>
            </a:schemeClr>
          </a:solidFill>
          <a:ln>
            <a:solidFill>
              <a:srgbClr val="00B0F0"/>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大雨</a:t>
            </a:r>
            <a:r>
              <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浸水</a:t>
            </a:r>
            <a:r>
              <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8" name="角丸四角形 68">
            <a:extLst>
              <a:ext uri="{FF2B5EF4-FFF2-40B4-BE49-F238E27FC236}">
                <a16:creationId xmlns:a16="http://schemas.microsoft.com/office/drawing/2014/main" id="{7FF57185-4FA3-6471-8404-8E3DE047DEFE}"/>
              </a:ext>
            </a:extLst>
          </p:cNvPr>
          <p:cNvSpPr/>
          <p:nvPr/>
        </p:nvSpPr>
        <p:spPr>
          <a:xfrm>
            <a:off x="2457733" y="1530066"/>
            <a:ext cx="848246" cy="243504"/>
          </a:xfrm>
          <a:prstGeom prst="roundRect">
            <a:avLst>
              <a:gd name="adj" fmla="val 27416"/>
            </a:avLst>
          </a:prstGeom>
          <a:solidFill>
            <a:schemeClr val="accent1">
              <a:lumMod val="20000"/>
              <a:lumOff val="80000"/>
            </a:schemeClr>
          </a:solidFill>
          <a:ln>
            <a:solidFill>
              <a:srgbClr val="00B0F0"/>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大雨</a:t>
            </a:r>
            <a:r>
              <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土砂</a:t>
            </a:r>
            <a:r>
              <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9" name="角丸四角形 71">
            <a:extLst>
              <a:ext uri="{FF2B5EF4-FFF2-40B4-BE49-F238E27FC236}">
                <a16:creationId xmlns:a16="http://schemas.microsoft.com/office/drawing/2014/main" id="{8A3503EA-8E2B-C590-5E8E-59FE6AF077D2}"/>
              </a:ext>
            </a:extLst>
          </p:cNvPr>
          <p:cNvSpPr/>
          <p:nvPr/>
        </p:nvSpPr>
        <p:spPr>
          <a:xfrm>
            <a:off x="3319494" y="1534721"/>
            <a:ext cx="848246" cy="243504"/>
          </a:xfrm>
          <a:prstGeom prst="roundRect">
            <a:avLst>
              <a:gd name="adj" fmla="val 27416"/>
            </a:avLst>
          </a:prstGeom>
          <a:solidFill>
            <a:schemeClr val="accent1">
              <a:lumMod val="20000"/>
              <a:lumOff val="80000"/>
            </a:schemeClr>
          </a:solidFill>
          <a:ln>
            <a:solidFill>
              <a:srgbClr val="00B0F0"/>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土砂災害</a:t>
            </a:r>
            <a:b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警戒情報</a:t>
            </a:r>
          </a:p>
        </p:txBody>
      </p:sp>
      <p:sp>
        <p:nvSpPr>
          <p:cNvPr id="20" name="角丸四角形 74">
            <a:extLst>
              <a:ext uri="{FF2B5EF4-FFF2-40B4-BE49-F238E27FC236}">
                <a16:creationId xmlns:a16="http://schemas.microsoft.com/office/drawing/2014/main" id="{C0382BA6-5304-9D13-49B6-39E2EB316DB3}"/>
              </a:ext>
            </a:extLst>
          </p:cNvPr>
          <p:cNvSpPr/>
          <p:nvPr/>
        </p:nvSpPr>
        <p:spPr>
          <a:xfrm>
            <a:off x="3319494" y="1223139"/>
            <a:ext cx="848246" cy="243504"/>
          </a:xfrm>
          <a:prstGeom prst="roundRect">
            <a:avLst>
              <a:gd name="adj" fmla="val 27416"/>
            </a:avLst>
          </a:prstGeom>
          <a:solidFill>
            <a:schemeClr val="accent1">
              <a:lumMod val="20000"/>
              <a:lumOff val="80000"/>
            </a:schemeClr>
          </a:solidFill>
          <a:ln>
            <a:solidFill>
              <a:srgbClr val="00B0F0"/>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洪水</a:t>
            </a:r>
            <a:b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ja-JP" altLang="en-US" sz="800" dirty="0">
                <a:solidFill>
                  <a:prstClr val="black"/>
                </a:solidFill>
                <a:latin typeface="Meiryo UI" panose="020B0604030504040204" pitchFamily="50" charset="-128"/>
                <a:ea typeface="Meiryo UI" panose="020B0604030504040204" pitchFamily="50" charset="-128"/>
              </a:rPr>
              <a:t>大</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河川以外</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1" name="角丸四角形 79">
            <a:extLst>
              <a:ext uri="{FF2B5EF4-FFF2-40B4-BE49-F238E27FC236}">
                <a16:creationId xmlns:a16="http://schemas.microsoft.com/office/drawing/2014/main" id="{485960D1-C293-C45B-FE38-1407751A48C2}"/>
              </a:ext>
            </a:extLst>
          </p:cNvPr>
          <p:cNvSpPr/>
          <p:nvPr/>
        </p:nvSpPr>
        <p:spPr>
          <a:xfrm>
            <a:off x="2457733" y="1821851"/>
            <a:ext cx="848246" cy="243504"/>
          </a:xfrm>
          <a:prstGeom prst="roundRect">
            <a:avLst>
              <a:gd name="adj" fmla="val 27416"/>
            </a:avLst>
          </a:prstGeom>
          <a:solidFill>
            <a:schemeClr val="accent1">
              <a:lumMod val="20000"/>
              <a:lumOff val="80000"/>
            </a:schemeClr>
          </a:solidFill>
          <a:ln>
            <a:solidFill>
              <a:srgbClr val="00B0F0"/>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高潮</a:t>
            </a:r>
          </a:p>
        </p:txBody>
      </p:sp>
      <p:sp>
        <p:nvSpPr>
          <p:cNvPr id="22" name="角丸四角形 81">
            <a:extLst>
              <a:ext uri="{FF2B5EF4-FFF2-40B4-BE49-F238E27FC236}">
                <a16:creationId xmlns:a16="http://schemas.microsoft.com/office/drawing/2014/main" id="{395E4360-090F-CB16-70F4-873325DB8F4C}"/>
              </a:ext>
            </a:extLst>
          </p:cNvPr>
          <p:cNvSpPr/>
          <p:nvPr/>
        </p:nvSpPr>
        <p:spPr>
          <a:xfrm>
            <a:off x="2457733" y="2399861"/>
            <a:ext cx="848246" cy="243504"/>
          </a:xfrm>
          <a:prstGeom prst="roundRect">
            <a:avLst>
              <a:gd name="adj" fmla="val 27416"/>
            </a:avLst>
          </a:prstGeom>
          <a:solidFill>
            <a:schemeClr val="accent1">
              <a:lumMod val="20000"/>
              <a:lumOff val="80000"/>
            </a:schemeClr>
          </a:solidFill>
          <a:ln>
            <a:solidFill>
              <a:srgbClr val="00B0F0"/>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波浪</a:t>
            </a:r>
          </a:p>
        </p:txBody>
      </p:sp>
      <p:sp>
        <p:nvSpPr>
          <p:cNvPr id="23" name="角丸四角形 82">
            <a:extLst>
              <a:ext uri="{FF2B5EF4-FFF2-40B4-BE49-F238E27FC236}">
                <a16:creationId xmlns:a16="http://schemas.microsoft.com/office/drawing/2014/main" id="{F9A7D572-C341-E93D-0568-4BCE9BFE7160}"/>
              </a:ext>
            </a:extLst>
          </p:cNvPr>
          <p:cNvSpPr/>
          <p:nvPr/>
        </p:nvSpPr>
        <p:spPr>
          <a:xfrm>
            <a:off x="2457733" y="2698491"/>
            <a:ext cx="848246" cy="243504"/>
          </a:xfrm>
          <a:prstGeom prst="roundRect">
            <a:avLst>
              <a:gd name="adj" fmla="val 27416"/>
            </a:avLst>
          </a:prstGeom>
          <a:solidFill>
            <a:schemeClr val="accent1">
              <a:lumMod val="20000"/>
              <a:lumOff val="80000"/>
            </a:schemeClr>
          </a:solidFill>
          <a:ln>
            <a:solidFill>
              <a:srgbClr val="00B0F0"/>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大雪</a:t>
            </a:r>
          </a:p>
        </p:txBody>
      </p:sp>
      <p:sp>
        <p:nvSpPr>
          <p:cNvPr id="24" name="角丸四角形 83">
            <a:extLst>
              <a:ext uri="{FF2B5EF4-FFF2-40B4-BE49-F238E27FC236}">
                <a16:creationId xmlns:a16="http://schemas.microsoft.com/office/drawing/2014/main" id="{EC2F1E60-DEDC-36A3-6D94-89D6C5C3D88F}"/>
              </a:ext>
            </a:extLst>
          </p:cNvPr>
          <p:cNvSpPr/>
          <p:nvPr/>
        </p:nvSpPr>
        <p:spPr>
          <a:xfrm>
            <a:off x="2457733" y="2110856"/>
            <a:ext cx="848246" cy="243504"/>
          </a:xfrm>
          <a:prstGeom prst="roundRect">
            <a:avLst>
              <a:gd name="adj" fmla="val 27416"/>
            </a:avLst>
          </a:prstGeom>
          <a:solidFill>
            <a:schemeClr val="accent1">
              <a:lumMod val="20000"/>
              <a:lumOff val="80000"/>
            </a:schemeClr>
          </a:solidFill>
          <a:ln>
            <a:solidFill>
              <a:srgbClr val="00B0F0"/>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00">
                <a:solidFill>
                  <a:prstClr val="black"/>
                </a:solidFill>
                <a:latin typeface="Meiryo UI" panose="020B0604030504040204" pitchFamily="50" charset="-128"/>
                <a:ea typeface="Meiryo UI" panose="020B0604030504040204" pitchFamily="50" charset="-128"/>
              </a:rPr>
              <a:t>暴風</a:t>
            </a:r>
            <a:r>
              <a:rPr lang="en-US" altLang="ja-JP" sz="1000">
                <a:solidFill>
                  <a:prstClr val="black"/>
                </a:solidFill>
                <a:latin typeface="Meiryo UI" panose="020B0604030504040204" pitchFamily="50" charset="-128"/>
                <a:ea typeface="Meiryo UI" panose="020B0604030504040204" pitchFamily="50" charset="-128"/>
              </a:rPr>
              <a:t>(</a:t>
            </a:r>
            <a:r>
              <a:rPr lang="ja-JP" altLang="en-US" sz="1000">
                <a:solidFill>
                  <a:prstClr val="black"/>
                </a:solidFill>
                <a:latin typeface="Meiryo UI" panose="020B0604030504040204" pitchFamily="50" charset="-128"/>
                <a:ea typeface="Meiryo UI" panose="020B0604030504040204" pitchFamily="50" charset="-128"/>
              </a:rPr>
              <a:t>雪</a:t>
            </a:r>
            <a:r>
              <a:rPr lang="en-US" altLang="ja-JP" sz="1000">
                <a:solidFill>
                  <a:prstClr val="black"/>
                </a:solidFill>
                <a:latin typeface="Meiryo UI" panose="020B0604030504040204" pitchFamily="50" charset="-128"/>
                <a:ea typeface="Meiryo UI" panose="020B0604030504040204" pitchFamily="50" charset="-128"/>
              </a:rPr>
              <a:t>)</a:t>
            </a:r>
            <a:endPar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6" name="角丸四角形 93">
            <a:extLst>
              <a:ext uri="{FF2B5EF4-FFF2-40B4-BE49-F238E27FC236}">
                <a16:creationId xmlns:a16="http://schemas.microsoft.com/office/drawing/2014/main" id="{ACCA8B7C-6E9B-6108-2335-75B382434EDB}"/>
              </a:ext>
            </a:extLst>
          </p:cNvPr>
          <p:cNvSpPr/>
          <p:nvPr/>
        </p:nvSpPr>
        <p:spPr>
          <a:xfrm>
            <a:off x="6631010" y="1541388"/>
            <a:ext cx="2333478" cy="227127"/>
          </a:xfrm>
          <a:prstGeom prst="roundRect">
            <a:avLst>
              <a:gd name="adj" fmla="val 27416"/>
            </a:avLst>
          </a:prstGeom>
          <a:ln>
            <a:solidFill>
              <a:schemeClr val="accent4">
                <a:lumMod val="75000"/>
              </a:schemeClr>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10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VPWW56</a:t>
            </a: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（土砂災害</a:t>
            </a:r>
            <a:r>
              <a:rPr kumimoji="1" lang="ja-JP" altLang="en-US" sz="1050" b="0" i="0" u="none" strike="noStrike" kern="1200" cap="none" spc="-10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警報・注意報）</a:t>
            </a:r>
          </a:p>
        </p:txBody>
      </p:sp>
      <p:sp>
        <p:nvSpPr>
          <p:cNvPr id="27" name="角丸四角形 94">
            <a:extLst>
              <a:ext uri="{FF2B5EF4-FFF2-40B4-BE49-F238E27FC236}">
                <a16:creationId xmlns:a16="http://schemas.microsoft.com/office/drawing/2014/main" id="{2B583F22-B806-FEBF-AC64-74A95E076665}"/>
              </a:ext>
            </a:extLst>
          </p:cNvPr>
          <p:cNvSpPr/>
          <p:nvPr/>
        </p:nvSpPr>
        <p:spPr>
          <a:xfrm>
            <a:off x="6631010" y="1830040"/>
            <a:ext cx="2333478" cy="227127"/>
          </a:xfrm>
          <a:prstGeom prst="roundRect">
            <a:avLst>
              <a:gd name="adj" fmla="val 27416"/>
            </a:avLst>
          </a:prstGeom>
          <a:ln>
            <a:solidFill>
              <a:schemeClr val="accent4">
                <a:lumMod val="75000"/>
              </a:schemeClr>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10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VPWW57</a:t>
            </a: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（高潮</a:t>
            </a:r>
            <a:r>
              <a:rPr kumimoji="1" lang="ja-JP" altLang="en-US" sz="1050" b="0" i="0" u="none" strike="noStrike" kern="1200" cap="none" spc="-10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警報・注意報）</a:t>
            </a:r>
          </a:p>
        </p:txBody>
      </p:sp>
      <p:sp>
        <p:nvSpPr>
          <p:cNvPr id="28" name="角丸四角形 95">
            <a:extLst>
              <a:ext uri="{FF2B5EF4-FFF2-40B4-BE49-F238E27FC236}">
                <a16:creationId xmlns:a16="http://schemas.microsoft.com/office/drawing/2014/main" id="{AF59D3F9-2AD3-D535-1F5A-8FF8E4A3C803}"/>
              </a:ext>
            </a:extLst>
          </p:cNvPr>
          <p:cNvSpPr/>
          <p:nvPr/>
        </p:nvSpPr>
        <p:spPr>
          <a:xfrm>
            <a:off x="6631010" y="2119045"/>
            <a:ext cx="2333478" cy="227127"/>
          </a:xfrm>
          <a:prstGeom prst="roundRect">
            <a:avLst>
              <a:gd name="adj" fmla="val 27416"/>
            </a:avLst>
          </a:prstGeom>
          <a:ln>
            <a:solidFill>
              <a:schemeClr val="accent4">
                <a:lumMod val="75000"/>
              </a:schemeClr>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VPWW58</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（暴風</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雪</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警報・注意報）</a:t>
            </a:r>
          </a:p>
        </p:txBody>
      </p:sp>
      <p:sp>
        <p:nvSpPr>
          <p:cNvPr id="29" name="角丸四角形 96">
            <a:extLst>
              <a:ext uri="{FF2B5EF4-FFF2-40B4-BE49-F238E27FC236}">
                <a16:creationId xmlns:a16="http://schemas.microsoft.com/office/drawing/2014/main" id="{222AB3C4-85D1-47C4-6A9E-8F01EADEF0CF}"/>
              </a:ext>
            </a:extLst>
          </p:cNvPr>
          <p:cNvSpPr/>
          <p:nvPr/>
        </p:nvSpPr>
        <p:spPr>
          <a:xfrm>
            <a:off x="6631010" y="2423794"/>
            <a:ext cx="2333478" cy="227127"/>
          </a:xfrm>
          <a:prstGeom prst="roundRect">
            <a:avLst>
              <a:gd name="adj" fmla="val 27416"/>
            </a:avLst>
          </a:prstGeom>
          <a:ln>
            <a:solidFill>
              <a:schemeClr val="accent4">
                <a:lumMod val="75000"/>
              </a:schemeClr>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10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VPWW59</a:t>
            </a: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（波浪</a:t>
            </a:r>
            <a:r>
              <a:rPr kumimoji="1" lang="ja-JP" altLang="en-US" sz="1050" b="0" i="0" u="none" strike="noStrike" kern="1200" cap="none" spc="-10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警報・注意報）</a:t>
            </a:r>
          </a:p>
        </p:txBody>
      </p:sp>
      <p:sp>
        <p:nvSpPr>
          <p:cNvPr id="30" name="角丸四角形 97">
            <a:extLst>
              <a:ext uri="{FF2B5EF4-FFF2-40B4-BE49-F238E27FC236}">
                <a16:creationId xmlns:a16="http://schemas.microsoft.com/office/drawing/2014/main" id="{05CCE903-696C-336B-60EE-9B8B4D4C2230}"/>
              </a:ext>
            </a:extLst>
          </p:cNvPr>
          <p:cNvSpPr/>
          <p:nvPr/>
        </p:nvSpPr>
        <p:spPr>
          <a:xfrm>
            <a:off x="6631010" y="2733971"/>
            <a:ext cx="2333478" cy="227127"/>
          </a:xfrm>
          <a:prstGeom prst="roundRect">
            <a:avLst>
              <a:gd name="adj" fmla="val 27416"/>
            </a:avLst>
          </a:prstGeom>
          <a:ln>
            <a:solidFill>
              <a:schemeClr val="accent4">
                <a:lumMod val="75000"/>
              </a:schemeClr>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10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VPWW60</a:t>
            </a: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（大雪</a:t>
            </a:r>
            <a:r>
              <a:rPr kumimoji="1" lang="ja-JP" altLang="en-US" sz="1050" b="0" i="0" u="none" strike="noStrike" kern="1200" cap="none" spc="-10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警報・注意報）</a:t>
            </a:r>
          </a:p>
        </p:txBody>
      </p:sp>
      <p:sp>
        <p:nvSpPr>
          <p:cNvPr id="34" name="角丸四角形 99">
            <a:extLst>
              <a:ext uri="{FF2B5EF4-FFF2-40B4-BE49-F238E27FC236}">
                <a16:creationId xmlns:a16="http://schemas.microsoft.com/office/drawing/2014/main" id="{E1BF8BE2-6141-806A-948A-C6C3148320FA}"/>
              </a:ext>
            </a:extLst>
          </p:cNvPr>
          <p:cNvSpPr/>
          <p:nvPr/>
        </p:nvSpPr>
        <p:spPr>
          <a:xfrm>
            <a:off x="2409607" y="6084653"/>
            <a:ext cx="879816" cy="275991"/>
          </a:xfrm>
          <a:prstGeom prst="roundRect">
            <a:avLst>
              <a:gd name="adj" fmla="val 27416"/>
            </a:avLst>
          </a:prstGeom>
          <a:solidFill>
            <a:schemeClr val="accent1">
              <a:lumMod val="20000"/>
              <a:lumOff val="80000"/>
            </a:schemeClr>
          </a:solidFill>
          <a:ln>
            <a:solidFill>
              <a:srgbClr val="00B0F0"/>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洪水</a:t>
            </a:r>
            <a:b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指定河川</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35" name="直線コネクタ 34">
            <a:extLst>
              <a:ext uri="{FF2B5EF4-FFF2-40B4-BE49-F238E27FC236}">
                <a16:creationId xmlns:a16="http://schemas.microsoft.com/office/drawing/2014/main" id="{51C45E5A-A406-458C-DD3A-A5BAF5AFDF8C}"/>
              </a:ext>
            </a:extLst>
          </p:cNvPr>
          <p:cNvCxnSpPr>
            <a:stCxn id="11" idx="3"/>
            <a:endCxn id="18" idx="1"/>
          </p:cNvCxnSpPr>
          <p:nvPr/>
        </p:nvCxnSpPr>
        <p:spPr>
          <a:xfrm flipV="1">
            <a:off x="1945066" y="1353188"/>
            <a:ext cx="512667" cy="1207784"/>
          </a:xfrm>
          <a:prstGeom prst="line">
            <a:avLst/>
          </a:prstGeom>
          <a:ln>
            <a:solidFill>
              <a:srgbClr val="00B050"/>
            </a:solidFill>
          </a:ln>
        </p:spPr>
        <p:style>
          <a:lnRef idx="2">
            <a:schemeClr val="accent5"/>
          </a:lnRef>
          <a:fillRef idx="0">
            <a:schemeClr val="accent5"/>
          </a:fillRef>
          <a:effectRef idx="1">
            <a:schemeClr val="accent5"/>
          </a:effectRef>
          <a:fontRef idx="minor">
            <a:schemeClr val="tx1"/>
          </a:fontRef>
        </p:style>
      </p:cxnSp>
      <p:cxnSp>
        <p:nvCxnSpPr>
          <p:cNvPr id="36" name="直線コネクタ 35">
            <a:extLst>
              <a:ext uri="{FF2B5EF4-FFF2-40B4-BE49-F238E27FC236}">
                <a16:creationId xmlns:a16="http://schemas.microsoft.com/office/drawing/2014/main" id="{ADF7CBE3-719D-2537-4C86-E8117AC4F806}"/>
              </a:ext>
            </a:extLst>
          </p:cNvPr>
          <p:cNvCxnSpPr/>
          <p:nvPr/>
        </p:nvCxnSpPr>
        <p:spPr>
          <a:xfrm flipV="1">
            <a:off x="1955886" y="1781975"/>
            <a:ext cx="342165" cy="796421"/>
          </a:xfrm>
          <a:prstGeom prst="line">
            <a:avLst/>
          </a:prstGeom>
          <a:ln>
            <a:solidFill>
              <a:srgbClr val="00B050"/>
            </a:solidFill>
          </a:ln>
        </p:spPr>
        <p:style>
          <a:lnRef idx="2">
            <a:schemeClr val="accent5"/>
          </a:lnRef>
          <a:fillRef idx="0">
            <a:schemeClr val="accent5"/>
          </a:fillRef>
          <a:effectRef idx="1">
            <a:schemeClr val="accent5"/>
          </a:effectRef>
          <a:fontRef idx="minor">
            <a:schemeClr val="tx1"/>
          </a:fontRef>
        </p:style>
      </p:cxnSp>
      <p:cxnSp>
        <p:nvCxnSpPr>
          <p:cNvPr id="37" name="直線コネクタ 36">
            <a:extLst>
              <a:ext uri="{FF2B5EF4-FFF2-40B4-BE49-F238E27FC236}">
                <a16:creationId xmlns:a16="http://schemas.microsoft.com/office/drawing/2014/main" id="{4DBF4C2C-81FA-5D5E-5D62-75D606C11A8C}"/>
              </a:ext>
            </a:extLst>
          </p:cNvPr>
          <p:cNvCxnSpPr>
            <a:stCxn id="11" idx="3"/>
            <a:endCxn id="23" idx="1"/>
          </p:cNvCxnSpPr>
          <p:nvPr/>
        </p:nvCxnSpPr>
        <p:spPr>
          <a:xfrm flipV="1">
            <a:off x="1945066" y="1943603"/>
            <a:ext cx="512667" cy="617369"/>
          </a:xfrm>
          <a:prstGeom prst="line">
            <a:avLst/>
          </a:prstGeom>
          <a:ln>
            <a:solidFill>
              <a:srgbClr val="00B050"/>
            </a:solidFill>
          </a:ln>
        </p:spPr>
        <p:style>
          <a:lnRef idx="2">
            <a:schemeClr val="accent5"/>
          </a:lnRef>
          <a:fillRef idx="0">
            <a:schemeClr val="accent5"/>
          </a:fillRef>
          <a:effectRef idx="1">
            <a:schemeClr val="accent5"/>
          </a:effectRef>
          <a:fontRef idx="minor">
            <a:schemeClr val="tx1"/>
          </a:fontRef>
        </p:style>
      </p:cxnSp>
      <p:cxnSp>
        <p:nvCxnSpPr>
          <p:cNvPr id="38" name="直線コネクタ 37">
            <a:extLst>
              <a:ext uri="{FF2B5EF4-FFF2-40B4-BE49-F238E27FC236}">
                <a16:creationId xmlns:a16="http://schemas.microsoft.com/office/drawing/2014/main" id="{30856A09-88E4-3D2C-F707-234E73610876}"/>
              </a:ext>
            </a:extLst>
          </p:cNvPr>
          <p:cNvCxnSpPr>
            <a:stCxn id="11" idx="3"/>
            <a:endCxn id="26" idx="1"/>
          </p:cNvCxnSpPr>
          <p:nvPr/>
        </p:nvCxnSpPr>
        <p:spPr>
          <a:xfrm flipV="1">
            <a:off x="1945066" y="2232608"/>
            <a:ext cx="512667" cy="328364"/>
          </a:xfrm>
          <a:prstGeom prst="line">
            <a:avLst/>
          </a:prstGeom>
          <a:ln>
            <a:solidFill>
              <a:srgbClr val="00B050"/>
            </a:solidFill>
          </a:ln>
        </p:spPr>
        <p:style>
          <a:lnRef idx="2">
            <a:schemeClr val="accent5"/>
          </a:lnRef>
          <a:fillRef idx="0">
            <a:schemeClr val="accent5"/>
          </a:fillRef>
          <a:effectRef idx="1">
            <a:schemeClr val="accent5"/>
          </a:effectRef>
          <a:fontRef idx="minor">
            <a:schemeClr val="tx1"/>
          </a:fontRef>
        </p:style>
      </p:cxnSp>
      <p:cxnSp>
        <p:nvCxnSpPr>
          <p:cNvPr id="39" name="直線コネクタ 38">
            <a:extLst>
              <a:ext uri="{FF2B5EF4-FFF2-40B4-BE49-F238E27FC236}">
                <a16:creationId xmlns:a16="http://schemas.microsoft.com/office/drawing/2014/main" id="{0EC528D5-3223-949B-BA1C-2A683E3EB0F8}"/>
              </a:ext>
            </a:extLst>
          </p:cNvPr>
          <p:cNvCxnSpPr>
            <a:stCxn id="11" idx="3"/>
            <a:endCxn id="24" idx="1"/>
          </p:cNvCxnSpPr>
          <p:nvPr/>
        </p:nvCxnSpPr>
        <p:spPr>
          <a:xfrm flipV="1">
            <a:off x="1945066" y="2521613"/>
            <a:ext cx="512667" cy="39359"/>
          </a:xfrm>
          <a:prstGeom prst="line">
            <a:avLst/>
          </a:prstGeom>
          <a:ln>
            <a:solidFill>
              <a:srgbClr val="00B050"/>
            </a:solidFill>
          </a:ln>
        </p:spPr>
        <p:style>
          <a:lnRef idx="2">
            <a:schemeClr val="accent5"/>
          </a:lnRef>
          <a:fillRef idx="0">
            <a:schemeClr val="accent5"/>
          </a:fillRef>
          <a:effectRef idx="1">
            <a:schemeClr val="accent5"/>
          </a:effectRef>
          <a:fontRef idx="minor">
            <a:schemeClr val="tx1"/>
          </a:fontRef>
        </p:style>
      </p:cxnSp>
      <p:cxnSp>
        <p:nvCxnSpPr>
          <p:cNvPr id="40" name="直線コネクタ 39">
            <a:extLst>
              <a:ext uri="{FF2B5EF4-FFF2-40B4-BE49-F238E27FC236}">
                <a16:creationId xmlns:a16="http://schemas.microsoft.com/office/drawing/2014/main" id="{CD7E6034-A395-00C4-0BA7-2543D6E52797}"/>
              </a:ext>
            </a:extLst>
          </p:cNvPr>
          <p:cNvCxnSpPr>
            <a:cxnSpLocks/>
            <a:stCxn id="11" idx="3"/>
            <a:endCxn id="3" idx="1"/>
          </p:cNvCxnSpPr>
          <p:nvPr/>
        </p:nvCxnSpPr>
        <p:spPr>
          <a:xfrm>
            <a:off x="1945066" y="2560972"/>
            <a:ext cx="512667" cy="897146"/>
          </a:xfrm>
          <a:prstGeom prst="line">
            <a:avLst/>
          </a:prstGeom>
          <a:ln>
            <a:solidFill>
              <a:srgbClr val="00B050"/>
            </a:solidFill>
          </a:ln>
        </p:spPr>
        <p:style>
          <a:lnRef idx="2">
            <a:schemeClr val="accent5"/>
          </a:lnRef>
          <a:fillRef idx="0">
            <a:schemeClr val="accent5"/>
          </a:fillRef>
          <a:effectRef idx="1">
            <a:schemeClr val="accent5"/>
          </a:effectRef>
          <a:fontRef idx="minor">
            <a:schemeClr val="tx1"/>
          </a:fontRef>
        </p:style>
      </p:cxnSp>
      <p:cxnSp>
        <p:nvCxnSpPr>
          <p:cNvPr id="42" name="直線コネクタ 41">
            <a:extLst>
              <a:ext uri="{FF2B5EF4-FFF2-40B4-BE49-F238E27FC236}">
                <a16:creationId xmlns:a16="http://schemas.microsoft.com/office/drawing/2014/main" id="{718C4632-892C-B9E0-0A13-234200ABF6B2}"/>
              </a:ext>
            </a:extLst>
          </p:cNvPr>
          <p:cNvCxnSpPr>
            <a:cxnSpLocks/>
            <a:stCxn id="11" idx="3"/>
            <a:endCxn id="23" idx="1"/>
          </p:cNvCxnSpPr>
          <p:nvPr/>
        </p:nvCxnSpPr>
        <p:spPr>
          <a:xfrm>
            <a:off x="1945066" y="2560972"/>
            <a:ext cx="512667" cy="259271"/>
          </a:xfrm>
          <a:prstGeom prst="line">
            <a:avLst/>
          </a:prstGeom>
          <a:ln>
            <a:solidFill>
              <a:srgbClr val="00B050"/>
            </a:solidFill>
          </a:ln>
        </p:spPr>
        <p:style>
          <a:lnRef idx="2">
            <a:schemeClr val="accent5"/>
          </a:lnRef>
          <a:fillRef idx="0">
            <a:schemeClr val="accent5"/>
          </a:fillRef>
          <a:effectRef idx="1">
            <a:schemeClr val="accent5"/>
          </a:effectRef>
          <a:fontRef idx="minor">
            <a:schemeClr val="tx1"/>
          </a:fontRef>
        </p:style>
      </p:cxnSp>
      <p:cxnSp>
        <p:nvCxnSpPr>
          <p:cNvPr id="43" name="直線コネクタ 42">
            <a:extLst>
              <a:ext uri="{FF2B5EF4-FFF2-40B4-BE49-F238E27FC236}">
                <a16:creationId xmlns:a16="http://schemas.microsoft.com/office/drawing/2014/main" id="{17EECF34-E19B-A70D-94A2-DA1B559BDA8B}"/>
              </a:ext>
            </a:extLst>
          </p:cNvPr>
          <p:cNvCxnSpPr>
            <a:stCxn id="22" idx="3"/>
            <a:endCxn id="20" idx="1"/>
          </p:cNvCxnSpPr>
          <p:nvPr/>
        </p:nvCxnSpPr>
        <p:spPr>
          <a:xfrm flipV="1">
            <a:off x="4167740" y="1344775"/>
            <a:ext cx="2463270" cy="116"/>
          </a:xfrm>
          <a:prstGeom prst="line">
            <a:avLst/>
          </a:prstGeom>
          <a:ln>
            <a:solidFill>
              <a:srgbClr val="00B050"/>
            </a:solidFill>
            <a:headEnd type="none" w="med" len="med"/>
            <a:tailEnd type="triangle" w="med" len="med"/>
          </a:ln>
        </p:spPr>
        <p:style>
          <a:lnRef idx="2">
            <a:schemeClr val="accent5"/>
          </a:lnRef>
          <a:fillRef idx="0">
            <a:schemeClr val="accent5"/>
          </a:fillRef>
          <a:effectRef idx="1">
            <a:schemeClr val="accent5"/>
          </a:effectRef>
          <a:fontRef idx="minor">
            <a:schemeClr val="tx1"/>
          </a:fontRef>
        </p:style>
      </p:cxnSp>
      <p:cxnSp>
        <p:nvCxnSpPr>
          <p:cNvPr id="44" name="直線コネクタ 43">
            <a:extLst>
              <a:ext uri="{FF2B5EF4-FFF2-40B4-BE49-F238E27FC236}">
                <a16:creationId xmlns:a16="http://schemas.microsoft.com/office/drawing/2014/main" id="{27850766-4CF4-DA79-D3C5-4CCF8645DB56}"/>
              </a:ext>
            </a:extLst>
          </p:cNvPr>
          <p:cNvCxnSpPr>
            <a:cxnSpLocks/>
            <a:endCxn id="28" idx="1"/>
          </p:cNvCxnSpPr>
          <p:nvPr/>
        </p:nvCxnSpPr>
        <p:spPr>
          <a:xfrm flipV="1">
            <a:off x="4167740" y="1654952"/>
            <a:ext cx="2463270" cy="1521"/>
          </a:xfrm>
          <a:prstGeom prst="line">
            <a:avLst/>
          </a:prstGeom>
          <a:ln>
            <a:solidFill>
              <a:srgbClr val="00B050"/>
            </a:solidFill>
            <a:headEnd type="none" w="med" len="med"/>
            <a:tailEnd type="triangle" w="med" len="med"/>
          </a:ln>
        </p:spPr>
        <p:style>
          <a:lnRef idx="2">
            <a:schemeClr val="accent5"/>
          </a:lnRef>
          <a:fillRef idx="0">
            <a:schemeClr val="accent5"/>
          </a:fillRef>
          <a:effectRef idx="1">
            <a:schemeClr val="accent5"/>
          </a:effectRef>
          <a:fontRef idx="minor">
            <a:schemeClr val="tx1"/>
          </a:fontRef>
        </p:style>
      </p:cxnSp>
      <p:cxnSp>
        <p:nvCxnSpPr>
          <p:cNvPr id="45" name="直線コネクタ 44">
            <a:extLst>
              <a:ext uri="{FF2B5EF4-FFF2-40B4-BE49-F238E27FC236}">
                <a16:creationId xmlns:a16="http://schemas.microsoft.com/office/drawing/2014/main" id="{057AB2B2-D341-AE6E-6E31-F73085C2229F}"/>
              </a:ext>
            </a:extLst>
          </p:cNvPr>
          <p:cNvCxnSpPr>
            <a:stCxn id="23" idx="3"/>
            <a:endCxn id="29" idx="1"/>
          </p:cNvCxnSpPr>
          <p:nvPr/>
        </p:nvCxnSpPr>
        <p:spPr>
          <a:xfrm>
            <a:off x="3305979" y="1943603"/>
            <a:ext cx="3325031" cy="1"/>
          </a:xfrm>
          <a:prstGeom prst="line">
            <a:avLst/>
          </a:prstGeom>
          <a:ln>
            <a:solidFill>
              <a:srgbClr val="00B050"/>
            </a:solidFill>
            <a:headEnd type="none" w="med" len="med"/>
            <a:tailEnd type="triangle" w="med" len="med"/>
          </a:ln>
        </p:spPr>
        <p:style>
          <a:lnRef idx="2">
            <a:schemeClr val="accent5"/>
          </a:lnRef>
          <a:fillRef idx="0">
            <a:schemeClr val="accent5"/>
          </a:fillRef>
          <a:effectRef idx="1">
            <a:schemeClr val="accent5"/>
          </a:effectRef>
          <a:fontRef idx="minor">
            <a:schemeClr val="tx1"/>
          </a:fontRef>
        </p:style>
      </p:cxnSp>
      <p:cxnSp>
        <p:nvCxnSpPr>
          <p:cNvPr id="47" name="直線コネクタ 46">
            <a:extLst>
              <a:ext uri="{FF2B5EF4-FFF2-40B4-BE49-F238E27FC236}">
                <a16:creationId xmlns:a16="http://schemas.microsoft.com/office/drawing/2014/main" id="{6C5F4DC9-941A-D863-878F-8C87336CB553}"/>
              </a:ext>
            </a:extLst>
          </p:cNvPr>
          <p:cNvCxnSpPr>
            <a:stCxn id="26" idx="3"/>
            <a:endCxn id="30" idx="1"/>
          </p:cNvCxnSpPr>
          <p:nvPr/>
        </p:nvCxnSpPr>
        <p:spPr>
          <a:xfrm>
            <a:off x="3305979" y="2232608"/>
            <a:ext cx="3325031" cy="1"/>
          </a:xfrm>
          <a:prstGeom prst="line">
            <a:avLst/>
          </a:prstGeom>
          <a:ln>
            <a:solidFill>
              <a:srgbClr val="00B050"/>
            </a:solidFill>
            <a:headEnd type="none" w="med" len="med"/>
            <a:tailEnd type="triangle" w="med" len="med"/>
          </a:ln>
        </p:spPr>
        <p:style>
          <a:lnRef idx="2">
            <a:schemeClr val="accent5"/>
          </a:lnRef>
          <a:fillRef idx="0">
            <a:schemeClr val="accent5"/>
          </a:fillRef>
          <a:effectRef idx="1">
            <a:schemeClr val="accent5"/>
          </a:effectRef>
          <a:fontRef idx="minor">
            <a:schemeClr val="tx1"/>
          </a:fontRef>
        </p:style>
      </p:cxnSp>
      <p:cxnSp>
        <p:nvCxnSpPr>
          <p:cNvPr id="48" name="直線コネクタ 47">
            <a:extLst>
              <a:ext uri="{FF2B5EF4-FFF2-40B4-BE49-F238E27FC236}">
                <a16:creationId xmlns:a16="http://schemas.microsoft.com/office/drawing/2014/main" id="{910AE24E-DDE9-95FB-09B1-FFA0091316E3}"/>
              </a:ext>
            </a:extLst>
          </p:cNvPr>
          <p:cNvCxnSpPr>
            <a:cxnSpLocks/>
            <a:endCxn id="29" idx="1"/>
          </p:cNvCxnSpPr>
          <p:nvPr/>
        </p:nvCxnSpPr>
        <p:spPr>
          <a:xfrm>
            <a:off x="3324522" y="2537357"/>
            <a:ext cx="3306488" cy="1"/>
          </a:xfrm>
          <a:prstGeom prst="line">
            <a:avLst/>
          </a:prstGeom>
          <a:ln>
            <a:solidFill>
              <a:srgbClr val="00B050"/>
            </a:solidFill>
            <a:headEnd type="none" w="med" len="med"/>
            <a:tailEnd type="triangle" w="med" len="med"/>
          </a:ln>
        </p:spPr>
        <p:style>
          <a:lnRef idx="2">
            <a:schemeClr val="accent5"/>
          </a:lnRef>
          <a:fillRef idx="0">
            <a:schemeClr val="accent5"/>
          </a:fillRef>
          <a:effectRef idx="1">
            <a:schemeClr val="accent5"/>
          </a:effectRef>
          <a:fontRef idx="minor">
            <a:schemeClr val="tx1"/>
          </a:fontRef>
        </p:style>
      </p:cxnSp>
      <p:cxnSp>
        <p:nvCxnSpPr>
          <p:cNvPr id="49" name="直線コネクタ 48">
            <a:extLst>
              <a:ext uri="{FF2B5EF4-FFF2-40B4-BE49-F238E27FC236}">
                <a16:creationId xmlns:a16="http://schemas.microsoft.com/office/drawing/2014/main" id="{2D1870A2-6D98-F890-0C1B-59BF3A0D83F1}"/>
              </a:ext>
            </a:extLst>
          </p:cNvPr>
          <p:cNvCxnSpPr>
            <a:cxnSpLocks/>
            <a:stCxn id="23" idx="3"/>
            <a:endCxn id="30" idx="1"/>
          </p:cNvCxnSpPr>
          <p:nvPr/>
        </p:nvCxnSpPr>
        <p:spPr>
          <a:xfrm>
            <a:off x="3305979" y="2820243"/>
            <a:ext cx="3325031" cy="0"/>
          </a:xfrm>
          <a:prstGeom prst="line">
            <a:avLst/>
          </a:prstGeom>
          <a:ln>
            <a:solidFill>
              <a:srgbClr val="00B050"/>
            </a:solidFill>
            <a:headEnd type="none" w="med" len="med"/>
            <a:tailEnd type="triangle" w="med" len="med"/>
          </a:ln>
        </p:spPr>
        <p:style>
          <a:lnRef idx="2">
            <a:schemeClr val="accent5"/>
          </a:lnRef>
          <a:fillRef idx="0">
            <a:schemeClr val="accent5"/>
          </a:fillRef>
          <a:effectRef idx="1">
            <a:schemeClr val="accent5"/>
          </a:effectRef>
          <a:fontRef idx="minor">
            <a:schemeClr val="tx1"/>
          </a:fontRef>
        </p:style>
      </p:cxnSp>
      <p:sp>
        <p:nvSpPr>
          <p:cNvPr id="51" name="角丸四角形 120">
            <a:extLst>
              <a:ext uri="{FF2B5EF4-FFF2-40B4-BE49-F238E27FC236}">
                <a16:creationId xmlns:a16="http://schemas.microsoft.com/office/drawing/2014/main" id="{CD265FF3-2285-9014-FA0A-72314C301173}"/>
              </a:ext>
            </a:extLst>
          </p:cNvPr>
          <p:cNvSpPr/>
          <p:nvPr/>
        </p:nvSpPr>
        <p:spPr>
          <a:xfrm>
            <a:off x="6572870" y="6092675"/>
            <a:ext cx="2460404" cy="300588"/>
          </a:xfrm>
          <a:prstGeom prst="roundRect">
            <a:avLst>
              <a:gd name="adj" fmla="val 27416"/>
            </a:avLst>
          </a:prstGeom>
          <a:ln>
            <a:solidFill>
              <a:schemeClr val="tx1"/>
            </a:solidFill>
          </a:ln>
        </p:spPr>
        <p:style>
          <a:lnRef idx="2">
            <a:schemeClr val="accent5"/>
          </a:lnRef>
          <a:fillRef idx="1">
            <a:schemeClr val="lt1"/>
          </a:fillRef>
          <a:effectRef idx="0">
            <a:schemeClr val="accent5"/>
          </a:effectRef>
          <a:fontRef idx="minor">
            <a:schemeClr val="dk1"/>
          </a:fontRef>
        </p:style>
        <p:txBody>
          <a:bodyPr rtlCol="0" anchor="t"/>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52" name="直線コネクタ 51">
            <a:extLst>
              <a:ext uri="{FF2B5EF4-FFF2-40B4-BE49-F238E27FC236}">
                <a16:creationId xmlns:a16="http://schemas.microsoft.com/office/drawing/2014/main" id="{D1859229-E3BE-4991-E8A8-B717365DF1AC}"/>
              </a:ext>
            </a:extLst>
          </p:cNvPr>
          <p:cNvCxnSpPr>
            <a:cxnSpLocks/>
            <a:stCxn id="11" idx="3"/>
            <a:endCxn id="34" idx="1"/>
          </p:cNvCxnSpPr>
          <p:nvPr/>
        </p:nvCxnSpPr>
        <p:spPr>
          <a:xfrm>
            <a:off x="1945066" y="2560972"/>
            <a:ext cx="464541" cy="3661677"/>
          </a:xfrm>
          <a:prstGeom prst="line">
            <a:avLst/>
          </a:prstGeom>
          <a:ln>
            <a:solidFill>
              <a:srgbClr val="00B050"/>
            </a:solidFill>
          </a:ln>
        </p:spPr>
        <p:style>
          <a:lnRef idx="2">
            <a:schemeClr val="accent5"/>
          </a:lnRef>
          <a:fillRef idx="0">
            <a:schemeClr val="accent5"/>
          </a:fillRef>
          <a:effectRef idx="1">
            <a:schemeClr val="accent5"/>
          </a:effectRef>
          <a:fontRef idx="minor">
            <a:schemeClr val="tx1"/>
          </a:fontRef>
        </p:style>
      </p:cxnSp>
      <p:cxnSp>
        <p:nvCxnSpPr>
          <p:cNvPr id="53" name="直線コネクタ 52">
            <a:extLst>
              <a:ext uri="{FF2B5EF4-FFF2-40B4-BE49-F238E27FC236}">
                <a16:creationId xmlns:a16="http://schemas.microsoft.com/office/drawing/2014/main" id="{4002F10B-44A0-ACE3-1000-5CFBE5245E71}"/>
              </a:ext>
            </a:extLst>
          </p:cNvPr>
          <p:cNvCxnSpPr>
            <a:cxnSpLocks/>
          </p:cNvCxnSpPr>
          <p:nvPr/>
        </p:nvCxnSpPr>
        <p:spPr>
          <a:xfrm>
            <a:off x="3298659" y="6242969"/>
            <a:ext cx="3274211" cy="0"/>
          </a:xfrm>
          <a:prstGeom prst="line">
            <a:avLst/>
          </a:prstGeom>
          <a:ln>
            <a:solidFill>
              <a:srgbClr val="00B050"/>
            </a:solidFill>
            <a:prstDash val="sysDash"/>
            <a:headEnd type="none" w="med" len="med"/>
            <a:tailEnd type="triangle" w="med" len="med"/>
          </a:ln>
        </p:spPr>
        <p:style>
          <a:lnRef idx="2">
            <a:schemeClr val="accent5"/>
          </a:lnRef>
          <a:fillRef idx="0">
            <a:schemeClr val="accent5"/>
          </a:fillRef>
          <a:effectRef idx="1">
            <a:schemeClr val="accent5"/>
          </a:effectRef>
          <a:fontRef idx="minor">
            <a:schemeClr val="tx1"/>
          </a:fontRef>
        </p:style>
      </p:cxnSp>
      <p:cxnSp>
        <p:nvCxnSpPr>
          <p:cNvPr id="55" name="直線コネクタ 54">
            <a:extLst>
              <a:ext uri="{FF2B5EF4-FFF2-40B4-BE49-F238E27FC236}">
                <a16:creationId xmlns:a16="http://schemas.microsoft.com/office/drawing/2014/main" id="{E428A97C-2BAD-F346-7241-23349C2235E8}"/>
              </a:ext>
            </a:extLst>
          </p:cNvPr>
          <p:cNvCxnSpPr/>
          <p:nvPr/>
        </p:nvCxnSpPr>
        <p:spPr>
          <a:xfrm>
            <a:off x="1907760" y="4795558"/>
            <a:ext cx="441045" cy="5407"/>
          </a:xfrm>
          <a:prstGeom prst="line">
            <a:avLst/>
          </a:prstGeom>
          <a:ln>
            <a:solidFill>
              <a:srgbClr val="002060"/>
            </a:solidFill>
            <a:headEnd type="none" w="med" len="med"/>
            <a:tailEnd type="triangle" w="med" len="med"/>
          </a:ln>
        </p:spPr>
        <p:style>
          <a:lnRef idx="2">
            <a:schemeClr val="accent2"/>
          </a:lnRef>
          <a:fillRef idx="0">
            <a:schemeClr val="accent2"/>
          </a:fillRef>
          <a:effectRef idx="1">
            <a:schemeClr val="accent2"/>
          </a:effectRef>
          <a:fontRef idx="minor">
            <a:schemeClr val="tx1"/>
          </a:fontRef>
        </p:style>
      </p:cxnSp>
      <p:cxnSp>
        <p:nvCxnSpPr>
          <p:cNvPr id="56" name="直線コネクタ 55">
            <a:extLst>
              <a:ext uri="{FF2B5EF4-FFF2-40B4-BE49-F238E27FC236}">
                <a16:creationId xmlns:a16="http://schemas.microsoft.com/office/drawing/2014/main" id="{6368893D-3411-10CA-4F1E-885CD80D6804}"/>
              </a:ext>
            </a:extLst>
          </p:cNvPr>
          <p:cNvCxnSpPr>
            <a:cxnSpLocks/>
            <a:stCxn id="58" idx="3"/>
            <a:endCxn id="34" idx="1"/>
          </p:cNvCxnSpPr>
          <p:nvPr/>
        </p:nvCxnSpPr>
        <p:spPr>
          <a:xfrm>
            <a:off x="1907760" y="4798261"/>
            <a:ext cx="501847" cy="1424388"/>
          </a:xfrm>
          <a:prstGeom prst="line">
            <a:avLst/>
          </a:prstGeom>
          <a:ln>
            <a:solidFill>
              <a:srgbClr val="00B050"/>
            </a:solidFill>
            <a:headEnd type="none" w="med" len="med"/>
            <a:tailEnd type="triangle" w="med" len="med"/>
          </a:ln>
        </p:spPr>
        <p:style>
          <a:lnRef idx="2">
            <a:schemeClr val="accent5"/>
          </a:lnRef>
          <a:fillRef idx="0">
            <a:schemeClr val="accent5"/>
          </a:fillRef>
          <a:effectRef idx="1">
            <a:schemeClr val="accent5"/>
          </a:effectRef>
          <a:fontRef idx="minor">
            <a:schemeClr val="tx1"/>
          </a:fontRef>
        </p:style>
      </p:cxnSp>
      <p:sp>
        <p:nvSpPr>
          <p:cNvPr id="57" name="角丸四角形 150">
            <a:extLst>
              <a:ext uri="{FF2B5EF4-FFF2-40B4-BE49-F238E27FC236}">
                <a16:creationId xmlns:a16="http://schemas.microsoft.com/office/drawing/2014/main" id="{08E62CEF-B05E-1BE3-32EB-B1FB4BECD613}"/>
              </a:ext>
            </a:extLst>
          </p:cNvPr>
          <p:cNvSpPr/>
          <p:nvPr/>
        </p:nvSpPr>
        <p:spPr>
          <a:xfrm>
            <a:off x="6631010" y="5314397"/>
            <a:ext cx="2332500" cy="208377"/>
          </a:xfrm>
          <a:prstGeom prst="roundRect">
            <a:avLst>
              <a:gd name="adj" fmla="val 27416"/>
            </a:avLst>
          </a:prstGeom>
          <a:ln>
            <a:solidFill>
              <a:schemeClr val="accent4">
                <a:lumMod val="75000"/>
              </a:schemeClr>
            </a:solidFill>
          </a:ln>
        </p:spPr>
        <p:style>
          <a:lnRef idx="2">
            <a:schemeClr val="accent5"/>
          </a:lnRef>
          <a:fillRef idx="1">
            <a:schemeClr val="lt1"/>
          </a:fillRef>
          <a:effectRef idx="0">
            <a:schemeClr val="accent5"/>
          </a:effectRef>
          <a:fontRef idx="minor">
            <a:schemeClr val="dk1"/>
          </a:fontRef>
        </p:style>
        <p:txBody>
          <a:bodyPr lIns="91440" tIns="45720" rIns="91440" bIns="45720"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000" dirty="0">
                <a:solidFill>
                  <a:prstClr val="black"/>
                </a:solidFill>
                <a:latin typeface="Meiryo UI"/>
                <a:ea typeface="Meiryo UI"/>
              </a:rPr>
              <a:t>VPWS50</a:t>
            </a:r>
            <a:r>
              <a:rPr lang="ja-JP" altLang="en-US" sz="1000" dirty="0">
                <a:solidFill>
                  <a:prstClr val="black"/>
                </a:solidFill>
                <a:latin typeface="Meiryo UI"/>
                <a:ea typeface="Meiryo UI"/>
              </a:rPr>
              <a:t> </a:t>
            </a:r>
            <a:r>
              <a:rPr lang="en-US" altLang="ja-JP" sz="900" dirty="0">
                <a:solidFill>
                  <a:prstClr val="black"/>
                </a:solidFill>
                <a:latin typeface="Meiryo UI"/>
                <a:ea typeface="Meiryo UI"/>
              </a:rPr>
              <a:t>(</a:t>
            </a:r>
            <a:r>
              <a:rPr kumimoji="1" lang="ja-JP" altLang="en-US" sz="900" b="0" i="0" u="none" strike="noStrike" kern="1200" cap="none" spc="0" normalizeH="0" baseline="0" noProof="0" dirty="0">
                <a:ln>
                  <a:noFill/>
                </a:ln>
                <a:solidFill>
                  <a:prstClr val="black"/>
                </a:solidFill>
                <a:effectLst/>
                <a:uLnTx/>
                <a:uFillTx/>
                <a:latin typeface="Meiryo UI"/>
                <a:ea typeface="Meiryo UI"/>
              </a:rPr>
              <a:t>警戒・注意事項集約定時通報</a:t>
            </a:r>
            <a:r>
              <a:rPr kumimoji="1" lang="en-US" altLang="ja-JP" sz="900" b="0" i="0" u="none" strike="noStrike" kern="1200" cap="none" spc="0" normalizeH="0" baseline="0" noProof="0" dirty="0">
                <a:ln>
                  <a:noFill/>
                </a:ln>
                <a:solidFill>
                  <a:prstClr val="black"/>
                </a:solidFill>
                <a:effectLst/>
                <a:uLnTx/>
                <a:uFillTx/>
                <a:latin typeface="Meiryo UI"/>
                <a:ea typeface="Meiryo UI"/>
              </a:rPr>
              <a:t>)</a:t>
            </a:r>
            <a:endParaRPr kumimoji="1" lang="ja-JP" altLang="en-US" sz="900" b="0" i="0" u="none" strike="noStrike" kern="1200" cap="none" spc="0" normalizeH="0" baseline="0" noProof="0" dirty="0">
              <a:ln>
                <a:noFill/>
              </a:ln>
              <a:solidFill>
                <a:prstClr val="black"/>
              </a:solidFill>
              <a:effectLst/>
              <a:uLnTx/>
              <a:uFillTx/>
              <a:latin typeface="Meiryo UI"/>
              <a:ea typeface="Meiryo UI"/>
            </a:endParaRPr>
          </a:p>
        </p:txBody>
      </p:sp>
      <p:sp>
        <p:nvSpPr>
          <p:cNvPr id="58" name="角丸四角形 64">
            <a:extLst>
              <a:ext uri="{FF2B5EF4-FFF2-40B4-BE49-F238E27FC236}">
                <a16:creationId xmlns:a16="http://schemas.microsoft.com/office/drawing/2014/main" id="{53CF4D97-5AF9-AD15-C2D9-F890DF4E8569}"/>
              </a:ext>
            </a:extLst>
          </p:cNvPr>
          <p:cNvSpPr/>
          <p:nvPr/>
        </p:nvSpPr>
        <p:spPr>
          <a:xfrm>
            <a:off x="183916" y="4568931"/>
            <a:ext cx="1723844" cy="458660"/>
          </a:xfrm>
          <a:prstGeom prst="roundRect">
            <a:avLst>
              <a:gd name="adj" fmla="val 27416"/>
            </a:avLst>
          </a:prstGeom>
          <a:solidFill>
            <a:srgbClr val="D1FFD1"/>
          </a:solidFill>
          <a:ln>
            <a:solidFill>
              <a:srgbClr val="00B050"/>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各警報・注意報要素の</a:t>
            </a:r>
            <a:br>
              <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今後の見通し（時系列）</a:t>
            </a:r>
          </a:p>
        </p:txBody>
      </p:sp>
      <p:cxnSp>
        <p:nvCxnSpPr>
          <p:cNvPr id="59" name="直線コネクタ 58">
            <a:extLst>
              <a:ext uri="{FF2B5EF4-FFF2-40B4-BE49-F238E27FC236}">
                <a16:creationId xmlns:a16="http://schemas.microsoft.com/office/drawing/2014/main" id="{02B58786-553D-F6D4-CC93-2C27A1FCB0D5}"/>
              </a:ext>
            </a:extLst>
          </p:cNvPr>
          <p:cNvCxnSpPr/>
          <p:nvPr/>
        </p:nvCxnSpPr>
        <p:spPr>
          <a:xfrm>
            <a:off x="1590387" y="5416851"/>
            <a:ext cx="758418" cy="3469"/>
          </a:xfrm>
          <a:prstGeom prst="line">
            <a:avLst/>
          </a:prstGeom>
          <a:ln>
            <a:solidFill>
              <a:srgbClr val="002060"/>
            </a:solidFill>
            <a:headEnd type="none" w="med" len="med"/>
            <a:tailEnd type="triangle" w="med" len="med"/>
          </a:ln>
        </p:spPr>
        <p:style>
          <a:lnRef idx="2">
            <a:schemeClr val="accent2"/>
          </a:lnRef>
          <a:fillRef idx="0">
            <a:schemeClr val="accent2"/>
          </a:fillRef>
          <a:effectRef idx="1">
            <a:schemeClr val="accent2"/>
          </a:effectRef>
          <a:fontRef idx="minor">
            <a:schemeClr val="tx1"/>
          </a:fontRef>
        </p:style>
      </p:cxnSp>
      <p:sp>
        <p:nvSpPr>
          <p:cNvPr id="60" name="角丸四角形 65">
            <a:extLst>
              <a:ext uri="{FF2B5EF4-FFF2-40B4-BE49-F238E27FC236}">
                <a16:creationId xmlns:a16="http://schemas.microsoft.com/office/drawing/2014/main" id="{C163108E-9A0E-B31F-D4CB-46F33C9343A2}"/>
              </a:ext>
            </a:extLst>
          </p:cNvPr>
          <p:cNvSpPr/>
          <p:nvPr/>
        </p:nvSpPr>
        <p:spPr>
          <a:xfrm>
            <a:off x="183916" y="5189255"/>
            <a:ext cx="1723844" cy="458660"/>
          </a:xfrm>
          <a:prstGeom prst="roundRect">
            <a:avLst>
              <a:gd name="adj" fmla="val 27416"/>
            </a:avLst>
          </a:prstGeom>
          <a:solidFill>
            <a:srgbClr val="D1FFD1"/>
          </a:solidFill>
          <a:ln>
            <a:solidFill>
              <a:srgbClr val="00B050"/>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警報・注意報等の</a:t>
            </a:r>
            <a:br>
              <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全要素の発表状況</a:t>
            </a:r>
            <a:r>
              <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集約</a:t>
            </a:r>
            <a:r>
              <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61" name="直線コネクタ 60">
            <a:extLst>
              <a:ext uri="{FF2B5EF4-FFF2-40B4-BE49-F238E27FC236}">
                <a16:creationId xmlns:a16="http://schemas.microsoft.com/office/drawing/2014/main" id="{4CB256FE-3578-84E1-99F4-99A396FBCC59}"/>
              </a:ext>
            </a:extLst>
          </p:cNvPr>
          <p:cNvCxnSpPr/>
          <p:nvPr/>
        </p:nvCxnSpPr>
        <p:spPr>
          <a:xfrm>
            <a:off x="4213644" y="4794895"/>
            <a:ext cx="2417366" cy="0"/>
          </a:xfrm>
          <a:prstGeom prst="line">
            <a:avLst/>
          </a:prstGeom>
          <a:ln>
            <a:solidFill>
              <a:srgbClr val="002060"/>
            </a:solidFill>
            <a:headEnd type="none" w="med" len="med"/>
            <a:tailEnd type="triangle" w="med" len="med"/>
          </a:ln>
        </p:spPr>
        <p:style>
          <a:lnRef idx="2">
            <a:schemeClr val="accent2"/>
          </a:lnRef>
          <a:fillRef idx="0">
            <a:schemeClr val="accent2"/>
          </a:fillRef>
          <a:effectRef idx="1">
            <a:schemeClr val="accent2"/>
          </a:effectRef>
          <a:fontRef idx="minor">
            <a:schemeClr val="tx1"/>
          </a:fontRef>
        </p:style>
      </p:cxnSp>
      <p:cxnSp>
        <p:nvCxnSpPr>
          <p:cNvPr id="62" name="直線コネクタ 61">
            <a:extLst>
              <a:ext uri="{FF2B5EF4-FFF2-40B4-BE49-F238E27FC236}">
                <a16:creationId xmlns:a16="http://schemas.microsoft.com/office/drawing/2014/main" id="{947A0CFA-4DDF-D7E5-DEA1-0F3A8168E1C2}"/>
              </a:ext>
            </a:extLst>
          </p:cNvPr>
          <p:cNvCxnSpPr/>
          <p:nvPr/>
        </p:nvCxnSpPr>
        <p:spPr>
          <a:xfrm>
            <a:off x="4213644" y="5418585"/>
            <a:ext cx="2394801" cy="0"/>
          </a:xfrm>
          <a:prstGeom prst="line">
            <a:avLst/>
          </a:prstGeom>
          <a:ln>
            <a:solidFill>
              <a:srgbClr val="002060"/>
            </a:solidFill>
            <a:headEnd type="none" w="med" len="med"/>
            <a:tailEnd type="triangle" w="med" len="med"/>
          </a:ln>
        </p:spPr>
        <p:style>
          <a:lnRef idx="2">
            <a:schemeClr val="accent2"/>
          </a:lnRef>
          <a:fillRef idx="0">
            <a:schemeClr val="accent2"/>
          </a:fillRef>
          <a:effectRef idx="1">
            <a:schemeClr val="accent2"/>
          </a:effectRef>
          <a:fontRef idx="minor">
            <a:schemeClr val="tx1"/>
          </a:fontRef>
        </p:style>
      </p:cxnSp>
      <p:sp>
        <p:nvSpPr>
          <p:cNvPr id="63" name="角丸四角形吹き出し 180">
            <a:extLst>
              <a:ext uri="{FF2B5EF4-FFF2-40B4-BE49-F238E27FC236}">
                <a16:creationId xmlns:a16="http://schemas.microsoft.com/office/drawing/2014/main" id="{BB921155-C10F-3933-D856-BCB17128F7E1}"/>
              </a:ext>
            </a:extLst>
          </p:cNvPr>
          <p:cNvSpPr/>
          <p:nvPr/>
        </p:nvSpPr>
        <p:spPr>
          <a:xfrm>
            <a:off x="6277890" y="4956360"/>
            <a:ext cx="2726510" cy="304504"/>
          </a:xfrm>
          <a:prstGeom prst="wedgeRoundRectCallout">
            <a:avLst>
              <a:gd name="adj1" fmla="val -60288"/>
              <a:gd name="adj2" fmla="val -55346"/>
              <a:gd name="adj3" fmla="val 16667"/>
            </a:avLst>
          </a:prstGeom>
          <a:noFill/>
          <a:ln w="952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defPPr>
              <a:defRPr lang="ja-JP"/>
            </a:defPPr>
            <a:lvl1pPr algn="l" rtl="0" fontAlgn="base">
              <a:spcBef>
                <a:spcPct val="0"/>
              </a:spcBef>
              <a:spcAft>
                <a:spcPct val="0"/>
              </a:spcAft>
              <a:defRPr kumimoji="1" kern="1200">
                <a:solidFill>
                  <a:schemeClr val="accent4"/>
                </a:solidFill>
                <a:latin typeface="+mn-lt"/>
                <a:ea typeface="+mn-ea"/>
                <a:cs typeface="+mn-cs"/>
              </a:defRPr>
            </a:lvl1pPr>
            <a:lvl2pPr marL="457200" algn="l" rtl="0" fontAlgn="base">
              <a:spcBef>
                <a:spcPct val="0"/>
              </a:spcBef>
              <a:spcAft>
                <a:spcPct val="0"/>
              </a:spcAft>
              <a:defRPr kumimoji="1" kern="1200">
                <a:solidFill>
                  <a:schemeClr val="accent4"/>
                </a:solidFill>
                <a:latin typeface="+mn-lt"/>
                <a:ea typeface="+mn-ea"/>
                <a:cs typeface="+mn-cs"/>
              </a:defRPr>
            </a:lvl2pPr>
            <a:lvl3pPr marL="914400" algn="l" rtl="0" fontAlgn="base">
              <a:spcBef>
                <a:spcPct val="0"/>
              </a:spcBef>
              <a:spcAft>
                <a:spcPct val="0"/>
              </a:spcAft>
              <a:defRPr kumimoji="1" kern="1200">
                <a:solidFill>
                  <a:schemeClr val="accent4"/>
                </a:solidFill>
                <a:latin typeface="+mn-lt"/>
                <a:ea typeface="+mn-ea"/>
                <a:cs typeface="+mn-cs"/>
              </a:defRPr>
            </a:lvl3pPr>
            <a:lvl4pPr marL="1371600" algn="l" rtl="0" fontAlgn="base">
              <a:spcBef>
                <a:spcPct val="0"/>
              </a:spcBef>
              <a:spcAft>
                <a:spcPct val="0"/>
              </a:spcAft>
              <a:defRPr kumimoji="1" kern="1200">
                <a:solidFill>
                  <a:schemeClr val="accent4"/>
                </a:solidFill>
                <a:latin typeface="+mn-lt"/>
                <a:ea typeface="+mn-ea"/>
                <a:cs typeface="+mn-cs"/>
              </a:defRPr>
            </a:lvl4pPr>
            <a:lvl5pPr marL="1828800" algn="l" rtl="0" fontAlgn="base">
              <a:spcBef>
                <a:spcPct val="0"/>
              </a:spcBef>
              <a:spcAft>
                <a:spcPct val="0"/>
              </a:spcAft>
              <a:defRPr kumimoji="1" kern="1200">
                <a:solidFill>
                  <a:schemeClr val="accent4"/>
                </a:solidFill>
                <a:latin typeface="+mn-lt"/>
                <a:ea typeface="+mn-ea"/>
                <a:cs typeface="+mn-cs"/>
              </a:defRPr>
            </a:lvl5pPr>
            <a:lvl6pPr marL="2286000" algn="l" defTabSz="914400" rtl="0" eaLnBrk="1" latinLnBrk="0" hangingPunct="1">
              <a:defRPr kumimoji="1" kern="1200">
                <a:solidFill>
                  <a:schemeClr val="accent4"/>
                </a:solidFill>
                <a:latin typeface="+mn-lt"/>
                <a:ea typeface="+mn-ea"/>
                <a:cs typeface="+mn-cs"/>
              </a:defRPr>
            </a:lvl6pPr>
            <a:lvl7pPr marL="2743200" algn="l" defTabSz="914400" rtl="0" eaLnBrk="1" latinLnBrk="0" hangingPunct="1">
              <a:defRPr kumimoji="1" kern="1200">
                <a:solidFill>
                  <a:schemeClr val="accent4"/>
                </a:solidFill>
                <a:latin typeface="+mn-lt"/>
                <a:ea typeface="+mn-ea"/>
                <a:cs typeface="+mn-cs"/>
              </a:defRPr>
            </a:lvl7pPr>
            <a:lvl8pPr marL="3200400" algn="l" defTabSz="914400" rtl="0" eaLnBrk="1" latinLnBrk="0" hangingPunct="1">
              <a:defRPr kumimoji="1" kern="1200">
                <a:solidFill>
                  <a:schemeClr val="accent4"/>
                </a:solidFill>
                <a:latin typeface="+mn-lt"/>
                <a:ea typeface="+mn-ea"/>
                <a:cs typeface="+mn-cs"/>
              </a:defRPr>
            </a:lvl8pPr>
            <a:lvl9pPr marL="3657600" algn="l" defTabSz="914400" rtl="0" eaLnBrk="1" latinLnBrk="0" hangingPunct="1">
              <a:defRPr kumimoji="1" kern="1200">
                <a:solidFill>
                  <a:schemeClr val="accent4"/>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rgbClr val="8064A2"/>
                </a:solidFill>
                <a:latin typeface="Meiryo UI"/>
                <a:ea typeface="Meiryo UI"/>
              </a:rPr>
              <a:t>各要素の今後の見通しを時系列形式の予報（バーチャート）で定期的に提供する電文</a:t>
            </a:r>
            <a:endParaRPr kumimoji="1" lang="en-US" altLang="ja-JP" sz="1050" b="0" i="0" u="none" strike="noStrike" kern="1200" cap="none" spc="0" normalizeH="0" baseline="0" noProof="0" dirty="0">
              <a:ln>
                <a:noFill/>
              </a:ln>
              <a:solidFill>
                <a:srgbClr val="8064A2"/>
              </a:solidFill>
              <a:effectLst/>
              <a:uLnTx/>
              <a:uFillTx/>
              <a:latin typeface="Meiryo UI"/>
              <a:ea typeface="Meiryo UI"/>
            </a:endParaRPr>
          </a:p>
        </p:txBody>
      </p:sp>
      <p:sp>
        <p:nvSpPr>
          <p:cNvPr id="64" name="角丸四角形吹き出し 182">
            <a:extLst>
              <a:ext uri="{FF2B5EF4-FFF2-40B4-BE49-F238E27FC236}">
                <a16:creationId xmlns:a16="http://schemas.microsoft.com/office/drawing/2014/main" id="{F23EA5F8-C334-9A91-FD5B-2B4D93D1EE1C}"/>
              </a:ext>
            </a:extLst>
          </p:cNvPr>
          <p:cNvSpPr/>
          <p:nvPr/>
        </p:nvSpPr>
        <p:spPr>
          <a:xfrm>
            <a:off x="6284456" y="5560625"/>
            <a:ext cx="2719943" cy="304504"/>
          </a:xfrm>
          <a:prstGeom prst="wedgeRoundRectCallout">
            <a:avLst>
              <a:gd name="adj1" fmla="val -58982"/>
              <a:gd name="adj2" fmla="val -55346"/>
              <a:gd name="adj3" fmla="val 16667"/>
            </a:avLst>
          </a:prstGeom>
          <a:noFill/>
          <a:ln w="952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defPPr>
              <a:defRPr lang="ja-JP"/>
            </a:defPPr>
            <a:lvl1pPr algn="l" rtl="0" fontAlgn="base">
              <a:spcBef>
                <a:spcPct val="0"/>
              </a:spcBef>
              <a:spcAft>
                <a:spcPct val="0"/>
              </a:spcAft>
              <a:defRPr kumimoji="1" kern="1200">
                <a:solidFill>
                  <a:schemeClr val="accent4"/>
                </a:solidFill>
                <a:latin typeface="+mn-lt"/>
                <a:ea typeface="+mn-ea"/>
                <a:cs typeface="+mn-cs"/>
              </a:defRPr>
            </a:lvl1pPr>
            <a:lvl2pPr marL="457200" algn="l" rtl="0" fontAlgn="base">
              <a:spcBef>
                <a:spcPct val="0"/>
              </a:spcBef>
              <a:spcAft>
                <a:spcPct val="0"/>
              </a:spcAft>
              <a:defRPr kumimoji="1" kern="1200">
                <a:solidFill>
                  <a:schemeClr val="accent4"/>
                </a:solidFill>
                <a:latin typeface="+mn-lt"/>
                <a:ea typeface="+mn-ea"/>
                <a:cs typeface="+mn-cs"/>
              </a:defRPr>
            </a:lvl2pPr>
            <a:lvl3pPr marL="914400" algn="l" rtl="0" fontAlgn="base">
              <a:spcBef>
                <a:spcPct val="0"/>
              </a:spcBef>
              <a:spcAft>
                <a:spcPct val="0"/>
              </a:spcAft>
              <a:defRPr kumimoji="1" kern="1200">
                <a:solidFill>
                  <a:schemeClr val="accent4"/>
                </a:solidFill>
                <a:latin typeface="+mn-lt"/>
                <a:ea typeface="+mn-ea"/>
                <a:cs typeface="+mn-cs"/>
              </a:defRPr>
            </a:lvl3pPr>
            <a:lvl4pPr marL="1371600" algn="l" rtl="0" fontAlgn="base">
              <a:spcBef>
                <a:spcPct val="0"/>
              </a:spcBef>
              <a:spcAft>
                <a:spcPct val="0"/>
              </a:spcAft>
              <a:defRPr kumimoji="1" kern="1200">
                <a:solidFill>
                  <a:schemeClr val="accent4"/>
                </a:solidFill>
                <a:latin typeface="+mn-lt"/>
                <a:ea typeface="+mn-ea"/>
                <a:cs typeface="+mn-cs"/>
              </a:defRPr>
            </a:lvl4pPr>
            <a:lvl5pPr marL="1828800" algn="l" rtl="0" fontAlgn="base">
              <a:spcBef>
                <a:spcPct val="0"/>
              </a:spcBef>
              <a:spcAft>
                <a:spcPct val="0"/>
              </a:spcAft>
              <a:defRPr kumimoji="1" kern="1200">
                <a:solidFill>
                  <a:schemeClr val="accent4"/>
                </a:solidFill>
                <a:latin typeface="+mn-lt"/>
                <a:ea typeface="+mn-ea"/>
                <a:cs typeface="+mn-cs"/>
              </a:defRPr>
            </a:lvl5pPr>
            <a:lvl6pPr marL="2286000" algn="l" defTabSz="914400" rtl="0" eaLnBrk="1" latinLnBrk="0" hangingPunct="1">
              <a:defRPr kumimoji="1" kern="1200">
                <a:solidFill>
                  <a:schemeClr val="accent4"/>
                </a:solidFill>
                <a:latin typeface="+mn-lt"/>
                <a:ea typeface="+mn-ea"/>
                <a:cs typeface="+mn-cs"/>
              </a:defRPr>
            </a:lvl6pPr>
            <a:lvl7pPr marL="2743200" algn="l" defTabSz="914400" rtl="0" eaLnBrk="1" latinLnBrk="0" hangingPunct="1">
              <a:defRPr kumimoji="1" kern="1200">
                <a:solidFill>
                  <a:schemeClr val="accent4"/>
                </a:solidFill>
                <a:latin typeface="+mn-lt"/>
                <a:ea typeface="+mn-ea"/>
                <a:cs typeface="+mn-cs"/>
              </a:defRPr>
            </a:lvl7pPr>
            <a:lvl8pPr marL="3200400" algn="l" defTabSz="914400" rtl="0" eaLnBrk="1" latinLnBrk="0" hangingPunct="1">
              <a:defRPr kumimoji="1" kern="1200">
                <a:solidFill>
                  <a:schemeClr val="accent4"/>
                </a:solidFill>
                <a:latin typeface="+mn-lt"/>
                <a:ea typeface="+mn-ea"/>
                <a:cs typeface="+mn-cs"/>
              </a:defRPr>
            </a:lvl8pPr>
            <a:lvl9pPr marL="3657600" algn="l" defTabSz="914400" rtl="0" eaLnBrk="1" latinLnBrk="0" hangingPunct="1">
              <a:defRPr kumimoji="1" kern="1200">
                <a:solidFill>
                  <a:schemeClr val="accent4"/>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a:solidFill>
                  <a:srgbClr val="8064A2"/>
                </a:solidFill>
                <a:latin typeface="Meiryo UI"/>
                <a:ea typeface="Meiryo UI"/>
              </a:rPr>
              <a:t>警報・注意報等の発表状況を全要素集約して高頻度定時通報する電文（全国版）</a:t>
            </a:r>
            <a:endParaRPr kumimoji="1" lang="en-US" altLang="ja-JP" sz="1050" b="0" i="0" u="none" strike="noStrike" kern="1200" cap="none" spc="0" normalizeH="0" baseline="0" noProof="0">
              <a:ln>
                <a:noFill/>
              </a:ln>
              <a:solidFill>
                <a:srgbClr val="8064A2"/>
              </a:solidFill>
              <a:effectLst/>
              <a:uLnTx/>
              <a:uFillTx/>
              <a:latin typeface="Meiryo UI"/>
              <a:ea typeface="Meiryo UI"/>
            </a:endParaRPr>
          </a:p>
        </p:txBody>
      </p:sp>
      <p:sp>
        <p:nvSpPr>
          <p:cNvPr id="68" name="角丸四角形吹き出し 184">
            <a:extLst>
              <a:ext uri="{FF2B5EF4-FFF2-40B4-BE49-F238E27FC236}">
                <a16:creationId xmlns:a16="http://schemas.microsoft.com/office/drawing/2014/main" id="{E17F7E89-FA7B-1B49-D386-E1437A1F641C}"/>
              </a:ext>
            </a:extLst>
          </p:cNvPr>
          <p:cNvSpPr/>
          <p:nvPr/>
        </p:nvSpPr>
        <p:spPr>
          <a:xfrm>
            <a:off x="4335579" y="5844772"/>
            <a:ext cx="2095551" cy="354298"/>
          </a:xfrm>
          <a:prstGeom prst="wedgeRoundRectCallout">
            <a:avLst>
              <a:gd name="adj1" fmla="val 57884"/>
              <a:gd name="adj2" fmla="val 22612"/>
              <a:gd name="adj3" fmla="val 16667"/>
            </a:avLst>
          </a:prstGeom>
          <a:noFill/>
          <a:ln w="952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defPPr>
              <a:defRPr lang="ja-JP"/>
            </a:defPPr>
            <a:lvl1pPr algn="l" rtl="0" fontAlgn="base">
              <a:spcBef>
                <a:spcPct val="0"/>
              </a:spcBef>
              <a:spcAft>
                <a:spcPct val="0"/>
              </a:spcAft>
              <a:defRPr kumimoji="1" kern="1200">
                <a:solidFill>
                  <a:schemeClr val="accent4"/>
                </a:solidFill>
                <a:latin typeface="+mn-lt"/>
                <a:ea typeface="+mn-ea"/>
                <a:cs typeface="+mn-cs"/>
              </a:defRPr>
            </a:lvl1pPr>
            <a:lvl2pPr marL="457200" algn="l" rtl="0" fontAlgn="base">
              <a:spcBef>
                <a:spcPct val="0"/>
              </a:spcBef>
              <a:spcAft>
                <a:spcPct val="0"/>
              </a:spcAft>
              <a:defRPr kumimoji="1" kern="1200">
                <a:solidFill>
                  <a:schemeClr val="accent4"/>
                </a:solidFill>
                <a:latin typeface="+mn-lt"/>
                <a:ea typeface="+mn-ea"/>
                <a:cs typeface="+mn-cs"/>
              </a:defRPr>
            </a:lvl2pPr>
            <a:lvl3pPr marL="914400" algn="l" rtl="0" fontAlgn="base">
              <a:spcBef>
                <a:spcPct val="0"/>
              </a:spcBef>
              <a:spcAft>
                <a:spcPct val="0"/>
              </a:spcAft>
              <a:defRPr kumimoji="1" kern="1200">
                <a:solidFill>
                  <a:schemeClr val="accent4"/>
                </a:solidFill>
                <a:latin typeface="+mn-lt"/>
                <a:ea typeface="+mn-ea"/>
                <a:cs typeface="+mn-cs"/>
              </a:defRPr>
            </a:lvl3pPr>
            <a:lvl4pPr marL="1371600" algn="l" rtl="0" fontAlgn="base">
              <a:spcBef>
                <a:spcPct val="0"/>
              </a:spcBef>
              <a:spcAft>
                <a:spcPct val="0"/>
              </a:spcAft>
              <a:defRPr kumimoji="1" kern="1200">
                <a:solidFill>
                  <a:schemeClr val="accent4"/>
                </a:solidFill>
                <a:latin typeface="+mn-lt"/>
                <a:ea typeface="+mn-ea"/>
                <a:cs typeface="+mn-cs"/>
              </a:defRPr>
            </a:lvl4pPr>
            <a:lvl5pPr marL="1828800" algn="l" rtl="0" fontAlgn="base">
              <a:spcBef>
                <a:spcPct val="0"/>
              </a:spcBef>
              <a:spcAft>
                <a:spcPct val="0"/>
              </a:spcAft>
              <a:defRPr kumimoji="1" kern="1200">
                <a:solidFill>
                  <a:schemeClr val="accent4"/>
                </a:solidFill>
                <a:latin typeface="+mn-lt"/>
                <a:ea typeface="+mn-ea"/>
                <a:cs typeface="+mn-cs"/>
              </a:defRPr>
            </a:lvl5pPr>
            <a:lvl6pPr marL="2286000" algn="l" defTabSz="914400" rtl="0" eaLnBrk="1" latinLnBrk="0" hangingPunct="1">
              <a:defRPr kumimoji="1" kern="1200">
                <a:solidFill>
                  <a:schemeClr val="accent4"/>
                </a:solidFill>
                <a:latin typeface="+mn-lt"/>
                <a:ea typeface="+mn-ea"/>
                <a:cs typeface="+mn-cs"/>
              </a:defRPr>
            </a:lvl6pPr>
            <a:lvl7pPr marL="2743200" algn="l" defTabSz="914400" rtl="0" eaLnBrk="1" latinLnBrk="0" hangingPunct="1">
              <a:defRPr kumimoji="1" kern="1200">
                <a:solidFill>
                  <a:schemeClr val="accent4"/>
                </a:solidFill>
                <a:latin typeface="+mn-lt"/>
                <a:ea typeface="+mn-ea"/>
                <a:cs typeface="+mn-cs"/>
              </a:defRPr>
            </a:lvl7pPr>
            <a:lvl8pPr marL="3200400" algn="l" defTabSz="914400" rtl="0" eaLnBrk="1" latinLnBrk="0" hangingPunct="1">
              <a:defRPr kumimoji="1" kern="1200">
                <a:solidFill>
                  <a:schemeClr val="accent4"/>
                </a:solidFill>
                <a:latin typeface="+mn-lt"/>
                <a:ea typeface="+mn-ea"/>
                <a:cs typeface="+mn-cs"/>
              </a:defRPr>
            </a:lvl8pPr>
            <a:lvl9pPr marL="3657600" algn="l" defTabSz="914400" rtl="0" eaLnBrk="1" latinLnBrk="0" hangingPunct="1">
              <a:defRPr kumimoji="1" kern="1200">
                <a:solidFill>
                  <a:schemeClr val="accent4"/>
                </a:solidFill>
                <a:latin typeface="+mn-lt"/>
                <a:ea typeface="+mn-ea"/>
                <a:cs typeface="+mn-cs"/>
              </a:defRPr>
            </a:lvl9pPr>
          </a:lstStyle>
          <a:p>
            <a:pPr lvl="0" fontAlgn="auto">
              <a:spcBef>
                <a:spcPts val="0"/>
              </a:spcBef>
              <a:spcAft>
                <a:spcPts val="0"/>
              </a:spcAft>
              <a:defRPr/>
            </a:pPr>
            <a:r>
              <a:rPr lang="ja-JP" altLang="en-US" sz="1050" dirty="0">
                <a:solidFill>
                  <a:srgbClr val="8064A2"/>
                </a:solidFill>
                <a:latin typeface="Meiryo UI"/>
                <a:ea typeface="Meiryo UI"/>
              </a:rPr>
              <a:t>従来どおりの形式の電文に新たな情報名称を記載して運用を継続</a:t>
            </a:r>
            <a:endParaRPr lang="en-US" altLang="ja-JP" sz="1050" dirty="0">
              <a:solidFill>
                <a:srgbClr val="8064A2"/>
              </a:solidFill>
              <a:latin typeface="Meiryo UI"/>
              <a:ea typeface="Meiryo UI"/>
            </a:endParaRPr>
          </a:p>
        </p:txBody>
      </p:sp>
      <p:sp>
        <p:nvSpPr>
          <p:cNvPr id="70" name="角丸四角形 206">
            <a:extLst>
              <a:ext uri="{FF2B5EF4-FFF2-40B4-BE49-F238E27FC236}">
                <a16:creationId xmlns:a16="http://schemas.microsoft.com/office/drawing/2014/main" id="{FE011D28-E7EE-54A2-EA6E-8625631F95B7}"/>
              </a:ext>
            </a:extLst>
          </p:cNvPr>
          <p:cNvSpPr/>
          <p:nvPr/>
        </p:nvSpPr>
        <p:spPr>
          <a:xfrm>
            <a:off x="6637470" y="4049074"/>
            <a:ext cx="2333478" cy="227127"/>
          </a:xfrm>
          <a:prstGeom prst="roundRect">
            <a:avLst>
              <a:gd name="adj" fmla="val 27416"/>
            </a:avLst>
          </a:prstGeom>
          <a:ln>
            <a:solidFill>
              <a:schemeClr val="accent4">
                <a:lumMod val="75000"/>
              </a:schemeClr>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10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VPFD61</a:t>
            </a: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lang="ja-JP" altLang="en-US" sz="1050">
                <a:solidFill>
                  <a:prstClr val="black"/>
                </a:solidFill>
                <a:latin typeface="Meiryo UI" panose="020B0604030504040204" pitchFamily="50" charset="-128"/>
                <a:ea typeface="Meiryo UI" panose="020B0604030504040204" pitchFamily="50" charset="-128"/>
              </a:rPr>
              <a:t>早期注意情報</a:t>
            </a:r>
            <a:r>
              <a:rPr kumimoji="1" lang="ja-JP" altLang="en-US" sz="1050" b="0" i="0" u="none" strike="noStrike" kern="1200" cap="none" spc="-10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71" name="角丸四角形 119">
            <a:extLst>
              <a:ext uri="{FF2B5EF4-FFF2-40B4-BE49-F238E27FC236}">
                <a16:creationId xmlns:a16="http://schemas.microsoft.com/office/drawing/2014/main" id="{CE93A8F9-39DC-A5E2-9427-54378D99594C}"/>
              </a:ext>
            </a:extLst>
          </p:cNvPr>
          <p:cNvSpPr/>
          <p:nvPr/>
        </p:nvSpPr>
        <p:spPr>
          <a:xfrm>
            <a:off x="4348438" y="3827722"/>
            <a:ext cx="1629432" cy="760646"/>
          </a:xfrm>
          <a:prstGeom prst="roundRect">
            <a:avLst>
              <a:gd name="adj" fmla="val 27416"/>
            </a:avLst>
          </a:prstGeom>
          <a:ln/>
        </p:spPr>
        <p:style>
          <a:lnRef idx="2">
            <a:schemeClr val="accent5"/>
          </a:lnRef>
          <a:fillRef idx="1">
            <a:schemeClr val="lt1"/>
          </a:fillRef>
          <a:effectRef idx="0">
            <a:schemeClr val="accent5"/>
          </a:effectRef>
          <a:fontRef idx="minor">
            <a:schemeClr val="dk1"/>
          </a:fontRef>
        </p:style>
        <p:txBody>
          <a:bodyPr rtlCol="0" anchor="t"/>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6" name="角丸四角形 203">
            <a:extLst>
              <a:ext uri="{FF2B5EF4-FFF2-40B4-BE49-F238E27FC236}">
                <a16:creationId xmlns:a16="http://schemas.microsoft.com/office/drawing/2014/main" id="{DCD33A8A-87D1-1304-3390-C6CAD7946C8E}"/>
              </a:ext>
            </a:extLst>
          </p:cNvPr>
          <p:cNvSpPr/>
          <p:nvPr/>
        </p:nvSpPr>
        <p:spPr>
          <a:xfrm>
            <a:off x="4598468" y="4055250"/>
            <a:ext cx="1130021" cy="214774"/>
          </a:xfrm>
          <a:prstGeom prst="roundRect">
            <a:avLst>
              <a:gd name="adj" fmla="val 27416"/>
            </a:avLst>
          </a:prstGeom>
          <a:solidFill>
            <a:schemeClr val="accent6">
              <a:lumMod val="20000"/>
              <a:lumOff val="80000"/>
            </a:schemeClr>
          </a:solidFill>
          <a:ln>
            <a:solidFill>
              <a:schemeClr val="accent2">
                <a:lumMod val="60000"/>
                <a:lumOff val="40000"/>
              </a:schemeClr>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警報級の可能性</a:t>
            </a:r>
          </a:p>
        </p:txBody>
      </p:sp>
      <p:sp>
        <p:nvSpPr>
          <p:cNvPr id="77" name="角丸四角形 204">
            <a:extLst>
              <a:ext uri="{FF2B5EF4-FFF2-40B4-BE49-F238E27FC236}">
                <a16:creationId xmlns:a16="http://schemas.microsoft.com/office/drawing/2014/main" id="{B2B6F8DB-EFE2-5711-1B97-04B5B1538F7C}"/>
              </a:ext>
            </a:extLst>
          </p:cNvPr>
          <p:cNvSpPr/>
          <p:nvPr/>
        </p:nvSpPr>
        <p:spPr>
          <a:xfrm>
            <a:off x="4591636" y="4314170"/>
            <a:ext cx="1130021" cy="214774"/>
          </a:xfrm>
          <a:prstGeom prst="roundRect">
            <a:avLst>
              <a:gd name="adj" fmla="val 27416"/>
            </a:avLst>
          </a:prstGeom>
          <a:solidFill>
            <a:schemeClr val="accent6">
              <a:lumMod val="20000"/>
              <a:lumOff val="80000"/>
            </a:schemeClr>
          </a:solidFill>
          <a:ln>
            <a:solidFill>
              <a:schemeClr val="accent2">
                <a:lumMod val="60000"/>
                <a:lumOff val="40000"/>
              </a:schemeClr>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量予想</a:t>
            </a:r>
          </a:p>
        </p:txBody>
      </p:sp>
      <p:sp>
        <p:nvSpPr>
          <p:cNvPr id="78" name="正方形/長方形 77">
            <a:extLst>
              <a:ext uri="{FF2B5EF4-FFF2-40B4-BE49-F238E27FC236}">
                <a16:creationId xmlns:a16="http://schemas.microsoft.com/office/drawing/2014/main" id="{81F59099-3615-4B8F-D8CA-E173D349721B}"/>
              </a:ext>
            </a:extLst>
          </p:cNvPr>
          <p:cNvSpPr/>
          <p:nvPr/>
        </p:nvSpPr>
        <p:spPr>
          <a:xfrm>
            <a:off x="4335579" y="3818319"/>
            <a:ext cx="1673855" cy="253916"/>
          </a:xfrm>
          <a:prstGeom prst="rect">
            <a:avLst/>
          </a:prstGeom>
        </p:spPr>
        <p:txBody>
          <a:bodyPr wrap="non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lvl="0" algn="ctr" fontAlgn="auto">
              <a:spcBef>
                <a:spcPts val="0"/>
              </a:spcBef>
              <a:spcAft>
                <a:spcPts val="0"/>
              </a:spcAft>
              <a:defRPr/>
            </a:pPr>
            <a:r>
              <a:rPr lang="en-US" altLang="ja-JP" sz="1050">
                <a:solidFill>
                  <a:prstClr val="black"/>
                </a:solidFill>
                <a:latin typeface="Meiryo UI" panose="020B0604030504040204" pitchFamily="50" charset="-128"/>
                <a:ea typeface="Meiryo UI" panose="020B0604030504040204" pitchFamily="50" charset="-128"/>
              </a:rPr>
              <a:t>VPFD60 (</a:t>
            </a:r>
            <a:r>
              <a:rPr lang="ja-JP" altLang="en-US" sz="1050">
                <a:solidFill>
                  <a:prstClr val="black"/>
                </a:solidFill>
                <a:latin typeface="Meiryo UI" panose="020B0604030504040204" pitchFamily="50" charset="-128"/>
                <a:ea typeface="Meiryo UI" panose="020B0604030504040204" pitchFamily="50" charset="-128"/>
              </a:rPr>
              <a:t>早期注意情報</a:t>
            </a:r>
            <a:r>
              <a:rPr lang="en-US" altLang="ja-JP" sz="1050">
                <a:solidFill>
                  <a:prstClr val="black"/>
                </a:solidFill>
                <a:latin typeface="Meiryo UI" panose="020B0604030504040204" pitchFamily="50" charset="-128"/>
                <a:ea typeface="Meiryo UI" panose="020B0604030504040204" pitchFamily="50" charset="-128"/>
              </a:rPr>
              <a:t>)</a:t>
            </a:r>
            <a:endParaRPr lang="ja-JP" altLang="en-US" sz="1050">
              <a:solidFill>
                <a:prstClr val="black"/>
              </a:solidFill>
              <a:latin typeface="Meiryo UI" panose="020B0604030504040204" pitchFamily="50" charset="-128"/>
              <a:ea typeface="Meiryo UI" panose="020B0604030504040204" pitchFamily="50" charset="-128"/>
            </a:endParaRPr>
          </a:p>
        </p:txBody>
      </p:sp>
      <p:cxnSp>
        <p:nvCxnSpPr>
          <p:cNvPr id="79" name="直線コネクタ 78">
            <a:extLst>
              <a:ext uri="{FF2B5EF4-FFF2-40B4-BE49-F238E27FC236}">
                <a16:creationId xmlns:a16="http://schemas.microsoft.com/office/drawing/2014/main" id="{402D45D1-7C8A-BEB2-7B9D-184DFD56891A}"/>
              </a:ext>
            </a:extLst>
          </p:cNvPr>
          <p:cNvCxnSpPr>
            <a:cxnSpLocks/>
            <a:endCxn id="13" idx="1"/>
          </p:cNvCxnSpPr>
          <p:nvPr/>
        </p:nvCxnSpPr>
        <p:spPr>
          <a:xfrm>
            <a:off x="5721657" y="4421557"/>
            <a:ext cx="909353" cy="376705"/>
          </a:xfrm>
          <a:prstGeom prst="line">
            <a:avLst/>
          </a:prstGeom>
          <a:ln>
            <a:headEnd type="none" w="med" len="med"/>
            <a:tailEnd type="triangle" w="med" len="med"/>
          </a:ln>
        </p:spPr>
        <p:style>
          <a:lnRef idx="2">
            <a:schemeClr val="accent2"/>
          </a:lnRef>
          <a:fillRef idx="0">
            <a:schemeClr val="accent2"/>
          </a:fillRef>
          <a:effectRef idx="1">
            <a:schemeClr val="accent2"/>
          </a:effectRef>
          <a:fontRef idx="minor">
            <a:schemeClr val="tx1"/>
          </a:fontRef>
        </p:style>
      </p:cxnSp>
      <p:sp>
        <p:nvSpPr>
          <p:cNvPr id="81" name="楕円 80">
            <a:extLst>
              <a:ext uri="{FF2B5EF4-FFF2-40B4-BE49-F238E27FC236}">
                <a16:creationId xmlns:a16="http://schemas.microsoft.com/office/drawing/2014/main" id="{869A3964-2CF0-9203-7EF2-3B0D21727745}"/>
              </a:ext>
            </a:extLst>
          </p:cNvPr>
          <p:cNvSpPr/>
          <p:nvPr/>
        </p:nvSpPr>
        <p:spPr>
          <a:xfrm>
            <a:off x="5936972" y="5173461"/>
            <a:ext cx="193443" cy="400930"/>
          </a:xfrm>
          <a:prstGeom prst="ellipse">
            <a:avLst/>
          </a:prstGeom>
          <a:solidFill>
            <a:srgbClr val="E1FFE1">
              <a:alpha val="4000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1600"/>
          </a:p>
        </p:txBody>
      </p:sp>
      <p:cxnSp>
        <p:nvCxnSpPr>
          <p:cNvPr id="86" name="直線コネクタ 85">
            <a:extLst>
              <a:ext uri="{FF2B5EF4-FFF2-40B4-BE49-F238E27FC236}">
                <a16:creationId xmlns:a16="http://schemas.microsoft.com/office/drawing/2014/main" id="{4D64ED19-4FE8-962C-402F-8CFF8B97B9CF}"/>
              </a:ext>
            </a:extLst>
          </p:cNvPr>
          <p:cNvCxnSpPr/>
          <p:nvPr/>
        </p:nvCxnSpPr>
        <p:spPr>
          <a:xfrm>
            <a:off x="5728489" y="4159282"/>
            <a:ext cx="908981" cy="0"/>
          </a:xfrm>
          <a:prstGeom prst="line">
            <a:avLst/>
          </a:prstGeom>
          <a:ln>
            <a:solidFill>
              <a:srgbClr val="00B050"/>
            </a:solidFill>
            <a:headEnd type="none" w="med" len="med"/>
            <a:tailEnd type="triangle" w="med" len="med"/>
          </a:ln>
        </p:spPr>
        <p:style>
          <a:lnRef idx="2">
            <a:schemeClr val="accent5"/>
          </a:lnRef>
          <a:fillRef idx="0">
            <a:schemeClr val="accent5"/>
          </a:fillRef>
          <a:effectRef idx="1">
            <a:schemeClr val="accent5"/>
          </a:effectRef>
          <a:fontRef idx="minor">
            <a:schemeClr val="tx1"/>
          </a:fontRef>
        </p:style>
      </p:cxnSp>
      <p:sp>
        <p:nvSpPr>
          <p:cNvPr id="87" name="角丸四角形吹き出し 214">
            <a:extLst>
              <a:ext uri="{FF2B5EF4-FFF2-40B4-BE49-F238E27FC236}">
                <a16:creationId xmlns:a16="http://schemas.microsoft.com/office/drawing/2014/main" id="{216B98C3-914F-FB7C-C94B-25C4EE9D3CA0}"/>
              </a:ext>
            </a:extLst>
          </p:cNvPr>
          <p:cNvSpPr/>
          <p:nvPr/>
        </p:nvSpPr>
        <p:spPr>
          <a:xfrm>
            <a:off x="6291894" y="4308241"/>
            <a:ext cx="2726510" cy="327988"/>
          </a:xfrm>
          <a:prstGeom prst="wedgeRoundRectCallout">
            <a:avLst>
              <a:gd name="adj1" fmla="val -57783"/>
              <a:gd name="adj2" fmla="val -50889"/>
              <a:gd name="adj3" fmla="val 16667"/>
            </a:avLst>
          </a:prstGeom>
          <a:noFill/>
          <a:ln w="952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defPPr>
              <a:defRPr lang="ja-JP"/>
            </a:defPPr>
            <a:lvl1pPr algn="l" rtl="0" fontAlgn="base">
              <a:spcBef>
                <a:spcPct val="0"/>
              </a:spcBef>
              <a:spcAft>
                <a:spcPct val="0"/>
              </a:spcAft>
              <a:defRPr kumimoji="1" kern="1200">
                <a:solidFill>
                  <a:schemeClr val="accent4"/>
                </a:solidFill>
                <a:latin typeface="+mn-lt"/>
                <a:ea typeface="+mn-ea"/>
                <a:cs typeface="+mn-cs"/>
              </a:defRPr>
            </a:lvl1pPr>
            <a:lvl2pPr marL="457200" algn="l" rtl="0" fontAlgn="base">
              <a:spcBef>
                <a:spcPct val="0"/>
              </a:spcBef>
              <a:spcAft>
                <a:spcPct val="0"/>
              </a:spcAft>
              <a:defRPr kumimoji="1" kern="1200">
                <a:solidFill>
                  <a:schemeClr val="accent4"/>
                </a:solidFill>
                <a:latin typeface="+mn-lt"/>
                <a:ea typeface="+mn-ea"/>
                <a:cs typeface="+mn-cs"/>
              </a:defRPr>
            </a:lvl2pPr>
            <a:lvl3pPr marL="914400" algn="l" rtl="0" fontAlgn="base">
              <a:spcBef>
                <a:spcPct val="0"/>
              </a:spcBef>
              <a:spcAft>
                <a:spcPct val="0"/>
              </a:spcAft>
              <a:defRPr kumimoji="1" kern="1200">
                <a:solidFill>
                  <a:schemeClr val="accent4"/>
                </a:solidFill>
                <a:latin typeface="+mn-lt"/>
                <a:ea typeface="+mn-ea"/>
                <a:cs typeface="+mn-cs"/>
              </a:defRPr>
            </a:lvl3pPr>
            <a:lvl4pPr marL="1371600" algn="l" rtl="0" fontAlgn="base">
              <a:spcBef>
                <a:spcPct val="0"/>
              </a:spcBef>
              <a:spcAft>
                <a:spcPct val="0"/>
              </a:spcAft>
              <a:defRPr kumimoji="1" kern="1200">
                <a:solidFill>
                  <a:schemeClr val="accent4"/>
                </a:solidFill>
                <a:latin typeface="+mn-lt"/>
                <a:ea typeface="+mn-ea"/>
                <a:cs typeface="+mn-cs"/>
              </a:defRPr>
            </a:lvl4pPr>
            <a:lvl5pPr marL="1828800" algn="l" rtl="0" fontAlgn="base">
              <a:spcBef>
                <a:spcPct val="0"/>
              </a:spcBef>
              <a:spcAft>
                <a:spcPct val="0"/>
              </a:spcAft>
              <a:defRPr kumimoji="1" kern="1200">
                <a:solidFill>
                  <a:schemeClr val="accent4"/>
                </a:solidFill>
                <a:latin typeface="+mn-lt"/>
                <a:ea typeface="+mn-ea"/>
                <a:cs typeface="+mn-cs"/>
              </a:defRPr>
            </a:lvl5pPr>
            <a:lvl6pPr marL="2286000" algn="l" defTabSz="914400" rtl="0" eaLnBrk="1" latinLnBrk="0" hangingPunct="1">
              <a:defRPr kumimoji="1" kern="1200">
                <a:solidFill>
                  <a:schemeClr val="accent4"/>
                </a:solidFill>
                <a:latin typeface="+mn-lt"/>
                <a:ea typeface="+mn-ea"/>
                <a:cs typeface="+mn-cs"/>
              </a:defRPr>
            </a:lvl6pPr>
            <a:lvl7pPr marL="2743200" algn="l" defTabSz="914400" rtl="0" eaLnBrk="1" latinLnBrk="0" hangingPunct="1">
              <a:defRPr kumimoji="1" kern="1200">
                <a:solidFill>
                  <a:schemeClr val="accent4"/>
                </a:solidFill>
                <a:latin typeface="+mn-lt"/>
                <a:ea typeface="+mn-ea"/>
                <a:cs typeface="+mn-cs"/>
              </a:defRPr>
            </a:lvl7pPr>
            <a:lvl8pPr marL="3200400" algn="l" defTabSz="914400" rtl="0" eaLnBrk="1" latinLnBrk="0" hangingPunct="1">
              <a:defRPr kumimoji="1" kern="1200">
                <a:solidFill>
                  <a:schemeClr val="accent4"/>
                </a:solidFill>
                <a:latin typeface="+mn-lt"/>
                <a:ea typeface="+mn-ea"/>
                <a:cs typeface="+mn-cs"/>
              </a:defRPr>
            </a:lvl8pPr>
            <a:lvl9pPr marL="3657600" algn="l" defTabSz="914400" rtl="0" eaLnBrk="1" latinLnBrk="0" hangingPunct="1">
              <a:defRPr kumimoji="1" kern="1200">
                <a:solidFill>
                  <a:schemeClr val="accent4"/>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rgbClr val="8064A2"/>
                </a:solidFill>
                <a:latin typeface="Meiryo UI"/>
                <a:ea typeface="Meiryo UI"/>
              </a:rPr>
              <a:t>大雨</a:t>
            </a:r>
            <a:r>
              <a:rPr lang="en-US" altLang="ja-JP" sz="1050" dirty="0">
                <a:solidFill>
                  <a:srgbClr val="8064A2"/>
                </a:solidFill>
                <a:latin typeface="Meiryo UI"/>
                <a:ea typeface="Meiryo UI"/>
              </a:rPr>
              <a:t>(</a:t>
            </a:r>
            <a:r>
              <a:rPr lang="ja-JP" altLang="en-US" sz="1050" dirty="0">
                <a:solidFill>
                  <a:srgbClr val="8064A2"/>
                </a:solidFill>
                <a:latin typeface="Meiryo UI"/>
                <a:ea typeface="Meiryo UI"/>
              </a:rPr>
              <a:t>浸水・土砂</a:t>
            </a:r>
            <a:r>
              <a:rPr lang="en-US" altLang="ja-JP" sz="1050" dirty="0">
                <a:solidFill>
                  <a:srgbClr val="8064A2"/>
                </a:solidFill>
                <a:latin typeface="Meiryo UI"/>
                <a:ea typeface="Meiryo UI"/>
              </a:rPr>
              <a:t>)</a:t>
            </a:r>
            <a:r>
              <a:rPr lang="ja-JP" altLang="en-US" sz="1050" dirty="0">
                <a:solidFill>
                  <a:srgbClr val="8064A2"/>
                </a:solidFill>
                <a:latin typeface="Meiryo UI"/>
                <a:ea typeface="Meiryo UI"/>
              </a:rPr>
              <a:t>を大雨と土砂に分け、時間を詳細化・延長化した電文</a:t>
            </a:r>
            <a:endParaRPr kumimoji="1" lang="en-US" altLang="ja-JP" sz="1050" b="0" i="0" u="none" strike="noStrike" kern="1200" cap="none" spc="0" normalizeH="0" baseline="0" noProof="0" dirty="0">
              <a:ln>
                <a:noFill/>
              </a:ln>
              <a:solidFill>
                <a:srgbClr val="8064A2"/>
              </a:solidFill>
              <a:effectLst/>
              <a:uLnTx/>
              <a:uFillTx/>
              <a:latin typeface="Meiryo UI"/>
              <a:ea typeface="Meiryo UI"/>
            </a:endParaRPr>
          </a:p>
        </p:txBody>
      </p:sp>
      <p:sp>
        <p:nvSpPr>
          <p:cNvPr id="88" name="楕円 87">
            <a:extLst>
              <a:ext uri="{FF2B5EF4-FFF2-40B4-BE49-F238E27FC236}">
                <a16:creationId xmlns:a16="http://schemas.microsoft.com/office/drawing/2014/main" id="{4FDBBF72-EF33-37EA-DC1B-95F9C5745BB3}"/>
              </a:ext>
            </a:extLst>
          </p:cNvPr>
          <p:cNvSpPr/>
          <p:nvPr/>
        </p:nvSpPr>
        <p:spPr>
          <a:xfrm>
            <a:off x="5954715" y="4060016"/>
            <a:ext cx="157621" cy="243342"/>
          </a:xfrm>
          <a:prstGeom prst="ellipse">
            <a:avLst/>
          </a:prstGeom>
          <a:solidFill>
            <a:srgbClr val="E1FFE1">
              <a:alpha val="4000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1600"/>
          </a:p>
        </p:txBody>
      </p:sp>
      <p:sp>
        <p:nvSpPr>
          <p:cNvPr id="89" name="正方形/長方形 88">
            <a:extLst>
              <a:ext uri="{FF2B5EF4-FFF2-40B4-BE49-F238E27FC236}">
                <a16:creationId xmlns:a16="http://schemas.microsoft.com/office/drawing/2014/main" id="{4D7CA6C5-6B4E-E731-D63C-DB98A5550157}"/>
              </a:ext>
            </a:extLst>
          </p:cNvPr>
          <p:cNvSpPr/>
          <p:nvPr/>
        </p:nvSpPr>
        <p:spPr>
          <a:xfrm>
            <a:off x="6508218" y="6107447"/>
            <a:ext cx="2557758" cy="246221"/>
          </a:xfrm>
          <a:prstGeom prst="rect">
            <a:avLst/>
          </a:prstGeom>
        </p:spPr>
        <p:txBody>
          <a:bodyPr wrap="square" lIns="91440" tIns="45720" rIns="91440" bIns="45720" anchor="t">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lvl="0" algn="ctr" fontAlgn="auto">
              <a:spcBef>
                <a:spcPts val="0"/>
              </a:spcBef>
              <a:spcAft>
                <a:spcPts val="0"/>
              </a:spcAft>
              <a:defRPr/>
            </a:pPr>
            <a:r>
              <a:rPr lang="en-US" altLang="ja-JP" sz="1000" dirty="0" err="1">
                <a:solidFill>
                  <a:prstClr val="black"/>
                </a:solidFill>
                <a:latin typeface="Meiryo UI"/>
                <a:ea typeface="Meiryo UI"/>
              </a:rPr>
              <a:t>VXKOii</a:t>
            </a:r>
            <a:r>
              <a:rPr lang="ja-JP" altLang="en-US" sz="1000" dirty="0">
                <a:solidFill>
                  <a:prstClr val="black"/>
                </a:solidFill>
                <a:latin typeface="Meiryo UI"/>
                <a:ea typeface="Meiryo UI"/>
              </a:rPr>
              <a:t> </a:t>
            </a:r>
            <a:r>
              <a:rPr lang="en-US" altLang="ja-JP" sz="900" dirty="0">
                <a:solidFill>
                  <a:prstClr val="black"/>
                </a:solidFill>
                <a:latin typeface="Meiryo UI"/>
                <a:ea typeface="Meiryo UI"/>
              </a:rPr>
              <a:t>(</a:t>
            </a:r>
            <a:r>
              <a:rPr lang="ja-JP" sz="900" dirty="0">
                <a:solidFill>
                  <a:prstClr val="black"/>
                </a:solidFill>
                <a:latin typeface="Arial"/>
                <a:ea typeface="Meiryo UI"/>
                <a:cs typeface="Arial"/>
              </a:rPr>
              <a:t>指定河川洪水予報</a:t>
            </a:r>
            <a:r>
              <a:rPr lang="en-US" altLang="ja-JP" sz="900" dirty="0">
                <a:solidFill>
                  <a:prstClr val="black"/>
                </a:solidFill>
                <a:latin typeface="Arial"/>
                <a:ea typeface="Meiryo UI"/>
                <a:cs typeface="Arial"/>
              </a:rPr>
              <a:t>(</a:t>
            </a:r>
            <a:r>
              <a:rPr lang="ja-JP" sz="800" dirty="0">
                <a:solidFill>
                  <a:prstClr val="black"/>
                </a:solidFill>
                <a:latin typeface="Arial"/>
                <a:ea typeface="Meiryo UI"/>
                <a:cs typeface="Arial"/>
              </a:rPr>
              <a:t>氾濫警報・注意報</a:t>
            </a:r>
            <a:r>
              <a:rPr lang="en-US" altLang="ja-JP" sz="800" dirty="0">
                <a:solidFill>
                  <a:prstClr val="black"/>
                </a:solidFill>
                <a:latin typeface="Arial"/>
                <a:ea typeface="Meiryo UI"/>
                <a:cs typeface="Arial"/>
              </a:rPr>
              <a:t>)</a:t>
            </a:r>
            <a:r>
              <a:rPr lang="en-US" altLang="ja-JP" sz="900" dirty="0">
                <a:solidFill>
                  <a:prstClr val="black"/>
                </a:solidFill>
                <a:latin typeface="Meiryo UI"/>
                <a:ea typeface="Meiryo UI"/>
              </a:rPr>
              <a:t>)</a:t>
            </a:r>
            <a:endParaRPr lang="ja-JP" altLang="en-US" sz="900" dirty="0">
              <a:solidFill>
                <a:prstClr val="black"/>
              </a:solidFill>
              <a:latin typeface="Meiryo UI"/>
              <a:ea typeface="Meiryo UI"/>
            </a:endParaRPr>
          </a:p>
        </p:txBody>
      </p:sp>
      <p:sp>
        <p:nvSpPr>
          <p:cNvPr id="90" name="楕円 89">
            <a:extLst>
              <a:ext uri="{FF2B5EF4-FFF2-40B4-BE49-F238E27FC236}">
                <a16:creationId xmlns:a16="http://schemas.microsoft.com/office/drawing/2014/main" id="{339A7E3B-FC29-A77E-7BB5-ACB3FA74D7A7}"/>
              </a:ext>
            </a:extLst>
          </p:cNvPr>
          <p:cNvSpPr/>
          <p:nvPr/>
        </p:nvSpPr>
        <p:spPr>
          <a:xfrm>
            <a:off x="5935947" y="4508992"/>
            <a:ext cx="184943" cy="439878"/>
          </a:xfrm>
          <a:prstGeom prst="ellipse">
            <a:avLst/>
          </a:prstGeom>
          <a:solidFill>
            <a:srgbClr val="E1FFE1">
              <a:alpha val="4000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1600"/>
          </a:p>
        </p:txBody>
      </p:sp>
      <p:sp>
        <p:nvSpPr>
          <p:cNvPr id="91" name="タイトル 1">
            <a:extLst>
              <a:ext uri="{FF2B5EF4-FFF2-40B4-BE49-F238E27FC236}">
                <a16:creationId xmlns:a16="http://schemas.microsoft.com/office/drawing/2014/main" id="{2D6646CD-F1C3-E672-28D4-1FE83DB6AD6E}"/>
              </a:ext>
            </a:extLst>
          </p:cNvPr>
          <p:cNvSpPr txBox="1">
            <a:spLocks/>
          </p:cNvSpPr>
          <p:nvPr/>
        </p:nvSpPr>
        <p:spPr>
          <a:xfrm>
            <a:off x="0" y="0"/>
            <a:ext cx="8857673" cy="476250"/>
          </a:xfrm>
          <a:prstGeom prst="rect">
            <a:avLst/>
          </a:prstGeom>
        </p:spPr>
        <p:txBody>
          <a:bodyPr/>
          <a:lstStyle>
            <a:lvl1pPr algn="l" rtl="0" eaLnBrk="0" fontAlgn="base" hangingPunct="0">
              <a:spcBef>
                <a:spcPct val="0"/>
              </a:spcBef>
              <a:spcAft>
                <a:spcPct val="0"/>
              </a:spcAft>
              <a:defRPr kumimoji="1" sz="2800" b="1">
                <a:solidFill>
                  <a:srgbClr val="4087C8"/>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ja-JP" sz="2000" kern="0" dirty="0"/>
              <a:t>【</a:t>
            </a:r>
            <a:r>
              <a:rPr lang="ja-JP" altLang="en-US" sz="2000" kern="0" dirty="0"/>
              <a:t>警報・注意報等</a:t>
            </a:r>
            <a:r>
              <a:rPr lang="en-US" altLang="ja-JP" sz="2000" kern="0" dirty="0"/>
              <a:t>】</a:t>
            </a:r>
            <a:r>
              <a:rPr lang="ja-JP" altLang="en-US" sz="2000" kern="0" dirty="0"/>
              <a:t>役割に応じた警報・注意報の電文体系へ改善</a:t>
            </a:r>
          </a:p>
        </p:txBody>
      </p:sp>
      <p:sp>
        <p:nvSpPr>
          <p:cNvPr id="2" name="角丸四角形吹き出し 40">
            <a:extLst>
              <a:ext uri="{FF2B5EF4-FFF2-40B4-BE49-F238E27FC236}">
                <a16:creationId xmlns:a16="http://schemas.microsoft.com/office/drawing/2014/main" id="{6359A19D-7E58-2301-44FB-BA6B48A3366D}"/>
              </a:ext>
            </a:extLst>
          </p:cNvPr>
          <p:cNvSpPr/>
          <p:nvPr/>
        </p:nvSpPr>
        <p:spPr>
          <a:xfrm>
            <a:off x="6277890" y="2999721"/>
            <a:ext cx="2726510" cy="304504"/>
          </a:xfrm>
          <a:prstGeom prst="wedgeRoundRectCallout">
            <a:avLst>
              <a:gd name="adj1" fmla="val -62874"/>
              <a:gd name="adj2" fmla="val -48463"/>
              <a:gd name="adj3" fmla="val 16667"/>
            </a:avLst>
          </a:prstGeom>
          <a:noFill/>
          <a:ln w="952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defPPr>
              <a:defRPr lang="ja-JP"/>
            </a:defPPr>
            <a:lvl1pPr algn="l" rtl="0" fontAlgn="base">
              <a:spcBef>
                <a:spcPct val="0"/>
              </a:spcBef>
              <a:spcAft>
                <a:spcPct val="0"/>
              </a:spcAft>
              <a:defRPr kumimoji="1" kern="1200">
                <a:solidFill>
                  <a:schemeClr val="accent4"/>
                </a:solidFill>
                <a:latin typeface="+mn-lt"/>
                <a:ea typeface="+mn-ea"/>
                <a:cs typeface="+mn-cs"/>
              </a:defRPr>
            </a:lvl1pPr>
            <a:lvl2pPr marL="457200" algn="l" rtl="0" fontAlgn="base">
              <a:spcBef>
                <a:spcPct val="0"/>
              </a:spcBef>
              <a:spcAft>
                <a:spcPct val="0"/>
              </a:spcAft>
              <a:defRPr kumimoji="1" kern="1200">
                <a:solidFill>
                  <a:schemeClr val="accent4"/>
                </a:solidFill>
                <a:latin typeface="+mn-lt"/>
                <a:ea typeface="+mn-ea"/>
                <a:cs typeface="+mn-cs"/>
              </a:defRPr>
            </a:lvl2pPr>
            <a:lvl3pPr marL="914400" algn="l" rtl="0" fontAlgn="base">
              <a:spcBef>
                <a:spcPct val="0"/>
              </a:spcBef>
              <a:spcAft>
                <a:spcPct val="0"/>
              </a:spcAft>
              <a:defRPr kumimoji="1" kern="1200">
                <a:solidFill>
                  <a:schemeClr val="accent4"/>
                </a:solidFill>
                <a:latin typeface="+mn-lt"/>
                <a:ea typeface="+mn-ea"/>
                <a:cs typeface="+mn-cs"/>
              </a:defRPr>
            </a:lvl3pPr>
            <a:lvl4pPr marL="1371600" algn="l" rtl="0" fontAlgn="base">
              <a:spcBef>
                <a:spcPct val="0"/>
              </a:spcBef>
              <a:spcAft>
                <a:spcPct val="0"/>
              </a:spcAft>
              <a:defRPr kumimoji="1" kern="1200">
                <a:solidFill>
                  <a:schemeClr val="accent4"/>
                </a:solidFill>
                <a:latin typeface="+mn-lt"/>
                <a:ea typeface="+mn-ea"/>
                <a:cs typeface="+mn-cs"/>
              </a:defRPr>
            </a:lvl4pPr>
            <a:lvl5pPr marL="1828800" algn="l" rtl="0" fontAlgn="base">
              <a:spcBef>
                <a:spcPct val="0"/>
              </a:spcBef>
              <a:spcAft>
                <a:spcPct val="0"/>
              </a:spcAft>
              <a:defRPr kumimoji="1" kern="1200">
                <a:solidFill>
                  <a:schemeClr val="accent4"/>
                </a:solidFill>
                <a:latin typeface="+mn-lt"/>
                <a:ea typeface="+mn-ea"/>
                <a:cs typeface="+mn-cs"/>
              </a:defRPr>
            </a:lvl5pPr>
            <a:lvl6pPr marL="2286000" algn="l" defTabSz="914400" rtl="0" eaLnBrk="1" latinLnBrk="0" hangingPunct="1">
              <a:defRPr kumimoji="1" kern="1200">
                <a:solidFill>
                  <a:schemeClr val="accent4"/>
                </a:solidFill>
                <a:latin typeface="+mn-lt"/>
                <a:ea typeface="+mn-ea"/>
                <a:cs typeface="+mn-cs"/>
              </a:defRPr>
            </a:lvl6pPr>
            <a:lvl7pPr marL="2743200" algn="l" defTabSz="914400" rtl="0" eaLnBrk="1" latinLnBrk="0" hangingPunct="1">
              <a:defRPr kumimoji="1" kern="1200">
                <a:solidFill>
                  <a:schemeClr val="accent4"/>
                </a:solidFill>
                <a:latin typeface="+mn-lt"/>
                <a:ea typeface="+mn-ea"/>
                <a:cs typeface="+mn-cs"/>
              </a:defRPr>
            </a:lvl7pPr>
            <a:lvl8pPr marL="3200400" algn="l" defTabSz="914400" rtl="0" eaLnBrk="1" latinLnBrk="0" hangingPunct="1">
              <a:defRPr kumimoji="1" kern="1200">
                <a:solidFill>
                  <a:schemeClr val="accent4"/>
                </a:solidFill>
                <a:latin typeface="+mn-lt"/>
                <a:ea typeface="+mn-ea"/>
                <a:cs typeface="+mn-cs"/>
              </a:defRPr>
            </a:lvl8pPr>
            <a:lvl9pPr marL="3657600" algn="l" defTabSz="914400" rtl="0" eaLnBrk="1" latinLnBrk="0" hangingPunct="1">
              <a:defRPr kumimoji="1" kern="1200">
                <a:solidFill>
                  <a:schemeClr val="accent4"/>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rgbClr val="8064A2"/>
                </a:solidFill>
                <a:latin typeface="Meiryo UI"/>
                <a:ea typeface="Meiryo UI"/>
              </a:rPr>
              <a:t>地域に対して、警戒・注意すべき状況になったことを遅滞なく通知する電文</a:t>
            </a:r>
            <a:endParaRPr kumimoji="1" lang="en-US" altLang="ja-JP" sz="1050" b="0" i="0" u="none" strike="noStrike" kern="1200" cap="none" spc="0" normalizeH="0" baseline="0" noProof="0" dirty="0">
              <a:ln>
                <a:noFill/>
              </a:ln>
              <a:solidFill>
                <a:srgbClr val="8064A2"/>
              </a:solidFill>
              <a:effectLst/>
              <a:uLnTx/>
              <a:uFillTx/>
              <a:latin typeface="Meiryo UI"/>
              <a:ea typeface="Meiryo UI"/>
            </a:endParaRPr>
          </a:p>
        </p:txBody>
      </p:sp>
      <p:sp>
        <p:nvSpPr>
          <p:cNvPr id="3" name="角丸四角形 84">
            <a:extLst>
              <a:ext uri="{FF2B5EF4-FFF2-40B4-BE49-F238E27FC236}">
                <a16:creationId xmlns:a16="http://schemas.microsoft.com/office/drawing/2014/main" id="{36685A04-4001-52EA-BD37-074B1BF78D54}"/>
              </a:ext>
            </a:extLst>
          </p:cNvPr>
          <p:cNvSpPr/>
          <p:nvPr/>
        </p:nvSpPr>
        <p:spPr>
          <a:xfrm>
            <a:off x="2457733" y="3336366"/>
            <a:ext cx="848246" cy="243504"/>
          </a:xfrm>
          <a:prstGeom prst="roundRect">
            <a:avLst>
              <a:gd name="adj" fmla="val 27416"/>
            </a:avLst>
          </a:prstGeom>
          <a:solidFill>
            <a:schemeClr val="accent1">
              <a:lumMod val="20000"/>
              <a:lumOff val="80000"/>
            </a:schemeClr>
          </a:solidFill>
          <a:ln>
            <a:solidFill>
              <a:srgbClr val="00B0F0"/>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その他の</a:t>
            </a:r>
            <a:br>
              <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注意報</a:t>
            </a:r>
          </a:p>
        </p:txBody>
      </p:sp>
      <p:sp>
        <p:nvSpPr>
          <p:cNvPr id="4" name="角丸四角形 98">
            <a:extLst>
              <a:ext uri="{FF2B5EF4-FFF2-40B4-BE49-F238E27FC236}">
                <a16:creationId xmlns:a16="http://schemas.microsoft.com/office/drawing/2014/main" id="{ADC90D5E-2509-0ED7-C3B2-54A04153D9CE}"/>
              </a:ext>
            </a:extLst>
          </p:cNvPr>
          <p:cNvSpPr/>
          <p:nvPr/>
        </p:nvSpPr>
        <p:spPr>
          <a:xfrm>
            <a:off x="6631010" y="3383392"/>
            <a:ext cx="2333478" cy="227127"/>
          </a:xfrm>
          <a:prstGeom prst="roundRect">
            <a:avLst>
              <a:gd name="adj" fmla="val 27416"/>
            </a:avLst>
          </a:prstGeom>
          <a:ln>
            <a:solidFill>
              <a:schemeClr val="accent4">
                <a:lumMod val="75000"/>
              </a:schemeClr>
            </a:solidFill>
          </a:ln>
        </p:spPr>
        <p:style>
          <a:lnRef idx="2">
            <a:schemeClr val="accent5"/>
          </a:lnRef>
          <a:fillRef idx="1">
            <a:schemeClr val="lt1"/>
          </a:fillRef>
          <a:effectRef idx="0">
            <a:schemeClr val="accent5"/>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10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VPWW61</a:t>
            </a: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10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注意報）</a:t>
            </a:r>
          </a:p>
        </p:txBody>
      </p:sp>
      <p:cxnSp>
        <p:nvCxnSpPr>
          <p:cNvPr id="8" name="直線コネクタ 7">
            <a:extLst>
              <a:ext uri="{FF2B5EF4-FFF2-40B4-BE49-F238E27FC236}">
                <a16:creationId xmlns:a16="http://schemas.microsoft.com/office/drawing/2014/main" id="{8A31EEF2-73DB-EEAD-33AF-DEA63A4C3259}"/>
              </a:ext>
            </a:extLst>
          </p:cNvPr>
          <p:cNvCxnSpPr/>
          <p:nvPr/>
        </p:nvCxnSpPr>
        <p:spPr>
          <a:xfrm>
            <a:off x="3305979" y="3458118"/>
            <a:ext cx="3325031" cy="38838"/>
          </a:xfrm>
          <a:prstGeom prst="line">
            <a:avLst/>
          </a:prstGeom>
          <a:ln>
            <a:solidFill>
              <a:srgbClr val="00B050"/>
            </a:solidFill>
            <a:headEnd type="none" w="med" len="med"/>
            <a:tailEnd type="triangle" w="med" len="med"/>
          </a:ln>
        </p:spPr>
        <p:style>
          <a:lnRef idx="2">
            <a:schemeClr val="accent5"/>
          </a:lnRef>
          <a:fillRef idx="0">
            <a:schemeClr val="accent5"/>
          </a:fillRef>
          <a:effectRef idx="1">
            <a:schemeClr val="accent5"/>
          </a:effectRef>
          <a:fontRef idx="minor">
            <a:schemeClr val="tx1"/>
          </a:fontRef>
        </p:style>
      </p:cxnSp>
      <p:sp>
        <p:nvSpPr>
          <p:cNvPr id="10" name="楕円 9">
            <a:extLst>
              <a:ext uri="{FF2B5EF4-FFF2-40B4-BE49-F238E27FC236}">
                <a16:creationId xmlns:a16="http://schemas.microsoft.com/office/drawing/2014/main" id="{C975EA27-F27E-65AE-FB7E-3AC119A78257}"/>
              </a:ext>
            </a:extLst>
          </p:cNvPr>
          <p:cNvSpPr/>
          <p:nvPr/>
        </p:nvSpPr>
        <p:spPr>
          <a:xfrm>
            <a:off x="5588388" y="1090131"/>
            <a:ext cx="521061" cy="1992940"/>
          </a:xfrm>
          <a:prstGeom prst="ellipse">
            <a:avLst/>
          </a:prstGeom>
          <a:solidFill>
            <a:srgbClr val="E1FFE1">
              <a:alpha val="4000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1600"/>
          </a:p>
        </p:txBody>
      </p:sp>
      <p:sp>
        <p:nvSpPr>
          <p:cNvPr id="12" name="角丸四角形吹き出し 136">
            <a:extLst>
              <a:ext uri="{FF2B5EF4-FFF2-40B4-BE49-F238E27FC236}">
                <a16:creationId xmlns:a16="http://schemas.microsoft.com/office/drawing/2014/main" id="{77E932F1-CD01-FBE1-491D-5931207FABA3}"/>
              </a:ext>
            </a:extLst>
          </p:cNvPr>
          <p:cNvSpPr/>
          <p:nvPr/>
        </p:nvSpPr>
        <p:spPr>
          <a:xfrm>
            <a:off x="6277890" y="3669399"/>
            <a:ext cx="2726510" cy="304504"/>
          </a:xfrm>
          <a:prstGeom prst="wedgeRoundRectCallout">
            <a:avLst>
              <a:gd name="adj1" fmla="val -63432"/>
              <a:gd name="adj2" fmla="val -55346"/>
              <a:gd name="adj3" fmla="val 16667"/>
            </a:avLst>
          </a:prstGeom>
          <a:noFill/>
          <a:ln w="952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defPPr>
              <a:defRPr lang="ja-JP"/>
            </a:defPPr>
            <a:lvl1pPr algn="l" rtl="0" fontAlgn="base">
              <a:spcBef>
                <a:spcPct val="0"/>
              </a:spcBef>
              <a:spcAft>
                <a:spcPct val="0"/>
              </a:spcAft>
              <a:defRPr kumimoji="1" kern="1200">
                <a:solidFill>
                  <a:schemeClr val="accent4"/>
                </a:solidFill>
                <a:latin typeface="+mn-lt"/>
                <a:ea typeface="+mn-ea"/>
                <a:cs typeface="+mn-cs"/>
              </a:defRPr>
            </a:lvl1pPr>
            <a:lvl2pPr marL="457200" algn="l" rtl="0" fontAlgn="base">
              <a:spcBef>
                <a:spcPct val="0"/>
              </a:spcBef>
              <a:spcAft>
                <a:spcPct val="0"/>
              </a:spcAft>
              <a:defRPr kumimoji="1" kern="1200">
                <a:solidFill>
                  <a:schemeClr val="accent4"/>
                </a:solidFill>
                <a:latin typeface="+mn-lt"/>
                <a:ea typeface="+mn-ea"/>
                <a:cs typeface="+mn-cs"/>
              </a:defRPr>
            </a:lvl2pPr>
            <a:lvl3pPr marL="914400" algn="l" rtl="0" fontAlgn="base">
              <a:spcBef>
                <a:spcPct val="0"/>
              </a:spcBef>
              <a:spcAft>
                <a:spcPct val="0"/>
              </a:spcAft>
              <a:defRPr kumimoji="1" kern="1200">
                <a:solidFill>
                  <a:schemeClr val="accent4"/>
                </a:solidFill>
                <a:latin typeface="+mn-lt"/>
                <a:ea typeface="+mn-ea"/>
                <a:cs typeface="+mn-cs"/>
              </a:defRPr>
            </a:lvl3pPr>
            <a:lvl4pPr marL="1371600" algn="l" rtl="0" fontAlgn="base">
              <a:spcBef>
                <a:spcPct val="0"/>
              </a:spcBef>
              <a:spcAft>
                <a:spcPct val="0"/>
              </a:spcAft>
              <a:defRPr kumimoji="1" kern="1200">
                <a:solidFill>
                  <a:schemeClr val="accent4"/>
                </a:solidFill>
                <a:latin typeface="+mn-lt"/>
                <a:ea typeface="+mn-ea"/>
                <a:cs typeface="+mn-cs"/>
              </a:defRPr>
            </a:lvl4pPr>
            <a:lvl5pPr marL="1828800" algn="l" rtl="0" fontAlgn="base">
              <a:spcBef>
                <a:spcPct val="0"/>
              </a:spcBef>
              <a:spcAft>
                <a:spcPct val="0"/>
              </a:spcAft>
              <a:defRPr kumimoji="1" kern="1200">
                <a:solidFill>
                  <a:schemeClr val="accent4"/>
                </a:solidFill>
                <a:latin typeface="+mn-lt"/>
                <a:ea typeface="+mn-ea"/>
                <a:cs typeface="+mn-cs"/>
              </a:defRPr>
            </a:lvl5pPr>
            <a:lvl6pPr marL="2286000" algn="l" defTabSz="914400" rtl="0" eaLnBrk="1" latinLnBrk="0" hangingPunct="1">
              <a:defRPr kumimoji="1" kern="1200">
                <a:solidFill>
                  <a:schemeClr val="accent4"/>
                </a:solidFill>
                <a:latin typeface="+mn-lt"/>
                <a:ea typeface="+mn-ea"/>
                <a:cs typeface="+mn-cs"/>
              </a:defRPr>
            </a:lvl6pPr>
            <a:lvl7pPr marL="2743200" algn="l" defTabSz="914400" rtl="0" eaLnBrk="1" latinLnBrk="0" hangingPunct="1">
              <a:defRPr kumimoji="1" kern="1200">
                <a:solidFill>
                  <a:schemeClr val="accent4"/>
                </a:solidFill>
                <a:latin typeface="+mn-lt"/>
                <a:ea typeface="+mn-ea"/>
                <a:cs typeface="+mn-cs"/>
              </a:defRPr>
            </a:lvl7pPr>
            <a:lvl8pPr marL="3200400" algn="l" defTabSz="914400" rtl="0" eaLnBrk="1" latinLnBrk="0" hangingPunct="1">
              <a:defRPr kumimoji="1" kern="1200">
                <a:solidFill>
                  <a:schemeClr val="accent4"/>
                </a:solidFill>
                <a:latin typeface="+mn-lt"/>
                <a:ea typeface="+mn-ea"/>
                <a:cs typeface="+mn-cs"/>
              </a:defRPr>
            </a:lvl8pPr>
            <a:lvl9pPr marL="3657600" algn="l" defTabSz="914400" rtl="0" eaLnBrk="1" latinLnBrk="0" hangingPunct="1">
              <a:defRPr kumimoji="1" kern="1200">
                <a:solidFill>
                  <a:schemeClr val="accent4"/>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rgbClr val="8064A2"/>
                </a:solidFill>
                <a:latin typeface="Meiryo UI"/>
                <a:ea typeface="Meiryo UI"/>
              </a:rPr>
              <a:t>地域に対して、注意すべき状況になったことを通知する電文</a:t>
            </a:r>
            <a:endParaRPr kumimoji="1" lang="en-US" altLang="ja-JP" sz="1050" b="0" i="0" u="none" strike="noStrike" kern="1200" cap="none" spc="0" normalizeH="0" baseline="0" noProof="0" dirty="0">
              <a:ln>
                <a:noFill/>
              </a:ln>
              <a:solidFill>
                <a:srgbClr val="8064A2"/>
              </a:solidFill>
              <a:effectLst/>
              <a:uLnTx/>
              <a:uFillTx/>
              <a:latin typeface="Meiryo UI"/>
              <a:ea typeface="Meiryo UI"/>
            </a:endParaRPr>
          </a:p>
        </p:txBody>
      </p:sp>
      <p:sp>
        <p:nvSpPr>
          <p:cNvPr id="14" name="楕円 13">
            <a:extLst>
              <a:ext uri="{FF2B5EF4-FFF2-40B4-BE49-F238E27FC236}">
                <a16:creationId xmlns:a16="http://schemas.microsoft.com/office/drawing/2014/main" id="{A8C825BB-383A-C823-DABC-578FC92FDEA0}"/>
              </a:ext>
            </a:extLst>
          </p:cNvPr>
          <p:cNvSpPr/>
          <p:nvPr/>
        </p:nvSpPr>
        <p:spPr>
          <a:xfrm>
            <a:off x="5716872" y="3278483"/>
            <a:ext cx="221564" cy="491718"/>
          </a:xfrm>
          <a:prstGeom prst="ellipse">
            <a:avLst/>
          </a:prstGeom>
          <a:solidFill>
            <a:srgbClr val="E1FFE1">
              <a:alpha val="4000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1600"/>
          </a:p>
        </p:txBody>
      </p:sp>
    </p:spTree>
    <p:extLst>
      <p:ext uri="{BB962C8B-B14F-4D97-AF65-F5344CB8AC3E}">
        <p14:creationId xmlns:p14="http://schemas.microsoft.com/office/powerpoint/2010/main" val="1336002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280BE0-FD83-38DC-8D65-52CA0A8413E2}"/>
            </a:ext>
          </a:extLst>
        </p:cNvPr>
        <p:cNvGrpSpPr/>
        <p:nvPr/>
      </p:nvGrpSpPr>
      <p:grpSpPr>
        <a:xfrm>
          <a:off x="0" y="0"/>
          <a:ext cx="0" cy="0"/>
          <a:chOff x="0" y="0"/>
          <a:chExt cx="0" cy="0"/>
        </a:xfrm>
      </p:grpSpPr>
      <p:sp>
        <p:nvSpPr>
          <p:cNvPr id="2" name="四角形: 角を丸くする 1">
            <a:extLst>
              <a:ext uri="{FF2B5EF4-FFF2-40B4-BE49-F238E27FC236}">
                <a16:creationId xmlns:a16="http://schemas.microsoft.com/office/drawing/2014/main" id="{EB67D86B-1C85-C8C6-028D-6D295C7F32EE}"/>
              </a:ext>
            </a:extLst>
          </p:cNvPr>
          <p:cNvSpPr/>
          <p:nvPr/>
        </p:nvSpPr>
        <p:spPr>
          <a:xfrm>
            <a:off x="665584" y="5000625"/>
            <a:ext cx="8192089" cy="1819275"/>
          </a:xfrm>
          <a:prstGeom prst="roundRect">
            <a:avLst/>
          </a:prstGeom>
          <a:gradFill flip="none" rotWithShape="1">
            <a:gsLst>
              <a:gs pos="99000">
                <a:sysClr val="window" lastClr="FFFFFF"/>
              </a:gs>
              <a:gs pos="41000">
                <a:srgbClr val="1F497D">
                  <a:lumMod val="20000"/>
                  <a:lumOff val="80000"/>
                  <a:alpha val="39000"/>
                </a:srgbClr>
              </a:gs>
            </a:gsLst>
            <a:path path="circle">
              <a:fillToRect l="50000" t="50000" r="50000" b="50000"/>
            </a:path>
            <a:tileRect/>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Arial"/>
              <a:ea typeface="ＭＳ Ｐゴシック"/>
              <a:cs typeface="+mn-cs"/>
            </a:endParaRPr>
          </a:p>
        </p:txBody>
      </p:sp>
      <p:sp>
        <p:nvSpPr>
          <p:cNvPr id="6" name="四角形: 角を丸くする 5">
            <a:extLst>
              <a:ext uri="{FF2B5EF4-FFF2-40B4-BE49-F238E27FC236}">
                <a16:creationId xmlns:a16="http://schemas.microsoft.com/office/drawing/2014/main" id="{0D75138E-0B32-FF33-BD9E-827904D0F595}"/>
              </a:ext>
            </a:extLst>
          </p:cNvPr>
          <p:cNvSpPr/>
          <p:nvPr/>
        </p:nvSpPr>
        <p:spPr>
          <a:xfrm>
            <a:off x="553752" y="2285899"/>
            <a:ext cx="8224139" cy="2317852"/>
          </a:xfrm>
          <a:prstGeom prst="roundRect">
            <a:avLst/>
          </a:prstGeom>
          <a:gradFill flip="none" rotWithShape="1">
            <a:gsLst>
              <a:gs pos="99000">
                <a:schemeClr val="bg1"/>
              </a:gs>
              <a:gs pos="41000">
                <a:srgbClr val="FFCCFF">
                  <a:alpha val="27000"/>
                </a:srgbClr>
              </a:gs>
            </a:gsLst>
            <a:path path="circle">
              <a:fillToRect l="50000" t="50000" r="50000" b="5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kumimoji="1" lang="ja-JP" altLang="en-US"/>
          </a:p>
        </p:txBody>
      </p:sp>
      <p:sp>
        <p:nvSpPr>
          <p:cNvPr id="18" name="テキスト ボックス 63">
            <a:extLst>
              <a:ext uri="{FF2B5EF4-FFF2-40B4-BE49-F238E27FC236}">
                <a16:creationId xmlns:a16="http://schemas.microsoft.com/office/drawing/2014/main" id="{263BE09A-5C93-6D34-52BC-030B87E6A600}"/>
              </a:ext>
            </a:extLst>
          </p:cNvPr>
          <p:cNvSpPr txBox="1"/>
          <p:nvPr/>
        </p:nvSpPr>
        <p:spPr>
          <a:xfrm>
            <a:off x="4514779" y="2285899"/>
            <a:ext cx="3122483" cy="338554"/>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301464" rtl="0" eaLnBrk="1" fontAlgn="auto" latinLnBrk="0" hangingPunct="1">
              <a:lnSpc>
                <a:spcPct val="100000"/>
              </a:lnSpc>
              <a:spcBef>
                <a:spcPts val="0"/>
              </a:spcBef>
              <a:spcAft>
                <a:spcPts val="0"/>
              </a:spcAft>
              <a:buClrTx/>
              <a:buSzTx/>
              <a:buFontTx/>
              <a:buNone/>
              <a:tabLst/>
              <a:defRPr/>
            </a:pPr>
            <a:r>
              <a:rPr lang="ja-JP" altLang="en-US" sz="1600" b="1">
                <a:solidFill>
                  <a:prstClr val="black"/>
                </a:solidFill>
                <a:effectLst>
                  <a:glow rad="63500">
                    <a:prstClr val="white"/>
                  </a:glow>
                </a:effectLst>
                <a:latin typeface="Meiryo UI" panose="020B0604030504040204" pitchFamily="50" charset="-128"/>
                <a:ea typeface="Meiryo UI" panose="020B0604030504040204" pitchFamily="50" charset="-128"/>
              </a:rPr>
              <a:t>今後（令和８年度出水期～）</a:t>
            </a:r>
            <a:endParaRPr kumimoji="1" lang="ja-JP" altLang="en-US" sz="1600" b="1" i="0" u="none" strike="noStrike" kern="1200" cap="none" spc="0" normalizeH="0" baseline="0" noProof="0">
              <a:ln>
                <a:noFill/>
              </a:ln>
              <a:solidFill>
                <a:prstClr val="black"/>
              </a:solidFill>
              <a:effectLst>
                <a:glow rad="63500">
                  <a:prstClr val="white"/>
                </a:glow>
              </a:effectLst>
              <a:uLnTx/>
              <a:uFillTx/>
              <a:latin typeface="Meiryo UI" panose="020B0604030504040204" pitchFamily="50" charset="-128"/>
              <a:ea typeface="Meiryo UI" panose="020B0604030504040204" pitchFamily="50" charset="-128"/>
              <a:cs typeface="+mn-cs"/>
            </a:endParaRPr>
          </a:p>
        </p:txBody>
      </p:sp>
      <p:sp>
        <p:nvSpPr>
          <p:cNvPr id="19" name="角丸四角形 18">
            <a:extLst>
              <a:ext uri="{FF2B5EF4-FFF2-40B4-BE49-F238E27FC236}">
                <a16:creationId xmlns:a16="http://schemas.microsoft.com/office/drawing/2014/main" id="{77F0EEEA-2AB9-0FE6-29F1-5D541E1770E0}"/>
              </a:ext>
            </a:extLst>
          </p:cNvPr>
          <p:cNvSpPr/>
          <p:nvPr/>
        </p:nvSpPr>
        <p:spPr>
          <a:xfrm>
            <a:off x="806727" y="2584083"/>
            <a:ext cx="2797602" cy="276385"/>
          </a:xfrm>
          <a:prstGeom prst="roundRect">
            <a:avLst>
              <a:gd name="adj" fmla="val 5000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記録的短時間大雨情報</a:t>
            </a:r>
          </a:p>
        </p:txBody>
      </p:sp>
      <p:sp>
        <p:nvSpPr>
          <p:cNvPr id="20" name="角丸四角形 19">
            <a:extLst>
              <a:ext uri="{FF2B5EF4-FFF2-40B4-BE49-F238E27FC236}">
                <a16:creationId xmlns:a16="http://schemas.microsoft.com/office/drawing/2014/main" id="{BA1CF363-0AC6-7237-98C6-021EDFD647DB}"/>
              </a:ext>
            </a:extLst>
          </p:cNvPr>
          <p:cNvSpPr/>
          <p:nvPr/>
        </p:nvSpPr>
        <p:spPr>
          <a:xfrm>
            <a:off x="806727" y="2965598"/>
            <a:ext cx="2797602" cy="276385"/>
          </a:xfrm>
          <a:prstGeom prst="roundRect">
            <a:avLst>
              <a:gd name="adj" fmla="val 5000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顕著な大雨に関する気象情報</a:t>
            </a:r>
            <a:endParaRPr kumimoji="0" lang="ja-JP" altLang="en-US" sz="1400" b="0" i="0" u="none" strike="noStrike" kern="1200" cap="none" spc="0" normalizeH="0" baseline="3000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1" name="角丸四角形 20">
            <a:extLst>
              <a:ext uri="{FF2B5EF4-FFF2-40B4-BE49-F238E27FC236}">
                <a16:creationId xmlns:a16="http://schemas.microsoft.com/office/drawing/2014/main" id="{BB9E1431-9D10-B997-7A79-10F89DBBF552}"/>
              </a:ext>
            </a:extLst>
          </p:cNvPr>
          <p:cNvSpPr/>
          <p:nvPr/>
        </p:nvSpPr>
        <p:spPr>
          <a:xfrm>
            <a:off x="806727" y="3872893"/>
            <a:ext cx="2797602" cy="276385"/>
          </a:xfrm>
          <a:prstGeom prst="roundRect">
            <a:avLst>
              <a:gd name="adj" fmla="val 5000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顕著な大雪に関する気象情報</a:t>
            </a:r>
          </a:p>
        </p:txBody>
      </p:sp>
      <p:sp>
        <p:nvSpPr>
          <p:cNvPr id="22" name="テキスト ボックス 63">
            <a:extLst>
              <a:ext uri="{FF2B5EF4-FFF2-40B4-BE49-F238E27FC236}">
                <a16:creationId xmlns:a16="http://schemas.microsoft.com/office/drawing/2014/main" id="{A80A6EF1-D5A4-EDE4-29DC-BE6E93B5ECB5}"/>
              </a:ext>
            </a:extLst>
          </p:cNvPr>
          <p:cNvSpPr txBox="1"/>
          <p:nvPr/>
        </p:nvSpPr>
        <p:spPr>
          <a:xfrm>
            <a:off x="825946" y="2285899"/>
            <a:ext cx="595035" cy="338554"/>
          </a:xfrm>
          <a:prstGeom prst="rect">
            <a:avLst/>
          </a:prstGeom>
          <a:noFill/>
        </p:spPr>
        <p:txBody>
          <a:bodyPr wrap="none" lIns="91440" tIns="45720" rIns="91440" bIns="45720" rtlCol="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326578" rtl="0" eaLnBrk="1" fontAlgn="auto" latinLnBrk="0" hangingPunct="1">
              <a:lnSpc>
                <a:spcPct val="100000"/>
              </a:lnSpc>
              <a:spcBef>
                <a:spcPts val="0"/>
              </a:spcBef>
              <a:spcAft>
                <a:spcPts val="0"/>
              </a:spcAft>
              <a:buClrTx/>
              <a:buSzTx/>
              <a:buFontTx/>
              <a:buNone/>
              <a:tabLst/>
              <a:defRPr/>
            </a:pPr>
            <a:r>
              <a:rPr lang="ja-JP" altLang="en-US" sz="1600" b="1">
                <a:solidFill>
                  <a:prstClr val="black"/>
                </a:solidFill>
                <a:effectLst>
                  <a:glow rad="63500">
                    <a:prstClr val="white"/>
                  </a:glow>
                </a:effectLst>
                <a:latin typeface="Meiryo UI" panose="020B0604030504040204" pitchFamily="50" charset="-128"/>
                <a:ea typeface="Meiryo UI" panose="020B0604030504040204" pitchFamily="50" charset="-128"/>
              </a:rPr>
              <a:t>現状</a:t>
            </a:r>
            <a:endParaRPr lang="ja-JP" altLang="en-US" sz="1600" b="1" i="0" u="none" strike="noStrike" kern="1200" cap="none" spc="0" normalizeH="0" baseline="0" noProof="0" dirty="0">
              <a:ln>
                <a:noFill/>
              </a:ln>
              <a:solidFill>
                <a:prstClr val="black"/>
              </a:solidFill>
              <a:effectLst>
                <a:glow rad="63500">
                  <a:prstClr val="white"/>
                </a:glow>
              </a:effectLst>
              <a:uLnTx/>
              <a:uFillTx/>
              <a:latin typeface="Meiryo UI" panose="020B0604030504040204" pitchFamily="50" charset="-128"/>
              <a:ea typeface="Meiryo UI" panose="020B0604030504040204" pitchFamily="50" charset="-128"/>
            </a:endParaRPr>
          </a:p>
        </p:txBody>
      </p:sp>
      <p:sp>
        <p:nvSpPr>
          <p:cNvPr id="23" name="角丸四角形 22">
            <a:extLst>
              <a:ext uri="{FF2B5EF4-FFF2-40B4-BE49-F238E27FC236}">
                <a16:creationId xmlns:a16="http://schemas.microsoft.com/office/drawing/2014/main" id="{A55FDD80-9895-02B0-D5F8-180CFA5CCCA5}"/>
              </a:ext>
            </a:extLst>
          </p:cNvPr>
          <p:cNvSpPr/>
          <p:nvPr/>
        </p:nvSpPr>
        <p:spPr>
          <a:xfrm>
            <a:off x="806727" y="4241376"/>
            <a:ext cx="2797602" cy="276385"/>
          </a:xfrm>
          <a:prstGeom prst="roundRect">
            <a:avLst>
              <a:gd name="adj" fmla="val 5000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竜巻注意情報</a:t>
            </a:r>
          </a:p>
        </p:txBody>
      </p:sp>
      <p:sp>
        <p:nvSpPr>
          <p:cNvPr id="24" name="角丸四角形 23">
            <a:extLst>
              <a:ext uri="{FF2B5EF4-FFF2-40B4-BE49-F238E27FC236}">
                <a16:creationId xmlns:a16="http://schemas.microsoft.com/office/drawing/2014/main" id="{0E79933C-696D-E91D-557C-69F2A7F3297B}"/>
              </a:ext>
            </a:extLst>
          </p:cNvPr>
          <p:cNvSpPr/>
          <p:nvPr/>
        </p:nvSpPr>
        <p:spPr>
          <a:xfrm>
            <a:off x="4515444" y="2965598"/>
            <a:ext cx="3825454" cy="276385"/>
          </a:xfrm>
          <a:prstGeom prst="roundRect">
            <a:avLst>
              <a:gd name="adj" fmla="val 50000"/>
            </a:avLst>
          </a:prstGeom>
          <a:solidFill>
            <a:schemeClr val="bg1"/>
          </a:solidFill>
          <a:ln>
            <a:solidFill>
              <a:srgbClr val="F41C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気象防災速報（線状降水帯発生）</a:t>
            </a:r>
            <a:endParaRPr kumimoji="0" lang="ja-JP" altLang="en-US" sz="1400" b="0" i="0" u="none" strike="noStrike" kern="1200" cap="none" spc="0" normalizeH="0" baseline="3000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25" name="角丸四角形 24">
            <a:extLst>
              <a:ext uri="{FF2B5EF4-FFF2-40B4-BE49-F238E27FC236}">
                <a16:creationId xmlns:a16="http://schemas.microsoft.com/office/drawing/2014/main" id="{05D15A1C-8B16-668F-39ED-316B623F68EB}"/>
              </a:ext>
            </a:extLst>
          </p:cNvPr>
          <p:cNvSpPr/>
          <p:nvPr/>
        </p:nvSpPr>
        <p:spPr>
          <a:xfrm>
            <a:off x="4515444" y="2584083"/>
            <a:ext cx="3825454" cy="276385"/>
          </a:xfrm>
          <a:prstGeom prst="roundRect">
            <a:avLst>
              <a:gd name="adj" fmla="val 50000"/>
            </a:avLst>
          </a:prstGeom>
          <a:solidFill>
            <a:schemeClr val="bg1"/>
          </a:solidFill>
          <a:ln>
            <a:solidFill>
              <a:srgbClr val="F41C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気象防災速報（記録的短時間大雨）</a:t>
            </a:r>
            <a:endParaRPr kumimoji="0" lang="ja-JP" altLang="en-US" sz="14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26" name="角丸四角形 25">
            <a:extLst>
              <a:ext uri="{FF2B5EF4-FFF2-40B4-BE49-F238E27FC236}">
                <a16:creationId xmlns:a16="http://schemas.microsoft.com/office/drawing/2014/main" id="{478ACABC-08EA-027E-CB76-2102F6C43441}"/>
              </a:ext>
            </a:extLst>
          </p:cNvPr>
          <p:cNvSpPr/>
          <p:nvPr/>
        </p:nvSpPr>
        <p:spPr>
          <a:xfrm>
            <a:off x="4515444" y="3872893"/>
            <a:ext cx="3825454" cy="276385"/>
          </a:xfrm>
          <a:prstGeom prst="roundRect">
            <a:avLst>
              <a:gd name="adj" fmla="val 50000"/>
            </a:avLst>
          </a:prstGeom>
          <a:solidFill>
            <a:schemeClr val="bg1"/>
          </a:solidFill>
          <a:ln>
            <a:solidFill>
              <a:srgbClr val="F41C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気象防災速報（短時間大雪）</a:t>
            </a:r>
            <a:endParaRPr kumimoji="0" lang="ja-JP" altLang="en-US" sz="14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27" name="角丸四角形 26">
            <a:extLst>
              <a:ext uri="{FF2B5EF4-FFF2-40B4-BE49-F238E27FC236}">
                <a16:creationId xmlns:a16="http://schemas.microsoft.com/office/drawing/2014/main" id="{19770261-C813-926F-1A87-13D3947B6EC5}"/>
              </a:ext>
            </a:extLst>
          </p:cNvPr>
          <p:cNvSpPr/>
          <p:nvPr/>
        </p:nvSpPr>
        <p:spPr>
          <a:xfrm>
            <a:off x="4515443" y="4241376"/>
            <a:ext cx="3825457" cy="276385"/>
          </a:xfrm>
          <a:prstGeom prst="roundRect">
            <a:avLst>
              <a:gd name="adj" fmla="val 50000"/>
            </a:avLst>
          </a:prstGeom>
          <a:solidFill>
            <a:schemeClr val="bg1"/>
          </a:solidFill>
          <a:ln>
            <a:solidFill>
              <a:srgbClr val="F41CDA"/>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気象防災速報（竜巻注意</a:t>
            </a:r>
            <a:r>
              <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kumimoji="0" lang="ja-JP" altLang="en-US" sz="1400">
                <a:solidFill>
                  <a:prstClr val="black"/>
                </a:solidFill>
                <a:latin typeface="Meiryo UI" panose="020B0604030504040204" pitchFamily="50" charset="-128"/>
                <a:ea typeface="Meiryo UI" panose="020B0604030504040204" pitchFamily="50" charset="-128"/>
              </a:rPr>
              <a:t>竜巻目撃</a:t>
            </a: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endParaRPr kumimoji="0" lang="ja-JP" altLang="en-US" sz="14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endParaRPr>
          </a:p>
        </p:txBody>
      </p:sp>
      <p:sp>
        <p:nvSpPr>
          <p:cNvPr id="28" name="右矢印 27">
            <a:extLst>
              <a:ext uri="{FF2B5EF4-FFF2-40B4-BE49-F238E27FC236}">
                <a16:creationId xmlns:a16="http://schemas.microsoft.com/office/drawing/2014/main" id="{B21E45E1-6AFC-05A8-882D-E3C538D0366C}"/>
              </a:ext>
            </a:extLst>
          </p:cNvPr>
          <p:cNvSpPr/>
          <p:nvPr/>
        </p:nvSpPr>
        <p:spPr>
          <a:xfrm>
            <a:off x="3702828" y="3000682"/>
            <a:ext cx="719455" cy="206217"/>
          </a:xfrm>
          <a:prstGeom prst="rightArrow">
            <a:avLst>
              <a:gd name="adj1" fmla="val 50000"/>
              <a:gd name="adj2" fmla="val 113125"/>
            </a:avLst>
          </a:prstGeom>
          <a:solidFill>
            <a:srgbClr val="FEBE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29" name="右矢印 28">
            <a:extLst>
              <a:ext uri="{FF2B5EF4-FFF2-40B4-BE49-F238E27FC236}">
                <a16:creationId xmlns:a16="http://schemas.microsoft.com/office/drawing/2014/main" id="{4BB878A8-6E38-42B9-FC31-FCC8AA55CD82}"/>
              </a:ext>
            </a:extLst>
          </p:cNvPr>
          <p:cNvSpPr/>
          <p:nvPr/>
        </p:nvSpPr>
        <p:spPr>
          <a:xfrm>
            <a:off x="3702828" y="2619167"/>
            <a:ext cx="719455" cy="206217"/>
          </a:xfrm>
          <a:prstGeom prst="rightArrow">
            <a:avLst>
              <a:gd name="adj1" fmla="val 50000"/>
              <a:gd name="adj2" fmla="val 113125"/>
            </a:avLst>
          </a:prstGeom>
          <a:solidFill>
            <a:srgbClr val="FEBE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30" name="右矢印 29">
            <a:extLst>
              <a:ext uri="{FF2B5EF4-FFF2-40B4-BE49-F238E27FC236}">
                <a16:creationId xmlns:a16="http://schemas.microsoft.com/office/drawing/2014/main" id="{49234390-6881-3876-3043-B4BB0D64E494}"/>
              </a:ext>
            </a:extLst>
          </p:cNvPr>
          <p:cNvSpPr/>
          <p:nvPr/>
        </p:nvSpPr>
        <p:spPr>
          <a:xfrm>
            <a:off x="3723598" y="3907977"/>
            <a:ext cx="719455" cy="206217"/>
          </a:xfrm>
          <a:prstGeom prst="rightArrow">
            <a:avLst>
              <a:gd name="adj1" fmla="val 50000"/>
              <a:gd name="adj2" fmla="val 113125"/>
            </a:avLst>
          </a:prstGeom>
          <a:solidFill>
            <a:srgbClr val="FEBE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31" name="右矢印 30">
            <a:extLst>
              <a:ext uri="{FF2B5EF4-FFF2-40B4-BE49-F238E27FC236}">
                <a16:creationId xmlns:a16="http://schemas.microsoft.com/office/drawing/2014/main" id="{949F64C8-65D1-4699-665E-E50C77011AF9}"/>
              </a:ext>
            </a:extLst>
          </p:cNvPr>
          <p:cNvSpPr/>
          <p:nvPr/>
        </p:nvSpPr>
        <p:spPr>
          <a:xfrm>
            <a:off x="3723598" y="4276460"/>
            <a:ext cx="719455" cy="206217"/>
          </a:xfrm>
          <a:prstGeom prst="rightArrow">
            <a:avLst>
              <a:gd name="adj1" fmla="val 50000"/>
              <a:gd name="adj2" fmla="val 113125"/>
            </a:avLst>
          </a:prstGeom>
          <a:solidFill>
            <a:srgbClr val="FEBE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32" name="角丸四角形 31">
            <a:extLst>
              <a:ext uri="{FF2B5EF4-FFF2-40B4-BE49-F238E27FC236}">
                <a16:creationId xmlns:a16="http://schemas.microsoft.com/office/drawing/2014/main" id="{DA7225EF-EBC7-7919-C951-182AF33172F7}"/>
              </a:ext>
            </a:extLst>
          </p:cNvPr>
          <p:cNvSpPr/>
          <p:nvPr/>
        </p:nvSpPr>
        <p:spPr>
          <a:xfrm>
            <a:off x="4515443" y="3336980"/>
            <a:ext cx="3825457" cy="276385"/>
          </a:xfrm>
          <a:prstGeom prst="roundRect">
            <a:avLst>
              <a:gd name="adj" fmla="val 50000"/>
            </a:avLst>
          </a:prstGeom>
          <a:solidFill>
            <a:schemeClr val="bg1"/>
          </a:solidFill>
          <a:ln>
            <a:solidFill>
              <a:srgbClr val="F41CDA"/>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気象防災速報（線状降水帯</a:t>
            </a:r>
            <a:r>
              <a:rPr kumimoji="0" lang="ja-JP" altLang="en-US" sz="1400">
                <a:solidFill>
                  <a:prstClr val="black"/>
                </a:solidFill>
                <a:latin typeface="Meiryo UI" panose="020B0604030504040204" pitchFamily="50" charset="-128"/>
                <a:ea typeface="Meiryo UI" panose="020B0604030504040204" pitchFamily="50" charset="-128"/>
              </a:rPr>
              <a:t>直前</a:t>
            </a: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予測）</a:t>
            </a:r>
            <a:endParaRPr kumimoji="0" lang="ja-JP" altLang="en-US" sz="14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4" name="タイトル 1">
            <a:extLst>
              <a:ext uri="{FF2B5EF4-FFF2-40B4-BE49-F238E27FC236}">
                <a16:creationId xmlns:a16="http://schemas.microsoft.com/office/drawing/2014/main" id="{80AD9DEA-0FB2-15F6-94C7-2586EFF5FACE}"/>
              </a:ext>
            </a:extLst>
          </p:cNvPr>
          <p:cNvSpPr txBox="1">
            <a:spLocks/>
          </p:cNvSpPr>
          <p:nvPr/>
        </p:nvSpPr>
        <p:spPr>
          <a:xfrm>
            <a:off x="0" y="0"/>
            <a:ext cx="8857673" cy="476250"/>
          </a:xfrm>
          <a:prstGeom prst="rect">
            <a:avLst/>
          </a:prstGeom>
        </p:spPr>
        <p:txBody>
          <a:bodyPr/>
          <a:lstStyle>
            <a:lvl1pPr algn="l" rtl="0" eaLnBrk="0" fontAlgn="base" hangingPunct="0">
              <a:spcBef>
                <a:spcPct val="0"/>
              </a:spcBef>
              <a:spcAft>
                <a:spcPct val="0"/>
              </a:spcAft>
              <a:defRPr kumimoji="1" sz="2800" b="1">
                <a:solidFill>
                  <a:srgbClr val="4087C8"/>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400" b="1" i="0" u="none" strike="noStrike" kern="0" cap="none" spc="0" normalizeH="0" baseline="0" noProof="0">
                <a:ln>
                  <a:noFill/>
                </a:ln>
                <a:solidFill>
                  <a:srgbClr val="4087C8"/>
                </a:solidFill>
                <a:effectLst/>
                <a:uLnTx/>
                <a:uFillTx/>
                <a:latin typeface="Meiryo UI" panose="020B0604030504040204" pitchFamily="50" charset="-128"/>
                <a:ea typeface="Meiryo UI" panose="020B0604030504040204" pitchFamily="50" charset="-128"/>
                <a:cs typeface="+mj-cs"/>
              </a:rPr>
              <a:t>気象防災速報・気象解説情報</a:t>
            </a:r>
          </a:p>
        </p:txBody>
      </p:sp>
      <p:sp>
        <p:nvSpPr>
          <p:cNvPr id="39" name="角丸四角形 33">
            <a:extLst>
              <a:ext uri="{FF2B5EF4-FFF2-40B4-BE49-F238E27FC236}">
                <a16:creationId xmlns:a16="http://schemas.microsoft.com/office/drawing/2014/main" id="{B21E5FAF-DD73-6166-F413-DB7C24D0B62D}"/>
              </a:ext>
            </a:extLst>
          </p:cNvPr>
          <p:cNvSpPr/>
          <p:nvPr/>
        </p:nvSpPr>
        <p:spPr>
          <a:xfrm>
            <a:off x="7101646" y="3609164"/>
            <a:ext cx="1280684" cy="255780"/>
          </a:xfrm>
          <a:prstGeom prst="roundRect">
            <a:avLst>
              <a:gd name="adj" fmla="val 50000"/>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80000"/>
              </a:lnSpc>
              <a:spcBef>
                <a:spcPts val="0"/>
              </a:spcBef>
              <a:spcAft>
                <a:spcPts val="0"/>
              </a:spcAft>
              <a:buClrTx/>
              <a:buSzTx/>
              <a:buFontTx/>
              <a:buNone/>
              <a:tabLst/>
              <a:defRPr/>
            </a:pPr>
            <a:r>
              <a:rPr kumimoji="1" lang="en-US" altLang="ja-JP" sz="1100" i="0" u="none" strike="noStrike" kern="1200" cap="none" spc="0" normalizeH="0" baseline="0" noProof="0">
                <a:ln>
                  <a:noFill/>
                </a:ln>
                <a:solidFill>
                  <a:srgbClr val="000000"/>
                </a:solidFill>
                <a:effectLst/>
                <a:uLnTx/>
                <a:uFillTx/>
                <a:latin typeface="Meiryo UI"/>
                <a:ea typeface="Meiryo UI"/>
                <a:cs typeface="+mn-cs"/>
              </a:rPr>
              <a:t>(R8</a:t>
            </a:r>
            <a:r>
              <a:rPr kumimoji="1" lang="ja-JP" altLang="en-US" sz="1100" i="0" u="none" strike="noStrike" kern="1200" cap="none" spc="0" normalizeH="0" baseline="0" noProof="0">
                <a:ln>
                  <a:noFill/>
                </a:ln>
                <a:solidFill>
                  <a:srgbClr val="000000"/>
                </a:solidFill>
                <a:effectLst/>
                <a:uLnTx/>
                <a:uFillTx/>
                <a:latin typeface="Meiryo UI"/>
                <a:ea typeface="Meiryo UI"/>
                <a:cs typeface="+mn-cs"/>
              </a:rPr>
              <a:t>運用開始予定</a:t>
            </a:r>
            <a:r>
              <a:rPr kumimoji="1" lang="en-US" altLang="ja-JP" sz="1100" i="0" u="none" strike="noStrike" kern="1200" cap="none" spc="0" normalizeH="0" baseline="0" noProof="0">
                <a:ln>
                  <a:noFill/>
                </a:ln>
                <a:solidFill>
                  <a:srgbClr val="000000"/>
                </a:solidFill>
                <a:effectLst/>
                <a:uLnTx/>
                <a:uFillTx/>
                <a:latin typeface="Meiryo UI"/>
                <a:ea typeface="Meiryo UI"/>
                <a:cs typeface="+mn-cs"/>
              </a:rPr>
              <a:t>)</a:t>
            </a:r>
            <a:endParaRPr kumimoji="1" lang="en-US" altLang="ja-JP" sz="1050" i="0" u="none" strike="noStrike" kern="1200" cap="none" spc="0" normalizeH="0" baseline="0" noProof="0">
              <a:ln>
                <a:noFill/>
              </a:ln>
              <a:solidFill>
                <a:prstClr val="black"/>
              </a:solidFill>
              <a:effectLst/>
              <a:uLnTx/>
              <a:uFillTx/>
              <a:latin typeface="Meiryo UI"/>
              <a:ea typeface="Meiryo UI"/>
              <a:cs typeface="+mn-cs"/>
            </a:endParaRPr>
          </a:p>
        </p:txBody>
      </p:sp>
      <p:sp>
        <p:nvSpPr>
          <p:cNvPr id="34" name="テキスト ボックス 33">
            <a:extLst>
              <a:ext uri="{FF2B5EF4-FFF2-40B4-BE49-F238E27FC236}">
                <a16:creationId xmlns:a16="http://schemas.microsoft.com/office/drawing/2014/main" id="{E772A157-918C-CED3-3B15-3727A67310FF}"/>
              </a:ext>
            </a:extLst>
          </p:cNvPr>
          <p:cNvSpPr txBox="1"/>
          <p:nvPr/>
        </p:nvSpPr>
        <p:spPr>
          <a:xfrm>
            <a:off x="119253" y="718566"/>
            <a:ext cx="8900922" cy="1200329"/>
          </a:xfrm>
          <a:prstGeom prst="rect">
            <a:avLst/>
          </a:prstGeom>
          <a:noFill/>
          <a:ln w="19050">
            <a:solidFill>
              <a:schemeClr val="tx1"/>
            </a:solidFill>
          </a:ln>
        </p:spPr>
        <p:txBody>
          <a:bodyPr wrap="square" rtlCol="0">
            <a:spAutoFit/>
          </a:bodyPr>
          <a:lstStyle/>
          <a:p>
            <a:pPr marL="342900" indent="-342900">
              <a:buFont typeface="Wingdings" panose="05000000000000000000" pitchFamily="2" charset="2"/>
              <a:buChar char="l"/>
            </a:pPr>
            <a:r>
              <a:rPr lang="ja-JP" altLang="en-US" dirty="0">
                <a:latin typeface="Meiryo UI" panose="020B0604030504040204" pitchFamily="50" charset="-128"/>
                <a:ea typeface="Meiryo UI" panose="020B0604030504040204" pitchFamily="50" charset="-128"/>
              </a:rPr>
              <a:t>警戒レベル相当情報やそれ以外の警報等を補足する情報として、線状降水帯など</a:t>
            </a:r>
            <a:r>
              <a:rPr lang="ja-JP" altLang="en-US" b="1" u="sng" dirty="0">
                <a:latin typeface="Meiryo UI" panose="020B0604030504040204" pitchFamily="50" charset="-128"/>
                <a:ea typeface="Meiryo UI" panose="020B0604030504040204" pitchFamily="50" charset="-128"/>
              </a:rPr>
              <a:t>顕著現象が発生または発生しつつある場合に「気象防災速報」を発表</a:t>
            </a:r>
            <a:r>
              <a:rPr lang="ja-JP" altLang="en-US" dirty="0">
                <a:latin typeface="Meiryo UI" panose="020B0604030504040204" pitchFamily="50" charset="-128"/>
                <a:ea typeface="Meiryo UI" panose="020B0604030504040204" pitchFamily="50" charset="-128"/>
              </a:rPr>
              <a:t>。</a:t>
            </a:r>
            <a:endParaRPr lang="en-US" altLang="ja-JP" dirty="0">
              <a:latin typeface="Meiryo UI" panose="020B0604030504040204" pitchFamily="50" charset="-128"/>
              <a:ea typeface="Meiryo UI" panose="020B0604030504040204" pitchFamily="50" charset="-128"/>
            </a:endParaRPr>
          </a:p>
          <a:p>
            <a:pPr marL="342900" indent="-342900">
              <a:buFont typeface="Wingdings" panose="05000000000000000000" pitchFamily="2" charset="2"/>
              <a:buChar char="l"/>
            </a:pPr>
            <a:r>
              <a:rPr lang="ja-JP" altLang="en-US" dirty="0">
                <a:latin typeface="Meiryo UI" panose="020B0604030504040204" pitchFamily="50" charset="-128"/>
                <a:ea typeface="Meiryo UI" panose="020B0604030504040204" pitchFamily="50" charset="-128"/>
              </a:rPr>
              <a:t>現在・今後の気象状況や災害発生の危険度の見通しなどを網羅的に解説する情報として、「気象解説情報」も適宜に発表。</a:t>
            </a:r>
            <a:endParaRPr lang="en-US" altLang="ja-JP" dirty="0">
              <a:latin typeface="Meiryo UI" panose="020B0604030504040204" pitchFamily="50" charset="-128"/>
              <a:ea typeface="Meiryo UI" panose="020B0604030504040204" pitchFamily="50" charset="-128"/>
            </a:endParaRPr>
          </a:p>
        </p:txBody>
      </p:sp>
      <p:sp>
        <p:nvSpPr>
          <p:cNvPr id="44" name="テキスト ボックス 43">
            <a:extLst>
              <a:ext uri="{FF2B5EF4-FFF2-40B4-BE49-F238E27FC236}">
                <a16:creationId xmlns:a16="http://schemas.microsoft.com/office/drawing/2014/main" id="{806A5326-A76F-F866-44AB-66E078C58FC1}"/>
              </a:ext>
            </a:extLst>
          </p:cNvPr>
          <p:cNvSpPr txBox="1"/>
          <p:nvPr/>
        </p:nvSpPr>
        <p:spPr>
          <a:xfrm>
            <a:off x="359922" y="1911606"/>
            <a:ext cx="6516000" cy="369332"/>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気象防災速報　</a:t>
            </a:r>
            <a:r>
              <a:rPr kumimoji="1" lang="ja-JP" altLang="en-US" sz="1600" b="1" dirty="0">
                <a:latin typeface="Meiryo UI" panose="020B0604030504040204" pitchFamily="50" charset="-128"/>
                <a:ea typeface="Meiryo UI" panose="020B0604030504040204" pitchFamily="50" charset="-128"/>
              </a:rPr>
              <a:t>・・・極端な現象を速報的に伝える情報</a:t>
            </a:r>
            <a:r>
              <a:rPr lang="ja-JP" altLang="en-US" sz="1200" dirty="0">
                <a:solidFill>
                  <a:srgbClr val="000000"/>
                </a:solidFill>
                <a:latin typeface="Meiryo UI" panose="020B0604030504040204" pitchFamily="50" charset="-128"/>
                <a:ea typeface="Meiryo UI" panose="020B0604030504040204" pitchFamily="50" charset="-128"/>
              </a:rPr>
              <a:t>（府県単位でのみ発表）</a:t>
            </a:r>
            <a:endParaRPr lang="en-US" altLang="ja-JP" sz="1400" dirty="0">
              <a:solidFill>
                <a:prstClr val="black"/>
              </a:solidFill>
              <a:latin typeface="Meiryo UI" panose="020B0604030504040204" pitchFamily="50" charset="-128"/>
              <a:ea typeface="Meiryo UI" panose="020B0604030504040204" pitchFamily="50" charset="-128"/>
            </a:endParaRPr>
          </a:p>
        </p:txBody>
      </p:sp>
      <p:sp>
        <p:nvSpPr>
          <p:cNvPr id="46" name="テキスト ボックス 45">
            <a:extLst>
              <a:ext uri="{FF2B5EF4-FFF2-40B4-BE49-F238E27FC236}">
                <a16:creationId xmlns:a16="http://schemas.microsoft.com/office/drawing/2014/main" id="{8602EB6F-1012-0FF8-EF1A-C63AEBD877DF}"/>
              </a:ext>
            </a:extLst>
          </p:cNvPr>
          <p:cNvSpPr txBox="1"/>
          <p:nvPr/>
        </p:nvSpPr>
        <p:spPr>
          <a:xfrm>
            <a:off x="359921" y="4602127"/>
            <a:ext cx="8172000" cy="369332"/>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気象解説情報　</a:t>
            </a:r>
            <a:r>
              <a:rPr kumimoji="1" lang="ja-JP" altLang="en-US"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・・現在・今後の気象状況を網羅的に解説する情報</a:t>
            </a:r>
            <a:r>
              <a:rPr lang="ja-JP" altLang="en-US" sz="1200" dirty="0">
                <a:solidFill>
                  <a:srgbClr val="000000"/>
                </a:solidFill>
                <a:latin typeface="Meiryo UI" panose="020B0604030504040204" pitchFamily="50" charset="-128"/>
                <a:ea typeface="Meiryo UI" panose="020B0604030504040204" pitchFamily="50" charset="-128"/>
              </a:rPr>
              <a:t>（全国・地方・府県単位で発表）</a:t>
            </a:r>
            <a:endParaRPr lang="en-US" altLang="ja-JP" sz="1400" dirty="0">
              <a:solidFill>
                <a:prstClr val="black"/>
              </a:solidFill>
              <a:latin typeface="Meiryo UI" panose="020B0604030504040204" pitchFamily="50" charset="-128"/>
              <a:ea typeface="Meiryo UI" panose="020B0604030504040204" pitchFamily="50" charset="-128"/>
            </a:endParaRPr>
          </a:p>
        </p:txBody>
      </p:sp>
      <p:sp>
        <p:nvSpPr>
          <p:cNvPr id="70" name="角丸四角形 5">
            <a:extLst>
              <a:ext uri="{FF2B5EF4-FFF2-40B4-BE49-F238E27FC236}">
                <a16:creationId xmlns:a16="http://schemas.microsoft.com/office/drawing/2014/main" id="{F0DBCA12-D720-E587-121C-ED319F1ED397}"/>
              </a:ext>
            </a:extLst>
          </p:cNvPr>
          <p:cNvSpPr/>
          <p:nvPr/>
        </p:nvSpPr>
        <p:spPr>
          <a:xfrm>
            <a:off x="823220" y="5868995"/>
            <a:ext cx="2797602" cy="277200"/>
          </a:xfrm>
          <a:prstGeom prst="roundRect">
            <a:avLst>
              <a:gd name="adj" fmla="val 50000"/>
            </a:avLst>
          </a:prstGeom>
          <a:solidFill>
            <a:sysClr val="window" lastClr="FFFFFF"/>
          </a:solidFill>
          <a:ln w="25400" cap="flat" cmpd="sng" algn="ctr">
            <a:solidFill>
              <a:sysClr val="windowText" lastClr="000000"/>
            </a:solidFill>
            <a:prstDash val="solid"/>
          </a:ln>
          <a:effectLst/>
        </p:spPr>
        <p:txBody>
          <a:bodyPr rtlCol="0" anchor="ct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全般台風情報</a:t>
            </a:r>
            <a:r>
              <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総合情報</a:t>
            </a:r>
            <a:r>
              <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71" name="角丸四角形 6">
            <a:extLst>
              <a:ext uri="{FF2B5EF4-FFF2-40B4-BE49-F238E27FC236}">
                <a16:creationId xmlns:a16="http://schemas.microsoft.com/office/drawing/2014/main" id="{2B6A31B8-F13B-B12A-A37B-3530EF25C8A4}"/>
              </a:ext>
            </a:extLst>
          </p:cNvPr>
          <p:cNvSpPr/>
          <p:nvPr/>
        </p:nvSpPr>
        <p:spPr>
          <a:xfrm>
            <a:off x="823220" y="5306466"/>
            <a:ext cx="2797602" cy="490863"/>
          </a:xfrm>
          <a:prstGeom prst="roundRect">
            <a:avLst>
              <a:gd name="adj" fmla="val 50000"/>
            </a:avLst>
          </a:prstGeom>
          <a:solidFill>
            <a:sysClr val="window" lastClr="FFFFFF"/>
          </a:solidFill>
          <a:ln w="25400" cap="flat" cmpd="sng" algn="ctr">
            <a:solidFill>
              <a:sysClr val="windowText" lastClr="000000"/>
            </a:solidFill>
            <a:prstDash val="solid"/>
          </a:ln>
          <a:effectLst/>
        </p:spPr>
        <p:txBody>
          <a:bodyPr lIns="0" rIns="0" rtlCol="0" anchor="ct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線状降水帯半日前予測を</a:t>
            </a:r>
            <a:r>
              <a:rPr kumimoji="0" lang="ja-JP" altLang="en-US" sz="1400">
                <a:solidFill>
                  <a:prstClr val="black"/>
                </a:solidFill>
                <a:latin typeface="Meiryo UI" panose="020B0604030504040204" pitchFamily="50" charset="-128"/>
                <a:ea typeface="Meiryo UI" panose="020B0604030504040204" pitchFamily="50" charset="-128"/>
              </a:rPr>
              <a:t>記載した</a:t>
            </a:r>
            <a:endParaRPr kumimoji="0" lang="en-US" altLang="ja-JP" sz="1400">
              <a:solidFill>
                <a:prstClr val="black"/>
              </a:solidFill>
              <a:latin typeface="Meiryo UI" panose="020B0604030504040204" pitchFamily="50" charset="-128"/>
              <a:ea typeface="Meiryo UI" panose="020B0604030504040204" pitchFamily="50" charset="-128"/>
            </a:endParaRPr>
          </a:p>
          <a:p>
            <a:pPr lvl="0" algn="ctr" defTabSz="326578" fontAlgn="auto">
              <a:spcBef>
                <a:spcPts val="0"/>
              </a:spcBef>
              <a:spcAft>
                <a:spcPts val="0"/>
              </a:spcAft>
              <a:defRPr/>
            </a:pPr>
            <a:r>
              <a:rPr kumimoji="0" lang="ja-JP" altLang="en-US" sz="1400">
                <a:solidFill>
                  <a:prstClr val="black"/>
                </a:solidFill>
                <a:latin typeface="Meiryo UI" panose="020B0604030504040204" pitchFamily="50" charset="-128"/>
                <a:ea typeface="Meiryo UI" panose="020B0604030504040204" pitchFamily="50" charset="-128"/>
              </a:rPr>
              <a:t>全般</a:t>
            </a:r>
            <a:r>
              <a:rPr kumimoji="0" lang="en-US" altLang="ja-JP" sz="1400">
                <a:solidFill>
                  <a:prstClr val="black"/>
                </a:solidFill>
                <a:latin typeface="Meiryo UI" panose="020B0604030504040204" pitchFamily="50" charset="-128"/>
                <a:ea typeface="Meiryo UI" panose="020B0604030504040204" pitchFamily="50" charset="-128"/>
              </a:rPr>
              <a:t>/</a:t>
            </a:r>
            <a:r>
              <a:rPr kumimoji="0" lang="ja-JP" altLang="en-US" sz="1400">
                <a:solidFill>
                  <a:prstClr val="black"/>
                </a:solidFill>
                <a:latin typeface="Meiryo UI" panose="020B0604030504040204" pitchFamily="50" charset="-128"/>
                <a:ea typeface="Meiryo UI" panose="020B0604030504040204" pitchFamily="50" charset="-128"/>
              </a:rPr>
              <a:t>地方</a:t>
            </a:r>
            <a:r>
              <a:rPr kumimoji="0" lang="en-US" altLang="ja-JP" sz="1400">
                <a:solidFill>
                  <a:prstClr val="black"/>
                </a:solidFill>
                <a:latin typeface="Meiryo UI" panose="020B0604030504040204" pitchFamily="50" charset="-128"/>
                <a:ea typeface="Meiryo UI" panose="020B0604030504040204" pitchFamily="50" charset="-128"/>
              </a:rPr>
              <a:t>/</a:t>
            </a:r>
            <a:r>
              <a:rPr kumimoji="0" lang="ja-JP" altLang="en-US" sz="1400">
                <a:solidFill>
                  <a:prstClr val="black"/>
                </a:solidFill>
                <a:latin typeface="Meiryo UI" panose="020B0604030504040204" pitchFamily="50" charset="-128"/>
                <a:ea typeface="Meiryo UI" panose="020B0604030504040204" pitchFamily="50" charset="-128"/>
              </a:rPr>
              <a:t>府県気象情報</a:t>
            </a:r>
            <a:endPar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2" name="角丸四角形 9">
            <a:extLst>
              <a:ext uri="{FF2B5EF4-FFF2-40B4-BE49-F238E27FC236}">
                <a16:creationId xmlns:a16="http://schemas.microsoft.com/office/drawing/2014/main" id="{D0278831-11D0-DB7E-1A60-88EB7012B1B2}"/>
              </a:ext>
            </a:extLst>
          </p:cNvPr>
          <p:cNvSpPr/>
          <p:nvPr/>
        </p:nvSpPr>
        <p:spPr>
          <a:xfrm>
            <a:off x="4544725" y="5373756"/>
            <a:ext cx="3825454" cy="277200"/>
          </a:xfrm>
          <a:prstGeom prst="roundRect">
            <a:avLst>
              <a:gd name="adj" fmla="val 50000"/>
            </a:avLst>
          </a:prstGeom>
          <a:solidFill>
            <a:sysClr val="window" lastClr="FFFFFF"/>
          </a:solidFill>
          <a:ln w="25400" cap="flat" cmpd="sng" algn="ctr">
            <a:solidFill>
              <a:srgbClr val="4F81BD"/>
            </a:solidFill>
            <a:prstDash val="solid"/>
          </a:ln>
          <a:effectLst/>
        </p:spPr>
        <p:txBody>
          <a:bodyPr lIns="91440" tIns="45720" rIns="91440" bIns="45720" rtlCol="0" anchor="ct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a:ea typeface="Meiryo UI"/>
              </a:rPr>
              <a:t>気象解説情報（線状降水帯</a:t>
            </a:r>
            <a:r>
              <a:rPr kumimoji="0" lang="ja-JP" altLang="en-US" sz="1400">
                <a:solidFill>
                  <a:prstClr val="black"/>
                </a:solidFill>
                <a:latin typeface="Meiryo UI"/>
                <a:ea typeface="Meiryo UI"/>
              </a:rPr>
              <a:t>半日前</a:t>
            </a:r>
            <a:r>
              <a:rPr kumimoji="0" lang="ja-JP" altLang="en-US" sz="1400" b="0" i="0" u="none" strike="noStrike" kern="1200" cap="none" spc="0" normalizeH="0" baseline="0" noProof="0">
                <a:ln>
                  <a:noFill/>
                </a:ln>
                <a:solidFill>
                  <a:prstClr val="black"/>
                </a:solidFill>
                <a:effectLst/>
                <a:uLnTx/>
                <a:uFillTx/>
                <a:latin typeface="Meiryo UI"/>
                <a:ea typeface="Meiryo UI"/>
              </a:rPr>
              <a:t>予測）</a:t>
            </a:r>
            <a:endParaRPr kumimoji="0" lang="ja-JP" altLang="en-US" sz="1400" b="0" i="0" u="none" strike="noStrike" kern="1200" cap="none" spc="0" normalizeH="0" baseline="30000" noProof="0">
              <a:ln>
                <a:noFill/>
              </a:ln>
              <a:solidFill>
                <a:prstClr val="black"/>
              </a:solidFill>
              <a:effectLst/>
              <a:uLnTx/>
              <a:uFillTx/>
              <a:latin typeface="Meiryo UI"/>
              <a:ea typeface="Meiryo UI"/>
            </a:endParaRPr>
          </a:p>
        </p:txBody>
      </p:sp>
      <p:sp>
        <p:nvSpPr>
          <p:cNvPr id="73" name="角丸四角形 10">
            <a:extLst>
              <a:ext uri="{FF2B5EF4-FFF2-40B4-BE49-F238E27FC236}">
                <a16:creationId xmlns:a16="http://schemas.microsoft.com/office/drawing/2014/main" id="{76583883-D624-DF19-1C77-4669375EAFC0}"/>
              </a:ext>
            </a:extLst>
          </p:cNvPr>
          <p:cNvSpPr/>
          <p:nvPr/>
        </p:nvSpPr>
        <p:spPr>
          <a:xfrm>
            <a:off x="4544725" y="5868995"/>
            <a:ext cx="3825454" cy="277200"/>
          </a:xfrm>
          <a:prstGeom prst="roundRect">
            <a:avLst>
              <a:gd name="adj" fmla="val 50000"/>
            </a:avLst>
          </a:prstGeom>
          <a:solidFill>
            <a:sysClr val="window" lastClr="FFFFFF"/>
          </a:solidFill>
          <a:ln w="25400" cap="flat" cmpd="sng" algn="ctr">
            <a:solidFill>
              <a:srgbClr val="4F81BD"/>
            </a:solidFill>
            <a:prstDash val="solid"/>
          </a:ln>
          <a:effectLst/>
        </p:spPr>
        <p:txBody>
          <a:bodyPr rtlCol="0" anchor="ct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気象解説情報（台風第○号）</a:t>
            </a:r>
            <a:endParaRPr kumimoji="0" lang="ja-JP" altLang="en-US" sz="1400" b="0" i="0" u="none" strike="noStrike" kern="1200" cap="none" spc="0" normalizeH="0" baseline="3000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74" name="角丸四角形 11">
            <a:extLst>
              <a:ext uri="{FF2B5EF4-FFF2-40B4-BE49-F238E27FC236}">
                <a16:creationId xmlns:a16="http://schemas.microsoft.com/office/drawing/2014/main" id="{6BFB5187-14F1-1823-8FE5-6D9117E5021F}"/>
              </a:ext>
            </a:extLst>
          </p:cNvPr>
          <p:cNvSpPr/>
          <p:nvPr/>
        </p:nvSpPr>
        <p:spPr>
          <a:xfrm>
            <a:off x="4544725" y="6399215"/>
            <a:ext cx="3825454" cy="277200"/>
          </a:xfrm>
          <a:prstGeom prst="roundRect">
            <a:avLst>
              <a:gd name="adj" fmla="val 50000"/>
            </a:avLst>
          </a:prstGeom>
          <a:solidFill>
            <a:sysClr val="window" lastClr="FFFFFF"/>
          </a:solidFill>
          <a:ln w="25400" cap="flat" cmpd="sng" algn="ctr">
            <a:solidFill>
              <a:srgbClr val="4F81BD"/>
            </a:solidFill>
            <a:prstDash val="solid"/>
          </a:ln>
          <a:effectLst/>
        </p:spPr>
        <p:txBody>
          <a:bodyPr rtlCol="0" anchor="ct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lvl="0" algn="ctr" defTabSz="326578" fontAlgn="auto">
              <a:spcBef>
                <a:spcPts val="0"/>
              </a:spcBef>
              <a:spcAft>
                <a:spcPts val="0"/>
              </a:spcAf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気象解説情報（</a:t>
            </a:r>
            <a:r>
              <a:rPr kumimoji="0" lang="ja-JP" altLang="en-US" sz="1400">
                <a:solidFill>
                  <a:prstClr val="black"/>
                </a:solidFill>
                <a:latin typeface="Meiryo UI" panose="020B0604030504040204" pitchFamily="50" charset="-128"/>
                <a:ea typeface="Meiryo UI" panose="020B0604030504040204" pitchFamily="50" charset="-128"/>
              </a:rPr>
              <a:t>大雨</a:t>
            </a: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ja-JP" altLang="en-US" sz="14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75" name="右矢印 12">
            <a:extLst>
              <a:ext uri="{FF2B5EF4-FFF2-40B4-BE49-F238E27FC236}">
                <a16:creationId xmlns:a16="http://schemas.microsoft.com/office/drawing/2014/main" id="{2B73DAFB-0062-D8A2-B209-11168BE1A50B}"/>
              </a:ext>
            </a:extLst>
          </p:cNvPr>
          <p:cNvSpPr/>
          <p:nvPr/>
        </p:nvSpPr>
        <p:spPr>
          <a:xfrm>
            <a:off x="3752880" y="5397235"/>
            <a:ext cx="719455" cy="206217"/>
          </a:xfrm>
          <a:prstGeom prst="rightArrow">
            <a:avLst>
              <a:gd name="adj1" fmla="val 50000"/>
              <a:gd name="adj2" fmla="val 113125"/>
            </a:avLst>
          </a:prstGeom>
          <a:solidFill>
            <a:srgbClr val="4F81BD"/>
          </a:solidFill>
          <a:ln w="25400" cap="flat" cmpd="sng" algn="ctr">
            <a:noFill/>
            <a:prstDash val="solid"/>
          </a:ln>
          <a:effectLst/>
        </p:spPr>
        <p:txBody>
          <a:bodyPr rtlCol="0" anchor="ct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a:ln>
                <a:noFill/>
              </a:ln>
              <a:solidFill>
                <a:prstClr val="white"/>
              </a:solidFill>
              <a:effectLst/>
              <a:uLnTx/>
              <a:uFillTx/>
              <a:latin typeface="Meiryo UI"/>
              <a:ea typeface="Meiryo UI"/>
              <a:cs typeface="+mn-cs"/>
            </a:endParaRPr>
          </a:p>
        </p:txBody>
      </p:sp>
      <p:sp>
        <p:nvSpPr>
          <p:cNvPr id="76" name="右矢印 13">
            <a:extLst>
              <a:ext uri="{FF2B5EF4-FFF2-40B4-BE49-F238E27FC236}">
                <a16:creationId xmlns:a16="http://schemas.microsoft.com/office/drawing/2014/main" id="{8659C342-921D-2E17-56EB-BBDC63D30B90}"/>
              </a:ext>
            </a:extLst>
          </p:cNvPr>
          <p:cNvSpPr/>
          <p:nvPr/>
        </p:nvSpPr>
        <p:spPr>
          <a:xfrm>
            <a:off x="3752880" y="5907415"/>
            <a:ext cx="719455" cy="206217"/>
          </a:xfrm>
          <a:prstGeom prst="rightArrow">
            <a:avLst>
              <a:gd name="adj1" fmla="val 50000"/>
              <a:gd name="adj2" fmla="val 113125"/>
            </a:avLst>
          </a:prstGeom>
          <a:solidFill>
            <a:srgbClr val="4F81BD"/>
          </a:solidFill>
          <a:ln w="25400" cap="flat" cmpd="sng" algn="ctr">
            <a:noFill/>
            <a:prstDash val="solid"/>
          </a:ln>
          <a:effectLst/>
        </p:spPr>
        <p:txBody>
          <a:bodyPr rtlCol="0" anchor="ct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a:ln>
                <a:noFill/>
              </a:ln>
              <a:solidFill>
                <a:prstClr val="white"/>
              </a:solidFill>
              <a:effectLst/>
              <a:uLnTx/>
              <a:uFillTx/>
              <a:latin typeface="Meiryo UI"/>
              <a:ea typeface="Meiryo UI"/>
              <a:cs typeface="+mn-cs"/>
            </a:endParaRPr>
          </a:p>
        </p:txBody>
      </p:sp>
      <p:sp>
        <p:nvSpPr>
          <p:cNvPr id="77" name="右矢印 14">
            <a:extLst>
              <a:ext uri="{FF2B5EF4-FFF2-40B4-BE49-F238E27FC236}">
                <a16:creationId xmlns:a16="http://schemas.microsoft.com/office/drawing/2014/main" id="{9BEC3D2C-F5FF-B83F-4F0F-D78B5015C0B9}"/>
              </a:ext>
            </a:extLst>
          </p:cNvPr>
          <p:cNvSpPr/>
          <p:nvPr/>
        </p:nvSpPr>
        <p:spPr>
          <a:xfrm>
            <a:off x="3752880" y="6437635"/>
            <a:ext cx="719455" cy="206217"/>
          </a:xfrm>
          <a:prstGeom prst="rightArrow">
            <a:avLst>
              <a:gd name="adj1" fmla="val 50000"/>
              <a:gd name="adj2" fmla="val 113125"/>
            </a:avLst>
          </a:prstGeom>
          <a:solidFill>
            <a:srgbClr val="4F81BD"/>
          </a:solidFill>
          <a:ln w="25400" cap="flat" cmpd="sng" algn="ctr">
            <a:noFill/>
            <a:prstDash val="solid"/>
          </a:ln>
          <a:effectLst/>
        </p:spPr>
        <p:txBody>
          <a:bodyPr rtlCol="0" anchor="ct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a:ln>
                <a:noFill/>
              </a:ln>
              <a:solidFill>
                <a:prstClr val="white"/>
              </a:solidFill>
              <a:effectLst/>
              <a:uLnTx/>
              <a:uFillTx/>
              <a:latin typeface="Meiryo UI"/>
              <a:ea typeface="Meiryo UI"/>
              <a:cs typeface="+mn-cs"/>
            </a:endParaRPr>
          </a:p>
        </p:txBody>
      </p:sp>
      <p:sp>
        <p:nvSpPr>
          <p:cNvPr id="78" name="テキスト ボックス 63">
            <a:extLst>
              <a:ext uri="{FF2B5EF4-FFF2-40B4-BE49-F238E27FC236}">
                <a16:creationId xmlns:a16="http://schemas.microsoft.com/office/drawing/2014/main" id="{17B37E12-1435-BF2C-1FBF-E42E3802177E}"/>
              </a:ext>
            </a:extLst>
          </p:cNvPr>
          <p:cNvSpPr txBox="1"/>
          <p:nvPr/>
        </p:nvSpPr>
        <p:spPr>
          <a:xfrm>
            <a:off x="4544061" y="5061361"/>
            <a:ext cx="3122483" cy="338554"/>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301464" rtl="0" eaLnBrk="1" fontAlgn="auto" latinLnBrk="0" hangingPunct="1">
              <a:lnSpc>
                <a:spcPct val="100000"/>
              </a:lnSpc>
              <a:spcBef>
                <a:spcPts val="0"/>
              </a:spcBef>
              <a:spcAft>
                <a:spcPts val="0"/>
              </a:spcAft>
              <a:buClrTx/>
              <a:buSzTx/>
              <a:buFontTx/>
              <a:buNone/>
              <a:tabLst/>
              <a:defRPr/>
            </a:pPr>
            <a:r>
              <a:rPr lang="ja-JP" altLang="en-US" sz="1600" b="1">
                <a:solidFill>
                  <a:prstClr val="black"/>
                </a:solidFill>
                <a:effectLst>
                  <a:glow rad="63500">
                    <a:prstClr val="white"/>
                  </a:glow>
                </a:effectLst>
                <a:latin typeface="Meiryo UI" panose="020B0604030504040204" pitchFamily="50" charset="-128"/>
                <a:ea typeface="Meiryo UI" panose="020B0604030504040204" pitchFamily="50" charset="-128"/>
              </a:rPr>
              <a:t>今後（令和８年度出水期～）</a:t>
            </a:r>
            <a:endParaRPr kumimoji="1" lang="ja-JP" altLang="en-US" sz="1600" b="1" i="0" u="none" strike="noStrike" kern="1200" cap="none" spc="0" normalizeH="0" baseline="0" noProof="0">
              <a:ln>
                <a:noFill/>
              </a:ln>
              <a:solidFill>
                <a:prstClr val="black"/>
              </a:solidFill>
              <a:effectLst>
                <a:glow rad="63500">
                  <a:prstClr val="white"/>
                </a:glow>
              </a:effectLst>
              <a:uLnTx/>
              <a:uFillTx/>
              <a:latin typeface="Meiryo UI" panose="020B0604030504040204" pitchFamily="50" charset="-128"/>
              <a:ea typeface="Meiryo UI" panose="020B0604030504040204" pitchFamily="50" charset="-128"/>
              <a:cs typeface="+mn-cs"/>
            </a:endParaRPr>
          </a:p>
        </p:txBody>
      </p:sp>
      <p:sp>
        <p:nvSpPr>
          <p:cNvPr id="79" name="テキスト ボックス 63">
            <a:extLst>
              <a:ext uri="{FF2B5EF4-FFF2-40B4-BE49-F238E27FC236}">
                <a16:creationId xmlns:a16="http://schemas.microsoft.com/office/drawing/2014/main" id="{629A5A05-93C1-4325-7036-1C974145BF26}"/>
              </a:ext>
            </a:extLst>
          </p:cNvPr>
          <p:cNvSpPr txBox="1"/>
          <p:nvPr/>
        </p:nvSpPr>
        <p:spPr>
          <a:xfrm>
            <a:off x="855228" y="4975636"/>
            <a:ext cx="595035" cy="338554"/>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326578"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prstClr val="black"/>
                </a:solidFill>
                <a:effectLst>
                  <a:glow rad="63500">
                    <a:prstClr val="white"/>
                  </a:glow>
                </a:effectLst>
                <a:uLnTx/>
                <a:uFillTx/>
                <a:latin typeface="Meiryo UI" panose="020B0604030504040204" pitchFamily="50" charset="-128"/>
                <a:ea typeface="Meiryo UI" panose="020B0604030504040204" pitchFamily="50" charset="-128"/>
                <a:cs typeface="+mn-cs"/>
              </a:rPr>
              <a:t>現状</a:t>
            </a:r>
          </a:p>
        </p:txBody>
      </p:sp>
      <p:sp>
        <p:nvSpPr>
          <p:cNvPr id="82" name="角丸四角形 6">
            <a:extLst>
              <a:ext uri="{FF2B5EF4-FFF2-40B4-BE49-F238E27FC236}">
                <a16:creationId xmlns:a16="http://schemas.microsoft.com/office/drawing/2014/main" id="{E487F392-586F-8A5A-D163-81900C62F404}"/>
              </a:ext>
            </a:extLst>
          </p:cNvPr>
          <p:cNvSpPr/>
          <p:nvPr/>
        </p:nvSpPr>
        <p:spPr>
          <a:xfrm>
            <a:off x="823220" y="6257571"/>
            <a:ext cx="2797602" cy="490863"/>
          </a:xfrm>
          <a:prstGeom prst="roundRect">
            <a:avLst>
              <a:gd name="adj" fmla="val 50000"/>
            </a:avLst>
          </a:prstGeom>
          <a:solidFill>
            <a:sysClr val="window" lastClr="FFFFFF"/>
          </a:solidFill>
          <a:ln w="25400" cap="flat" cmpd="sng" algn="ctr">
            <a:solidFill>
              <a:sysClr val="windowText" lastClr="000000"/>
            </a:solidFill>
            <a:prstDash val="solid"/>
          </a:ln>
          <a:effectLst/>
        </p:spPr>
        <p:txBody>
          <a:bodyPr rtlCol="0" anchor="ct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a:solidFill>
                  <a:prstClr val="black"/>
                </a:solidFill>
                <a:latin typeface="Meiryo UI" panose="020B0604030504040204" pitchFamily="50" charset="-128"/>
                <a:ea typeface="Meiryo UI" panose="020B0604030504040204" pitchFamily="50" charset="-128"/>
              </a:rPr>
              <a:t>大雨に関する</a:t>
            </a:r>
            <a:endParaRPr kumimoji="0" lang="en-US" altLang="ja-JP" sz="1400">
              <a:solidFill>
                <a:prstClr val="black"/>
              </a:solidFill>
              <a:latin typeface="Meiryo UI" panose="020B0604030504040204" pitchFamily="50" charset="-128"/>
              <a:ea typeface="Meiryo UI" panose="020B0604030504040204" pitchFamily="50" charset="-128"/>
            </a:endParaRPr>
          </a:p>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a:solidFill>
                  <a:prstClr val="black"/>
                </a:solidFill>
                <a:latin typeface="Meiryo UI" panose="020B0604030504040204" pitchFamily="50" charset="-128"/>
                <a:ea typeface="Meiryo UI" panose="020B0604030504040204" pitchFamily="50" charset="-128"/>
              </a:rPr>
              <a:t>全般</a:t>
            </a:r>
            <a:r>
              <a:rPr kumimoji="0" lang="en-US" altLang="ja-JP" sz="1400">
                <a:solidFill>
                  <a:prstClr val="black"/>
                </a:solidFill>
                <a:latin typeface="Meiryo UI" panose="020B0604030504040204" pitchFamily="50" charset="-128"/>
                <a:ea typeface="Meiryo UI" panose="020B0604030504040204" pitchFamily="50" charset="-128"/>
              </a:rPr>
              <a:t>/</a:t>
            </a:r>
            <a:r>
              <a:rPr kumimoji="0" lang="ja-JP" altLang="en-US" sz="1400">
                <a:solidFill>
                  <a:prstClr val="black"/>
                </a:solidFill>
                <a:latin typeface="Meiryo UI" panose="020B0604030504040204" pitchFamily="50" charset="-128"/>
                <a:ea typeface="Meiryo UI" panose="020B0604030504040204" pitchFamily="50" charset="-128"/>
              </a:rPr>
              <a:t>地方</a:t>
            </a:r>
            <a:r>
              <a:rPr kumimoji="0" lang="en-US" altLang="ja-JP" sz="1400">
                <a:solidFill>
                  <a:prstClr val="black"/>
                </a:solidFill>
                <a:latin typeface="Meiryo UI" panose="020B0604030504040204" pitchFamily="50" charset="-128"/>
                <a:ea typeface="Meiryo UI" panose="020B0604030504040204" pitchFamily="50" charset="-128"/>
              </a:rPr>
              <a:t>/</a:t>
            </a:r>
            <a:r>
              <a:rPr kumimoji="0" lang="ja-JP" altLang="en-US" sz="1400">
                <a:solidFill>
                  <a:prstClr val="black"/>
                </a:solidFill>
                <a:latin typeface="Meiryo UI" panose="020B0604030504040204" pitchFamily="50" charset="-128"/>
                <a:ea typeface="Meiryo UI" panose="020B0604030504040204" pitchFamily="50" charset="-128"/>
              </a:rPr>
              <a:t>府県気象情報</a:t>
            </a:r>
            <a:endParaRPr kumimoji="0" lang="en-US" altLang="ja-JP" sz="1400">
              <a:solidFill>
                <a:prstClr val="black"/>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65491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212">
            <a:extLst>
              <a:ext uri="{FF2B5EF4-FFF2-40B4-BE49-F238E27FC236}">
                <a16:creationId xmlns:a16="http://schemas.microsoft.com/office/drawing/2014/main" id="{18AF8610-D45C-53F2-2B58-48CE2A17AA60}"/>
              </a:ext>
            </a:extLst>
          </p:cNvPr>
          <p:cNvSpPr/>
          <p:nvPr/>
        </p:nvSpPr>
        <p:spPr>
          <a:xfrm>
            <a:off x="6710241" y="3132832"/>
            <a:ext cx="2333478" cy="402943"/>
          </a:xfrm>
          <a:prstGeom prst="roundRect">
            <a:avLst>
              <a:gd name="adj" fmla="val 27416"/>
            </a:avLst>
          </a:prstGeom>
          <a:ln>
            <a:solidFill>
              <a:schemeClr val="tx1"/>
            </a:solidFill>
          </a:ln>
        </p:spPr>
        <p:style>
          <a:lnRef idx="2">
            <a:schemeClr val="accent5"/>
          </a:lnRef>
          <a:fillRef idx="1">
            <a:schemeClr val="lt1"/>
          </a:fillRef>
          <a:effectRef idx="0">
            <a:schemeClr val="accent5"/>
          </a:effectRef>
          <a:fontRef idx="minor">
            <a:schemeClr val="dk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角丸四角形 11">
            <a:extLst>
              <a:ext uri="{FF2B5EF4-FFF2-40B4-BE49-F238E27FC236}">
                <a16:creationId xmlns:a16="http://schemas.microsoft.com/office/drawing/2014/main" id="{222F4F43-786C-B0EE-E908-3A8D621632FD}"/>
              </a:ext>
            </a:extLst>
          </p:cNvPr>
          <p:cNvSpPr/>
          <p:nvPr/>
        </p:nvSpPr>
        <p:spPr>
          <a:xfrm>
            <a:off x="110726" y="1016282"/>
            <a:ext cx="5962037" cy="5750679"/>
          </a:xfrm>
          <a:prstGeom prst="roundRect">
            <a:avLst>
              <a:gd name="adj" fmla="val 2864"/>
            </a:avLst>
          </a:prstGeom>
          <a:ln/>
        </p:spPr>
        <p:style>
          <a:lnRef idx="2">
            <a:schemeClr val="accent5"/>
          </a:lnRef>
          <a:fillRef idx="1">
            <a:schemeClr val="lt1"/>
          </a:fillRef>
          <a:effectRef idx="0">
            <a:schemeClr val="accent5"/>
          </a:effectRef>
          <a:fontRef idx="minor">
            <a:schemeClr val="dk1"/>
          </a:fontRef>
        </p:style>
        <p:txBody>
          <a:bodyPr rtlCol="0" anchor="t"/>
          <a:lstStyle/>
          <a:p>
            <a:pPr marL="0" marR="0" lvl="0" indent="0"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7" name="角丸四角形 111">
            <a:extLst>
              <a:ext uri="{FF2B5EF4-FFF2-40B4-BE49-F238E27FC236}">
                <a16:creationId xmlns:a16="http://schemas.microsoft.com/office/drawing/2014/main" id="{F1E83A16-4D5C-8381-178C-C58955BDD416}"/>
              </a:ext>
            </a:extLst>
          </p:cNvPr>
          <p:cNvSpPr/>
          <p:nvPr/>
        </p:nvSpPr>
        <p:spPr>
          <a:xfrm>
            <a:off x="3856817" y="3653148"/>
            <a:ext cx="2147595" cy="664440"/>
          </a:xfrm>
          <a:prstGeom prst="roundRect">
            <a:avLst>
              <a:gd name="adj" fmla="val 8867"/>
            </a:avLst>
          </a:prstGeom>
          <a:solidFill>
            <a:srgbClr val="D9EDE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9" name="角丸四角形 134">
            <a:extLst>
              <a:ext uri="{FF2B5EF4-FFF2-40B4-BE49-F238E27FC236}">
                <a16:creationId xmlns:a16="http://schemas.microsoft.com/office/drawing/2014/main" id="{27A3919B-1A0A-7725-81A0-DAA0AB306577}"/>
              </a:ext>
            </a:extLst>
          </p:cNvPr>
          <p:cNvSpPr/>
          <p:nvPr/>
        </p:nvSpPr>
        <p:spPr>
          <a:xfrm>
            <a:off x="3858284" y="1122896"/>
            <a:ext cx="2151353" cy="2454366"/>
          </a:xfrm>
          <a:prstGeom prst="roundRect">
            <a:avLst>
              <a:gd name="adj" fmla="val 8867"/>
            </a:avLst>
          </a:prstGeom>
          <a:solidFill>
            <a:srgbClr val="D9EDE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1" name="正方形/長方形 10">
            <a:extLst>
              <a:ext uri="{FF2B5EF4-FFF2-40B4-BE49-F238E27FC236}">
                <a16:creationId xmlns:a16="http://schemas.microsoft.com/office/drawing/2014/main" id="{F9B44CDA-CB01-BF79-5F70-F4D52950D150}"/>
              </a:ext>
            </a:extLst>
          </p:cNvPr>
          <p:cNvSpPr/>
          <p:nvPr/>
        </p:nvSpPr>
        <p:spPr>
          <a:xfrm>
            <a:off x="965561" y="683969"/>
            <a:ext cx="1380227" cy="261517"/>
          </a:xfrm>
          <a:prstGeom prst="rect">
            <a:avLst/>
          </a:prstGeom>
        </p:spPr>
        <p:style>
          <a:lnRef idx="1">
            <a:schemeClr val="accent5"/>
          </a:lnRef>
          <a:fillRef idx="2">
            <a:schemeClr val="accent5"/>
          </a:fillRef>
          <a:effectRef idx="1">
            <a:schemeClr val="accent5"/>
          </a:effectRef>
          <a:fontRef idx="minor">
            <a:schemeClr val="dk1"/>
          </a:fontRef>
        </p:style>
        <p:txBody>
          <a:bodyPr lIns="36000" r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15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現在</a:t>
            </a:r>
          </a:p>
        </p:txBody>
      </p:sp>
      <p:sp>
        <p:nvSpPr>
          <p:cNvPr id="13" name="正方形/長方形 12">
            <a:extLst>
              <a:ext uri="{FF2B5EF4-FFF2-40B4-BE49-F238E27FC236}">
                <a16:creationId xmlns:a16="http://schemas.microsoft.com/office/drawing/2014/main" id="{EDC4D03B-7F62-1234-1342-F762E611C664}"/>
              </a:ext>
            </a:extLst>
          </p:cNvPr>
          <p:cNvSpPr/>
          <p:nvPr/>
        </p:nvSpPr>
        <p:spPr>
          <a:xfrm>
            <a:off x="6661770" y="683954"/>
            <a:ext cx="2235269" cy="26154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移行後の電文</a:t>
            </a:r>
          </a:p>
        </p:txBody>
      </p:sp>
      <p:sp>
        <p:nvSpPr>
          <p:cNvPr id="15" name="角丸四角形 72">
            <a:extLst>
              <a:ext uri="{FF2B5EF4-FFF2-40B4-BE49-F238E27FC236}">
                <a16:creationId xmlns:a16="http://schemas.microsoft.com/office/drawing/2014/main" id="{8690F486-3762-50F1-C9A3-79596E701129}"/>
              </a:ext>
            </a:extLst>
          </p:cNvPr>
          <p:cNvSpPr/>
          <p:nvPr/>
        </p:nvSpPr>
        <p:spPr>
          <a:xfrm>
            <a:off x="6661770" y="2044087"/>
            <a:ext cx="2333478" cy="227127"/>
          </a:xfrm>
          <a:prstGeom prst="roundRect">
            <a:avLst>
              <a:gd name="adj" fmla="val 27416"/>
            </a:avLst>
          </a:prstGeom>
          <a:ln>
            <a:solidFill>
              <a:schemeClr val="accent4">
                <a:lumMod val="75000"/>
              </a:schemeClr>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10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VPBS50</a:t>
            </a: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（気象防災速報</a:t>
            </a:r>
            <a:r>
              <a:rPr kumimoji="1" lang="ja-JP" altLang="en-US" sz="1050" b="0" i="0" u="none" strike="noStrike" kern="1200" cap="none" spc="-10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6" name="角丸四角形 79">
            <a:extLst>
              <a:ext uri="{FF2B5EF4-FFF2-40B4-BE49-F238E27FC236}">
                <a16:creationId xmlns:a16="http://schemas.microsoft.com/office/drawing/2014/main" id="{C7DB660E-7779-A47E-1C78-6979DD553741}"/>
              </a:ext>
            </a:extLst>
          </p:cNvPr>
          <p:cNvSpPr/>
          <p:nvPr/>
        </p:nvSpPr>
        <p:spPr>
          <a:xfrm>
            <a:off x="4101963" y="1433786"/>
            <a:ext cx="1727325" cy="243504"/>
          </a:xfrm>
          <a:prstGeom prst="roundRect">
            <a:avLst>
              <a:gd name="adj" fmla="val 27416"/>
            </a:avLst>
          </a:prstGeom>
          <a:solidFill>
            <a:schemeClr val="accent5"/>
          </a:solidFill>
          <a:ln>
            <a:solidFill>
              <a:srgbClr val="00B0F0"/>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00">
                <a:solidFill>
                  <a:prstClr val="black"/>
                </a:solidFill>
                <a:latin typeface="Meiryo UI" panose="020B0604030504040204" pitchFamily="50" charset="-128"/>
                <a:ea typeface="Meiryo UI" panose="020B0604030504040204" pitchFamily="50" charset="-128"/>
              </a:rPr>
              <a:t>顕著な大雨に関する情報</a:t>
            </a:r>
            <a:endPar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8" name="角丸四角形 84">
            <a:extLst>
              <a:ext uri="{FF2B5EF4-FFF2-40B4-BE49-F238E27FC236}">
                <a16:creationId xmlns:a16="http://schemas.microsoft.com/office/drawing/2014/main" id="{C52D61FA-9949-106E-09AE-8053C2AC5C6A}"/>
              </a:ext>
            </a:extLst>
          </p:cNvPr>
          <p:cNvSpPr/>
          <p:nvPr/>
        </p:nvSpPr>
        <p:spPr>
          <a:xfrm>
            <a:off x="4084232" y="3137156"/>
            <a:ext cx="1727325" cy="243504"/>
          </a:xfrm>
          <a:prstGeom prst="roundRect">
            <a:avLst>
              <a:gd name="adj" fmla="val 27416"/>
            </a:avLst>
          </a:prstGeom>
          <a:solidFill>
            <a:schemeClr val="accent5"/>
          </a:solidFill>
          <a:ln>
            <a:solidFill>
              <a:srgbClr val="00B0F0"/>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竜巻注意情報</a:t>
            </a:r>
          </a:p>
        </p:txBody>
      </p:sp>
      <p:sp>
        <p:nvSpPr>
          <p:cNvPr id="19" name="角丸四角形 93">
            <a:extLst>
              <a:ext uri="{FF2B5EF4-FFF2-40B4-BE49-F238E27FC236}">
                <a16:creationId xmlns:a16="http://schemas.microsoft.com/office/drawing/2014/main" id="{913ACB6E-4C7E-347E-F2D7-4CCDACC66242}"/>
              </a:ext>
            </a:extLst>
          </p:cNvPr>
          <p:cNvSpPr/>
          <p:nvPr/>
        </p:nvSpPr>
        <p:spPr>
          <a:xfrm>
            <a:off x="6640869" y="3987011"/>
            <a:ext cx="2333478" cy="385781"/>
          </a:xfrm>
          <a:prstGeom prst="roundRect">
            <a:avLst>
              <a:gd name="adj" fmla="val 27416"/>
            </a:avLst>
          </a:prstGeom>
          <a:ln>
            <a:solidFill>
              <a:schemeClr val="accent4">
                <a:lumMod val="75000"/>
              </a:schemeClr>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VPFJ51</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（府県気象解説情報</a:t>
            </a:r>
            <a:r>
              <a:rPr kumimoji="1" lang="ja-JP" altLang="en-US" sz="105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5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VMCJ55</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（府県気象解説情報（潮位）</a:t>
            </a:r>
            <a:r>
              <a:rPr kumimoji="1" lang="ja-JP" altLang="en-US" sz="9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05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1" name="角丸四角形 94">
            <a:extLst>
              <a:ext uri="{FF2B5EF4-FFF2-40B4-BE49-F238E27FC236}">
                <a16:creationId xmlns:a16="http://schemas.microsoft.com/office/drawing/2014/main" id="{EF008837-2CD3-19F6-46A1-39C567AF49BC}"/>
              </a:ext>
            </a:extLst>
          </p:cNvPr>
          <p:cNvSpPr/>
          <p:nvPr/>
        </p:nvSpPr>
        <p:spPr>
          <a:xfrm>
            <a:off x="6618098" y="4636416"/>
            <a:ext cx="2333478" cy="371013"/>
          </a:xfrm>
          <a:prstGeom prst="roundRect">
            <a:avLst>
              <a:gd name="adj" fmla="val 27416"/>
            </a:avLst>
          </a:prstGeom>
          <a:ln>
            <a:solidFill>
              <a:schemeClr val="accent4">
                <a:lumMod val="75000"/>
              </a:schemeClr>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VPCJ51</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（地方気象解説情報</a:t>
            </a:r>
            <a:r>
              <a:rPr kumimoji="1" lang="ja-JP" altLang="en-US" sz="105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5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VMCJ54</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（地方気象解説情報（潮位）</a:t>
            </a:r>
            <a:r>
              <a:rPr kumimoji="1" lang="ja-JP" altLang="en-US" sz="9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22" name="角丸四角形 95">
            <a:extLst>
              <a:ext uri="{FF2B5EF4-FFF2-40B4-BE49-F238E27FC236}">
                <a16:creationId xmlns:a16="http://schemas.microsoft.com/office/drawing/2014/main" id="{D9F9FAFC-161C-355F-4125-7EED61F4F41E}"/>
              </a:ext>
            </a:extLst>
          </p:cNvPr>
          <p:cNvSpPr/>
          <p:nvPr/>
        </p:nvSpPr>
        <p:spPr>
          <a:xfrm>
            <a:off x="6582884" y="5368612"/>
            <a:ext cx="2333478" cy="379214"/>
          </a:xfrm>
          <a:prstGeom prst="roundRect">
            <a:avLst>
              <a:gd name="adj" fmla="val 27416"/>
            </a:avLst>
          </a:prstGeom>
          <a:ln>
            <a:solidFill>
              <a:schemeClr val="accent4">
                <a:lumMod val="75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fontAlgn="auto">
              <a:spcBef>
                <a:spcPts val="0"/>
              </a:spcBef>
              <a:spcAft>
                <a:spcPts val="0"/>
              </a:spcAft>
              <a:defRPr/>
            </a:pPr>
            <a:r>
              <a:rPr kumimoji="1" lang="en-US" altLang="ja-JP" sz="105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VP</a:t>
            </a:r>
            <a:r>
              <a:rPr lang="en-US" altLang="ja-JP" sz="1050" spc="-100" dirty="0">
                <a:solidFill>
                  <a:prstClr val="black"/>
                </a:solidFill>
                <a:latin typeface="Meiryo UI" panose="020B0604030504040204" pitchFamily="50" charset="-128"/>
                <a:ea typeface="Meiryo UI" panose="020B0604030504040204" pitchFamily="50" charset="-128"/>
              </a:rPr>
              <a:t>Z</a:t>
            </a:r>
            <a:r>
              <a:rPr kumimoji="1" lang="en-US" altLang="ja-JP" sz="105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J51</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ja-JP" altLang="en-US" sz="1050" dirty="0">
                <a:solidFill>
                  <a:prstClr val="black"/>
                </a:solidFill>
                <a:latin typeface="Meiryo UI" panose="020B0604030504040204" pitchFamily="50" charset="-128"/>
                <a:ea typeface="Meiryo UI" panose="020B0604030504040204" pitchFamily="50" charset="-128"/>
              </a:rPr>
              <a:t>全般気象解説情報</a:t>
            </a:r>
            <a:r>
              <a:rPr kumimoji="1" lang="ja-JP" altLang="en-US" sz="105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br>
              <a:rPr kumimoji="1" lang="en-US" altLang="ja-JP" sz="105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05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VMCJ53</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（全般気象解説情報（潮位）</a:t>
            </a:r>
            <a:r>
              <a:rPr kumimoji="1" lang="ja-JP" altLang="en-US" sz="9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05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7" name="角丸四角形 120">
            <a:extLst>
              <a:ext uri="{FF2B5EF4-FFF2-40B4-BE49-F238E27FC236}">
                <a16:creationId xmlns:a16="http://schemas.microsoft.com/office/drawing/2014/main" id="{D2E3D7C9-25CB-C7ED-5D2F-DCEA7C6EC49E}"/>
              </a:ext>
            </a:extLst>
          </p:cNvPr>
          <p:cNvSpPr/>
          <p:nvPr/>
        </p:nvSpPr>
        <p:spPr>
          <a:xfrm>
            <a:off x="6582884" y="6161223"/>
            <a:ext cx="2333478" cy="402943"/>
          </a:xfrm>
          <a:prstGeom prst="roundRect">
            <a:avLst>
              <a:gd name="adj" fmla="val 27416"/>
            </a:avLst>
          </a:prstGeom>
          <a:ln>
            <a:solidFill>
              <a:schemeClr val="tx1"/>
            </a:solidFill>
          </a:ln>
        </p:spPr>
        <p:style>
          <a:lnRef idx="2">
            <a:schemeClr val="accent5"/>
          </a:lnRef>
          <a:fillRef idx="1">
            <a:schemeClr val="lt1"/>
          </a:fillRef>
          <a:effectRef idx="0">
            <a:schemeClr val="accent5"/>
          </a:effectRef>
          <a:fontRef idx="minor">
            <a:schemeClr val="dk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8" name="正方形/長方形 27">
            <a:extLst>
              <a:ext uri="{FF2B5EF4-FFF2-40B4-BE49-F238E27FC236}">
                <a16:creationId xmlns:a16="http://schemas.microsoft.com/office/drawing/2014/main" id="{135139A4-0896-564C-F976-E47DD0CBE9ED}"/>
              </a:ext>
            </a:extLst>
          </p:cNvPr>
          <p:cNvSpPr/>
          <p:nvPr/>
        </p:nvSpPr>
        <p:spPr>
          <a:xfrm>
            <a:off x="6726070" y="6223014"/>
            <a:ext cx="2106667" cy="253916"/>
          </a:xfrm>
          <a:prstGeom prst="rect">
            <a:avLst/>
          </a:prstGeom>
        </p:spPr>
        <p:txBody>
          <a:bodyPr wrap="none">
            <a:spAutoFit/>
          </a:bodyPr>
          <a:lstStyle/>
          <a:p>
            <a:pPr lvl="0" algn="ctr" fontAlgn="auto">
              <a:spcBef>
                <a:spcPts val="0"/>
              </a:spcBef>
              <a:spcAft>
                <a:spcPts val="0"/>
              </a:spcAft>
              <a:defRPr/>
            </a:pPr>
            <a:r>
              <a:rPr lang="en-US" altLang="ja-JP" sz="1050">
                <a:solidFill>
                  <a:prstClr val="black"/>
                </a:solidFill>
                <a:latin typeface="Meiryo UI" panose="020B0604030504040204" pitchFamily="50" charset="-128"/>
                <a:ea typeface="Meiryo UI" panose="020B0604030504040204" pitchFamily="50" charset="-128"/>
              </a:rPr>
              <a:t>VPTW6i</a:t>
            </a:r>
            <a:r>
              <a:rPr lang="ja-JP" altLang="en-US" sz="1050">
                <a:solidFill>
                  <a:prstClr val="black"/>
                </a:solidFill>
                <a:latin typeface="Meiryo UI" panose="020B0604030504040204" pitchFamily="50" charset="-128"/>
                <a:ea typeface="Meiryo UI" panose="020B0604030504040204" pitchFamily="50" charset="-128"/>
              </a:rPr>
              <a:t>（台風解析・予報情報）</a:t>
            </a:r>
          </a:p>
        </p:txBody>
      </p:sp>
      <p:sp>
        <p:nvSpPr>
          <p:cNvPr id="29" name="角丸四角形 78">
            <a:extLst>
              <a:ext uri="{FF2B5EF4-FFF2-40B4-BE49-F238E27FC236}">
                <a16:creationId xmlns:a16="http://schemas.microsoft.com/office/drawing/2014/main" id="{5024BAC9-01E7-4556-2F09-77D6820AC37E}"/>
              </a:ext>
            </a:extLst>
          </p:cNvPr>
          <p:cNvSpPr/>
          <p:nvPr/>
        </p:nvSpPr>
        <p:spPr>
          <a:xfrm>
            <a:off x="218109" y="3489189"/>
            <a:ext cx="2951722" cy="523976"/>
          </a:xfrm>
          <a:prstGeom prst="roundRect">
            <a:avLst>
              <a:gd name="adj" fmla="val 27416"/>
            </a:avLst>
          </a:prstGeom>
          <a:ln/>
        </p:spPr>
        <p:style>
          <a:lnRef idx="2">
            <a:schemeClr val="accent5"/>
          </a:lnRef>
          <a:fillRef idx="1">
            <a:schemeClr val="lt1"/>
          </a:fillRef>
          <a:effectRef idx="0">
            <a:schemeClr val="accent5"/>
          </a:effectRef>
          <a:fontRef idx="minor">
            <a:schemeClr val="dk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0" name="角丸四角形 80">
            <a:extLst>
              <a:ext uri="{FF2B5EF4-FFF2-40B4-BE49-F238E27FC236}">
                <a16:creationId xmlns:a16="http://schemas.microsoft.com/office/drawing/2014/main" id="{4101BEF4-BC3C-2F42-8475-CED6938322EC}"/>
              </a:ext>
            </a:extLst>
          </p:cNvPr>
          <p:cNvSpPr/>
          <p:nvPr/>
        </p:nvSpPr>
        <p:spPr>
          <a:xfrm>
            <a:off x="183450" y="1074642"/>
            <a:ext cx="3004794" cy="827729"/>
          </a:xfrm>
          <a:prstGeom prst="roundRect">
            <a:avLst>
              <a:gd name="adj" fmla="val 14730"/>
            </a:avLst>
          </a:prstGeom>
          <a:ln/>
        </p:spPr>
        <p:style>
          <a:lnRef idx="2">
            <a:schemeClr val="accent5"/>
          </a:lnRef>
          <a:fillRef idx="1">
            <a:schemeClr val="lt1"/>
          </a:fillRef>
          <a:effectRef idx="0">
            <a:schemeClr val="accent5"/>
          </a:effectRef>
          <a:fontRef idx="minor">
            <a:schemeClr val="dk1"/>
          </a:fontRef>
        </p:style>
        <p:txBody>
          <a:bodyPr rtlCol="0" anchor="t"/>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VPFJ50</a:t>
            </a: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10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府県気象情報</a:t>
            </a: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32" name="角丸四角形 85">
            <a:extLst>
              <a:ext uri="{FF2B5EF4-FFF2-40B4-BE49-F238E27FC236}">
                <a16:creationId xmlns:a16="http://schemas.microsoft.com/office/drawing/2014/main" id="{5D1BF931-387B-3ED3-695D-E7EB9ADB3D53}"/>
              </a:ext>
            </a:extLst>
          </p:cNvPr>
          <p:cNvSpPr/>
          <p:nvPr/>
        </p:nvSpPr>
        <p:spPr>
          <a:xfrm>
            <a:off x="180171" y="2894246"/>
            <a:ext cx="2985540" cy="493940"/>
          </a:xfrm>
          <a:prstGeom prst="roundRect">
            <a:avLst>
              <a:gd name="adj" fmla="val 27416"/>
            </a:avLst>
          </a:prstGeom>
          <a:ln/>
        </p:spPr>
        <p:style>
          <a:lnRef idx="2">
            <a:schemeClr val="accent5"/>
          </a:lnRef>
          <a:fillRef idx="1">
            <a:schemeClr val="lt1"/>
          </a:fillRef>
          <a:effectRef idx="0">
            <a:schemeClr val="accent5"/>
          </a:effectRef>
          <a:fontRef idx="minor">
            <a:schemeClr val="dk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VPOA50</a:t>
            </a: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（記録的短時間</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100">
                <a:solidFill>
                  <a:prstClr val="black"/>
                </a:solidFill>
                <a:latin typeface="Meiryo UI" panose="020B0604030504040204" pitchFamily="50" charset="-128"/>
                <a:ea typeface="Meiryo UI" panose="020B0604030504040204" pitchFamily="50" charset="-128"/>
              </a:rPr>
              <a:t>　　　　　　</a:t>
            </a: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大雨情報）</a:t>
            </a:r>
          </a:p>
        </p:txBody>
      </p:sp>
      <p:sp>
        <p:nvSpPr>
          <p:cNvPr id="34" name="角丸四角形 86">
            <a:extLst>
              <a:ext uri="{FF2B5EF4-FFF2-40B4-BE49-F238E27FC236}">
                <a16:creationId xmlns:a16="http://schemas.microsoft.com/office/drawing/2014/main" id="{0DA4BAE4-E50A-7601-97DD-ACD8FC0437D5}"/>
              </a:ext>
            </a:extLst>
          </p:cNvPr>
          <p:cNvSpPr/>
          <p:nvPr/>
        </p:nvSpPr>
        <p:spPr>
          <a:xfrm>
            <a:off x="179534" y="4718206"/>
            <a:ext cx="2984383" cy="446680"/>
          </a:xfrm>
          <a:prstGeom prst="roundRect">
            <a:avLst>
              <a:gd name="adj" fmla="val 27416"/>
            </a:avLst>
          </a:prstGeom>
          <a:ln/>
        </p:spPr>
        <p:style>
          <a:lnRef idx="2">
            <a:schemeClr val="accent5"/>
          </a:lnRef>
          <a:fillRef idx="1">
            <a:schemeClr val="lt1"/>
          </a:fillRef>
          <a:effectRef idx="0">
            <a:schemeClr val="accent5"/>
          </a:effectRef>
          <a:fontRef idx="minor">
            <a:schemeClr val="dk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VPTI50</a:t>
            </a: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（全般台風情報）</a:t>
            </a:r>
          </a:p>
        </p:txBody>
      </p:sp>
      <p:sp>
        <p:nvSpPr>
          <p:cNvPr id="35" name="角丸四角形 87">
            <a:extLst>
              <a:ext uri="{FF2B5EF4-FFF2-40B4-BE49-F238E27FC236}">
                <a16:creationId xmlns:a16="http://schemas.microsoft.com/office/drawing/2014/main" id="{683409CC-540E-AD38-E710-41AEF7E44F76}"/>
              </a:ext>
            </a:extLst>
          </p:cNvPr>
          <p:cNvSpPr/>
          <p:nvPr/>
        </p:nvSpPr>
        <p:spPr>
          <a:xfrm>
            <a:off x="190419" y="5218851"/>
            <a:ext cx="2984383" cy="842562"/>
          </a:xfrm>
          <a:prstGeom prst="roundRect">
            <a:avLst>
              <a:gd name="adj" fmla="val 10280"/>
            </a:avLst>
          </a:prstGeom>
          <a:ln/>
        </p:spPr>
        <p:style>
          <a:lnRef idx="2">
            <a:schemeClr val="accent5"/>
          </a:lnRef>
          <a:fillRef idx="1">
            <a:schemeClr val="lt1"/>
          </a:fillRef>
          <a:effectRef idx="0">
            <a:schemeClr val="accent5"/>
          </a:effectRef>
          <a:fontRef idx="minor">
            <a:schemeClr val="dk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VPTI51</a:t>
            </a: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（全般台風情報</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100">
                <a:solidFill>
                  <a:prstClr val="black"/>
                </a:solidFill>
                <a:latin typeface="Meiryo UI" panose="020B0604030504040204" pitchFamily="50" charset="-128"/>
                <a:ea typeface="Meiryo UI" panose="020B0604030504040204" pitchFamily="50" charset="-128"/>
              </a:rPr>
              <a:t>　　　　　　</a:t>
            </a: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（定型））</a:t>
            </a:r>
          </a:p>
        </p:txBody>
      </p:sp>
      <p:sp>
        <p:nvSpPr>
          <p:cNvPr id="36" name="角丸四角形 88">
            <a:extLst>
              <a:ext uri="{FF2B5EF4-FFF2-40B4-BE49-F238E27FC236}">
                <a16:creationId xmlns:a16="http://schemas.microsoft.com/office/drawing/2014/main" id="{46DA84E1-8AB9-7DD4-0569-497099E7EC3A}"/>
              </a:ext>
            </a:extLst>
          </p:cNvPr>
          <p:cNvSpPr/>
          <p:nvPr/>
        </p:nvSpPr>
        <p:spPr>
          <a:xfrm>
            <a:off x="169550" y="6109518"/>
            <a:ext cx="2991518" cy="527746"/>
          </a:xfrm>
          <a:prstGeom prst="roundRect">
            <a:avLst>
              <a:gd name="adj" fmla="val 27416"/>
            </a:avLst>
          </a:prstGeom>
          <a:ln/>
        </p:spPr>
        <p:style>
          <a:lnRef idx="2">
            <a:schemeClr val="accent5"/>
          </a:lnRef>
          <a:fillRef idx="1">
            <a:schemeClr val="lt1"/>
          </a:fillRef>
          <a:effectRef idx="0">
            <a:schemeClr val="accent5"/>
          </a:effectRef>
          <a:fontRef idx="minor">
            <a:schemeClr val="dk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VPTI52</a:t>
            </a: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（全般台風情報</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100" dirty="0">
                <a:solidFill>
                  <a:prstClr val="black"/>
                </a:solidFill>
                <a:latin typeface="Meiryo UI" panose="020B0604030504040204" pitchFamily="50" charset="-128"/>
                <a:ea typeface="Meiryo UI"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（詳細））</a:t>
            </a:r>
          </a:p>
        </p:txBody>
      </p:sp>
      <p:sp>
        <p:nvSpPr>
          <p:cNvPr id="37" name="角丸四角形 89">
            <a:extLst>
              <a:ext uri="{FF2B5EF4-FFF2-40B4-BE49-F238E27FC236}">
                <a16:creationId xmlns:a16="http://schemas.microsoft.com/office/drawing/2014/main" id="{AB07A697-11FF-0AC3-CFF8-094F34E40F8B}"/>
              </a:ext>
            </a:extLst>
          </p:cNvPr>
          <p:cNvSpPr/>
          <p:nvPr/>
        </p:nvSpPr>
        <p:spPr>
          <a:xfrm>
            <a:off x="174924" y="3449174"/>
            <a:ext cx="2951722" cy="523976"/>
          </a:xfrm>
          <a:prstGeom prst="roundRect">
            <a:avLst>
              <a:gd name="adj" fmla="val 27416"/>
            </a:avLst>
          </a:prstGeom>
          <a:ln/>
        </p:spPr>
        <p:style>
          <a:lnRef idx="2">
            <a:schemeClr val="accent5"/>
          </a:lnRef>
          <a:fillRef idx="1">
            <a:schemeClr val="lt1"/>
          </a:fillRef>
          <a:effectRef idx="0">
            <a:schemeClr val="accent5"/>
          </a:effectRef>
          <a:fontRef idx="minor">
            <a:schemeClr val="dk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VPHW50</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51</a:t>
            </a: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（竜巻注意情報</a:t>
            </a:r>
            <a:endParaRPr lang="en-US" altLang="ja-JP" sz="1100" dirty="0">
              <a:solidFill>
                <a:prstClr val="black"/>
              </a:solidFill>
              <a:latin typeface="Meiryo UI" panose="020B0604030504040204" pitchFamily="50" charset="-128"/>
              <a:ea typeface="Meiryo UI" panose="020B0604030504040204" pitchFamily="50" charset="-128"/>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（目撃も）</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38" name="テキスト ボックス 37">
            <a:extLst>
              <a:ext uri="{FF2B5EF4-FFF2-40B4-BE49-F238E27FC236}">
                <a16:creationId xmlns:a16="http://schemas.microsoft.com/office/drawing/2014/main" id="{8D2A8FB4-5E2A-5BC9-5E0F-5CDA06601B8A}"/>
              </a:ext>
            </a:extLst>
          </p:cNvPr>
          <p:cNvSpPr txBox="1"/>
          <p:nvPr/>
        </p:nvSpPr>
        <p:spPr>
          <a:xfrm>
            <a:off x="4077158" y="1099683"/>
            <a:ext cx="1716093" cy="307777"/>
          </a:xfrm>
          <a:prstGeom prst="rect">
            <a:avLst/>
          </a:prstGeom>
          <a:noFill/>
        </p:spPr>
        <p:txBody>
          <a:bodyPr wrap="square" rtlCol="0">
            <a:spAutoFit/>
          </a:bodyPr>
          <a:lstStyle/>
          <a:p>
            <a:pPr algn="ctr"/>
            <a:r>
              <a:rPr kumimoji="1" lang="ja-JP" altLang="en-US" sz="1400">
                <a:solidFill>
                  <a:srgbClr val="002060"/>
                </a:solidFill>
              </a:rPr>
              <a:t>気象防災速報</a:t>
            </a:r>
          </a:p>
        </p:txBody>
      </p:sp>
      <p:sp>
        <p:nvSpPr>
          <p:cNvPr id="39" name="角丸四角形 13">
            <a:extLst>
              <a:ext uri="{FF2B5EF4-FFF2-40B4-BE49-F238E27FC236}">
                <a16:creationId xmlns:a16="http://schemas.microsoft.com/office/drawing/2014/main" id="{21513FFD-1E47-CDEA-182C-B9BD7514B4C9}"/>
              </a:ext>
            </a:extLst>
          </p:cNvPr>
          <p:cNvSpPr/>
          <p:nvPr/>
        </p:nvSpPr>
        <p:spPr>
          <a:xfrm>
            <a:off x="1599637" y="1114777"/>
            <a:ext cx="1511769" cy="363187"/>
          </a:xfrm>
          <a:prstGeom prst="roundRect">
            <a:avLst>
              <a:gd name="adj" fmla="val 27416"/>
            </a:avLst>
          </a:prstGeom>
          <a:solidFill>
            <a:srgbClr val="D1FFD1"/>
          </a:solidFill>
          <a:ln>
            <a:solidFill>
              <a:srgbClr val="00B050"/>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極端な現象を速報的に伝える情報</a:t>
            </a:r>
          </a:p>
        </p:txBody>
      </p:sp>
      <p:sp>
        <p:nvSpPr>
          <p:cNvPr id="40" name="角丸四角形 64">
            <a:extLst>
              <a:ext uri="{FF2B5EF4-FFF2-40B4-BE49-F238E27FC236}">
                <a16:creationId xmlns:a16="http://schemas.microsoft.com/office/drawing/2014/main" id="{9358749C-649F-E3BB-158E-FDDF176BE503}"/>
              </a:ext>
            </a:extLst>
          </p:cNvPr>
          <p:cNvSpPr/>
          <p:nvPr/>
        </p:nvSpPr>
        <p:spPr>
          <a:xfrm>
            <a:off x="1589903" y="1507590"/>
            <a:ext cx="1511769" cy="363187"/>
          </a:xfrm>
          <a:prstGeom prst="roundRect">
            <a:avLst>
              <a:gd name="adj" fmla="val 27416"/>
            </a:avLst>
          </a:prstGeom>
          <a:solidFill>
            <a:srgbClr val="D1FFD1"/>
          </a:solidFill>
          <a:ln>
            <a:solidFill>
              <a:srgbClr val="00B050"/>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網羅的に解説する情報</a:t>
            </a:r>
          </a:p>
        </p:txBody>
      </p:sp>
      <p:sp>
        <p:nvSpPr>
          <p:cNvPr id="41" name="角丸四角形 114">
            <a:extLst>
              <a:ext uri="{FF2B5EF4-FFF2-40B4-BE49-F238E27FC236}">
                <a16:creationId xmlns:a16="http://schemas.microsoft.com/office/drawing/2014/main" id="{960D3BAE-8826-0BC4-E24F-927D7C84818C}"/>
              </a:ext>
            </a:extLst>
          </p:cNvPr>
          <p:cNvSpPr/>
          <p:nvPr/>
        </p:nvSpPr>
        <p:spPr>
          <a:xfrm>
            <a:off x="4100235" y="1711059"/>
            <a:ext cx="1727325" cy="243504"/>
          </a:xfrm>
          <a:prstGeom prst="roundRect">
            <a:avLst>
              <a:gd name="adj" fmla="val 27416"/>
            </a:avLst>
          </a:prstGeom>
          <a:solidFill>
            <a:schemeClr val="accent5"/>
          </a:solidFill>
          <a:ln>
            <a:solidFill>
              <a:srgbClr val="00B0F0"/>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00">
                <a:solidFill>
                  <a:prstClr val="black"/>
                </a:solidFill>
                <a:latin typeface="Meiryo UI" panose="020B0604030504040204" pitchFamily="50" charset="-128"/>
                <a:ea typeface="Meiryo UI" panose="020B0604030504040204" pitchFamily="50" charset="-128"/>
              </a:rPr>
              <a:t>顕著な大雪に関する情報</a:t>
            </a:r>
            <a:endPar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2" name="角丸四角形 115">
            <a:extLst>
              <a:ext uri="{FF2B5EF4-FFF2-40B4-BE49-F238E27FC236}">
                <a16:creationId xmlns:a16="http://schemas.microsoft.com/office/drawing/2014/main" id="{19E38738-5E50-C1F0-8838-F909E78D9D8C}"/>
              </a:ext>
            </a:extLst>
          </p:cNvPr>
          <p:cNvSpPr/>
          <p:nvPr/>
        </p:nvSpPr>
        <p:spPr>
          <a:xfrm>
            <a:off x="3965483" y="3929346"/>
            <a:ext cx="1978810" cy="334792"/>
          </a:xfrm>
          <a:prstGeom prst="roundRect">
            <a:avLst>
              <a:gd name="adj" fmla="val 27416"/>
            </a:avLst>
          </a:prstGeom>
          <a:solidFill>
            <a:schemeClr val="accent5"/>
          </a:solidFill>
          <a:ln>
            <a:solidFill>
              <a:srgbClr val="00B0F0"/>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00">
                <a:solidFill>
                  <a:prstClr val="black"/>
                </a:solidFill>
                <a:latin typeface="Meiryo UI" panose="020B0604030504040204" pitchFamily="50" charset="-128"/>
                <a:ea typeface="Meiryo UI" panose="020B0604030504040204" pitchFamily="50" charset="-128"/>
              </a:rPr>
              <a:t>主として定時に発表する今後の見通し等の解説に関する府県情報</a:t>
            </a:r>
            <a:endPar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3" name="直線コネクタ 42">
            <a:extLst>
              <a:ext uri="{FF2B5EF4-FFF2-40B4-BE49-F238E27FC236}">
                <a16:creationId xmlns:a16="http://schemas.microsoft.com/office/drawing/2014/main" id="{739118D2-1B75-1334-B272-4AF0DC1D415A}"/>
              </a:ext>
            </a:extLst>
          </p:cNvPr>
          <p:cNvCxnSpPr>
            <a:stCxn id="39" idx="3"/>
            <a:endCxn id="16" idx="1"/>
          </p:cNvCxnSpPr>
          <p:nvPr/>
        </p:nvCxnSpPr>
        <p:spPr>
          <a:xfrm>
            <a:off x="3111406" y="1296371"/>
            <a:ext cx="990557" cy="259167"/>
          </a:xfrm>
          <a:prstGeom prst="line">
            <a:avLst/>
          </a:prstGeom>
          <a:ln>
            <a:solidFill>
              <a:srgbClr val="00B050"/>
            </a:solidFill>
          </a:ln>
        </p:spPr>
        <p:style>
          <a:lnRef idx="2">
            <a:schemeClr val="accent5"/>
          </a:lnRef>
          <a:fillRef idx="0">
            <a:schemeClr val="accent5"/>
          </a:fillRef>
          <a:effectRef idx="1">
            <a:schemeClr val="accent5"/>
          </a:effectRef>
          <a:fontRef idx="minor">
            <a:schemeClr val="tx1"/>
          </a:fontRef>
        </p:style>
      </p:cxnSp>
      <p:cxnSp>
        <p:nvCxnSpPr>
          <p:cNvPr id="44" name="直線コネクタ 43">
            <a:extLst>
              <a:ext uri="{FF2B5EF4-FFF2-40B4-BE49-F238E27FC236}">
                <a16:creationId xmlns:a16="http://schemas.microsoft.com/office/drawing/2014/main" id="{042E9902-D998-6FB9-55E4-532D4448807A}"/>
              </a:ext>
            </a:extLst>
          </p:cNvPr>
          <p:cNvCxnSpPr>
            <a:stCxn id="39" idx="3"/>
            <a:endCxn id="41" idx="1"/>
          </p:cNvCxnSpPr>
          <p:nvPr/>
        </p:nvCxnSpPr>
        <p:spPr>
          <a:xfrm>
            <a:off x="3111406" y="1296371"/>
            <a:ext cx="988829" cy="536440"/>
          </a:xfrm>
          <a:prstGeom prst="line">
            <a:avLst/>
          </a:prstGeom>
          <a:ln>
            <a:solidFill>
              <a:srgbClr val="00B050"/>
            </a:solidFill>
          </a:ln>
        </p:spPr>
        <p:style>
          <a:lnRef idx="2">
            <a:schemeClr val="accent5"/>
          </a:lnRef>
          <a:fillRef idx="0">
            <a:schemeClr val="accent5"/>
          </a:fillRef>
          <a:effectRef idx="1">
            <a:schemeClr val="accent5"/>
          </a:effectRef>
          <a:fontRef idx="minor">
            <a:schemeClr val="tx1"/>
          </a:fontRef>
        </p:style>
      </p:cxnSp>
      <p:sp>
        <p:nvSpPr>
          <p:cNvPr id="45" name="角丸四角形 118">
            <a:extLst>
              <a:ext uri="{FF2B5EF4-FFF2-40B4-BE49-F238E27FC236}">
                <a16:creationId xmlns:a16="http://schemas.microsoft.com/office/drawing/2014/main" id="{68B23C92-2E8B-410C-6B94-F2E10FE8C277}"/>
              </a:ext>
            </a:extLst>
          </p:cNvPr>
          <p:cNvSpPr/>
          <p:nvPr/>
        </p:nvSpPr>
        <p:spPr>
          <a:xfrm>
            <a:off x="288427" y="2008807"/>
            <a:ext cx="2906308" cy="830555"/>
          </a:xfrm>
          <a:prstGeom prst="roundRect">
            <a:avLst>
              <a:gd name="adj" fmla="val 16734"/>
            </a:avLst>
          </a:prstGeom>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6" name="角丸四角形 124">
            <a:extLst>
              <a:ext uri="{FF2B5EF4-FFF2-40B4-BE49-F238E27FC236}">
                <a16:creationId xmlns:a16="http://schemas.microsoft.com/office/drawing/2014/main" id="{F7292A67-5059-9603-687D-BBEEE695EFF8}"/>
              </a:ext>
            </a:extLst>
          </p:cNvPr>
          <p:cNvSpPr/>
          <p:nvPr/>
        </p:nvSpPr>
        <p:spPr>
          <a:xfrm>
            <a:off x="179860" y="1947073"/>
            <a:ext cx="2951597" cy="843549"/>
          </a:xfrm>
          <a:prstGeom prst="roundRect">
            <a:avLst>
              <a:gd name="adj" fmla="val 14730"/>
            </a:avLst>
          </a:prstGeom>
          <a:ln/>
        </p:spPr>
        <p:style>
          <a:lnRef idx="2">
            <a:schemeClr val="accent5"/>
          </a:lnRef>
          <a:fillRef idx="1">
            <a:schemeClr val="lt1"/>
          </a:fillRef>
          <a:effectRef idx="0">
            <a:schemeClr val="accent5"/>
          </a:effectRef>
          <a:fontRef idx="minor">
            <a:schemeClr val="dk1"/>
          </a:fontRef>
        </p:style>
        <p:txBody>
          <a:bodyPr rtlCol="0" anchor="t"/>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VPZJ50</a:t>
            </a:r>
            <a:r>
              <a:rPr kumimoji="1" lang="ja-JP" altLang="en-US" sz="1100" b="0" i="0" u="none" strike="noStrike" kern="1200" cap="none" spc="0" normalizeH="0" baseline="0" noProof="0" err="1">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VPCJ50</a:t>
            </a: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10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全般</a:t>
            </a:r>
            <a:r>
              <a:rPr kumimoji="1" lang="en-US" altLang="ja-JP" sz="1100" b="0" i="0" u="none" strike="noStrike" kern="1200" cap="none" spc="-10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10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地方気象情報</a:t>
            </a: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47" name="角丸四角形 126">
            <a:extLst>
              <a:ext uri="{FF2B5EF4-FFF2-40B4-BE49-F238E27FC236}">
                <a16:creationId xmlns:a16="http://schemas.microsoft.com/office/drawing/2014/main" id="{FB7A48DC-CC01-8861-999D-7B8DBC0F9FD6}"/>
              </a:ext>
            </a:extLst>
          </p:cNvPr>
          <p:cNvSpPr/>
          <p:nvPr/>
        </p:nvSpPr>
        <p:spPr>
          <a:xfrm>
            <a:off x="1579647" y="1990582"/>
            <a:ext cx="1511769" cy="363187"/>
          </a:xfrm>
          <a:prstGeom prst="roundRect">
            <a:avLst>
              <a:gd name="adj" fmla="val 27416"/>
            </a:avLst>
          </a:prstGeom>
          <a:solidFill>
            <a:srgbClr val="D1FFD1"/>
          </a:solidFill>
          <a:ln>
            <a:solidFill>
              <a:srgbClr val="00B050"/>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極端な現象を速報的に伝える情報</a:t>
            </a:r>
          </a:p>
        </p:txBody>
      </p:sp>
      <p:sp>
        <p:nvSpPr>
          <p:cNvPr id="48" name="角丸四角形 127">
            <a:extLst>
              <a:ext uri="{FF2B5EF4-FFF2-40B4-BE49-F238E27FC236}">
                <a16:creationId xmlns:a16="http://schemas.microsoft.com/office/drawing/2014/main" id="{F3AEA157-9F97-F5C1-3FC7-ACDB994FA660}"/>
              </a:ext>
            </a:extLst>
          </p:cNvPr>
          <p:cNvSpPr/>
          <p:nvPr/>
        </p:nvSpPr>
        <p:spPr>
          <a:xfrm>
            <a:off x="1569913" y="2393020"/>
            <a:ext cx="1511769" cy="363187"/>
          </a:xfrm>
          <a:prstGeom prst="roundRect">
            <a:avLst>
              <a:gd name="adj" fmla="val 27416"/>
            </a:avLst>
          </a:prstGeom>
          <a:solidFill>
            <a:srgbClr val="D1FFD1"/>
          </a:solidFill>
          <a:ln>
            <a:solidFill>
              <a:srgbClr val="00B050"/>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網羅的に解説する情報</a:t>
            </a:r>
          </a:p>
        </p:txBody>
      </p:sp>
      <p:cxnSp>
        <p:nvCxnSpPr>
          <p:cNvPr id="49" name="直線コネクタ 48">
            <a:extLst>
              <a:ext uri="{FF2B5EF4-FFF2-40B4-BE49-F238E27FC236}">
                <a16:creationId xmlns:a16="http://schemas.microsoft.com/office/drawing/2014/main" id="{9459FC19-A9E1-3CF2-59BE-0DA0E2080DB2}"/>
              </a:ext>
            </a:extLst>
          </p:cNvPr>
          <p:cNvCxnSpPr>
            <a:cxnSpLocks/>
            <a:stCxn id="47" idx="3"/>
          </p:cNvCxnSpPr>
          <p:nvPr/>
        </p:nvCxnSpPr>
        <p:spPr>
          <a:xfrm flipV="1">
            <a:off x="3091416" y="2044087"/>
            <a:ext cx="765401" cy="128089"/>
          </a:xfrm>
          <a:prstGeom prst="line">
            <a:avLst/>
          </a:prstGeom>
          <a:ln>
            <a:solidFill>
              <a:srgbClr val="00B050"/>
            </a:solidFill>
            <a:prstDash val="sysDot"/>
          </a:ln>
        </p:spPr>
        <p:style>
          <a:lnRef idx="2">
            <a:schemeClr val="accent5"/>
          </a:lnRef>
          <a:fillRef idx="0">
            <a:schemeClr val="accent5"/>
          </a:fillRef>
          <a:effectRef idx="1">
            <a:schemeClr val="accent5"/>
          </a:effectRef>
          <a:fontRef idx="minor">
            <a:schemeClr val="tx1"/>
          </a:fontRef>
        </p:style>
      </p:cxnSp>
      <p:sp>
        <p:nvSpPr>
          <p:cNvPr id="50" name="テキスト ボックス 49">
            <a:extLst>
              <a:ext uri="{FF2B5EF4-FFF2-40B4-BE49-F238E27FC236}">
                <a16:creationId xmlns:a16="http://schemas.microsoft.com/office/drawing/2014/main" id="{192429CF-3D1F-8D63-9F9C-D4FEF2A765D7}"/>
              </a:ext>
            </a:extLst>
          </p:cNvPr>
          <p:cNvSpPr txBox="1"/>
          <p:nvPr/>
        </p:nvSpPr>
        <p:spPr>
          <a:xfrm>
            <a:off x="4768923" y="1853888"/>
            <a:ext cx="310125" cy="369332"/>
          </a:xfrm>
          <a:prstGeom prst="rect">
            <a:avLst/>
          </a:prstGeom>
          <a:noFill/>
        </p:spPr>
        <p:txBody>
          <a:bodyPr wrap="square" rtlCol="0">
            <a:spAutoFit/>
          </a:bodyPr>
          <a:lstStyle/>
          <a:p>
            <a:r>
              <a:rPr kumimoji="1" lang="ja-JP" altLang="en-US"/>
              <a:t>：</a:t>
            </a:r>
          </a:p>
        </p:txBody>
      </p:sp>
      <p:cxnSp>
        <p:nvCxnSpPr>
          <p:cNvPr id="51" name="直線コネクタ 50">
            <a:extLst>
              <a:ext uri="{FF2B5EF4-FFF2-40B4-BE49-F238E27FC236}">
                <a16:creationId xmlns:a16="http://schemas.microsoft.com/office/drawing/2014/main" id="{1C6B71D1-45EC-6B7C-6E11-D72F3BE84269}"/>
              </a:ext>
            </a:extLst>
          </p:cNvPr>
          <p:cNvCxnSpPr>
            <a:stCxn id="40" idx="3"/>
            <a:endCxn id="42" idx="1"/>
          </p:cNvCxnSpPr>
          <p:nvPr/>
        </p:nvCxnSpPr>
        <p:spPr>
          <a:xfrm>
            <a:off x="3101672" y="1689184"/>
            <a:ext cx="863811" cy="2407558"/>
          </a:xfrm>
          <a:prstGeom prst="line">
            <a:avLst/>
          </a:prstGeom>
          <a:ln>
            <a:solidFill>
              <a:srgbClr val="00B050"/>
            </a:solidFill>
          </a:ln>
        </p:spPr>
        <p:style>
          <a:lnRef idx="2">
            <a:schemeClr val="accent5"/>
          </a:lnRef>
          <a:fillRef idx="0">
            <a:schemeClr val="accent5"/>
          </a:fillRef>
          <a:effectRef idx="1">
            <a:schemeClr val="accent5"/>
          </a:effectRef>
          <a:fontRef idx="minor">
            <a:schemeClr val="tx1"/>
          </a:fontRef>
        </p:style>
      </p:cxnSp>
      <p:sp>
        <p:nvSpPr>
          <p:cNvPr id="52" name="角丸四角形 133">
            <a:extLst>
              <a:ext uri="{FF2B5EF4-FFF2-40B4-BE49-F238E27FC236}">
                <a16:creationId xmlns:a16="http://schemas.microsoft.com/office/drawing/2014/main" id="{1B84DD29-A3CD-B4C1-5690-D41506543565}"/>
              </a:ext>
            </a:extLst>
          </p:cNvPr>
          <p:cNvSpPr/>
          <p:nvPr/>
        </p:nvSpPr>
        <p:spPr>
          <a:xfrm>
            <a:off x="1579875" y="2981762"/>
            <a:ext cx="1511769" cy="363187"/>
          </a:xfrm>
          <a:prstGeom prst="roundRect">
            <a:avLst>
              <a:gd name="adj" fmla="val 27416"/>
            </a:avLst>
          </a:prstGeom>
          <a:solidFill>
            <a:srgbClr val="D1FFD1"/>
          </a:solidFill>
          <a:ln>
            <a:solidFill>
              <a:srgbClr val="00B050"/>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極端な現象を速報的に伝える情報</a:t>
            </a:r>
          </a:p>
        </p:txBody>
      </p:sp>
      <p:sp>
        <p:nvSpPr>
          <p:cNvPr id="53" name="角丸四角形 146">
            <a:extLst>
              <a:ext uri="{FF2B5EF4-FFF2-40B4-BE49-F238E27FC236}">
                <a16:creationId xmlns:a16="http://schemas.microsoft.com/office/drawing/2014/main" id="{24CD2C58-9ABA-8FE1-9BDD-44F68FCF63D3}"/>
              </a:ext>
            </a:extLst>
          </p:cNvPr>
          <p:cNvSpPr/>
          <p:nvPr/>
        </p:nvSpPr>
        <p:spPr>
          <a:xfrm>
            <a:off x="4100234" y="2627052"/>
            <a:ext cx="1727325" cy="243504"/>
          </a:xfrm>
          <a:prstGeom prst="roundRect">
            <a:avLst>
              <a:gd name="adj" fmla="val 27416"/>
            </a:avLst>
          </a:prstGeom>
          <a:solidFill>
            <a:schemeClr val="accent5"/>
          </a:solidFill>
          <a:ln>
            <a:solidFill>
              <a:srgbClr val="00B0F0"/>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00">
                <a:solidFill>
                  <a:prstClr val="black"/>
                </a:solidFill>
                <a:latin typeface="Meiryo UI" panose="020B0604030504040204" pitchFamily="50" charset="-128"/>
                <a:ea typeface="Meiryo UI" panose="020B0604030504040204" pitchFamily="50" charset="-128"/>
              </a:rPr>
              <a:t>記録的短時間大雨情報</a:t>
            </a:r>
            <a:endPar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54" name="直線コネクタ 53">
            <a:extLst>
              <a:ext uri="{FF2B5EF4-FFF2-40B4-BE49-F238E27FC236}">
                <a16:creationId xmlns:a16="http://schemas.microsoft.com/office/drawing/2014/main" id="{2D42E271-22D2-1AE8-88C9-372131B9CA57}"/>
              </a:ext>
            </a:extLst>
          </p:cNvPr>
          <p:cNvCxnSpPr>
            <a:stCxn id="52" idx="3"/>
            <a:endCxn id="53" idx="1"/>
          </p:cNvCxnSpPr>
          <p:nvPr/>
        </p:nvCxnSpPr>
        <p:spPr>
          <a:xfrm flipV="1">
            <a:off x="3091644" y="2748804"/>
            <a:ext cx="1008590" cy="414552"/>
          </a:xfrm>
          <a:prstGeom prst="line">
            <a:avLst/>
          </a:prstGeom>
          <a:ln>
            <a:solidFill>
              <a:srgbClr val="00B050"/>
            </a:solidFill>
          </a:ln>
        </p:spPr>
        <p:style>
          <a:lnRef idx="2">
            <a:schemeClr val="accent5"/>
          </a:lnRef>
          <a:fillRef idx="0">
            <a:schemeClr val="accent5"/>
          </a:fillRef>
          <a:effectRef idx="1">
            <a:schemeClr val="accent5"/>
          </a:effectRef>
          <a:fontRef idx="minor">
            <a:schemeClr val="tx1"/>
          </a:fontRef>
        </p:style>
      </p:cxnSp>
      <p:sp>
        <p:nvSpPr>
          <p:cNvPr id="55" name="角丸四角形 151">
            <a:extLst>
              <a:ext uri="{FF2B5EF4-FFF2-40B4-BE49-F238E27FC236}">
                <a16:creationId xmlns:a16="http://schemas.microsoft.com/office/drawing/2014/main" id="{03EFDAE8-5572-4CD3-FD34-DFC32EFFFAAF}"/>
              </a:ext>
            </a:extLst>
          </p:cNvPr>
          <p:cNvSpPr/>
          <p:nvPr/>
        </p:nvSpPr>
        <p:spPr>
          <a:xfrm>
            <a:off x="1577801" y="4757648"/>
            <a:ext cx="1511769" cy="363187"/>
          </a:xfrm>
          <a:prstGeom prst="roundRect">
            <a:avLst>
              <a:gd name="adj" fmla="val 27416"/>
            </a:avLst>
          </a:prstGeom>
          <a:solidFill>
            <a:srgbClr val="D1FFD1"/>
          </a:solidFill>
          <a:ln>
            <a:solidFill>
              <a:srgbClr val="00B050"/>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網羅的に解説する情報</a:t>
            </a:r>
          </a:p>
        </p:txBody>
      </p:sp>
      <p:sp>
        <p:nvSpPr>
          <p:cNvPr id="56" name="角丸四角形 152">
            <a:extLst>
              <a:ext uri="{FF2B5EF4-FFF2-40B4-BE49-F238E27FC236}">
                <a16:creationId xmlns:a16="http://schemas.microsoft.com/office/drawing/2014/main" id="{5D0ACC22-9A18-0E9A-806E-F876B1ACF2EA}"/>
              </a:ext>
            </a:extLst>
          </p:cNvPr>
          <p:cNvSpPr/>
          <p:nvPr/>
        </p:nvSpPr>
        <p:spPr>
          <a:xfrm>
            <a:off x="3842830" y="4372792"/>
            <a:ext cx="2147595" cy="673979"/>
          </a:xfrm>
          <a:prstGeom prst="roundRect">
            <a:avLst>
              <a:gd name="adj" fmla="val 8867"/>
            </a:avLst>
          </a:prstGeom>
          <a:solidFill>
            <a:srgbClr val="D9EDE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57" name="テキスト ボックス 56">
            <a:extLst>
              <a:ext uri="{FF2B5EF4-FFF2-40B4-BE49-F238E27FC236}">
                <a16:creationId xmlns:a16="http://schemas.microsoft.com/office/drawing/2014/main" id="{4F5F79EA-4F6A-FCCA-64CD-C0ABBBB2A957}"/>
              </a:ext>
            </a:extLst>
          </p:cNvPr>
          <p:cNvSpPr txBox="1"/>
          <p:nvPr/>
        </p:nvSpPr>
        <p:spPr>
          <a:xfrm>
            <a:off x="4077158" y="4359203"/>
            <a:ext cx="1716093" cy="307777"/>
          </a:xfrm>
          <a:prstGeom prst="rect">
            <a:avLst/>
          </a:prstGeom>
          <a:noFill/>
        </p:spPr>
        <p:txBody>
          <a:bodyPr wrap="square" rtlCol="0">
            <a:spAutoFit/>
          </a:bodyPr>
          <a:lstStyle/>
          <a:p>
            <a:pPr algn="ctr"/>
            <a:r>
              <a:rPr kumimoji="1" lang="ja-JP" altLang="en-US" sz="1400">
                <a:solidFill>
                  <a:srgbClr val="002060"/>
                </a:solidFill>
              </a:rPr>
              <a:t>地方気象解説情報</a:t>
            </a:r>
          </a:p>
        </p:txBody>
      </p:sp>
      <p:sp>
        <p:nvSpPr>
          <p:cNvPr id="58" name="角丸四角形 154">
            <a:extLst>
              <a:ext uri="{FF2B5EF4-FFF2-40B4-BE49-F238E27FC236}">
                <a16:creationId xmlns:a16="http://schemas.microsoft.com/office/drawing/2014/main" id="{4EFCAFF1-CCA8-7D72-2D63-832D2EDED0F2}"/>
              </a:ext>
            </a:extLst>
          </p:cNvPr>
          <p:cNvSpPr/>
          <p:nvPr/>
        </p:nvSpPr>
        <p:spPr>
          <a:xfrm>
            <a:off x="3951497" y="4668447"/>
            <a:ext cx="1992796" cy="334792"/>
          </a:xfrm>
          <a:prstGeom prst="roundRect">
            <a:avLst>
              <a:gd name="adj" fmla="val 27416"/>
            </a:avLst>
          </a:prstGeom>
          <a:solidFill>
            <a:schemeClr val="accent5"/>
          </a:solidFill>
          <a:ln>
            <a:solidFill>
              <a:srgbClr val="00B0F0"/>
            </a:solidFill>
          </a:ln>
        </p:spPr>
        <p:style>
          <a:lnRef idx="2">
            <a:schemeClr val="accent5"/>
          </a:lnRef>
          <a:fillRef idx="1">
            <a:schemeClr val="lt1"/>
          </a:fillRef>
          <a:effectRef idx="0">
            <a:schemeClr val="accent5"/>
          </a:effectRef>
          <a:fontRef idx="minor">
            <a:schemeClr val="dk1"/>
          </a:fontRef>
        </p:style>
        <p:txBody>
          <a:bodyPr rtlCol="0" anchor="ctr"/>
          <a:lstStyle/>
          <a:p>
            <a:pPr lvl="0" algn="ctr" fontAlgn="auto">
              <a:spcBef>
                <a:spcPts val="0"/>
              </a:spcBef>
              <a:spcAft>
                <a:spcPts val="0"/>
              </a:spcAft>
              <a:defRPr/>
            </a:pPr>
            <a:r>
              <a:rPr lang="ja-JP" altLang="en-US" sz="1000">
                <a:solidFill>
                  <a:prstClr val="black"/>
                </a:solidFill>
                <a:latin typeface="Meiryo UI" panose="020B0604030504040204" pitchFamily="50" charset="-128"/>
                <a:ea typeface="Meiryo UI" panose="020B0604030504040204" pitchFamily="50" charset="-128"/>
              </a:rPr>
              <a:t>主として定時に発表する今後の見通し等の解説に関する地方情報</a:t>
            </a:r>
            <a:endPar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9" name="角丸四角形 155">
            <a:extLst>
              <a:ext uri="{FF2B5EF4-FFF2-40B4-BE49-F238E27FC236}">
                <a16:creationId xmlns:a16="http://schemas.microsoft.com/office/drawing/2014/main" id="{698B8D18-3F85-38E6-1085-20F04AE79007}"/>
              </a:ext>
            </a:extLst>
          </p:cNvPr>
          <p:cNvSpPr/>
          <p:nvPr/>
        </p:nvSpPr>
        <p:spPr>
          <a:xfrm>
            <a:off x="3831109" y="5111487"/>
            <a:ext cx="2147595" cy="654795"/>
          </a:xfrm>
          <a:prstGeom prst="roundRect">
            <a:avLst>
              <a:gd name="adj" fmla="val 8867"/>
            </a:avLst>
          </a:prstGeom>
          <a:solidFill>
            <a:srgbClr val="D9EDE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60" name="テキスト ボックス 59">
            <a:extLst>
              <a:ext uri="{FF2B5EF4-FFF2-40B4-BE49-F238E27FC236}">
                <a16:creationId xmlns:a16="http://schemas.microsoft.com/office/drawing/2014/main" id="{CC7AB463-E6C9-B161-5BE3-3D0967807761}"/>
              </a:ext>
            </a:extLst>
          </p:cNvPr>
          <p:cNvSpPr txBox="1"/>
          <p:nvPr/>
        </p:nvSpPr>
        <p:spPr>
          <a:xfrm>
            <a:off x="4077158" y="5097898"/>
            <a:ext cx="1716093" cy="307777"/>
          </a:xfrm>
          <a:prstGeom prst="rect">
            <a:avLst/>
          </a:prstGeom>
          <a:noFill/>
        </p:spPr>
        <p:txBody>
          <a:bodyPr wrap="square" rtlCol="0">
            <a:spAutoFit/>
          </a:bodyPr>
          <a:lstStyle/>
          <a:p>
            <a:pPr algn="ctr"/>
            <a:r>
              <a:rPr lang="ja-JP" altLang="en-US" sz="1400">
                <a:solidFill>
                  <a:srgbClr val="002060"/>
                </a:solidFill>
              </a:rPr>
              <a:t>全般</a:t>
            </a:r>
            <a:r>
              <a:rPr kumimoji="1" lang="ja-JP" altLang="en-US" sz="1400">
                <a:solidFill>
                  <a:srgbClr val="002060"/>
                </a:solidFill>
              </a:rPr>
              <a:t>気象解説情報</a:t>
            </a:r>
          </a:p>
        </p:txBody>
      </p:sp>
      <p:sp>
        <p:nvSpPr>
          <p:cNvPr id="61" name="角丸四角形 157">
            <a:extLst>
              <a:ext uri="{FF2B5EF4-FFF2-40B4-BE49-F238E27FC236}">
                <a16:creationId xmlns:a16="http://schemas.microsoft.com/office/drawing/2014/main" id="{E6683592-62DF-DF05-2F53-129CE8397AC1}"/>
              </a:ext>
            </a:extLst>
          </p:cNvPr>
          <p:cNvSpPr/>
          <p:nvPr/>
        </p:nvSpPr>
        <p:spPr>
          <a:xfrm>
            <a:off x="3939776" y="5397414"/>
            <a:ext cx="1992796" cy="334792"/>
          </a:xfrm>
          <a:prstGeom prst="roundRect">
            <a:avLst>
              <a:gd name="adj" fmla="val 27416"/>
            </a:avLst>
          </a:prstGeom>
          <a:solidFill>
            <a:schemeClr val="accent5"/>
          </a:solidFill>
          <a:ln>
            <a:solidFill>
              <a:srgbClr val="00B0F0"/>
            </a:solidFill>
          </a:ln>
        </p:spPr>
        <p:style>
          <a:lnRef idx="2">
            <a:schemeClr val="accent5"/>
          </a:lnRef>
          <a:fillRef idx="1">
            <a:schemeClr val="lt1"/>
          </a:fillRef>
          <a:effectRef idx="0">
            <a:schemeClr val="accent5"/>
          </a:effectRef>
          <a:fontRef idx="minor">
            <a:schemeClr val="dk1"/>
          </a:fontRef>
        </p:style>
        <p:txBody>
          <a:bodyPr rtlCol="0" anchor="ctr"/>
          <a:lstStyle/>
          <a:p>
            <a:pPr lvl="0" algn="ctr" fontAlgn="auto">
              <a:spcBef>
                <a:spcPts val="0"/>
              </a:spcBef>
              <a:spcAft>
                <a:spcPts val="0"/>
              </a:spcAft>
              <a:defRPr/>
            </a:pPr>
            <a:r>
              <a:rPr lang="ja-JP" altLang="en-US" sz="1000">
                <a:solidFill>
                  <a:prstClr val="black"/>
                </a:solidFill>
                <a:latin typeface="Meiryo UI" panose="020B0604030504040204" pitchFamily="50" charset="-128"/>
                <a:ea typeface="Meiryo UI" panose="020B0604030504040204" pitchFamily="50" charset="-128"/>
              </a:rPr>
              <a:t>主として定時に発表する今後の見通し等の解説に関する全般情報</a:t>
            </a:r>
            <a:endPar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62" name="直線コネクタ 61">
            <a:extLst>
              <a:ext uri="{FF2B5EF4-FFF2-40B4-BE49-F238E27FC236}">
                <a16:creationId xmlns:a16="http://schemas.microsoft.com/office/drawing/2014/main" id="{9486437D-A27E-A86A-D46C-54A535E5C1BC}"/>
              </a:ext>
            </a:extLst>
          </p:cNvPr>
          <p:cNvCxnSpPr>
            <a:stCxn id="55" idx="3"/>
            <a:endCxn id="61" idx="1"/>
          </p:cNvCxnSpPr>
          <p:nvPr/>
        </p:nvCxnSpPr>
        <p:spPr>
          <a:xfrm>
            <a:off x="3089570" y="4939242"/>
            <a:ext cx="850206" cy="625568"/>
          </a:xfrm>
          <a:prstGeom prst="line">
            <a:avLst/>
          </a:prstGeom>
          <a:ln>
            <a:solidFill>
              <a:srgbClr val="00B050"/>
            </a:solidFill>
          </a:ln>
        </p:spPr>
        <p:style>
          <a:lnRef idx="2">
            <a:schemeClr val="accent5"/>
          </a:lnRef>
          <a:fillRef idx="0">
            <a:schemeClr val="accent5"/>
          </a:fillRef>
          <a:effectRef idx="1">
            <a:schemeClr val="accent5"/>
          </a:effectRef>
          <a:fontRef idx="minor">
            <a:schemeClr val="tx1"/>
          </a:fontRef>
        </p:style>
      </p:cxnSp>
      <p:cxnSp>
        <p:nvCxnSpPr>
          <p:cNvPr id="63" name="直線コネクタ 62">
            <a:extLst>
              <a:ext uri="{FF2B5EF4-FFF2-40B4-BE49-F238E27FC236}">
                <a16:creationId xmlns:a16="http://schemas.microsoft.com/office/drawing/2014/main" id="{606D47ED-08D1-1A5D-43AE-6882A649A0C7}"/>
              </a:ext>
            </a:extLst>
          </p:cNvPr>
          <p:cNvCxnSpPr>
            <a:stCxn id="48" idx="3"/>
            <a:endCxn id="58" idx="1"/>
          </p:cNvCxnSpPr>
          <p:nvPr/>
        </p:nvCxnSpPr>
        <p:spPr>
          <a:xfrm>
            <a:off x="3081682" y="2574614"/>
            <a:ext cx="869815" cy="2261229"/>
          </a:xfrm>
          <a:prstGeom prst="line">
            <a:avLst/>
          </a:prstGeom>
          <a:ln>
            <a:solidFill>
              <a:srgbClr val="00B050"/>
            </a:solidFill>
          </a:ln>
        </p:spPr>
        <p:style>
          <a:lnRef idx="2">
            <a:schemeClr val="accent5"/>
          </a:lnRef>
          <a:fillRef idx="0">
            <a:schemeClr val="accent5"/>
          </a:fillRef>
          <a:effectRef idx="1">
            <a:schemeClr val="accent5"/>
          </a:effectRef>
          <a:fontRef idx="minor">
            <a:schemeClr val="tx1"/>
          </a:fontRef>
        </p:style>
      </p:cxnSp>
      <p:cxnSp>
        <p:nvCxnSpPr>
          <p:cNvPr id="64" name="直線コネクタ 63">
            <a:extLst>
              <a:ext uri="{FF2B5EF4-FFF2-40B4-BE49-F238E27FC236}">
                <a16:creationId xmlns:a16="http://schemas.microsoft.com/office/drawing/2014/main" id="{3D85C101-5D28-280F-59A1-877335A8BC41}"/>
              </a:ext>
            </a:extLst>
          </p:cNvPr>
          <p:cNvCxnSpPr>
            <a:stCxn id="48" idx="3"/>
            <a:endCxn id="61" idx="1"/>
          </p:cNvCxnSpPr>
          <p:nvPr/>
        </p:nvCxnSpPr>
        <p:spPr>
          <a:xfrm>
            <a:off x="3081682" y="2574614"/>
            <a:ext cx="858094" cy="2990196"/>
          </a:xfrm>
          <a:prstGeom prst="line">
            <a:avLst/>
          </a:prstGeom>
          <a:ln>
            <a:solidFill>
              <a:srgbClr val="00B050"/>
            </a:solidFill>
          </a:ln>
        </p:spPr>
        <p:style>
          <a:lnRef idx="2">
            <a:schemeClr val="accent5"/>
          </a:lnRef>
          <a:fillRef idx="0">
            <a:schemeClr val="accent5"/>
          </a:fillRef>
          <a:effectRef idx="1">
            <a:schemeClr val="accent5"/>
          </a:effectRef>
          <a:fontRef idx="minor">
            <a:schemeClr val="tx1"/>
          </a:fontRef>
        </p:style>
      </p:cxnSp>
      <p:sp>
        <p:nvSpPr>
          <p:cNvPr id="66" name="角丸四角形 166">
            <a:extLst>
              <a:ext uri="{FF2B5EF4-FFF2-40B4-BE49-F238E27FC236}">
                <a16:creationId xmlns:a16="http://schemas.microsoft.com/office/drawing/2014/main" id="{BD222A7A-4423-9D09-D7B2-67401EE5F120}"/>
              </a:ext>
            </a:extLst>
          </p:cNvPr>
          <p:cNvSpPr/>
          <p:nvPr/>
        </p:nvSpPr>
        <p:spPr>
          <a:xfrm>
            <a:off x="1595279" y="5248185"/>
            <a:ext cx="1511769" cy="363187"/>
          </a:xfrm>
          <a:prstGeom prst="roundRect">
            <a:avLst>
              <a:gd name="adj" fmla="val 27416"/>
            </a:avLst>
          </a:prstGeom>
          <a:solidFill>
            <a:srgbClr val="D1FFD1"/>
          </a:solidFill>
          <a:ln>
            <a:solidFill>
              <a:srgbClr val="00B050"/>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網羅的に解説する情報</a:t>
            </a: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a:solidFill>
                  <a:prstClr val="black"/>
                </a:solidFill>
                <a:latin typeface="Meiryo UI" panose="020B0604030504040204" pitchFamily="50" charset="-128"/>
                <a:ea typeface="Meiryo UI" panose="020B0604030504040204" pitchFamily="50" charset="-128"/>
              </a:rPr>
              <a:t>（観測等の情報）</a:t>
            </a: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7" name="角丸四角形 168">
            <a:extLst>
              <a:ext uri="{FF2B5EF4-FFF2-40B4-BE49-F238E27FC236}">
                <a16:creationId xmlns:a16="http://schemas.microsoft.com/office/drawing/2014/main" id="{C6C97EEE-27CB-258D-9CF8-4B0E8F67DF4C}"/>
              </a:ext>
            </a:extLst>
          </p:cNvPr>
          <p:cNvSpPr/>
          <p:nvPr/>
        </p:nvSpPr>
        <p:spPr>
          <a:xfrm>
            <a:off x="1584581" y="5659939"/>
            <a:ext cx="1511769" cy="363187"/>
          </a:xfrm>
          <a:prstGeom prst="roundRect">
            <a:avLst>
              <a:gd name="adj" fmla="val 27416"/>
            </a:avLst>
          </a:prstGeom>
          <a:solidFill>
            <a:srgbClr val="D1FFD1"/>
          </a:solidFill>
          <a:ln>
            <a:solidFill>
              <a:srgbClr val="00B050"/>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台風位置に関する情報</a:t>
            </a:r>
          </a:p>
        </p:txBody>
      </p:sp>
      <p:sp>
        <p:nvSpPr>
          <p:cNvPr id="68" name="角丸四角形 169">
            <a:extLst>
              <a:ext uri="{FF2B5EF4-FFF2-40B4-BE49-F238E27FC236}">
                <a16:creationId xmlns:a16="http://schemas.microsoft.com/office/drawing/2014/main" id="{B8B9A93C-A77D-5E61-AAEF-DF1E67DA0CA0}"/>
              </a:ext>
            </a:extLst>
          </p:cNvPr>
          <p:cNvSpPr/>
          <p:nvPr/>
        </p:nvSpPr>
        <p:spPr>
          <a:xfrm>
            <a:off x="1584392" y="6182508"/>
            <a:ext cx="1511769" cy="363187"/>
          </a:xfrm>
          <a:prstGeom prst="roundRect">
            <a:avLst>
              <a:gd name="adj" fmla="val 27416"/>
            </a:avLst>
          </a:prstGeom>
          <a:solidFill>
            <a:srgbClr val="D1FFD1"/>
          </a:solidFill>
          <a:ln>
            <a:solidFill>
              <a:srgbClr val="00B050"/>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台風位置に関する情報</a:t>
            </a:r>
          </a:p>
        </p:txBody>
      </p:sp>
      <p:sp>
        <p:nvSpPr>
          <p:cNvPr id="69" name="角丸四角形 172">
            <a:extLst>
              <a:ext uri="{FF2B5EF4-FFF2-40B4-BE49-F238E27FC236}">
                <a16:creationId xmlns:a16="http://schemas.microsoft.com/office/drawing/2014/main" id="{D6EA3A57-5C3C-FD0E-3319-F37DA57042E2}"/>
              </a:ext>
            </a:extLst>
          </p:cNvPr>
          <p:cNvSpPr/>
          <p:nvPr/>
        </p:nvSpPr>
        <p:spPr>
          <a:xfrm>
            <a:off x="1577800" y="3533233"/>
            <a:ext cx="1511769" cy="363187"/>
          </a:xfrm>
          <a:prstGeom prst="roundRect">
            <a:avLst>
              <a:gd name="adj" fmla="val 27416"/>
            </a:avLst>
          </a:prstGeom>
          <a:solidFill>
            <a:srgbClr val="D1FFD1"/>
          </a:solidFill>
          <a:ln>
            <a:solidFill>
              <a:srgbClr val="00B050"/>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極端な現象を速報的に伝える情報</a:t>
            </a:r>
          </a:p>
        </p:txBody>
      </p:sp>
      <p:cxnSp>
        <p:nvCxnSpPr>
          <p:cNvPr id="70" name="直線コネクタ 69">
            <a:extLst>
              <a:ext uri="{FF2B5EF4-FFF2-40B4-BE49-F238E27FC236}">
                <a16:creationId xmlns:a16="http://schemas.microsoft.com/office/drawing/2014/main" id="{6552AB1B-5CE3-34E9-77DC-2A824935C48E}"/>
              </a:ext>
            </a:extLst>
          </p:cNvPr>
          <p:cNvCxnSpPr>
            <a:stCxn id="69" idx="3"/>
            <a:endCxn id="18" idx="1"/>
          </p:cNvCxnSpPr>
          <p:nvPr/>
        </p:nvCxnSpPr>
        <p:spPr>
          <a:xfrm flipV="1">
            <a:off x="3089569" y="3258908"/>
            <a:ext cx="994663" cy="455919"/>
          </a:xfrm>
          <a:prstGeom prst="line">
            <a:avLst/>
          </a:prstGeom>
          <a:ln>
            <a:solidFill>
              <a:srgbClr val="00B050"/>
            </a:solidFill>
          </a:ln>
        </p:spPr>
        <p:style>
          <a:lnRef idx="2">
            <a:schemeClr val="accent5"/>
          </a:lnRef>
          <a:fillRef idx="0">
            <a:schemeClr val="accent5"/>
          </a:fillRef>
          <a:effectRef idx="1">
            <a:schemeClr val="accent5"/>
          </a:effectRef>
          <a:fontRef idx="minor">
            <a:schemeClr val="tx1"/>
          </a:fontRef>
        </p:style>
      </p:cxnSp>
      <p:sp>
        <p:nvSpPr>
          <p:cNvPr id="71" name="角丸四角形 193">
            <a:extLst>
              <a:ext uri="{FF2B5EF4-FFF2-40B4-BE49-F238E27FC236}">
                <a16:creationId xmlns:a16="http://schemas.microsoft.com/office/drawing/2014/main" id="{5AE6D3A3-06D8-E998-8A09-4ABC562C2ADA}"/>
              </a:ext>
            </a:extLst>
          </p:cNvPr>
          <p:cNvSpPr/>
          <p:nvPr/>
        </p:nvSpPr>
        <p:spPr>
          <a:xfrm>
            <a:off x="4010684" y="1395773"/>
            <a:ext cx="1903939" cy="1540366"/>
          </a:xfrm>
          <a:prstGeom prst="roundRect">
            <a:avLst>
              <a:gd name="adj" fmla="val 8867"/>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72" name="角丸四角形 194">
            <a:extLst>
              <a:ext uri="{FF2B5EF4-FFF2-40B4-BE49-F238E27FC236}">
                <a16:creationId xmlns:a16="http://schemas.microsoft.com/office/drawing/2014/main" id="{9CEE41BD-0D7B-2DE7-715B-0D31A9FC2547}"/>
              </a:ext>
            </a:extLst>
          </p:cNvPr>
          <p:cNvSpPr/>
          <p:nvPr/>
        </p:nvSpPr>
        <p:spPr>
          <a:xfrm>
            <a:off x="3988305" y="3026809"/>
            <a:ext cx="1903939" cy="459783"/>
          </a:xfrm>
          <a:prstGeom prst="roundRect">
            <a:avLst>
              <a:gd name="adj" fmla="val 8867"/>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76" name="テキスト ボックス 75">
            <a:extLst>
              <a:ext uri="{FF2B5EF4-FFF2-40B4-BE49-F238E27FC236}">
                <a16:creationId xmlns:a16="http://schemas.microsoft.com/office/drawing/2014/main" id="{4600DDB4-469F-5B54-3108-C985C6F7FA6D}"/>
              </a:ext>
            </a:extLst>
          </p:cNvPr>
          <p:cNvSpPr txBox="1"/>
          <p:nvPr/>
        </p:nvSpPr>
        <p:spPr>
          <a:xfrm>
            <a:off x="4077158" y="3633861"/>
            <a:ext cx="1716093" cy="307777"/>
          </a:xfrm>
          <a:prstGeom prst="rect">
            <a:avLst/>
          </a:prstGeom>
          <a:noFill/>
        </p:spPr>
        <p:txBody>
          <a:bodyPr wrap="square" rtlCol="0">
            <a:spAutoFit/>
          </a:bodyPr>
          <a:lstStyle/>
          <a:p>
            <a:pPr algn="ctr"/>
            <a:r>
              <a:rPr lang="ja-JP" altLang="en-US" sz="1400">
                <a:solidFill>
                  <a:srgbClr val="002060"/>
                </a:solidFill>
              </a:rPr>
              <a:t>府県</a:t>
            </a:r>
            <a:r>
              <a:rPr kumimoji="1" lang="ja-JP" altLang="en-US" sz="1400">
                <a:solidFill>
                  <a:srgbClr val="002060"/>
                </a:solidFill>
              </a:rPr>
              <a:t>気象解説情報</a:t>
            </a:r>
          </a:p>
        </p:txBody>
      </p:sp>
      <p:cxnSp>
        <p:nvCxnSpPr>
          <p:cNvPr id="77" name="直線コネクタ 76">
            <a:extLst>
              <a:ext uri="{FF2B5EF4-FFF2-40B4-BE49-F238E27FC236}">
                <a16:creationId xmlns:a16="http://schemas.microsoft.com/office/drawing/2014/main" id="{76442B87-307D-14D4-8A1A-794B6CA8B5AA}"/>
              </a:ext>
            </a:extLst>
          </p:cNvPr>
          <p:cNvCxnSpPr>
            <a:stCxn id="66" idx="3"/>
            <a:endCxn id="61" idx="1"/>
          </p:cNvCxnSpPr>
          <p:nvPr/>
        </p:nvCxnSpPr>
        <p:spPr>
          <a:xfrm>
            <a:off x="3107048" y="5429779"/>
            <a:ext cx="832728" cy="135031"/>
          </a:xfrm>
          <a:prstGeom prst="line">
            <a:avLst/>
          </a:prstGeom>
          <a:ln>
            <a:solidFill>
              <a:srgbClr val="00B050"/>
            </a:solidFill>
          </a:ln>
        </p:spPr>
        <p:style>
          <a:lnRef idx="2">
            <a:schemeClr val="accent5"/>
          </a:lnRef>
          <a:fillRef idx="0">
            <a:schemeClr val="accent5"/>
          </a:fillRef>
          <a:effectRef idx="1">
            <a:schemeClr val="accent5"/>
          </a:effectRef>
          <a:fontRef idx="minor">
            <a:schemeClr val="tx1"/>
          </a:fontRef>
        </p:style>
      </p:cxnSp>
      <p:cxnSp>
        <p:nvCxnSpPr>
          <p:cNvPr id="78" name="直線コネクタ 77">
            <a:extLst>
              <a:ext uri="{FF2B5EF4-FFF2-40B4-BE49-F238E27FC236}">
                <a16:creationId xmlns:a16="http://schemas.microsoft.com/office/drawing/2014/main" id="{3FAD15AB-FA33-B7F6-5BD9-F729B2973323}"/>
              </a:ext>
            </a:extLst>
          </p:cNvPr>
          <p:cNvCxnSpPr>
            <a:stCxn id="67" idx="3"/>
            <a:endCxn id="27" idx="1"/>
          </p:cNvCxnSpPr>
          <p:nvPr/>
        </p:nvCxnSpPr>
        <p:spPr>
          <a:xfrm>
            <a:off x="3096350" y="5841533"/>
            <a:ext cx="3486534" cy="521162"/>
          </a:xfrm>
          <a:prstGeom prst="line">
            <a:avLst/>
          </a:prstGeom>
          <a:ln>
            <a:solidFill>
              <a:srgbClr val="00B050"/>
            </a:solidFill>
            <a:headEnd type="none" w="med" len="med"/>
            <a:tailEnd type="triangle" w="med" len="med"/>
          </a:ln>
        </p:spPr>
        <p:style>
          <a:lnRef idx="2">
            <a:schemeClr val="accent5"/>
          </a:lnRef>
          <a:fillRef idx="0">
            <a:schemeClr val="accent5"/>
          </a:fillRef>
          <a:effectRef idx="1">
            <a:schemeClr val="accent5"/>
          </a:effectRef>
          <a:fontRef idx="minor">
            <a:schemeClr val="tx1"/>
          </a:fontRef>
        </p:style>
      </p:cxnSp>
      <p:cxnSp>
        <p:nvCxnSpPr>
          <p:cNvPr id="82" name="直線コネクタ 81">
            <a:extLst>
              <a:ext uri="{FF2B5EF4-FFF2-40B4-BE49-F238E27FC236}">
                <a16:creationId xmlns:a16="http://schemas.microsoft.com/office/drawing/2014/main" id="{3CD6142A-12C2-CB81-31B1-F6E0538F95A3}"/>
              </a:ext>
            </a:extLst>
          </p:cNvPr>
          <p:cNvCxnSpPr>
            <a:stCxn id="68" idx="3"/>
            <a:endCxn id="27" idx="1"/>
          </p:cNvCxnSpPr>
          <p:nvPr/>
        </p:nvCxnSpPr>
        <p:spPr>
          <a:xfrm flipV="1">
            <a:off x="3096161" y="6362695"/>
            <a:ext cx="3486723" cy="1407"/>
          </a:xfrm>
          <a:prstGeom prst="line">
            <a:avLst/>
          </a:prstGeom>
          <a:ln>
            <a:solidFill>
              <a:srgbClr val="00B050"/>
            </a:solidFill>
            <a:headEnd type="none" w="med" len="med"/>
            <a:tailEnd type="triangle" w="med" len="med"/>
          </a:ln>
        </p:spPr>
        <p:style>
          <a:lnRef idx="2">
            <a:schemeClr val="accent5"/>
          </a:lnRef>
          <a:fillRef idx="0">
            <a:schemeClr val="accent5"/>
          </a:fillRef>
          <a:effectRef idx="1">
            <a:schemeClr val="accent5"/>
          </a:effectRef>
          <a:fontRef idx="minor">
            <a:schemeClr val="tx1"/>
          </a:fontRef>
        </p:style>
      </p:cxnSp>
      <p:sp>
        <p:nvSpPr>
          <p:cNvPr id="83" name="角丸四角形 209">
            <a:extLst>
              <a:ext uri="{FF2B5EF4-FFF2-40B4-BE49-F238E27FC236}">
                <a16:creationId xmlns:a16="http://schemas.microsoft.com/office/drawing/2014/main" id="{7C929A1E-2F29-406E-DB55-240E79EE28FF}"/>
              </a:ext>
            </a:extLst>
          </p:cNvPr>
          <p:cNvSpPr/>
          <p:nvPr/>
        </p:nvSpPr>
        <p:spPr>
          <a:xfrm>
            <a:off x="6650451" y="3068874"/>
            <a:ext cx="2333478" cy="402943"/>
          </a:xfrm>
          <a:prstGeom prst="roundRect">
            <a:avLst>
              <a:gd name="adj" fmla="val 27416"/>
            </a:avLst>
          </a:prstGeom>
          <a:ln>
            <a:solidFill>
              <a:schemeClr val="tx1"/>
            </a:solidFill>
          </a:ln>
        </p:spPr>
        <p:style>
          <a:lnRef idx="2">
            <a:schemeClr val="accent5"/>
          </a:lnRef>
          <a:fillRef idx="1">
            <a:schemeClr val="lt1"/>
          </a:fillRef>
          <a:effectRef idx="0">
            <a:schemeClr val="accent5"/>
          </a:effectRef>
          <a:fontRef idx="minor">
            <a:schemeClr val="dk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4" name="正方形/長方形 83">
            <a:extLst>
              <a:ext uri="{FF2B5EF4-FFF2-40B4-BE49-F238E27FC236}">
                <a16:creationId xmlns:a16="http://schemas.microsoft.com/office/drawing/2014/main" id="{B6E1C9D0-15B8-2561-6D37-49604062560C}"/>
              </a:ext>
            </a:extLst>
          </p:cNvPr>
          <p:cNvSpPr/>
          <p:nvPr/>
        </p:nvSpPr>
        <p:spPr>
          <a:xfrm>
            <a:off x="6789096" y="3073713"/>
            <a:ext cx="2175767" cy="415498"/>
          </a:xfrm>
          <a:prstGeom prst="rect">
            <a:avLst/>
          </a:prstGeom>
        </p:spPr>
        <p:txBody>
          <a:bodyPr wrap="square" lIns="91440" tIns="45720" rIns="91440" bIns="45720" anchor="t">
            <a:spAutoFit/>
          </a:bodyPr>
          <a:lstStyle/>
          <a:p>
            <a:pPr algn="ctr" fontAlgn="auto">
              <a:spcBef>
                <a:spcPts val="0"/>
              </a:spcBef>
              <a:spcAft>
                <a:spcPts val="0"/>
              </a:spcAft>
              <a:defRPr/>
            </a:pPr>
            <a:r>
              <a:rPr lang="en-US" altLang="ja-JP" sz="1050">
                <a:solidFill>
                  <a:prstClr val="black"/>
                </a:solidFill>
                <a:latin typeface="Meiryo UI"/>
                <a:ea typeface="Meiryo UI"/>
              </a:rPr>
              <a:t>VPHW50</a:t>
            </a:r>
            <a:r>
              <a:rPr lang="ja-JP" altLang="en-US" sz="1050">
                <a:solidFill>
                  <a:prstClr val="black"/>
                </a:solidFill>
                <a:latin typeface="Meiryo UI"/>
                <a:ea typeface="Meiryo UI"/>
              </a:rPr>
              <a:t>、</a:t>
            </a:r>
            <a:r>
              <a:rPr lang="en-US" altLang="ja-JP" sz="1050">
                <a:solidFill>
                  <a:prstClr val="black"/>
                </a:solidFill>
                <a:latin typeface="Meiryo UI"/>
                <a:ea typeface="Meiryo UI"/>
              </a:rPr>
              <a:t>51</a:t>
            </a:r>
            <a:endParaRPr lang="ja-JP">
              <a:solidFill>
                <a:prstClr val="black"/>
              </a:solidFill>
            </a:endParaRPr>
          </a:p>
          <a:p>
            <a:pPr lvl="0" algn="ctr">
              <a:spcBef>
                <a:spcPts val="0"/>
              </a:spcBef>
              <a:spcAft>
                <a:spcPts val="0"/>
              </a:spcAft>
              <a:defRPr/>
            </a:pPr>
            <a:r>
              <a:rPr lang="ja-JP" altLang="en-US" sz="1050">
                <a:latin typeface="Meiryo UI"/>
                <a:ea typeface="Meiryo UI"/>
              </a:rPr>
              <a:t>（気象防災速報（竜巻注意））</a:t>
            </a:r>
            <a:endParaRPr lang="ja-JP">
              <a:cs typeface="Arial"/>
            </a:endParaRPr>
          </a:p>
        </p:txBody>
      </p:sp>
      <p:cxnSp>
        <p:nvCxnSpPr>
          <p:cNvPr id="91" name="直線コネクタ 90">
            <a:extLst>
              <a:ext uri="{FF2B5EF4-FFF2-40B4-BE49-F238E27FC236}">
                <a16:creationId xmlns:a16="http://schemas.microsoft.com/office/drawing/2014/main" id="{6C50B7AC-140C-340D-CA85-AEF7C165883F}"/>
              </a:ext>
            </a:extLst>
          </p:cNvPr>
          <p:cNvCxnSpPr>
            <a:cxnSpLocks/>
            <a:stCxn id="72" idx="3"/>
          </p:cNvCxnSpPr>
          <p:nvPr/>
        </p:nvCxnSpPr>
        <p:spPr>
          <a:xfrm>
            <a:off x="5892244" y="3256701"/>
            <a:ext cx="758207" cy="4681"/>
          </a:xfrm>
          <a:prstGeom prst="line">
            <a:avLst/>
          </a:prstGeom>
          <a:ln>
            <a:solidFill>
              <a:srgbClr val="00B050"/>
            </a:solidFill>
            <a:headEnd type="none" w="med" len="med"/>
            <a:tailEnd type="triangle" w="med" len="med"/>
          </a:ln>
        </p:spPr>
        <p:style>
          <a:lnRef idx="2">
            <a:schemeClr val="accent5"/>
          </a:lnRef>
          <a:fillRef idx="0">
            <a:schemeClr val="accent5"/>
          </a:fillRef>
          <a:effectRef idx="1">
            <a:schemeClr val="accent5"/>
          </a:effectRef>
          <a:fontRef idx="minor">
            <a:schemeClr val="tx1"/>
          </a:fontRef>
        </p:style>
      </p:cxnSp>
      <p:cxnSp>
        <p:nvCxnSpPr>
          <p:cNvPr id="92" name="直線コネクタ 91">
            <a:extLst>
              <a:ext uri="{FF2B5EF4-FFF2-40B4-BE49-F238E27FC236}">
                <a16:creationId xmlns:a16="http://schemas.microsoft.com/office/drawing/2014/main" id="{4A8C4358-084E-06E1-C35C-780091FAAEC4}"/>
              </a:ext>
            </a:extLst>
          </p:cNvPr>
          <p:cNvCxnSpPr>
            <a:cxnSpLocks/>
            <a:stCxn id="71" idx="3"/>
            <a:endCxn id="15" idx="1"/>
          </p:cNvCxnSpPr>
          <p:nvPr/>
        </p:nvCxnSpPr>
        <p:spPr>
          <a:xfrm flipV="1">
            <a:off x="5914623" y="2157651"/>
            <a:ext cx="747147" cy="8305"/>
          </a:xfrm>
          <a:prstGeom prst="line">
            <a:avLst/>
          </a:prstGeom>
          <a:ln>
            <a:solidFill>
              <a:srgbClr val="00B050"/>
            </a:solidFill>
            <a:headEnd type="none" w="med" len="med"/>
            <a:tailEnd type="triangle" w="med" len="med"/>
          </a:ln>
        </p:spPr>
        <p:style>
          <a:lnRef idx="2">
            <a:schemeClr val="accent5"/>
          </a:lnRef>
          <a:fillRef idx="0">
            <a:schemeClr val="accent5"/>
          </a:fillRef>
          <a:effectRef idx="1">
            <a:schemeClr val="accent5"/>
          </a:effectRef>
          <a:fontRef idx="minor">
            <a:schemeClr val="tx1"/>
          </a:fontRef>
        </p:style>
      </p:cxnSp>
      <p:cxnSp>
        <p:nvCxnSpPr>
          <p:cNvPr id="93" name="直線コネクタ 92">
            <a:extLst>
              <a:ext uri="{FF2B5EF4-FFF2-40B4-BE49-F238E27FC236}">
                <a16:creationId xmlns:a16="http://schemas.microsoft.com/office/drawing/2014/main" id="{B1A845FB-8139-70D1-69F5-957547273607}"/>
              </a:ext>
            </a:extLst>
          </p:cNvPr>
          <p:cNvCxnSpPr>
            <a:cxnSpLocks/>
          </p:cNvCxnSpPr>
          <p:nvPr/>
        </p:nvCxnSpPr>
        <p:spPr>
          <a:xfrm>
            <a:off x="5933407" y="4096742"/>
            <a:ext cx="696576" cy="3833"/>
          </a:xfrm>
          <a:prstGeom prst="line">
            <a:avLst/>
          </a:prstGeom>
          <a:ln>
            <a:solidFill>
              <a:srgbClr val="00B050"/>
            </a:solidFill>
            <a:headEnd type="none" w="med" len="med"/>
            <a:tailEnd type="triangle" w="med" len="med"/>
          </a:ln>
        </p:spPr>
        <p:style>
          <a:lnRef idx="2">
            <a:schemeClr val="accent5"/>
          </a:lnRef>
          <a:fillRef idx="0">
            <a:schemeClr val="accent5"/>
          </a:fillRef>
          <a:effectRef idx="1">
            <a:schemeClr val="accent5"/>
          </a:effectRef>
          <a:fontRef idx="minor">
            <a:schemeClr val="tx1"/>
          </a:fontRef>
        </p:style>
      </p:cxnSp>
      <p:cxnSp>
        <p:nvCxnSpPr>
          <p:cNvPr id="97" name="直線コネクタ 96">
            <a:extLst>
              <a:ext uri="{FF2B5EF4-FFF2-40B4-BE49-F238E27FC236}">
                <a16:creationId xmlns:a16="http://schemas.microsoft.com/office/drawing/2014/main" id="{40D68B58-B7E1-C9A6-F123-3104CCC6B000}"/>
              </a:ext>
            </a:extLst>
          </p:cNvPr>
          <p:cNvCxnSpPr>
            <a:cxnSpLocks/>
            <a:stCxn id="58" idx="3"/>
            <a:endCxn id="21" idx="1"/>
          </p:cNvCxnSpPr>
          <p:nvPr/>
        </p:nvCxnSpPr>
        <p:spPr>
          <a:xfrm flipV="1">
            <a:off x="5944293" y="4821923"/>
            <a:ext cx="673805" cy="13920"/>
          </a:xfrm>
          <a:prstGeom prst="line">
            <a:avLst/>
          </a:prstGeom>
          <a:ln>
            <a:solidFill>
              <a:srgbClr val="00B050"/>
            </a:solidFill>
            <a:headEnd type="none" w="med" len="med"/>
            <a:tailEnd type="triangle" w="med" len="med"/>
          </a:ln>
        </p:spPr>
        <p:style>
          <a:lnRef idx="2">
            <a:schemeClr val="accent5"/>
          </a:lnRef>
          <a:fillRef idx="0">
            <a:schemeClr val="accent5"/>
          </a:fillRef>
          <a:effectRef idx="1">
            <a:schemeClr val="accent5"/>
          </a:effectRef>
          <a:fontRef idx="minor">
            <a:schemeClr val="tx1"/>
          </a:fontRef>
        </p:style>
      </p:cxnSp>
      <p:cxnSp>
        <p:nvCxnSpPr>
          <p:cNvPr id="98" name="直線コネクタ 97">
            <a:extLst>
              <a:ext uri="{FF2B5EF4-FFF2-40B4-BE49-F238E27FC236}">
                <a16:creationId xmlns:a16="http://schemas.microsoft.com/office/drawing/2014/main" id="{16D6B71C-6B6C-E854-C57C-A7A30A2B514D}"/>
              </a:ext>
            </a:extLst>
          </p:cNvPr>
          <p:cNvCxnSpPr>
            <a:cxnSpLocks/>
            <a:stCxn id="61" idx="3"/>
            <a:endCxn id="22" idx="1"/>
          </p:cNvCxnSpPr>
          <p:nvPr/>
        </p:nvCxnSpPr>
        <p:spPr>
          <a:xfrm flipV="1">
            <a:off x="5932572" y="5558219"/>
            <a:ext cx="650312" cy="6591"/>
          </a:xfrm>
          <a:prstGeom prst="line">
            <a:avLst/>
          </a:prstGeom>
          <a:ln>
            <a:solidFill>
              <a:srgbClr val="00B050"/>
            </a:solidFill>
            <a:headEnd type="none" w="med" len="med"/>
            <a:tailEnd type="triangle" w="med" len="med"/>
          </a:ln>
        </p:spPr>
        <p:style>
          <a:lnRef idx="2">
            <a:schemeClr val="accent5"/>
          </a:lnRef>
          <a:fillRef idx="0">
            <a:schemeClr val="accent5"/>
          </a:fillRef>
          <a:effectRef idx="1">
            <a:schemeClr val="accent5"/>
          </a:effectRef>
          <a:fontRef idx="minor">
            <a:schemeClr val="tx1"/>
          </a:fontRef>
        </p:style>
      </p:cxnSp>
      <p:sp>
        <p:nvSpPr>
          <p:cNvPr id="100" name="角丸四角形吹き出し 214">
            <a:extLst>
              <a:ext uri="{FF2B5EF4-FFF2-40B4-BE49-F238E27FC236}">
                <a16:creationId xmlns:a16="http://schemas.microsoft.com/office/drawing/2014/main" id="{953949E6-E160-CC1E-A52A-ED6D2AE79B7D}"/>
              </a:ext>
            </a:extLst>
          </p:cNvPr>
          <p:cNvSpPr/>
          <p:nvPr/>
        </p:nvSpPr>
        <p:spPr>
          <a:xfrm>
            <a:off x="4089464" y="2231572"/>
            <a:ext cx="2198732" cy="349913"/>
          </a:xfrm>
          <a:prstGeom prst="wedgeRoundRectCallout">
            <a:avLst>
              <a:gd name="adj1" fmla="val -75294"/>
              <a:gd name="adj2" fmla="val -66348"/>
              <a:gd name="adj3" fmla="val 16667"/>
            </a:avLst>
          </a:prstGeom>
          <a:solidFill>
            <a:schemeClr val="bg1"/>
          </a:solidFill>
          <a:ln w="952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rgbClr val="8064A2"/>
                </a:solidFill>
                <a:latin typeface="Meiryo UI"/>
                <a:ea typeface="Meiryo UI"/>
              </a:rPr>
              <a:t>従来のお知らせ的情報発信は、個別の防災速報としてその運用を統合</a:t>
            </a:r>
            <a:endParaRPr kumimoji="1" lang="en-US" altLang="ja-JP" sz="1050" b="0" i="0" u="none" strike="noStrike" kern="1200" cap="none" spc="0" normalizeH="0" baseline="0" noProof="0" dirty="0">
              <a:ln>
                <a:noFill/>
              </a:ln>
              <a:solidFill>
                <a:srgbClr val="8064A2"/>
              </a:solidFill>
              <a:effectLst/>
              <a:uLnTx/>
              <a:uFillTx/>
              <a:latin typeface="Meiryo UI"/>
              <a:ea typeface="Meiryo UI"/>
            </a:endParaRPr>
          </a:p>
        </p:txBody>
      </p:sp>
      <p:sp>
        <p:nvSpPr>
          <p:cNvPr id="101" name="楕円 100">
            <a:extLst>
              <a:ext uri="{FF2B5EF4-FFF2-40B4-BE49-F238E27FC236}">
                <a16:creationId xmlns:a16="http://schemas.microsoft.com/office/drawing/2014/main" id="{B40CAACB-6960-0B83-FA9D-0EA76757BC52}"/>
              </a:ext>
            </a:extLst>
          </p:cNvPr>
          <p:cNvSpPr/>
          <p:nvPr/>
        </p:nvSpPr>
        <p:spPr>
          <a:xfrm>
            <a:off x="3416060" y="1968557"/>
            <a:ext cx="157621" cy="243342"/>
          </a:xfrm>
          <a:prstGeom prst="ellipse">
            <a:avLst/>
          </a:prstGeom>
          <a:solidFill>
            <a:srgbClr val="E1FFE1">
              <a:alpha val="4000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03" name="角丸四角形吹き出し 214">
            <a:extLst>
              <a:ext uri="{FF2B5EF4-FFF2-40B4-BE49-F238E27FC236}">
                <a16:creationId xmlns:a16="http://schemas.microsoft.com/office/drawing/2014/main" id="{1D9BF429-5567-8EFC-9D78-B04835802723}"/>
              </a:ext>
            </a:extLst>
          </p:cNvPr>
          <p:cNvSpPr/>
          <p:nvPr/>
        </p:nvSpPr>
        <p:spPr>
          <a:xfrm>
            <a:off x="6673186" y="3565234"/>
            <a:ext cx="2278390" cy="348294"/>
          </a:xfrm>
          <a:prstGeom prst="wedgeRoundRectCallout">
            <a:avLst>
              <a:gd name="adj1" fmla="val -66011"/>
              <a:gd name="adj2" fmla="val -57287"/>
              <a:gd name="adj3" fmla="val 16667"/>
            </a:avLst>
          </a:prstGeom>
          <a:solidFill>
            <a:schemeClr val="bg1"/>
          </a:solidFill>
          <a:ln w="952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rgbClr val="8064A2"/>
                </a:solidFill>
                <a:latin typeface="Meiryo UI"/>
                <a:ea typeface="Meiryo UI"/>
              </a:rPr>
              <a:t>新たに気象防災速報の位置づけとして、従来どおりの電文で運用を継続</a:t>
            </a:r>
            <a:endParaRPr kumimoji="1" lang="en-US" altLang="ja-JP" sz="1050" b="0" i="0" u="none" strike="noStrike" kern="1200" cap="none" spc="0" normalizeH="0" baseline="0" noProof="0" dirty="0">
              <a:ln>
                <a:noFill/>
              </a:ln>
              <a:solidFill>
                <a:srgbClr val="8064A2"/>
              </a:solidFill>
              <a:effectLst/>
              <a:uLnTx/>
              <a:uFillTx/>
              <a:latin typeface="Meiryo UI"/>
              <a:ea typeface="Meiryo UI"/>
            </a:endParaRPr>
          </a:p>
        </p:txBody>
      </p:sp>
      <p:sp>
        <p:nvSpPr>
          <p:cNvPr id="104" name="楕円 103">
            <a:extLst>
              <a:ext uri="{FF2B5EF4-FFF2-40B4-BE49-F238E27FC236}">
                <a16:creationId xmlns:a16="http://schemas.microsoft.com/office/drawing/2014/main" id="{DACC6570-4522-9753-1FDB-EB72F3A5318C}"/>
              </a:ext>
            </a:extLst>
          </p:cNvPr>
          <p:cNvSpPr/>
          <p:nvPr/>
        </p:nvSpPr>
        <p:spPr>
          <a:xfrm>
            <a:off x="6181451" y="3041070"/>
            <a:ext cx="207794" cy="494705"/>
          </a:xfrm>
          <a:prstGeom prst="ellipse">
            <a:avLst/>
          </a:prstGeom>
          <a:solidFill>
            <a:srgbClr val="E1FFE1">
              <a:alpha val="4000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3" name="タイトル 1">
            <a:extLst>
              <a:ext uri="{FF2B5EF4-FFF2-40B4-BE49-F238E27FC236}">
                <a16:creationId xmlns:a16="http://schemas.microsoft.com/office/drawing/2014/main" id="{F0C979C6-2B93-E201-7835-A038898A249E}"/>
              </a:ext>
            </a:extLst>
          </p:cNvPr>
          <p:cNvSpPr txBox="1">
            <a:spLocks/>
          </p:cNvSpPr>
          <p:nvPr/>
        </p:nvSpPr>
        <p:spPr>
          <a:xfrm>
            <a:off x="0" y="0"/>
            <a:ext cx="8857673" cy="476250"/>
          </a:xfrm>
          <a:prstGeom prst="rect">
            <a:avLst/>
          </a:prstGeom>
        </p:spPr>
        <p:txBody>
          <a:bodyPr/>
          <a:lstStyle>
            <a:lvl1pPr algn="l" rtl="0" eaLnBrk="0" fontAlgn="base" hangingPunct="0">
              <a:spcBef>
                <a:spcPct val="0"/>
              </a:spcBef>
              <a:spcAft>
                <a:spcPct val="0"/>
              </a:spcAft>
              <a:defRPr kumimoji="1" sz="2800" b="1">
                <a:solidFill>
                  <a:srgbClr val="4087C8"/>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ja-JP" sz="2000" kern="0" dirty="0"/>
              <a:t>【</a:t>
            </a:r>
            <a:r>
              <a:rPr lang="ja-JP" altLang="en-US" sz="2000" kern="0" dirty="0"/>
              <a:t>気象情報等</a:t>
            </a:r>
            <a:r>
              <a:rPr lang="en-US" altLang="ja-JP" sz="2000" kern="0" dirty="0"/>
              <a:t>】</a:t>
            </a:r>
            <a:r>
              <a:rPr lang="ja-JP" altLang="en-US" sz="2000" kern="0" dirty="0"/>
              <a:t>性質の違いに応じた解説情報</a:t>
            </a:r>
            <a:r>
              <a:rPr lang="en-US" altLang="ja-JP" sz="2000" kern="0" dirty="0"/>
              <a:t>XML</a:t>
            </a:r>
            <a:r>
              <a:rPr lang="ja-JP" altLang="en-US" sz="2000" kern="0" dirty="0"/>
              <a:t>電文体系へ改善</a:t>
            </a:r>
            <a:endParaRPr kumimoji="1" lang="ja-JP" altLang="en-US" sz="2000" b="1" i="0" u="none" strike="noStrike" kern="0" cap="none" spc="0" normalizeH="0" baseline="0" noProof="0" dirty="0">
              <a:ln>
                <a:noFill/>
              </a:ln>
              <a:solidFill>
                <a:srgbClr val="4087C8"/>
              </a:solidFill>
              <a:effectLst/>
              <a:uLnTx/>
              <a:uFillTx/>
              <a:latin typeface="Meiryo UI" panose="020B0604030504040204" pitchFamily="50" charset="-128"/>
              <a:ea typeface="Meiryo UI" panose="020B0604030504040204" pitchFamily="50" charset="-128"/>
              <a:cs typeface="+mj-cs"/>
            </a:endParaRPr>
          </a:p>
        </p:txBody>
      </p:sp>
      <p:sp>
        <p:nvSpPr>
          <p:cNvPr id="10" name="角丸四角形 78">
            <a:extLst>
              <a:ext uri="{FF2B5EF4-FFF2-40B4-BE49-F238E27FC236}">
                <a16:creationId xmlns:a16="http://schemas.microsoft.com/office/drawing/2014/main" id="{DE745C1A-ACF5-FD74-1D08-ECDBB93990EE}"/>
              </a:ext>
            </a:extLst>
          </p:cNvPr>
          <p:cNvSpPr/>
          <p:nvPr/>
        </p:nvSpPr>
        <p:spPr>
          <a:xfrm>
            <a:off x="323847" y="4133028"/>
            <a:ext cx="2881505" cy="523976"/>
          </a:xfrm>
          <a:prstGeom prst="roundRect">
            <a:avLst>
              <a:gd name="adj" fmla="val 27416"/>
            </a:avLst>
          </a:prstGeom>
          <a:ln/>
        </p:spPr>
        <p:style>
          <a:lnRef idx="2">
            <a:schemeClr val="accent5"/>
          </a:lnRef>
          <a:fillRef idx="1">
            <a:schemeClr val="lt1"/>
          </a:fillRef>
          <a:effectRef idx="0">
            <a:schemeClr val="accent5"/>
          </a:effectRef>
          <a:fontRef idx="minor">
            <a:schemeClr val="dk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角丸四角形 78">
            <a:extLst>
              <a:ext uri="{FF2B5EF4-FFF2-40B4-BE49-F238E27FC236}">
                <a16:creationId xmlns:a16="http://schemas.microsoft.com/office/drawing/2014/main" id="{C08F439E-4373-07B7-965F-49BB79D37B27}"/>
              </a:ext>
            </a:extLst>
          </p:cNvPr>
          <p:cNvSpPr/>
          <p:nvPr/>
        </p:nvSpPr>
        <p:spPr>
          <a:xfrm>
            <a:off x="260094" y="4099401"/>
            <a:ext cx="2900974" cy="509251"/>
          </a:xfrm>
          <a:prstGeom prst="roundRect">
            <a:avLst>
              <a:gd name="adj" fmla="val 27416"/>
            </a:avLst>
          </a:prstGeom>
          <a:ln/>
        </p:spPr>
        <p:style>
          <a:lnRef idx="2">
            <a:schemeClr val="accent5"/>
          </a:lnRef>
          <a:fillRef idx="1">
            <a:schemeClr val="lt1"/>
          </a:fillRef>
          <a:effectRef idx="0">
            <a:schemeClr val="accent5"/>
          </a:effectRef>
          <a:fontRef idx="minor">
            <a:schemeClr val="dk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 name="角丸四角形 89">
            <a:extLst>
              <a:ext uri="{FF2B5EF4-FFF2-40B4-BE49-F238E27FC236}">
                <a16:creationId xmlns:a16="http://schemas.microsoft.com/office/drawing/2014/main" id="{7DBB8858-8A62-AD82-FF37-F765F17184CE}"/>
              </a:ext>
            </a:extLst>
          </p:cNvPr>
          <p:cNvSpPr/>
          <p:nvPr/>
        </p:nvSpPr>
        <p:spPr>
          <a:xfrm>
            <a:off x="168177" y="4058669"/>
            <a:ext cx="2951722" cy="509251"/>
          </a:xfrm>
          <a:prstGeom prst="roundRect">
            <a:avLst>
              <a:gd name="adj" fmla="val 27416"/>
            </a:avLst>
          </a:prstGeom>
          <a:ln/>
        </p:spPr>
        <p:style>
          <a:lnRef idx="2">
            <a:schemeClr val="accent5"/>
          </a:lnRef>
          <a:fillRef idx="1">
            <a:schemeClr val="lt1"/>
          </a:fillRef>
          <a:effectRef idx="0">
            <a:schemeClr val="accent5"/>
          </a:effectRef>
          <a:fontRef idx="minor">
            <a:schemeClr val="dk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VMCJ50</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51</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52</a:t>
            </a: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全般</a:t>
            </a:r>
            <a:r>
              <a:rPr kumimoji="1" lang="en-US" altLang="ja-JP" sz="11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地方</a:t>
            </a:r>
            <a:r>
              <a:rPr kumimoji="1" lang="en-US" altLang="ja-JP" sz="11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府県</a:t>
            </a:r>
            <a:br>
              <a:rPr kumimoji="1" lang="en-US" altLang="ja-JP" sz="11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潮位情報</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8" name="角丸四角形 172">
            <a:extLst>
              <a:ext uri="{FF2B5EF4-FFF2-40B4-BE49-F238E27FC236}">
                <a16:creationId xmlns:a16="http://schemas.microsoft.com/office/drawing/2014/main" id="{C2A2D274-970C-5790-D053-F2C22774C392}"/>
              </a:ext>
            </a:extLst>
          </p:cNvPr>
          <p:cNvSpPr/>
          <p:nvPr/>
        </p:nvSpPr>
        <p:spPr>
          <a:xfrm>
            <a:off x="1573852" y="4132079"/>
            <a:ext cx="1511769" cy="363187"/>
          </a:xfrm>
          <a:prstGeom prst="roundRect">
            <a:avLst>
              <a:gd name="adj" fmla="val 27416"/>
            </a:avLst>
          </a:prstGeom>
          <a:solidFill>
            <a:srgbClr val="D1FFD1"/>
          </a:solidFill>
          <a:ln>
            <a:solidFill>
              <a:srgbClr val="00B050"/>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網羅的に解説する情報</a:t>
            </a:r>
          </a:p>
        </p:txBody>
      </p:sp>
      <p:cxnSp>
        <p:nvCxnSpPr>
          <p:cNvPr id="14" name="直線コネクタ 13">
            <a:extLst>
              <a:ext uri="{FF2B5EF4-FFF2-40B4-BE49-F238E27FC236}">
                <a16:creationId xmlns:a16="http://schemas.microsoft.com/office/drawing/2014/main" id="{47F42737-2BB2-F644-0631-B3E194D44AB6}"/>
              </a:ext>
            </a:extLst>
          </p:cNvPr>
          <p:cNvCxnSpPr>
            <a:cxnSpLocks/>
            <a:stCxn id="8" idx="3"/>
            <a:endCxn id="42" idx="1"/>
          </p:cNvCxnSpPr>
          <p:nvPr/>
        </p:nvCxnSpPr>
        <p:spPr>
          <a:xfrm flipV="1">
            <a:off x="3085621" y="4096742"/>
            <a:ext cx="879862" cy="216931"/>
          </a:xfrm>
          <a:prstGeom prst="line">
            <a:avLst/>
          </a:prstGeom>
          <a:ln>
            <a:solidFill>
              <a:srgbClr val="00B050"/>
            </a:solidFill>
          </a:ln>
        </p:spPr>
        <p:style>
          <a:lnRef idx="2">
            <a:schemeClr val="accent5"/>
          </a:lnRef>
          <a:fillRef idx="0">
            <a:schemeClr val="accent5"/>
          </a:fillRef>
          <a:effectRef idx="1">
            <a:schemeClr val="accent5"/>
          </a:effectRef>
          <a:fontRef idx="minor">
            <a:schemeClr val="tx1"/>
          </a:fontRef>
        </p:style>
      </p:cxnSp>
      <p:cxnSp>
        <p:nvCxnSpPr>
          <p:cNvPr id="23" name="直線コネクタ 22">
            <a:extLst>
              <a:ext uri="{FF2B5EF4-FFF2-40B4-BE49-F238E27FC236}">
                <a16:creationId xmlns:a16="http://schemas.microsoft.com/office/drawing/2014/main" id="{D716A800-E018-6AE9-2891-09A1FF778B05}"/>
              </a:ext>
            </a:extLst>
          </p:cNvPr>
          <p:cNvCxnSpPr>
            <a:cxnSpLocks/>
            <a:stCxn id="8" idx="3"/>
            <a:endCxn id="58" idx="1"/>
          </p:cNvCxnSpPr>
          <p:nvPr/>
        </p:nvCxnSpPr>
        <p:spPr>
          <a:xfrm>
            <a:off x="3085621" y="4313673"/>
            <a:ext cx="865876" cy="522170"/>
          </a:xfrm>
          <a:prstGeom prst="line">
            <a:avLst/>
          </a:prstGeom>
          <a:ln>
            <a:solidFill>
              <a:srgbClr val="00B050"/>
            </a:solidFill>
          </a:ln>
        </p:spPr>
        <p:style>
          <a:lnRef idx="2">
            <a:schemeClr val="accent5"/>
          </a:lnRef>
          <a:fillRef idx="0">
            <a:schemeClr val="accent5"/>
          </a:fillRef>
          <a:effectRef idx="1">
            <a:schemeClr val="accent5"/>
          </a:effectRef>
          <a:fontRef idx="minor">
            <a:schemeClr val="tx1"/>
          </a:fontRef>
        </p:style>
      </p:cxnSp>
      <p:cxnSp>
        <p:nvCxnSpPr>
          <p:cNvPr id="26" name="直線コネクタ 25">
            <a:extLst>
              <a:ext uri="{FF2B5EF4-FFF2-40B4-BE49-F238E27FC236}">
                <a16:creationId xmlns:a16="http://schemas.microsoft.com/office/drawing/2014/main" id="{7E8FAB33-C207-FB27-EEE1-9D4AE74C16DC}"/>
              </a:ext>
            </a:extLst>
          </p:cNvPr>
          <p:cNvCxnSpPr>
            <a:cxnSpLocks/>
            <a:stCxn id="6" idx="3"/>
            <a:endCxn id="61" idx="1"/>
          </p:cNvCxnSpPr>
          <p:nvPr/>
        </p:nvCxnSpPr>
        <p:spPr>
          <a:xfrm>
            <a:off x="3119899" y="4313295"/>
            <a:ext cx="819877" cy="1251515"/>
          </a:xfrm>
          <a:prstGeom prst="line">
            <a:avLst/>
          </a:prstGeom>
          <a:ln>
            <a:solidFill>
              <a:srgbClr val="00B050"/>
            </a:solidFill>
          </a:ln>
        </p:spPr>
        <p:style>
          <a:lnRef idx="2">
            <a:schemeClr val="accent5"/>
          </a:lnRef>
          <a:fillRef idx="0">
            <a:schemeClr val="accent5"/>
          </a:fillRef>
          <a:effectRef idx="1">
            <a:schemeClr val="accent5"/>
          </a:effectRef>
          <a:fontRef idx="minor">
            <a:schemeClr val="tx1"/>
          </a:fontRef>
        </p:style>
      </p:cxnSp>
    </p:spTree>
    <p:extLst>
      <p:ext uri="{BB962C8B-B14F-4D97-AF65-F5344CB8AC3E}">
        <p14:creationId xmlns:p14="http://schemas.microsoft.com/office/powerpoint/2010/main" val="2648994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F0C979C6-2B93-E201-7835-A038898A249E}"/>
              </a:ext>
            </a:extLst>
          </p:cNvPr>
          <p:cNvSpPr txBox="1">
            <a:spLocks/>
          </p:cNvSpPr>
          <p:nvPr/>
        </p:nvSpPr>
        <p:spPr>
          <a:xfrm>
            <a:off x="0" y="0"/>
            <a:ext cx="8857673" cy="476250"/>
          </a:xfrm>
          <a:prstGeom prst="rect">
            <a:avLst/>
          </a:prstGeom>
        </p:spPr>
        <p:txBody>
          <a:bodyPr/>
          <a:lstStyle>
            <a:lvl1pPr algn="l" rtl="0" eaLnBrk="0" fontAlgn="base" hangingPunct="0">
              <a:spcBef>
                <a:spcPct val="0"/>
              </a:spcBef>
              <a:spcAft>
                <a:spcPct val="0"/>
              </a:spcAft>
              <a:defRPr kumimoji="1" sz="2800" b="1">
                <a:solidFill>
                  <a:srgbClr val="4087C8"/>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lang="ja-JP" altLang="en-US" sz="2000" kern="0" dirty="0"/>
              <a:t>気象警報・解説情報</a:t>
            </a:r>
            <a:r>
              <a:rPr lang="en-US" altLang="ja-JP" sz="2000" kern="0" dirty="0"/>
              <a:t>XML</a:t>
            </a:r>
            <a:r>
              <a:rPr lang="ja-JP" altLang="en-US" sz="2000" kern="0" dirty="0"/>
              <a:t>電文の詳細について</a:t>
            </a:r>
            <a:endParaRPr kumimoji="1" lang="ja-JP" altLang="en-US" sz="2000" b="1" i="0" u="none" strike="noStrike" kern="0" cap="none" spc="0" normalizeH="0" baseline="0" noProof="0" dirty="0">
              <a:ln>
                <a:noFill/>
              </a:ln>
              <a:solidFill>
                <a:srgbClr val="4087C8"/>
              </a:solidFill>
              <a:effectLst/>
              <a:uLnTx/>
              <a:uFillTx/>
              <a:latin typeface="Meiryo UI" panose="020B0604030504040204" pitchFamily="50" charset="-128"/>
              <a:ea typeface="Meiryo UI" panose="020B0604030504040204" pitchFamily="50" charset="-128"/>
              <a:cs typeface="+mj-cs"/>
            </a:endParaRPr>
          </a:p>
        </p:txBody>
      </p:sp>
      <p:sp>
        <p:nvSpPr>
          <p:cNvPr id="2" name="テキスト ボックス 1">
            <a:extLst>
              <a:ext uri="{FF2B5EF4-FFF2-40B4-BE49-F238E27FC236}">
                <a16:creationId xmlns:a16="http://schemas.microsoft.com/office/drawing/2014/main" id="{00843826-CD39-34FF-5702-DA8501DF8CF9}"/>
              </a:ext>
            </a:extLst>
          </p:cNvPr>
          <p:cNvSpPr txBox="1"/>
          <p:nvPr/>
        </p:nvSpPr>
        <p:spPr>
          <a:xfrm>
            <a:off x="451761" y="1899026"/>
            <a:ext cx="3397084" cy="400110"/>
          </a:xfrm>
          <a:prstGeom prst="rect">
            <a:avLst/>
          </a:prstGeom>
          <a:noFill/>
        </p:spPr>
        <p:txBody>
          <a:bodyPr wrap="none" rtlCol="0">
            <a:spAutoFit/>
          </a:bodyPr>
          <a:lstStyle/>
          <a:p>
            <a:pPr marL="285750" indent="-285750">
              <a:buFont typeface="Wingdings" panose="05000000000000000000" pitchFamily="2" charset="2"/>
              <a:buChar char="Ø"/>
            </a:pPr>
            <a:r>
              <a:rPr kumimoji="1" lang="ja-JP" altLang="en-US" sz="2000" dirty="0">
                <a:latin typeface="Meiryo UI" panose="020B0604030504040204" pitchFamily="50" charset="-128"/>
                <a:ea typeface="Meiryo UI" panose="020B0604030504040204" pitchFamily="50" charset="-128"/>
              </a:rPr>
              <a:t>配信資料に関する技術情報</a:t>
            </a:r>
          </a:p>
        </p:txBody>
      </p:sp>
      <p:sp>
        <p:nvSpPr>
          <p:cNvPr id="6" name="テキスト ボックス 5">
            <a:extLst>
              <a:ext uri="{FF2B5EF4-FFF2-40B4-BE49-F238E27FC236}">
                <a16:creationId xmlns:a16="http://schemas.microsoft.com/office/drawing/2014/main" id="{C45E9B29-6CDD-0161-EACC-D03D0C648CC5}"/>
              </a:ext>
            </a:extLst>
          </p:cNvPr>
          <p:cNvSpPr txBox="1"/>
          <p:nvPr/>
        </p:nvSpPr>
        <p:spPr>
          <a:xfrm>
            <a:off x="451761" y="838775"/>
            <a:ext cx="8240478" cy="707886"/>
          </a:xfrm>
          <a:prstGeom prst="rect">
            <a:avLst/>
          </a:prstGeom>
          <a:noFill/>
          <a:ln w="28575">
            <a:solidFill>
              <a:schemeClr val="accent5"/>
            </a:solidFill>
          </a:ln>
        </p:spPr>
        <p:txBody>
          <a:bodyPr wrap="square" rtlCol="0">
            <a:spAutoFit/>
          </a:bodyPr>
          <a:lstStyle/>
          <a:p>
            <a:r>
              <a:rPr kumimoji="1" lang="ja-JP" altLang="en-US" sz="2000" dirty="0">
                <a:latin typeface="Meiryo UI" panose="020B0604030504040204" pitchFamily="50" charset="-128"/>
                <a:ea typeface="Meiryo UI" panose="020B0604030504040204" pitchFamily="50" charset="-128"/>
              </a:rPr>
              <a:t>体系整理を踏まえた気象警報・解説情報</a:t>
            </a:r>
            <a:r>
              <a:rPr kumimoji="1" lang="en-US" altLang="ja-JP" sz="2000" dirty="0">
                <a:latin typeface="Meiryo UI" panose="020B0604030504040204" pitchFamily="50" charset="-128"/>
                <a:ea typeface="Meiryo UI" panose="020B0604030504040204" pitchFamily="50" charset="-128"/>
              </a:rPr>
              <a:t>XML</a:t>
            </a:r>
            <a:r>
              <a:rPr kumimoji="1" lang="ja-JP" altLang="en-US" sz="2000" dirty="0">
                <a:latin typeface="Meiryo UI" panose="020B0604030504040204" pitchFamily="50" charset="-128"/>
                <a:ea typeface="Meiryo UI" panose="020B0604030504040204" pitchFamily="50" charset="-128"/>
              </a:rPr>
              <a:t>電文の詳細に関する資料は、気象庁ホームページに掲載していますので、ご参考下さい。</a:t>
            </a:r>
          </a:p>
        </p:txBody>
      </p:sp>
      <p:sp>
        <p:nvSpPr>
          <p:cNvPr id="8" name="テキスト ボックス 7">
            <a:extLst>
              <a:ext uri="{FF2B5EF4-FFF2-40B4-BE49-F238E27FC236}">
                <a16:creationId xmlns:a16="http://schemas.microsoft.com/office/drawing/2014/main" id="{31A00679-097D-BC99-ACFE-3E0449E2CA4F}"/>
              </a:ext>
            </a:extLst>
          </p:cNvPr>
          <p:cNvSpPr txBox="1"/>
          <p:nvPr/>
        </p:nvSpPr>
        <p:spPr>
          <a:xfrm>
            <a:off x="451761" y="4235826"/>
            <a:ext cx="5069016" cy="400110"/>
          </a:xfrm>
          <a:prstGeom prst="rect">
            <a:avLst/>
          </a:prstGeom>
          <a:noFill/>
        </p:spPr>
        <p:txBody>
          <a:bodyPr wrap="none" rtlCol="0">
            <a:spAutoFit/>
          </a:bodyPr>
          <a:lstStyle/>
          <a:p>
            <a:pPr marL="285750" indent="-285750">
              <a:buFont typeface="Wingdings" panose="05000000000000000000" pitchFamily="2" charset="2"/>
              <a:buChar char="Ø"/>
            </a:pPr>
            <a:r>
              <a:rPr kumimoji="1" lang="ja-JP" altLang="en-US" sz="2000" dirty="0">
                <a:latin typeface="Meiryo UI" panose="020B0604030504040204" pitchFamily="50" charset="-128"/>
                <a:ea typeface="Meiryo UI" panose="020B0604030504040204" pitchFamily="50" charset="-128"/>
              </a:rPr>
              <a:t>気象庁防災情報</a:t>
            </a:r>
            <a:r>
              <a:rPr kumimoji="1" lang="en-US" altLang="ja-JP" sz="2000" dirty="0">
                <a:latin typeface="Meiryo UI" panose="020B0604030504040204" pitchFamily="50" charset="-128"/>
                <a:ea typeface="Meiryo UI" panose="020B0604030504040204" pitchFamily="50" charset="-128"/>
              </a:rPr>
              <a:t>XML</a:t>
            </a:r>
            <a:r>
              <a:rPr kumimoji="1" lang="ja-JP" altLang="en-US" sz="2000" dirty="0">
                <a:latin typeface="Meiryo UI" panose="020B0604030504040204" pitchFamily="50" charset="-128"/>
                <a:ea typeface="Meiryo UI" panose="020B0604030504040204" pitchFamily="50" charset="-128"/>
              </a:rPr>
              <a:t>フォーマット　技術資料</a:t>
            </a:r>
          </a:p>
        </p:txBody>
      </p:sp>
      <p:sp>
        <p:nvSpPr>
          <p:cNvPr id="10" name="テキスト ボックス 9">
            <a:extLst>
              <a:ext uri="{FF2B5EF4-FFF2-40B4-BE49-F238E27FC236}">
                <a16:creationId xmlns:a16="http://schemas.microsoft.com/office/drawing/2014/main" id="{71DE5B72-2622-6DA7-B2BB-59C33C3CEC73}"/>
              </a:ext>
            </a:extLst>
          </p:cNvPr>
          <p:cNvSpPr txBox="1"/>
          <p:nvPr/>
        </p:nvSpPr>
        <p:spPr>
          <a:xfrm>
            <a:off x="809953" y="4728992"/>
            <a:ext cx="7882286" cy="584775"/>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ホーム </a:t>
            </a:r>
            <a:r>
              <a:rPr kumimoji="1" lang="en-US" altLang="ja-JP" sz="1600" dirty="0">
                <a:latin typeface="Meiryo UI" panose="020B0604030504040204" pitchFamily="50" charset="-128"/>
                <a:ea typeface="Meiryo UI" panose="020B0604030504040204" pitchFamily="50" charset="-128"/>
              </a:rPr>
              <a:t>&gt; </a:t>
            </a:r>
            <a:r>
              <a:rPr kumimoji="1" lang="ja-JP" altLang="en-US" sz="1600" dirty="0">
                <a:latin typeface="Meiryo UI" panose="020B0604030504040204" pitchFamily="50" charset="-128"/>
                <a:ea typeface="Meiryo UI" panose="020B0604030504040204" pitchFamily="50" charset="-128"/>
              </a:rPr>
              <a:t>各種データ・資料 </a:t>
            </a:r>
            <a:r>
              <a:rPr kumimoji="1" lang="en-US" altLang="ja-JP" sz="1600" dirty="0">
                <a:latin typeface="Meiryo UI" panose="020B0604030504040204" pitchFamily="50" charset="-128"/>
                <a:ea typeface="Meiryo UI" panose="020B0604030504040204" pitchFamily="50" charset="-128"/>
              </a:rPr>
              <a:t>&gt; </a:t>
            </a:r>
            <a:r>
              <a:rPr kumimoji="1" lang="ja-JP" altLang="en-US" sz="1600" dirty="0">
                <a:latin typeface="Meiryo UI" panose="020B0604030504040204" pitchFamily="50" charset="-128"/>
                <a:ea typeface="Meiryo UI" panose="020B0604030504040204" pitchFamily="50" charset="-128"/>
              </a:rPr>
              <a:t>気象庁防災情報</a:t>
            </a:r>
            <a:r>
              <a:rPr kumimoji="1" lang="en-US" altLang="ja-JP" sz="1600" dirty="0">
                <a:latin typeface="Meiryo UI" panose="020B0604030504040204" pitchFamily="50" charset="-128"/>
                <a:ea typeface="Meiryo UI" panose="020B0604030504040204" pitchFamily="50" charset="-128"/>
              </a:rPr>
              <a:t>XML</a:t>
            </a:r>
            <a:r>
              <a:rPr kumimoji="1" lang="ja-JP" altLang="en-US" sz="1600" dirty="0">
                <a:latin typeface="Meiryo UI" panose="020B0604030504040204" pitchFamily="50" charset="-128"/>
                <a:ea typeface="Meiryo UI" panose="020B0604030504040204" pitchFamily="50" charset="-128"/>
              </a:rPr>
              <a:t>フォーマット情報提供ページ </a:t>
            </a:r>
            <a:r>
              <a:rPr kumimoji="1" lang="en-US" altLang="ja-JP" sz="1600" dirty="0">
                <a:latin typeface="Meiryo UI" panose="020B0604030504040204" pitchFamily="50" charset="-128"/>
                <a:ea typeface="Meiryo UI" panose="020B0604030504040204" pitchFamily="50" charset="-128"/>
              </a:rPr>
              <a:t>&gt; </a:t>
            </a:r>
            <a:r>
              <a:rPr kumimoji="1" lang="ja-JP" altLang="en-US" sz="1600" dirty="0">
                <a:latin typeface="Meiryo UI" panose="020B0604030504040204" pitchFamily="50" charset="-128"/>
                <a:ea typeface="Meiryo UI" panose="020B0604030504040204" pitchFamily="50" charset="-128"/>
              </a:rPr>
              <a:t>技術資料</a:t>
            </a:r>
            <a:endParaRPr kumimoji="1" lang="en-US" altLang="ja-JP" sz="1600" dirty="0">
              <a:latin typeface="Meiryo UI" panose="020B0604030504040204" pitchFamily="50" charset="-128"/>
              <a:ea typeface="Meiryo UI" panose="020B0604030504040204" pitchFamily="50" charset="-128"/>
            </a:endParaRPr>
          </a:p>
          <a:p>
            <a:r>
              <a:rPr kumimoji="1" lang="en-US" altLang="ja-JP" sz="1600" dirty="0">
                <a:latin typeface="Meiryo UI" panose="020B0604030504040204" pitchFamily="50" charset="-128"/>
                <a:ea typeface="Meiryo UI" panose="020B0604030504040204" pitchFamily="50" charset="-128"/>
              </a:rPr>
              <a:t>https://xml.kishou.go.jp/tec_material.html</a:t>
            </a:r>
            <a:endParaRPr kumimoji="1" lang="ja-JP" altLang="en-US" sz="1600" dirty="0">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522DB102-5754-E5DD-9E7F-78D3F2D71C94}"/>
              </a:ext>
            </a:extLst>
          </p:cNvPr>
          <p:cNvSpPr txBox="1"/>
          <p:nvPr/>
        </p:nvSpPr>
        <p:spPr>
          <a:xfrm>
            <a:off x="809953" y="2352273"/>
            <a:ext cx="6880410" cy="1569660"/>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配信資料に関する技術情報第 </a:t>
            </a:r>
            <a:r>
              <a:rPr kumimoji="1" lang="en-US" altLang="ja-JP" sz="1600" dirty="0">
                <a:latin typeface="Meiryo UI" panose="020B0604030504040204" pitchFamily="50" charset="-128"/>
                <a:ea typeface="Meiryo UI" panose="020B0604030504040204" pitchFamily="50" charset="-128"/>
              </a:rPr>
              <a:t>634 </a:t>
            </a:r>
            <a:r>
              <a:rPr kumimoji="1" lang="ja-JP" altLang="en-US" sz="1600" dirty="0">
                <a:latin typeface="Meiryo UI" panose="020B0604030504040204" pitchFamily="50" charset="-128"/>
                <a:ea typeface="Meiryo UI" panose="020B0604030504040204" pitchFamily="50" charset="-128"/>
              </a:rPr>
              <a:t>号 </a:t>
            </a:r>
          </a:p>
          <a:p>
            <a:r>
              <a:rPr kumimoji="1" lang="ja-JP" altLang="en-US" sz="1600" dirty="0">
                <a:latin typeface="Meiryo UI" panose="020B0604030504040204" pitchFamily="50" charset="-128"/>
                <a:ea typeface="Meiryo UI" panose="020B0604030504040204" pitchFamily="50" charset="-128"/>
              </a:rPr>
              <a:t>～体系整理を踏まえた気象警報・解説情報 </a:t>
            </a:r>
            <a:r>
              <a:rPr kumimoji="1" lang="en-US" altLang="ja-JP" sz="1600" dirty="0">
                <a:latin typeface="Meiryo UI" panose="020B0604030504040204" pitchFamily="50" charset="-128"/>
                <a:ea typeface="Meiryo UI" panose="020B0604030504040204" pitchFamily="50" charset="-128"/>
              </a:rPr>
              <a:t>XML </a:t>
            </a:r>
            <a:r>
              <a:rPr kumimoji="1" lang="ja-JP" altLang="en-US" sz="1600" dirty="0">
                <a:latin typeface="Meiryo UI" panose="020B0604030504040204" pitchFamily="50" charset="-128"/>
                <a:ea typeface="Meiryo UI" panose="020B0604030504040204" pitchFamily="50" charset="-128"/>
              </a:rPr>
              <a:t>電文の改善について～</a:t>
            </a:r>
          </a:p>
          <a:p>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ホーム </a:t>
            </a:r>
            <a:r>
              <a:rPr kumimoji="1" lang="en-US" altLang="ja-JP" sz="1600" dirty="0">
                <a:latin typeface="Meiryo UI" panose="020B0604030504040204" pitchFamily="50" charset="-128"/>
                <a:ea typeface="Meiryo UI" panose="020B0604030504040204" pitchFamily="50" charset="-128"/>
              </a:rPr>
              <a:t>&gt; </a:t>
            </a:r>
            <a:r>
              <a:rPr kumimoji="1" lang="ja-JP" altLang="en-US" sz="1600" dirty="0">
                <a:latin typeface="Meiryo UI" panose="020B0604030504040204" pitchFamily="50" charset="-128"/>
                <a:ea typeface="Meiryo UI" panose="020B0604030504040204" pitchFamily="50" charset="-128"/>
              </a:rPr>
              <a:t>各種申請・ご案内 </a:t>
            </a:r>
            <a:r>
              <a:rPr kumimoji="1" lang="en-US" altLang="ja-JP" sz="1600" dirty="0">
                <a:latin typeface="Meiryo UI" panose="020B0604030504040204" pitchFamily="50" charset="-128"/>
                <a:ea typeface="Meiryo UI" panose="020B0604030504040204" pitchFamily="50" charset="-128"/>
              </a:rPr>
              <a:t>&gt; </a:t>
            </a:r>
            <a:r>
              <a:rPr kumimoji="1" lang="ja-JP" altLang="en-US" sz="1600" dirty="0">
                <a:latin typeface="Meiryo UI" panose="020B0604030504040204" pitchFamily="50" charset="-128"/>
                <a:ea typeface="Meiryo UI" panose="020B0604030504040204" pitchFamily="50" charset="-128"/>
              </a:rPr>
              <a:t>情報ご利用ガイド </a:t>
            </a:r>
            <a:r>
              <a:rPr kumimoji="1" lang="en-US" altLang="ja-JP" sz="1600" dirty="0">
                <a:latin typeface="Meiryo UI" panose="020B0604030504040204" pitchFamily="50" charset="-128"/>
                <a:ea typeface="Meiryo UI" panose="020B0604030504040204" pitchFamily="50" charset="-128"/>
              </a:rPr>
              <a:t>&gt; </a:t>
            </a:r>
            <a:r>
              <a:rPr kumimoji="1" lang="ja-JP" altLang="en-US" sz="1600" dirty="0">
                <a:latin typeface="Meiryo UI" panose="020B0604030504040204" pitchFamily="50" charset="-128"/>
                <a:ea typeface="Meiryo UI" panose="020B0604030504040204" pitchFamily="50" charset="-128"/>
              </a:rPr>
              <a:t>配信資料に関する技術情報</a:t>
            </a:r>
            <a:endParaRPr kumimoji="1" lang="en-US" altLang="ja-JP" sz="1600" dirty="0">
              <a:latin typeface="Meiryo UI" panose="020B0604030504040204" pitchFamily="50" charset="-128"/>
              <a:ea typeface="Meiryo UI" panose="020B0604030504040204" pitchFamily="50" charset="-128"/>
            </a:endParaRPr>
          </a:p>
          <a:p>
            <a:r>
              <a:rPr kumimoji="1" lang="en-US" altLang="ja-JP" sz="1600" dirty="0">
                <a:latin typeface="Meiryo UI" panose="020B0604030504040204" pitchFamily="50" charset="-128"/>
                <a:ea typeface="Meiryo UI" panose="020B0604030504040204" pitchFamily="50" charset="-128"/>
              </a:rPr>
              <a:t>https://www.data.jma.go.jp/suishin/cgi-bin/jyouhou/jyouhou.cgi</a:t>
            </a:r>
          </a:p>
          <a:p>
            <a:endParaRPr kumimoji="1"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44413956"/>
      </p:ext>
    </p:extLst>
  </p:cSld>
  <p:clrMapOvr>
    <a:masterClrMapping/>
  </p:clrMapOvr>
</p:sld>
</file>

<file path=ppt/theme/theme1.xml><?xml version="1.0" encoding="utf-8"?>
<a:theme xmlns:a="http://schemas.openxmlformats.org/drawingml/2006/main" name="標準デザイン">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02DDBAD16665B46B6D1142B09C83A07" ma:contentTypeVersion="14" ma:contentTypeDescription="新しいドキュメントを作成します。" ma:contentTypeScope="" ma:versionID="352751f30c75c005f70603d7d1d74049">
  <xsd:schema xmlns:xsd="http://www.w3.org/2001/XMLSchema" xmlns:xs="http://www.w3.org/2001/XMLSchema" xmlns:p="http://schemas.microsoft.com/office/2006/metadata/properties" xmlns:ns2="26a6a4eb-17f4-46cb-8870-5a9fced69f37" xmlns:ns3="4aecb32f-6c8f-4988-aa43-451f6c88d068" targetNamespace="http://schemas.microsoft.com/office/2006/metadata/properties" ma:root="true" ma:fieldsID="5fbfab5de7f7e7c1097f0d1bdd949529" ns2:_="" ns3:_="">
    <xsd:import namespace="26a6a4eb-17f4-46cb-8870-5a9fced69f37"/>
    <xsd:import namespace="4aecb32f-6c8f-4988-aa43-451f6c88d06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a6a4eb-17f4-46cb-8870-5a9fced69f3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63c53a08-2524-4b2f-a5a2-c632f6aa4b68"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aecb32f-6c8f-4988-aa43-451f6c88d068"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20" nillable="true" ma:displayName="Taxonomy Catch All Column" ma:hidden="true" ma:list="{e9947fc1-1483-460b-a7bf-1bb012e2282b}" ma:internalName="TaxCatchAll" ma:showField="CatchAllData" ma:web="4aecb32f-6c8f-4988-aa43-451f6c88d06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6a6a4eb-17f4-46cb-8870-5a9fced69f37">
      <Terms xmlns="http://schemas.microsoft.com/office/infopath/2007/PartnerControls"/>
    </lcf76f155ced4ddcb4097134ff3c332f>
    <TaxCatchAll xmlns="4aecb32f-6c8f-4988-aa43-451f6c88d068" xsi:nil="true"/>
  </documentManagement>
</p:properties>
</file>

<file path=customXml/itemProps1.xml><?xml version="1.0" encoding="utf-8"?>
<ds:datastoreItem xmlns:ds="http://schemas.openxmlformats.org/officeDocument/2006/customXml" ds:itemID="{55113B0F-BD20-46B0-B36A-899BFFDE38B9}"/>
</file>

<file path=customXml/itemProps2.xml><?xml version="1.0" encoding="utf-8"?>
<ds:datastoreItem xmlns:ds="http://schemas.openxmlformats.org/officeDocument/2006/customXml" ds:itemID="{70380957-AF1C-463E-99D2-9645A1789809}"/>
</file>

<file path=customXml/itemProps3.xml><?xml version="1.0" encoding="utf-8"?>
<ds:datastoreItem xmlns:ds="http://schemas.openxmlformats.org/officeDocument/2006/customXml" ds:itemID="{5E07C3FA-74BB-4DC6-B129-FBF1AB728E5C}"/>
</file>

<file path=docProps/app.xml><?xml version="1.0" encoding="utf-8"?>
<Properties xmlns="http://schemas.openxmlformats.org/officeDocument/2006/extended-properties" xmlns:vt="http://schemas.openxmlformats.org/officeDocument/2006/docPropsVTypes">
  <Template/>
  <TotalTime>0</TotalTime>
  <Words>1428</Words>
  <Application>Microsoft Office PowerPoint</Application>
  <PresentationFormat>画面に合わせる (4:3)</PresentationFormat>
  <Paragraphs>210</Paragraphs>
  <Slides>6</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HGP創英角ｺﾞｼｯｸUB</vt:lpstr>
      <vt:lpstr>Meiryo UI</vt:lpstr>
      <vt:lpstr>游ゴシック</vt:lpstr>
      <vt:lpstr>Arial</vt:lpstr>
      <vt:lpstr>Times New Roman</vt:lpstr>
      <vt:lpstr>Wingdings</vt:lpstr>
      <vt:lpstr>標準デザイン</vt:lpstr>
      <vt:lpstr>体系整理を踏まえた 気象警報・解説情報XML電文（概要）</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2025-12-25T05:42:31Z</dcterms:created>
  <dcterms:modified xsi:type="dcterms:W3CDTF">2025-12-25T05:42:39Z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485200</vt:r8>
  </property>
  <property fmtid="{D5CDD505-2E9C-101B-9397-08002B2CF9AE}" pid="3" name="MediaServiceImageTags">
    <vt:lpwstr/>
  </property>
  <property fmtid="{D5CDD505-2E9C-101B-9397-08002B2CF9AE}" pid="4" name="xd_ProgID">
    <vt:lpwstr/>
  </property>
  <property fmtid="{D5CDD505-2E9C-101B-9397-08002B2CF9AE}" pid="5" name="ContentTypeId">
    <vt:lpwstr>0x010100B02DDBAD16665B46B6D1142B09C83A07</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xd_Signature">
    <vt:bool>false</vt:bool>
  </property>
</Properties>
</file>