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3860" r:id="rId2"/>
    <p:sldMasterId id="2147483897" r:id="rId3"/>
    <p:sldMasterId id="2147483914" r:id="rId4"/>
    <p:sldMasterId id="2147483922" r:id="rId5"/>
    <p:sldMasterId id="2147483930" r:id="rId6"/>
  </p:sldMasterIdLst>
  <p:notesMasterIdLst>
    <p:notesMasterId r:id="rId16"/>
  </p:notesMasterIdLst>
  <p:sldIdLst>
    <p:sldId id="477" r:id="rId7"/>
    <p:sldId id="485" r:id="rId8"/>
    <p:sldId id="1369" r:id="rId9"/>
    <p:sldId id="1370" r:id="rId10"/>
    <p:sldId id="1371" r:id="rId11"/>
    <p:sldId id="1372" r:id="rId12"/>
    <p:sldId id="1374" r:id="rId13"/>
    <p:sldId id="1375" r:id="rId14"/>
    <p:sldId id="1373" r:id="rId1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87C8"/>
    <a:srgbClr val="FF2800"/>
    <a:srgbClr val="CAFEDB"/>
    <a:srgbClr val="F7DCDF"/>
    <a:srgbClr val="EEEBFF"/>
    <a:srgbClr val="D9EDEF"/>
    <a:srgbClr val="0066FF"/>
    <a:srgbClr val="5694CC"/>
    <a:srgbClr val="0000FF"/>
    <a:srgbClr val="EEB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A8E539-1752-4A8C-947B-8DDB0023BCB8}" v="4" dt="2025-12-25T05:38:50.42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85" autoAdjust="0"/>
  </p:normalViewPr>
  <p:slideViewPr>
    <p:cSldViewPr snapToGrid="0">
      <p:cViewPr varScale="1">
        <p:scale>
          <a:sx n="86" d="100"/>
          <a:sy n="86" d="100"/>
        </p:scale>
        <p:origin x="636" y="78"/>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customXml" Target="../customXml/item2.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customXml" Target="../customXml/item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1" rIns="91381" bIns="4569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381" tIns="45691" rIns="91381" bIns="45691" rtlCol="0"/>
          <a:lstStyle>
            <a:lvl1pPr algn="r">
              <a:defRPr sz="1200"/>
            </a:lvl1pPr>
          </a:lstStyle>
          <a:p>
            <a:fld id="{198A8D44-12CF-4FAD-A6F4-0D3108F1A574}"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381" tIns="45691" rIns="91381" bIns="45691" rtlCol="0" anchor="ctr"/>
          <a:lstStyle/>
          <a:p>
            <a:endParaRPr lang="ja-JP" altLang="en-US"/>
          </a:p>
        </p:txBody>
      </p:sp>
      <p:sp>
        <p:nvSpPr>
          <p:cNvPr id="5" name="ノート プレースホルダー 4"/>
          <p:cNvSpPr>
            <a:spLocks noGrp="1"/>
          </p:cNvSpPr>
          <p:nvPr>
            <p:ph type="body" sz="quarter" idx="3"/>
          </p:nvPr>
        </p:nvSpPr>
        <p:spPr>
          <a:xfrm>
            <a:off x="673104" y="4748213"/>
            <a:ext cx="5389563" cy="3884612"/>
          </a:xfrm>
          <a:prstGeom prst="rect">
            <a:avLst/>
          </a:prstGeom>
        </p:spPr>
        <p:txBody>
          <a:bodyPr vert="horz" lIns="91381" tIns="45691" rIns="91381" bIns="456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1014"/>
            <a:ext cx="2919413" cy="495300"/>
          </a:xfrm>
          <a:prstGeom prst="rect">
            <a:avLst/>
          </a:prstGeom>
        </p:spPr>
        <p:txBody>
          <a:bodyPr vert="horz" lIns="91381" tIns="45691" rIns="91381" bIns="4569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381" tIns="45691" rIns="91381" bIns="45691" rtlCol="0" anchor="b"/>
          <a:lstStyle>
            <a:lvl1pPr algn="r">
              <a:defRPr sz="1200"/>
            </a:lvl1pPr>
          </a:lstStyle>
          <a:p>
            <a:fld id="{783A32CA-5975-46A1-8437-2B09311F045D}" type="slidenum">
              <a:rPr kumimoji="1" lang="ja-JP" altLang="en-US" smtClean="0"/>
              <a:t>‹#›</a:t>
            </a:fld>
            <a:endParaRPr kumimoji="1" lang="ja-JP" altLang="en-US"/>
          </a:p>
        </p:txBody>
      </p:sp>
    </p:spTree>
    <p:extLst>
      <p:ext uri="{BB962C8B-B14F-4D97-AF65-F5344CB8AC3E}">
        <p14:creationId xmlns:p14="http://schemas.microsoft.com/office/powerpoint/2010/main" val="2266753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5"/>
          </p:nvPr>
        </p:nvSpPr>
        <p:spPr/>
        <p:txBody>
          <a:bodyPr/>
          <a:lstStyle/>
          <a:p>
            <a:fld id="{783A32CA-5975-46A1-8437-2B09311F045D}" type="slidenum">
              <a:rPr kumimoji="1" lang="ja-JP" altLang="en-US" smtClean="0"/>
              <a:t>1</a:t>
            </a:fld>
            <a:endParaRPr kumimoji="1" lang="ja-JP" altLang="en-US"/>
          </a:p>
        </p:txBody>
      </p:sp>
    </p:spTree>
    <p:extLst>
      <p:ext uri="{BB962C8B-B14F-4D97-AF65-F5344CB8AC3E}">
        <p14:creationId xmlns:p14="http://schemas.microsoft.com/office/powerpoint/2010/main" val="2598165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F0523-66FF-BAF3-9CCD-27CDA66E7C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B9BB63-A9F8-07AA-A548-2547E1D66C1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5BCAD0-4F75-B5B6-DC55-EA51FEF9B9A6}"/>
              </a:ext>
            </a:extLst>
          </p:cNvPr>
          <p:cNvSpPr>
            <a:spLocks noGrp="1"/>
          </p:cNvSpPr>
          <p:nvPr>
            <p:ph type="body" idx="1"/>
          </p:nvPr>
        </p:nvSpPr>
        <p:spPr/>
        <p:txBody>
          <a:bodyPr/>
          <a:lstStyle/>
          <a:p>
            <a:endParaRPr kumimoji="1" lang="en-US" altLang="ja-JP" dirty="0"/>
          </a:p>
        </p:txBody>
      </p:sp>
      <p:sp>
        <p:nvSpPr>
          <p:cNvPr id="4" name="スライド番号プレースホルダー 3">
            <a:extLst>
              <a:ext uri="{FF2B5EF4-FFF2-40B4-BE49-F238E27FC236}">
                <a16:creationId xmlns:a16="http://schemas.microsoft.com/office/drawing/2014/main" id="{2570ED26-3096-0742-4B7E-0809B8F49223}"/>
              </a:ext>
            </a:extLst>
          </p:cNvPr>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3A32CA-5975-46A1-8437-2B09311F045D}"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0224764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9.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6.xml"/><Relationship Id="rId4" Type="http://schemas.openxmlformats.org/officeDocument/2006/relationships/image" Target="../media/image9.png"/></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9" name="Rectangle 4"/>
          <p:cNvSpPr>
            <a:spLocks noGrp="1" noChangeArrowheads="1"/>
          </p:cNvSpPr>
          <p:nvPr>
            <p:ph type="dt" sz="half" idx="10"/>
          </p:nvPr>
        </p:nvSpPr>
        <p:spPr/>
        <p:txBody>
          <a:bodyPr/>
          <a:lstStyle>
            <a:lvl1pPr>
              <a:defRPr/>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10400" y="6524625"/>
            <a:ext cx="2133600" cy="476250"/>
          </a:xfrm>
        </p:spPr>
        <p:txBody>
          <a:bodyPr/>
          <a:lstStyle>
            <a:lvl1pPr>
              <a:defRPr/>
            </a:lvl1pPr>
          </a:lstStyle>
          <a:p>
            <a:pPr>
              <a:defRPr/>
            </a:pPr>
            <a:fld id="{35C1E978-A3B9-4673-8199-379729392307}" type="slidenum">
              <a:rPr lang="en-US" altLang="ja-JP"/>
              <a:pPr>
                <a:defRPr/>
              </a:pPr>
              <a:t>‹#›</a:t>
            </a:fld>
            <a:endParaRPr lang="en-US" altLang="ja-JP" dirty="0"/>
          </a:p>
        </p:txBody>
      </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1"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41"/>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1747" name="Rectangle 3"/>
          <p:cNvSpPr>
            <a:spLocks noGrp="1" noChangeArrowheads="1"/>
          </p:cNvSpPr>
          <p:nvPr>
            <p:ph type="ctrTitle"/>
          </p:nvPr>
        </p:nvSpPr>
        <p:spPr>
          <a:xfrm>
            <a:off x="1647092" y="2133603"/>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B1BC983B-4A3C-4011-B48F-4B1A95B6BB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94565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9775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3"/>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4"/>
            <a:ext cx="7772400" cy="1500187"/>
          </a:xfrm>
        </p:spPr>
        <p:txBody>
          <a:bodyPr anchor="b"/>
          <a:lstStyle>
            <a:lvl1pPr marL="0" indent="0">
              <a:buNone/>
              <a:defRPr sz="1846"/>
            </a:lvl1pPr>
            <a:lvl2pPr marL="422037" indent="0">
              <a:buNone/>
              <a:defRPr sz="1661"/>
            </a:lvl2pPr>
            <a:lvl3pPr marL="844073" indent="0">
              <a:buNone/>
              <a:defRPr sz="1477"/>
            </a:lvl3pPr>
            <a:lvl4pPr marL="1266110" indent="0">
              <a:buNone/>
              <a:defRPr sz="1292"/>
            </a:lvl4pPr>
            <a:lvl5pPr marL="1688147" indent="0">
              <a:buNone/>
              <a:defRPr sz="1292"/>
            </a:lvl5pPr>
            <a:lvl6pPr marL="2110184" indent="0">
              <a:buNone/>
              <a:defRPr sz="1292"/>
            </a:lvl6pPr>
            <a:lvl7pPr marL="2532220" indent="0">
              <a:buNone/>
              <a:defRPr sz="1292"/>
            </a:lvl7pPr>
            <a:lvl8pPr marL="2954257" indent="0">
              <a:buNone/>
              <a:defRPr sz="1292"/>
            </a:lvl8pPr>
            <a:lvl9pPr marL="3376293"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4A6FC1E-97FB-47E8-8A15-62CBE3A8CCD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2003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3"/>
            <a:ext cx="4044462" cy="4525963"/>
          </a:xfrm>
        </p:spPr>
        <p:txBody>
          <a:bodyPr/>
          <a:lstStyle>
            <a:lvl1pPr>
              <a:defRPr sz="2584"/>
            </a:lvl1pPr>
            <a:lvl2pPr>
              <a:defRPr sz="2216"/>
            </a:lvl2pPr>
            <a:lvl3pPr>
              <a:defRPr sz="1846"/>
            </a:lvl3pPr>
            <a:lvl4pPr>
              <a:defRPr sz="1661"/>
            </a:lvl4pPr>
            <a:lvl5pPr>
              <a:defRPr sz="1661"/>
            </a:lvl5pPr>
            <a:lvl6pPr>
              <a:defRPr sz="1661"/>
            </a:lvl6pPr>
            <a:lvl7pPr>
              <a:defRPr sz="1661"/>
            </a:lvl7pPr>
            <a:lvl8pPr>
              <a:defRPr sz="1661"/>
            </a:lvl8pPr>
            <a:lvl9pPr>
              <a:defRPr sz="16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60E6122-BD14-4142-9E60-93220B4E82C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74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2" y="1535113"/>
            <a:ext cx="4041531" cy="639762"/>
          </a:xfrm>
        </p:spPr>
        <p:txBody>
          <a:bodyPr anchor="b"/>
          <a:lstStyle>
            <a:lvl1pPr marL="0" indent="0">
              <a:buNone/>
              <a:defRPr sz="2216" b="1"/>
            </a:lvl1pPr>
            <a:lvl2pPr marL="422037" indent="0">
              <a:buNone/>
              <a:defRPr sz="1846" b="1"/>
            </a:lvl2pPr>
            <a:lvl3pPr marL="844073" indent="0">
              <a:buNone/>
              <a:defRPr sz="1661"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2" y="2174875"/>
            <a:ext cx="4041531" cy="3951288"/>
          </a:xfrm>
        </p:spPr>
        <p:txBody>
          <a:bodyPr/>
          <a:lstStyle>
            <a:lvl1pPr>
              <a:defRPr sz="2216"/>
            </a:lvl1pPr>
            <a:lvl2pPr>
              <a:defRPr sz="1846"/>
            </a:lvl2pPr>
            <a:lvl3pPr>
              <a:defRPr sz="1661"/>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00E6070F-1EA7-49A7-BE4B-955743FF13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782035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6FEF3B0B-B1E1-4C03-891B-B254E7649D4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669876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293032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3"/>
            <a:ext cx="5111262" cy="5853113"/>
          </a:xfrm>
        </p:spPr>
        <p:txBody>
          <a:bodyPr/>
          <a:lstStyle>
            <a:lvl1pPr>
              <a:defRPr sz="2954"/>
            </a:lvl1pPr>
            <a:lvl2pPr>
              <a:defRPr sz="2584"/>
            </a:lvl2pPr>
            <a:lvl3pPr>
              <a:defRPr sz="2216"/>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435" cy="4691063"/>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CD240BB9-DC62-40AE-AFEB-DEDC9D7564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73255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37" indent="0">
              <a:buNone/>
              <a:defRPr sz="2584"/>
            </a:lvl2pPr>
            <a:lvl3pPr marL="844073" indent="0">
              <a:buNone/>
              <a:defRPr sz="2216"/>
            </a:lvl3pPr>
            <a:lvl4pPr marL="1266110" indent="0">
              <a:buNone/>
              <a:defRPr sz="1846"/>
            </a:lvl4pPr>
            <a:lvl5pPr marL="1688147" indent="0">
              <a:buNone/>
              <a:defRPr sz="1846"/>
            </a:lvl5pPr>
            <a:lvl6pPr marL="2110184" indent="0">
              <a:buNone/>
              <a:defRPr sz="1846"/>
            </a:lvl6pPr>
            <a:lvl7pPr marL="2532220" indent="0">
              <a:buNone/>
              <a:defRPr sz="1846"/>
            </a:lvl7pPr>
            <a:lvl8pPr marL="2954257" indent="0">
              <a:buNone/>
              <a:defRPr sz="1846"/>
            </a:lvl8pPr>
            <a:lvl9pPr marL="337629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37" indent="0">
              <a:buNone/>
              <a:defRPr sz="1108"/>
            </a:lvl2pPr>
            <a:lvl3pPr marL="844073" indent="0">
              <a:buNone/>
              <a:defRPr sz="923"/>
            </a:lvl3pPr>
            <a:lvl4pPr marL="1266110" indent="0">
              <a:buNone/>
              <a:defRPr sz="831"/>
            </a:lvl4pPr>
            <a:lvl5pPr marL="1688147" indent="0">
              <a:buNone/>
              <a:defRPr sz="831"/>
            </a:lvl5pPr>
            <a:lvl6pPr marL="2110184" indent="0">
              <a:buNone/>
              <a:defRPr sz="831"/>
            </a:lvl6pPr>
            <a:lvl7pPr marL="2532220" indent="0">
              <a:buNone/>
              <a:defRPr sz="831"/>
            </a:lvl7pPr>
            <a:lvl8pPr marL="2954257" indent="0">
              <a:buNone/>
              <a:defRPr sz="831"/>
            </a:lvl8pPr>
            <a:lvl9pPr marL="3376293"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ECD109A3-A064-4A10-ADA6-4A4FD1722D1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626358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F5D7051E-5270-4375-A243-9E4BFF7661A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15877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1"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BFC0FED5-3084-467F-AEC8-2182149A5A4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7909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942236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dirty="0"/>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952067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6354346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26155981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35094699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12131658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3517136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4759249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31889001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12684768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221141289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42490316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47326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228716942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大阪湾（兵庫県）">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26497313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856394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45474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15414643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8852176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5637028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552253"/>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548680"/>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4" name="正方形/長方形 3"/>
          <p:cNvSpPr/>
          <p:nvPr userDrawn="1"/>
        </p:nvSpPr>
        <p:spPr>
          <a:xfrm>
            <a:off x="8028384" y="6551452"/>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86150"/>
            <a:ext cx="571500" cy="223838"/>
          </a:xfrm>
          <a:prstGeom prst="rect">
            <a:avLst/>
          </a:prstGeom>
          <a:noFill/>
        </p:spPr>
      </p:pic>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7216085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3294826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79200" y="2178000"/>
            <a:ext cx="8992800" cy="1899072"/>
          </a:xfrm>
        </p:spPr>
        <p:txBody>
          <a:bodyPr anchor="t">
            <a:normAutofit/>
          </a:bodyPr>
          <a:lstStyle>
            <a:lvl1pPr>
              <a:lnSpc>
                <a:spcPct val="120000"/>
              </a:lnSpc>
              <a:spcAft>
                <a:spcPts val="600"/>
              </a:spcAft>
              <a:defRPr sz="3200" b="1">
                <a:solidFill>
                  <a:srgbClr val="1F4769"/>
                </a:solidFill>
                <a:latin typeface="Meiryo UI" panose="020B0604030504040204" pitchFamily="50" charset="-128"/>
                <a:ea typeface="Meiryo UI" panose="020B0604030504040204" pitchFamily="50" charset="-128"/>
                <a:cs typeface="Meiryo UI" panose="020B0604030504040204" pitchFamily="50" charset="-128"/>
              </a:defRPr>
            </a:lvl1pPr>
          </a:lstStyle>
          <a:p>
            <a:br>
              <a:rPr kumimoji="1" lang="en-US" altLang="ja-JP"/>
            </a:br>
            <a:r>
              <a:rPr kumimoji="1" lang="ja-JP" altLang="en-US"/>
              <a:t>マスター タイトルの書式設定</a:t>
            </a:r>
          </a:p>
        </p:txBody>
      </p:sp>
      <p:sp>
        <p:nvSpPr>
          <p:cNvPr id="3" name="サブタイトル 2"/>
          <p:cNvSpPr>
            <a:spLocks noGrp="1"/>
          </p:cNvSpPr>
          <p:nvPr>
            <p:ph type="subTitle" idx="1"/>
          </p:nvPr>
        </p:nvSpPr>
        <p:spPr>
          <a:xfrm>
            <a:off x="0" y="4638848"/>
            <a:ext cx="9144000" cy="1022400"/>
          </a:xfrm>
        </p:spPr>
        <p:txBody>
          <a:bodyPr>
            <a:normAutofit/>
          </a:bodyPr>
          <a:lstStyle>
            <a:lvl1pPr marL="0" indent="0" algn="ctr">
              <a:lnSpc>
                <a:spcPct val="120000"/>
              </a:lnSpc>
              <a:spcBef>
                <a:spcPts val="0"/>
              </a:spcBef>
              <a:spcAft>
                <a:spcPts val="600"/>
              </a:spcAft>
              <a:buNone/>
              <a:defRPr sz="2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正方形/長方形 5"/>
          <p:cNvSpPr/>
          <p:nvPr userDrawn="1"/>
        </p:nvSpPr>
        <p:spPr>
          <a:xfrm>
            <a:off x="251520" y="3356992"/>
            <a:ext cx="8640960" cy="72008"/>
          </a:xfrm>
          <a:prstGeom prst="rect">
            <a:avLst/>
          </a:prstGeom>
          <a:gradFill flip="none" rotWithShape="1">
            <a:gsLst>
              <a:gs pos="50000">
                <a:schemeClr val="tx2"/>
              </a:gs>
              <a:gs pos="30000">
                <a:schemeClr val="tx2">
                  <a:lumMod val="40000"/>
                  <a:lumOff val="60000"/>
                </a:schemeClr>
              </a:gs>
              <a:gs pos="0">
                <a:schemeClr val="bg1"/>
              </a:gs>
              <a:gs pos="70000">
                <a:schemeClr val="tx2">
                  <a:lumMod val="40000"/>
                  <a:lumOff val="60000"/>
                </a:schemeClr>
              </a:gs>
              <a:gs pos="100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6055424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3783284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0" y="2132856"/>
            <a:ext cx="9144000" cy="1700174"/>
          </a:xfrm>
          <a:gradFill flip="none" rotWithShape="1">
            <a:gsLst>
              <a:gs pos="69600">
                <a:srgbClr val="0000FF"/>
              </a:gs>
              <a:gs pos="0">
                <a:srgbClr val="0000CC"/>
              </a:gs>
              <a:gs pos="100000">
                <a:srgbClr val="66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a:defRPr lang="ja-JP" altLang="en-US" b="1" dirty="0">
                <a:solidFill>
                  <a:schemeClr val="bg1"/>
                </a:solidFill>
                <a:latin typeface="+mj-ea"/>
                <a:ea typeface="+mj-ea"/>
              </a:defRPr>
            </a:lvl1pPr>
          </a:lstStyle>
          <a:p>
            <a:pPr marL="0" lvl="0"/>
            <a:r>
              <a:rPr kumimoji="1" lang="ja-JP" altLang="en-US"/>
              <a:t>マスター タイトルの書式設定</a:t>
            </a:r>
          </a:p>
        </p:txBody>
      </p:sp>
    </p:spTree>
    <p:extLst>
      <p:ext uri="{BB962C8B-B14F-4D97-AF65-F5344CB8AC3E}">
        <p14:creationId xmlns:p14="http://schemas.microsoft.com/office/powerpoint/2010/main" val="33621596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070334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917683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70019"/>
          </a:xfrm>
          <a:noFill/>
        </p:spPr>
        <p:txBody>
          <a:bodyPr wrap="square" lIns="72000" tIns="72000" rIns="72000" bIns="36000" rtlCol="0">
            <a:noAutofit/>
          </a:bodyPr>
          <a:lstStyle>
            <a:lvl1pPr algn="just">
              <a:defRPr lang="ja-JP" altLang="en-US" sz="2400" b="1">
                <a:solidFill>
                  <a:schemeClr val="tx2"/>
                </a:solidFill>
                <a:latin typeface="+mj-ea"/>
                <a:ea typeface="+mj-ea"/>
              </a:defRPr>
            </a:lvl1pPr>
          </a:lstStyle>
          <a:p>
            <a:pPr marL="0" lvl="0" algn="just">
              <a:lnSpc>
                <a:spcPct val="120000"/>
              </a:lnSpc>
              <a:spcAft>
                <a:spcPts val="600"/>
              </a:spcAft>
            </a:pPr>
            <a:r>
              <a:rPr kumimoji="1" lang="ja-JP" altLang="en-US"/>
              <a:t>マスター タイトルの書式設定</a:t>
            </a:r>
          </a:p>
        </p:txBody>
      </p:sp>
      <p:sp>
        <p:nvSpPr>
          <p:cNvPr id="8" name="正方形/長方形 7"/>
          <p:cNvSpPr/>
          <p:nvPr userDrawn="1"/>
        </p:nvSpPr>
        <p:spPr>
          <a:xfrm>
            <a:off x="0" y="411947"/>
            <a:ext cx="9144000" cy="72008"/>
          </a:xfrm>
          <a:prstGeom prst="rect">
            <a:avLst/>
          </a:prstGeom>
          <a:gradFill flip="none" rotWithShape="1">
            <a:gsLst>
              <a:gs pos="0">
                <a:schemeClr val="tx2"/>
              </a:gs>
              <a:gs pos="32000">
                <a:schemeClr val="tx2">
                  <a:lumMod val="40000"/>
                  <a:lumOff val="60000"/>
                </a:schemeClr>
              </a:gs>
              <a:gs pos="87000">
                <a:schemeClr val="accent1">
                  <a:tint val="15000"/>
                  <a:satMod val="350000"/>
                  <a:lumMod val="0"/>
                  <a:lumOff val="100000"/>
                  <a:alpha val="0"/>
                </a:schemeClr>
              </a:gs>
            </a:gsLst>
            <a:lin ang="0" scaled="1"/>
            <a:tileRect/>
          </a:gradFill>
          <a:ln>
            <a:no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latin typeface="+mn-ea"/>
            </a:endParaRPr>
          </a:p>
        </p:txBody>
      </p:sp>
      <p:sp>
        <p:nvSpPr>
          <p:cNvPr id="6" name="テキスト ボックス 5"/>
          <p:cNvSpPr txBox="1"/>
          <p:nvPr userDrawn="1"/>
        </p:nvSpPr>
        <p:spPr>
          <a:xfrm>
            <a:off x="8604000" y="6552908"/>
            <a:ext cx="504000" cy="288000"/>
          </a:xfrm>
          <a:prstGeom prst="rect">
            <a:avLst/>
          </a:prstGeom>
          <a:noFill/>
        </p:spPr>
        <p:txBody>
          <a:bodyPr wrap="none" rtlCol="0" anchor="ctr">
            <a:noAutofit/>
          </a:bodyPr>
          <a:lstStyle/>
          <a:p>
            <a:pPr algn="r"/>
            <a:fld id="{0E4E0B74-C8CC-4E75-86AB-9D7878029A4A}" type="slidenum">
              <a:rPr kumimoji="1" lang="ja-JP" altLang="en-US" sz="1400" smtClean="0">
                <a:latin typeface="+mn-ea"/>
                <a:ea typeface="+mn-ea"/>
              </a:rPr>
              <a:pPr algn="r"/>
              <a:t>‹#›</a:t>
            </a:fld>
            <a:endParaRPr kumimoji="1" lang="ja-JP" altLang="en-US" sz="1400">
              <a:latin typeface="+mn-ea"/>
              <a:ea typeface="+mn-ea"/>
            </a:endParaRPr>
          </a:p>
        </p:txBody>
      </p:sp>
    </p:spTree>
    <p:extLst>
      <p:ext uri="{BB962C8B-B14F-4D97-AF65-F5344CB8AC3E}">
        <p14:creationId xmlns:p14="http://schemas.microsoft.com/office/powerpoint/2010/main" val="182717903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userDrawn="1"/>
        </p:nvSpPr>
        <p:spPr>
          <a:xfrm>
            <a:off x="8028384" y="6542906"/>
            <a:ext cx="1080120" cy="28803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3" descr="D:\taihaku\My Pictures\images\JMA-logo.JPG"/>
          <p:cNvPicPr>
            <a:picLocks noChangeAspect="1" noChangeArrowheads="1"/>
          </p:cNvPicPr>
          <p:nvPr userDrawn="1"/>
        </p:nvPicPr>
        <p:blipFill>
          <a:blip r:embed="rId2" cstate="screen">
            <a:clrChange>
              <a:clrFrom>
                <a:srgbClr val="FFFEF8"/>
              </a:clrFrom>
              <a:clrTo>
                <a:srgbClr val="FFFEF8">
                  <a:alpha val="0"/>
                </a:srgbClr>
              </a:clrTo>
            </a:clrChange>
            <a:extLst>
              <a:ext uri="{28A0092B-C50C-407E-A947-70E740481C1C}">
                <a14:useLocalDpi xmlns:a14="http://schemas.microsoft.com/office/drawing/2010/main" val="0"/>
              </a:ext>
            </a:extLst>
          </a:blip>
          <a:srcRect/>
          <a:stretch>
            <a:fillRect/>
          </a:stretch>
        </p:blipFill>
        <p:spPr bwMode="auto">
          <a:xfrm>
            <a:off x="8104956" y="6577604"/>
            <a:ext cx="571500" cy="223838"/>
          </a:xfrm>
          <a:prstGeom prst="rect">
            <a:avLst/>
          </a:prstGeom>
          <a:noFill/>
        </p:spPr>
      </p:pic>
      <p:sp>
        <p:nvSpPr>
          <p:cNvPr id="7" name="テキスト ボックス 6"/>
          <p:cNvSpPr txBox="1"/>
          <p:nvPr userDrawn="1"/>
        </p:nvSpPr>
        <p:spPr>
          <a:xfrm>
            <a:off x="8604000" y="6544362"/>
            <a:ext cx="504000" cy="288000"/>
          </a:xfrm>
          <a:prstGeom prst="rect">
            <a:avLst/>
          </a:prstGeom>
          <a:noFill/>
        </p:spPr>
        <p:txBody>
          <a:bodyPr wrap="none" rtlCol="0" anchor="ctr">
            <a:noAutofit/>
          </a:bodyPr>
          <a:lstStyle/>
          <a:p>
            <a:pPr algn="r"/>
            <a:fld id="{0E4E0B74-C8CC-4E75-86AB-9D7878029A4A}" type="slidenum">
              <a:rPr kumimoji="1" lang="ja-JP" altLang="en-US" sz="1600" smtClean="0">
                <a:latin typeface="+mn-ea"/>
                <a:ea typeface="+mn-ea"/>
              </a:rPr>
              <a:pPr algn="r"/>
              <a:t>‹#›</a:t>
            </a:fld>
            <a:endParaRPr kumimoji="1" lang="ja-JP" altLang="en-US" sz="1600">
              <a:latin typeface="+mn-ea"/>
              <a:ea typeface="+mn-ea"/>
            </a:endParaRPr>
          </a:p>
        </p:txBody>
      </p:sp>
    </p:spTree>
    <p:extLst>
      <p:ext uri="{BB962C8B-B14F-4D97-AF65-F5344CB8AC3E}">
        <p14:creationId xmlns:p14="http://schemas.microsoft.com/office/powerpoint/2010/main" val="162277608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5"/>
            <a:ext cx="9144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692275" y="3284538"/>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a:latin typeface="Arial" charset="0"/>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6051550"/>
            <a:ext cx="21240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0" y="6524625"/>
            <a:ext cx="3636963" cy="274638"/>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619250" y="2133600"/>
            <a:ext cx="7524750"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 サブタイトルの書式設定</a:t>
            </a:r>
          </a:p>
        </p:txBody>
      </p:sp>
      <p:sp>
        <p:nvSpPr>
          <p:cNvPr id="9"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10"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11" name="Rectangle 6"/>
          <p:cNvSpPr>
            <a:spLocks noGrp="1" noChangeArrowheads="1"/>
          </p:cNvSpPr>
          <p:nvPr>
            <p:ph type="sldNum" sz="quarter" idx="12"/>
          </p:nvPr>
        </p:nvSpPr>
        <p:spPr>
          <a:xfrm>
            <a:off x="6553200" y="6245225"/>
            <a:ext cx="2133600" cy="476250"/>
          </a:xfrm>
        </p:spPr>
        <p:txBody>
          <a:bodyPr/>
          <a:lstStyle>
            <a:lvl1pPr>
              <a:defRPr/>
            </a:lvl1pPr>
          </a:lstStyle>
          <a:p>
            <a:fld id="{64EF6362-25D0-430E-9129-6111D8DA0EC2}" type="slidenum">
              <a:rPr lang="en-US" altLang="ja-JP"/>
              <a:pPr/>
              <a:t>‹#›</a:t>
            </a:fld>
            <a:endParaRPr lang="en-US" altLang="ja-JP"/>
          </a:p>
        </p:txBody>
      </p:sp>
      <p:sp>
        <p:nvSpPr>
          <p:cNvPr id="12"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111925268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1BA257A-EE00-4147-AFCD-C8822F9A61E0}" type="slidenum">
              <a:rPr lang="en-US" altLang="ja-JP"/>
              <a:pPr/>
              <a:t>‹#›</a:t>
            </a:fld>
            <a:endParaRPr lang="en-US" altLang="ja-JP"/>
          </a:p>
        </p:txBody>
      </p:sp>
    </p:spTree>
    <p:extLst>
      <p:ext uri="{BB962C8B-B14F-4D97-AF65-F5344CB8AC3E}">
        <p14:creationId xmlns:p14="http://schemas.microsoft.com/office/powerpoint/2010/main" val="20090014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00AEC7C-9BE1-485D-B828-6E33D74698D1}" type="slidenum">
              <a:rPr lang="en-US" altLang="ja-JP"/>
              <a:pPr/>
              <a:t>‹#›</a:t>
            </a:fld>
            <a:endParaRPr lang="en-US" altLang="ja-JP"/>
          </a:p>
        </p:txBody>
      </p:sp>
    </p:spTree>
    <p:extLst>
      <p:ext uri="{BB962C8B-B14F-4D97-AF65-F5344CB8AC3E}">
        <p14:creationId xmlns:p14="http://schemas.microsoft.com/office/powerpoint/2010/main" val="436664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BE02F07-BB75-40F3-B2AC-C42FD62824CB}" type="slidenum">
              <a:rPr lang="en-US" altLang="ja-JP"/>
              <a:pPr/>
              <a:t>‹#›</a:t>
            </a:fld>
            <a:endParaRPr lang="en-US" altLang="ja-JP"/>
          </a:p>
        </p:txBody>
      </p:sp>
    </p:spTree>
    <p:extLst>
      <p:ext uri="{BB962C8B-B14F-4D97-AF65-F5344CB8AC3E}">
        <p14:creationId xmlns:p14="http://schemas.microsoft.com/office/powerpoint/2010/main" val="202797148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1687D81F-895B-4273-ACB2-FE8DA0CD6923}" type="slidenum">
              <a:rPr lang="en-US" altLang="ja-JP"/>
              <a:pPr/>
              <a:t>‹#›</a:t>
            </a:fld>
            <a:endParaRPr lang="en-US" altLang="ja-JP"/>
          </a:p>
        </p:txBody>
      </p:sp>
    </p:spTree>
    <p:extLst>
      <p:ext uri="{BB962C8B-B14F-4D97-AF65-F5344CB8AC3E}">
        <p14:creationId xmlns:p14="http://schemas.microsoft.com/office/powerpoint/2010/main" val="33788170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1">
                <a:latin typeface="Meiryo UI" panose="020B0604030504040204" pitchFamily="50" charset="-128"/>
                <a:ea typeface="Meiryo UI" panose="020B0604030504040204" pitchFamily="50" charset="-128"/>
              </a:defRPr>
            </a:lvl1p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0130A7E8-D579-4ABB-AE2B-AB801F1D8847}" type="slidenum">
              <a:rPr lang="en-US" altLang="ja-JP" smtClean="0"/>
              <a:pPr/>
              <a:t>‹#›</a:t>
            </a:fld>
            <a:endParaRPr lang="en-US" altLang="ja-JP"/>
          </a:p>
        </p:txBody>
      </p:sp>
      <p:sp>
        <p:nvSpPr>
          <p:cNvPr id="6"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145723841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atin typeface="Meiryo UI" panose="020B0604030504040204" pitchFamily="50" charset="-128"/>
                <a:ea typeface="Meiryo UI" panose="020B0604030504040204" pitchFamily="50" charset="-128"/>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fld id="{83272FE9-E144-4585-A86B-B6E7D7C45EF8}" type="slidenum">
              <a:rPr lang="en-US" altLang="ja-JP" smtClean="0"/>
              <a:pPr/>
              <a:t>‹#›</a:t>
            </a:fld>
            <a:endParaRPr lang="en-US" altLang="ja-JP"/>
          </a:p>
        </p:txBody>
      </p:sp>
      <p:sp>
        <p:nvSpPr>
          <p:cNvPr id="5" name="スライド番号プレースホルダ 5"/>
          <p:cNvSpPr txBox="1">
            <a:spLocks/>
          </p:cNvSpPr>
          <p:nvPr userDrawn="1"/>
        </p:nvSpPr>
        <p:spPr bwMode="auto">
          <a:xfrm>
            <a:off x="8604000" y="6526800"/>
            <a:ext cx="504000" cy="2880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eiryo UI" panose="020B0604030504040204" pitchFamily="50" charset="-128"/>
                <a:ea typeface="Meiryo UI" panose="020B060403050404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D2D8002D-B5B0-4BAC-B1F6-782DDCCE6D9C}" type="slidenum">
              <a:rPr lang="ja-JP" altLang="en-US" smtClean="0"/>
              <a:pPr/>
              <a:t>‹#›</a:t>
            </a:fld>
            <a:endParaRPr lang="ja-JP" altLang="en-US"/>
          </a:p>
        </p:txBody>
      </p:sp>
    </p:spTree>
    <p:extLst>
      <p:ext uri="{BB962C8B-B14F-4D97-AF65-F5344CB8AC3E}">
        <p14:creationId xmlns:p14="http://schemas.microsoft.com/office/powerpoint/2010/main" val="171761503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D03AB66-6148-4F37-9D43-CFAB95CF351A}" type="slidenum">
              <a:rPr lang="en-US" altLang="ja-JP"/>
              <a:pPr/>
              <a:t>‹#›</a:t>
            </a:fld>
            <a:endParaRPr lang="en-US" altLang="ja-JP"/>
          </a:p>
        </p:txBody>
      </p:sp>
    </p:spTree>
    <p:extLst>
      <p:ext uri="{BB962C8B-B14F-4D97-AF65-F5344CB8AC3E}">
        <p14:creationId xmlns:p14="http://schemas.microsoft.com/office/powerpoint/2010/main" val="3206514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50676"/>
            <a:ext cx="7466120" cy="476250"/>
          </a:xfrm>
        </p:spPr>
        <p:txBody>
          <a:bodyPr/>
          <a:lstStyle/>
          <a:p>
            <a:r>
              <a:rPr lang="ja-JP" altLang="en-US" dirty="0"/>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16F40DD1-DC7E-449D-BFAD-61657FD938A3}" type="slidenum">
              <a:rPr lang="en-US" altLang="ja-JP"/>
              <a:pPr/>
              <a:t>‹#›</a:t>
            </a:fld>
            <a:endParaRPr lang="en-US" altLang="ja-JP"/>
          </a:p>
        </p:txBody>
      </p:sp>
    </p:spTree>
    <p:extLst>
      <p:ext uri="{BB962C8B-B14F-4D97-AF65-F5344CB8AC3E}">
        <p14:creationId xmlns:p14="http://schemas.microsoft.com/office/powerpoint/2010/main" val="34253939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749AA80-849D-44C8-92E6-3C415D1C8526}" type="slidenum">
              <a:rPr lang="en-US" altLang="ja-JP"/>
              <a:pPr/>
              <a:t>‹#›</a:t>
            </a:fld>
            <a:endParaRPr lang="en-US" altLang="ja-JP"/>
          </a:p>
        </p:txBody>
      </p:sp>
    </p:spTree>
    <p:extLst>
      <p:ext uri="{BB962C8B-B14F-4D97-AF65-F5344CB8AC3E}">
        <p14:creationId xmlns:p14="http://schemas.microsoft.com/office/powerpoint/2010/main" val="41921362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0"/>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B306162-556B-459B-982E-ED75905D9E2F}" type="slidenum">
              <a:rPr lang="en-US" altLang="ja-JP"/>
              <a:pPr/>
              <a:t>‹#›</a:t>
            </a:fld>
            <a:endParaRPr lang="en-US" altLang="ja-JP"/>
          </a:p>
        </p:txBody>
      </p:sp>
    </p:spTree>
    <p:extLst>
      <p:ext uri="{BB962C8B-B14F-4D97-AF65-F5344CB8AC3E}">
        <p14:creationId xmlns:p14="http://schemas.microsoft.com/office/powerpoint/2010/main" val="333881367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30844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72" name="スライド番号プレースホルダ 5"/>
          <p:cNvSpPr>
            <a:spLocks noGrp="1"/>
          </p:cNvSpPr>
          <p:nvPr>
            <p:ph type="sldNum" sz="quarter" idx="10"/>
          </p:nvPr>
        </p:nvSpPr>
        <p:spPr>
          <a:xfrm>
            <a:off x="8730691" y="6492910"/>
            <a:ext cx="410924" cy="365091"/>
          </a:xfrm>
        </p:spPr>
        <p:txBody>
          <a:bodyPr/>
          <a:lstStyle>
            <a:lvl1pPr algn="ctr">
              <a:defRPr kumimoji="1" lang="en-US" altLang="ja-JP" sz="1754" b="1" kern="1200">
                <a:solidFill>
                  <a:schemeClr val="tx1"/>
                </a:solidFill>
                <a:latin typeface="+mn-lt"/>
                <a:ea typeface="ＭＳ Ｐゴシック" pitchFamily="50" charset="-128"/>
                <a:cs typeface="+mn-cs"/>
              </a:defRPr>
            </a:lvl1pPr>
          </a:lstStyle>
          <a:p>
            <a:pPr>
              <a:defRPr/>
            </a:pPr>
            <a:fld id="{28D870BF-B121-4727-90C4-B930330A372C}" type="slidenum">
              <a:rPr smtClean="0">
                <a:solidFill>
                  <a:srgbClr val="000000"/>
                </a:solidFill>
              </a:rPr>
              <a:pPr>
                <a:defRPr/>
              </a:pPr>
              <a:t>‹#›</a:t>
            </a:fld>
            <a:endParaRPr lang="ja-JP" altLang="en-US">
              <a:solidFill>
                <a:srgbClr val="000000"/>
              </a:solidFill>
            </a:endParaRPr>
          </a:p>
        </p:txBody>
      </p:sp>
      <p:grpSp>
        <p:nvGrpSpPr>
          <p:cNvPr id="1073" name="Group 18"/>
          <p:cNvGrpSpPr/>
          <p:nvPr userDrawn="1"/>
        </p:nvGrpSpPr>
        <p:grpSpPr>
          <a:xfrm>
            <a:off x="0" y="-29029"/>
            <a:ext cx="9144000" cy="748453"/>
            <a:chOff x="0" y="0"/>
            <a:chExt cx="5760" cy="344"/>
          </a:xfrm>
        </p:grpSpPr>
        <p:pic>
          <p:nvPicPr>
            <p:cNvPr id="1074"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075" name="Group 17"/>
            <p:cNvGrpSpPr/>
            <p:nvPr userDrawn="1"/>
          </p:nvGrpSpPr>
          <p:grpSpPr>
            <a:xfrm>
              <a:off x="0" y="0"/>
              <a:ext cx="5760" cy="318"/>
              <a:chOff x="0" y="0"/>
              <a:chExt cx="5760" cy="318"/>
            </a:xfrm>
          </p:grpSpPr>
          <p:pic>
            <p:nvPicPr>
              <p:cNvPr id="1076"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077"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078"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079" name="Rectangle 2"/>
          <p:cNvSpPr>
            <a:spLocks noGrp="1" noChangeArrowheads="1"/>
          </p:cNvSpPr>
          <p:nvPr>
            <p:ph type="title"/>
          </p:nvPr>
        </p:nvSpPr>
        <p:spPr>
          <a:xfrm>
            <a:off x="0" y="0"/>
            <a:ext cx="7740352"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6279702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4"/>
          </p:nvPr>
        </p:nvSpPr>
        <p:spPr>
          <a:xfrm>
            <a:off x="7010400" y="4895"/>
            <a:ext cx="2133600" cy="288056"/>
          </a:xfrm>
          <a:prstGeom prst="rect">
            <a:avLst/>
          </a:prstGeom>
        </p:spPr>
        <p:txBody>
          <a:bodyPr/>
          <a:lstStyle>
            <a:lvl1pPr>
              <a:defRPr sz="1023"/>
            </a:lvl1pPr>
          </a:lstStyle>
          <a:p>
            <a:pPr algn="r">
              <a:defRPr/>
            </a:pPr>
            <a:fld id="{651FC12D-27C1-4F31-90C9-A93D49E44687}" type="slidenum">
              <a:rPr lang="en-US" altLang="ja-JP" smtClean="0"/>
              <a:pPr algn="r">
                <a:defRPr/>
              </a:pPr>
              <a:t>‹#›</a:t>
            </a:fld>
            <a:endParaRPr lang="en-US" altLang="ja-JP"/>
          </a:p>
        </p:txBody>
      </p:sp>
    </p:spTree>
    <p:extLst>
      <p:ext uri="{BB962C8B-B14F-4D97-AF65-F5344CB8AC3E}">
        <p14:creationId xmlns:p14="http://schemas.microsoft.com/office/powerpoint/2010/main" val="3001406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xfrm>
            <a:off x="7010400" y="6525344"/>
            <a:ext cx="2133600" cy="476250"/>
          </a:xfrm>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image" Target="../media/image3.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image" Target="../media/image2.png"/><Relationship Id="rId2" Type="http://schemas.openxmlformats.org/officeDocument/2006/relationships/slideLayout" Target="../slideLayouts/slideLayout25.xml"/><Relationship Id="rId16" Type="http://schemas.openxmlformats.org/officeDocument/2006/relationships/image" Target="../media/image1.png"/><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3.xml"/><Relationship Id="rId10" Type="http://schemas.openxmlformats.org/officeDocument/2006/relationships/slideLayout" Target="../slideLayouts/slideLayout33.xml"/><Relationship Id="rId19" Type="http://schemas.openxmlformats.org/officeDocument/2006/relationships/image" Target="../media/image4.wmf"/><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40.xml"/><Relationship Id="rId7" Type="http://schemas.openxmlformats.org/officeDocument/2006/relationships/slideLayout" Target="../slideLayouts/slideLayout4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image" Target="../media/image3.png"/><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image" Target="../media/image2.png"/><Relationship Id="rId2" Type="http://schemas.openxmlformats.org/officeDocument/2006/relationships/slideLayout" Target="../slideLayouts/slideLayout53.xml"/><Relationship Id="rId16" Type="http://schemas.openxmlformats.org/officeDocument/2006/relationships/image" Target="../media/image1.png"/><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theme" Target="../theme/theme6.xml"/><Relationship Id="rId10" Type="http://schemas.openxmlformats.org/officeDocument/2006/relationships/slideLayout" Target="../slideLayouts/slideLayout61.xml"/><Relationship Id="rId19" Type="http://schemas.openxmlformats.org/officeDocument/2006/relationships/image" Target="../media/image4.wmf"/><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596108"/>
            <a:ext cx="2133600" cy="26189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メイリオ" panose="020B0604030504040204" pitchFamily="50" charset="-128"/>
                <a:ea typeface="メイリオ" panose="020B0604030504040204" pitchFamily="50" charset="-128"/>
              </a:defRPr>
            </a:lvl1pPr>
          </a:lstStyle>
          <a:p>
            <a:pPr>
              <a:defRPr/>
            </a:pPr>
            <a:fld id="{FFDCE21E-3BF4-4A13-BE4A-B95BE9787BE2}" type="slidenum">
              <a:rPr lang="en-US" altLang="ja-JP" smtClean="0"/>
              <a:pPr>
                <a:defRPr/>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88776"/>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400" b="1">
          <a:solidFill>
            <a:srgbClr val="4087C8"/>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Arial" charset="0"/>
                <a:ea typeface="ＭＳ Ｐゴシック" pitchFamily="50" charset="-128"/>
              </a:defRPr>
            </a:lvl1pPr>
          </a:lstStyle>
          <a:p>
            <a:pPr>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Arial" charset="0"/>
                <a:ea typeface="ＭＳ Ｐゴシック" pitchFamily="50" charset="-128"/>
              </a:defRPr>
            </a:lvl1pPr>
          </a:lstStyle>
          <a:p>
            <a:pPr>
              <a:defRPr/>
            </a:pPr>
            <a:fld id="{0236B547-3939-4448-B510-15C4227AECE5}" type="slidenum">
              <a:rPr lang="en-US" altLang="ja-JP">
                <a:solidFill>
                  <a:srgbClr val="000000"/>
                </a:solidFill>
              </a:rPr>
              <a:pPr>
                <a:defRPr/>
              </a:pPr>
              <a:t>‹#›</a:t>
            </a:fld>
            <a:endParaRPr lang="en-US" altLang="ja-JP">
              <a:solidFill>
                <a:srgbClr val="000000"/>
              </a:solidFill>
            </a:endParaRPr>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nvGrpSpPr>
          <p:cNvPr id="2" name="Group 27"/>
          <p:cNvGrpSpPr>
            <a:grpSpLocks/>
          </p:cNvGrpSpPr>
          <p:nvPr/>
        </p:nvGrpSpPr>
        <p:grpSpPr bwMode="auto">
          <a:xfrm>
            <a:off x="0" y="333378"/>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solidFill>
                  <a:srgbClr val="000000"/>
                </a:solidFill>
                <a:latin typeface="Arial"/>
                <a:ea typeface="ＭＳ Ｐゴシック"/>
              </a:endParaRPr>
            </a:p>
          </p:txBody>
        </p:sp>
      </p:grpSp>
      <p:sp>
        <p:nvSpPr>
          <p:cNvPr id="7176" name="Rectangle 22"/>
          <p:cNvSpPr>
            <a:spLocks noGrp="1" noChangeArrowheads="1"/>
          </p:cNvSpPr>
          <p:nvPr>
            <p:ph type="title"/>
          </p:nvPr>
        </p:nvSpPr>
        <p:spPr bwMode="auto">
          <a:xfrm>
            <a:off x="2"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7" name="Picture 32" descr="ppjtitle"/>
          <p:cNvPicPr>
            <a:picLocks noChangeAspect="1" noChangeArrowheads="1"/>
          </p:cNvPicPr>
          <p:nvPr/>
        </p:nvPicPr>
        <p:blipFill>
          <a:blip r:embed="rId14" cstate="print"/>
          <a:srcRect/>
          <a:stretch>
            <a:fillRect/>
          </a:stretch>
        </p:blipFill>
        <p:spPr bwMode="auto">
          <a:xfrm>
            <a:off x="8028844" y="1"/>
            <a:ext cx="1115157" cy="334963"/>
          </a:xfrm>
          <a:prstGeom prst="rect">
            <a:avLst/>
          </a:prstGeom>
          <a:noFill/>
          <a:ln w="9525">
            <a:noFill/>
            <a:miter lim="800000"/>
            <a:headEnd/>
            <a:tailEnd/>
          </a:ln>
        </p:spPr>
      </p:pic>
    </p:spTree>
    <p:extLst>
      <p:ext uri="{BB962C8B-B14F-4D97-AF65-F5344CB8AC3E}">
        <p14:creationId xmlns:p14="http://schemas.microsoft.com/office/powerpoint/2010/main" val="2804998401"/>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Lst>
  <p:hf hdr="0" ftr="0" dt="0"/>
  <p:txStyles>
    <p:titleStyle>
      <a:lvl1pPr algn="l" rtl="0" eaLnBrk="0" fontAlgn="base" hangingPunct="0">
        <a:spcBef>
          <a:spcPct val="0"/>
        </a:spcBef>
        <a:spcAft>
          <a:spcPct val="0"/>
        </a:spcAft>
        <a:defRPr kumimoji="1" sz="2584">
          <a:solidFill>
            <a:schemeClr val="tx1"/>
          </a:solidFill>
          <a:latin typeface="+mj-lt"/>
          <a:ea typeface="+mj-ea"/>
          <a:cs typeface="+mj-cs"/>
        </a:defRPr>
      </a:lvl1pPr>
      <a:lvl2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4">
          <a:solidFill>
            <a:schemeClr val="tx1"/>
          </a:solidFill>
          <a:latin typeface="HGP創英角ｺﾞｼｯｸUB" pitchFamily="50" charset="-128"/>
          <a:ea typeface="HGP創英角ｺﾞｼｯｸUB" pitchFamily="50" charset="-128"/>
        </a:defRPr>
      </a:lvl5pPr>
      <a:lvl6pPr marL="42203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6pPr>
      <a:lvl7pPr marL="844073"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7pPr>
      <a:lvl8pPr marL="1266110"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8pPr>
      <a:lvl9pPr marL="1688147" algn="l" rtl="0" fontAlgn="base">
        <a:spcBef>
          <a:spcPct val="0"/>
        </a:spcBef>
        <a:spcAft>
          <a:spcPct val="0"/>
        </a:spcAft>
        <a:defRPr kumimoji="1" sz="2584">
          <a:solidFill>
            <a:schemeClr val="tx1"/>
          </a:solidFill>
          <a:latin typeface="HGP創英角ｺﾞｼｯｸUB" pitchFamily="50" charset="-128"/>
          <a:ea typeface="HGP創英角ｺﾞｼｯｸUB" pitchFamily="50" charset="-128"/>
        </a:defRPr>
      </a:lvl9pPr>
    </p:titleStyle>
    <p:bodyStyle>
      <a:lvl1pPr marL="316528" indent="-316528" algn="l" rtl="0" eaLnBrk="0" fontAlgn="base" hangingPunct="0">
        <a:spcBef>
          <a:spcPct val="20000"/>
        </a:spcBef>
        <a:spcAft>
          <a:spcPct val="0"/>
        </a:spcAft>
        <a:buChar char="•"/>
        <a:defRPr kumimoji="1" sz="2954">
          <a:solidFill>
            <a:schemeClr val="tx1"/>
          </a:solidFill>
          <a:latin typeface="+mn-lt"/>
          <a:ea typeface="ＭＳ Ｐゴシック" pitchFamily="50" charset="-128"/>
          <a:cs typeface="+mn-cs"/>
        </a:defRPr>
      </a:lvl1pPr>
      <a:lvl2pPr marL="685809" indent="-263773" algn="l" rtl="0" eaLnBrk="0" fontAlgn="base" hangingPunct="0">
        <a:spcBef>
          <a:spcPct val="20000"/>
        </a:spcBef>
        <a:spcAft>
          <a:spcPct val="0"/>
        </a:spcAft>
        <a:buChar char="–"/>
        <a:defRPr kumimoji="1" sz="2584">
          <a:solidFill>
            <a:schemeClr val="tx1"/>
          </a:solidFill>
          <a:latin typeface="+mn-lt"/>
          <a:ea typeface="ＭＳ Ｐゴシック" pitchFamily="50" charset="-128"/>
        </a:defRPr>
      </a:lvl2pPr>
      <a:lvl3pPr marL="1055092" indent="-211019" algn="l" rtl="0" eaLnBrk="0" fontAlgn="base" hangingPunct="0">
        <a:spcBef>
          <a:spcPct val="20000"/>
        </a:spcBef>
        <a:spcAft>
          <a:spcPct val="0"/>
        </a:spcAft>
        <a:buChar char="•"/>
        <a:defRPr kumimoji="1" sz="2216">
          <a:solidFill>
            <a:schemeClr val="tx1"/>
          </a:solidFill>
          <a:latin typeface="+mn-lt"/>
          <a:ea typeface="ＭＳ Ｐゴシック" pitchFamily="50" charset="-128"/>
        </a:defRPr>
      </a:lvl3pPr>
      <a:lvl4pPr marL="1477128"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4pPr>
      <a:lvl5pPr marL="1899165" indent="-211019" algn="l" rtl="0" eaLnBrk="0" fontAlgn="base" hangingPunct="0">
        <a:spcBef>
          <a:spcPct val="20000"/>
        </a:spcBef>
        <a:spcAft>
          <a:spcPct val="0"/>
        </a:spcAft>
        <a:buChar char="»"/>
        <a:defRPr kumimoji="1" sz="1846">
          <a:solidFill>
            <a:schemeClr val="tx1"/>
          </a:solidFill>
          <a:latin typeface="+mn-lt"/>
          <a:ea typeface="ＭＳ Ｐゴシック" pitchFamily="50" charset="-128"/>
        </a:defRPr>
      </a:lvl5pPr>
      <a:lvl6pPr marL="2321202" indent="-211019" algn="l" rtl="0" fontAlgn="base">
        <a:spcBef>
          <a:spcPct val="20000"/>
        </a:spcBef>
        <a:spcAft>
          <a:spcPct val="0"/>
        </a:spcAft>
        <a:buChar char="»"/>
        <a:defRPr kumimoji="1" sz="1846">
          <a:solidFill>
            <a:schemeClr val="tx1"/>
          </a:solidFill>
          <a:latin typeface="+mn-lt"/>
          <a:ea typeface="+mn-ea"/>
        </a:defRPr>
      </a:lvl6pPr>
      <a:lvl7pPr marL="2743238" indent="-211019" algn="l" rtl="0" fontAlgn="base">
        <a:spcBef>
          <a:spcPct val="20000"/>
        </a:spcBef>
        <a:spcAft>
          <a:spcPct val="0"/>
        </a:spcAft>
        <a:buChar char="»"/>
        <a:defRPr kumimoji="1" sz="1846">
          <a:solidFill>
            <a:schemeClr val="tx1"/>
          </a:solidFill>
          <a:latin typeface="+mn-lt"/>
          <a:ea typeface="+mn-ea"/>
        </a:defRPr>
      </a:lvl7pPr>
      <a:lvl8pPr marL="3165275" indent="-211019" algn="l" rtl="0" fontAlgn="base">
        <a:spcBef>
          <a:spcPct val="20000"/>
        </a:spcBef>
        <a:spcAft>
          <a:spcPct val="0"/>
        </a:spcAft>
        <a:buChar char="»"/>
        <a:defRPr kumimoji="1" sz="1846">
          <a:solidFill>
            <a:schemeClr val="tx1"/>
          </a:solidFill>
          <a:latin typeface="+mn-lt"/>
          <a:ea typeface="+mn-ea"/>
        </a:defRPr>
      </a:lvl8pPr>
      <a:lvl9pPr marL="3587312" indent="-211019"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73" rtl="0" eaLnBrk="1" latinLnBrk="0" hangingPunct="1">
        <a:defRPr kumimoji="1" sz="1661" kern="1200">
          <a:solidFill>
            <a:schemeClr val="tx1"/>
          </a:solidFill>
          <a:latin typeface="+mn-lt"/>
          <a:ea typeface="+mn-ea"/>
          <a:cs typeface="+mn-cs"/>
        </a:defRPr>
      </a:lvl1pPr>
      <a:lvl2pPr marL="422037" algn="l" defTabSz="844073" rtl="0" eaLnBrk="1" latinLnBrk="0" hangingPunct="1">
        <a:defRPr kumimoji="1" sz="1661" kern="1200">
          <a:solidFill>
            <a:schemeClr val="tx1"/>
          </a:solidFill>
          <a:latin typeface="+mn-lt"/>
          <a:ea typeface="+mn-ea"/>
          <a:cs typeface="+mn-cs"/>
        </a:defRPr>
      </a:lvl2pPr>
      <a:lvl3pPr marL="844073" algn="l" defTabSz="844073" rtl="0" eaLnBrk="1" latinLnBrk="0" hangingPunct="1">
        <a:defRPr kumimoji="1" sz="1661" kern="1200">
          <a:solidFill>
            <a:schemeClr val="tx1"/>
          </a:solidFill>
          <a:latin typeface="+mn-lt"/>
          <a:ea typeface="+mn-ea"/>
          <a:cs typeface="+mn-cs"/>
        </a:defRPr>
      </a:lvl3pPr>
      <a:lvl4pPr marL="1266110" algn="l" defTabSz="844073" rtl="0" eaLnBrk="1" latinLnBrk="0" hangingPunct="1">
        <a:defRPr kumimoji="1" sz="1661" kern="1200">
          <a:solidFill>
            <a:schemeClr val="tx1"/>
          </a:solidFill>
          <a:latin typeface="+mn-lt"/>
          <a:ea typeface="+mn-ea"/>
          <a:cs typeface="+mn-cs"/>
        </a:defRPr>
      </a:lvl4pPr>
      <a:lvl5pPr marL="1688147" algn="l" defTabSz="844073" rtl="0" eaLnBrk="1" latinLnBrk="0" hangingPunct="1">
        <a:defRPr kumimoji="1" sz="1661" kern="1200">
          <a:solidFill>
            <a:schemeClr val="tx1"/>
          </a:solidFill>
          <a:latin typeface="+mn-lt"/>
          <a:ea typeface="+mn-ea"/>
          <a:cs typeface="+mn-cs"/>
        </a:defRPr>
      </a:lvl5pPr>
      <a:lvl6pPr marL="2110184" algn="l" defTabSz="844073" rtl="0" eaLnBrk="1" latinLnBrk="0" hangingPunct="1">
        <a:defRPr kumimoji="1" sz="1661" kern="1200">
          <a:solidFill>
            <a:schemeClr val="tx1"/>
          </a:solidFill>
          <a:latin typeface="+mn-lt"/>
          <a:ea typeface="+mn-ea"/>
          <a:cs typeface="+mn-cs"/>
        </a:defRPr>
      </a:lvl6pPr>
      <a:lvl7pPr marL="2532220" algn="l" defTabSz="844073" rtl="0" eaLnBrk="1" latinLnBrk="0" hangingPunct="1">
        <a:defRPr kumimoji="1" sz="1661" kern="1200">
          <a:solidFill>
            <a:schemeClr val="tx1"/>
          </a:solidFill>
          <a:latin typeface="+mn-lt"/>
          <a:ea typeface="+mn-ea"/>
          <a:cs typeface="+mn-cs"/>
        </a:defRPr>
      </a:lvl7pPr>
      <a:lvl8pPr marL="2954257" algn="l" defTabSz="844073" rtl="0" eaLnBrk="1" latinLnBrk="0" hangingPunct="1">
        <a:defRPr kumimoji="1" sz="1661" kern="1200">
          <a:solidFill>
            <a:schemeClr val="tx1"/>
          </a:solidFill>
          <a:latin typeface="+mn-lt"/>
          <a:ea typeface="+mn-ea"/>
          <a:cs typeface="+mn-cs"/>
        </a:defRPr>
      </a:lvl8pPr>
      <a:lvl9pPr marL="3376293" algn="l" defTabSz="844073" rtl="0" eaLnBrk="1" latinLnBrk="0" hangingPunct="1">
        <a:defRPr kumimoji="1" sz="166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1032" name="Picture 14"/>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3424655"/>
      </p:ext>
    </p:extLst>
  </p:cSld>
  <p:clrMap bg1="lt1" tx1="dk1" bg2="lt2" tx2="dk2" accent1="accent1" accent2="accent2" accent3="accent3" accent4="accent4" accent5="accent5" accent6="accent6" hlink="hlink" folHlink="folHlink"/>
  <p:sldLayoutIdLst>
    <p:sldLayoutId id="2147483898"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 id="2147483909" r:id="rId12"/>
    <p:sldLayoutId id="2147483910" r:id="rId13"/>
    <p:sldLayoutId id="2147483913" r:id="rId14"/>
  </p:sldLayoutIdLst>
  <p:hf hdr="0" ftr="0" dt="0"/>
  <p:txStyles>
    <p:titleStyle>
      <a:lvl1pPr algn="l" rtl="0" eaLnBrk="0" fontAlgn="base" hangingPunct="0">
        <a:spcBef>
          <a:spcPct val="0"/>
        </a:spcBef>
        <a:spcAft>
          <a:spcPct val="0"/>
        </a:spcAft>
        <a:defRPr kumimoji="1" sz="24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467232436"/>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6242309"/>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Lst>
  <p:hf hdr="0" ftr="0" dt="0"/>
  <p:txStyles>
    <p:titleStyle>
      <a:lvl1pPr algn="ctr" defTabSz="914400" rtl="0" eaLnBrk="1" latinLnBrk="0" hangingPunct="1">
        <a:spcBef>
          <a:spcPct val="0"/>
        </a:spcBef>
        <a:buNone/>
        <a:defRPr kumimoji="1" sz="4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eiryo UI" panose="020B0604030504040204" pitchFamily="50" charset="-128"/>
                <a:ea typeface="Meiryo UI" panose="020B0604030504040204"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50" charset="-128"/>
                <a:ea typeface="Meiryo UI" panose="020B0604030504040204" pitchFamily="50" charset="-128"/>
              </a:defRPr>
            </a:lvl1pPr>
          </a:lstStyle>
          <a:p>
            <a:fld id="{75E5A5F9-C9B3-40A3-9D44-1DA5A0C56F85}" type="slidenum">
              <a:rPr lang="en-US" altLang="ja-JP" smtClean="0"/>
              <a:pPr/>
              <a:t>‹#›</a:t>
            </a:fld>
            <a:endParaRPr lang="en-US" altLang="ja-JP"/>
          </a:p>
        </p:txBody>
      </p:sp>
      <p:grpSp>
        <p:nvGrpSpPr>
          <p:cNvPr id="2" name="Group 18"/>
          <p:cNvGrpSpPr>
            <a:grpSpLocks/>
          </p:cNvGrpSpPr>
          <p:nvPr userDrawn="1"/>
        </p:nvGrpSpPr>
        <p:grpSpPr bwMode="auto">
          <a:xfrm>
            <a:off x="0" y="0"/>
            <a:ext cx="9144000" cy="546100"/>
            <a:chOff x="0" y="0"/>
            <a:chExt cx="5760" cy="344"/>
          </a:xfrm>
        </p:grpSpPr>
        <p:pic>
          <p:nvPicPr>
            <p:cNvPr id="1034" name="Picture 9"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8">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493236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t="3670"/>
          <a:stretch>
            <a:fillRect/>
          </a:stretch>
        </p:blipFill>
        <p:spPr bwMode="auto">
          <a:xfrm>
            <a:off x="7593013" y="0"/>
            <a:ext cx="15509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5547013"/>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 id="2147483944" r:id="rId14"/>
  </p:sldLayoutIdLst>
  <p:hf sldNum="0" hdr="0" ftr="0" dt="0"/>
  <p:txStyles>
    <p:title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eiryo UI" panose="020B0604030504040204" pitchFamily="50" charset="-128"/>
          <a:ea typeface="Meiryo UI" panose="020B0604030504040204"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eiryo UI" panose="020B0604030504040204" pitchFamily="50" charset="-128"/>
          <a:ea typeface="Meiryo UI" panose="020B0604030504040204"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eiryo UI" panose="020B0604030504040204" pitchFamily="50" charset="-128"/>
          <a:ea typeface="Meiryo UI" panose="020B0604030504040204"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eiryo UI" panose="020B0604030504040204" pitchFamily="50" charset="-128"/>
          <a:ea typeface="Meiryo UI" panose="020B0604030504040204"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19250" y="2019300"/>
            <a:ext cx="7524750" cy="1470025"/>
          </a:xfrm>
        </p:spPr>
        <p:txBody>
          <a:bodyPr/>
          <a:lstStyle/>
          <a:p>
            <a:r>
              <a:rPr lang="ja-JP" altLang="en-US" sz="3200" dirty="0"/>
              <a:t>気象情報（解説情報）の改善</a:t>
            </a:r>
            <a:br>
              <a:rPr lang="en-US" altLang="ja-JP" sz="3200" dirty="0"/>
            </a:br>
            <a:r>
              <a:rPr lang="ja-JP" altLang="en-US" sz="2800" dirty="0"/>
              <a:t>～気象防災速報・気象解説情報への整理～</a:t>
            </a:r>
            <a:endParaRPr kumimoji="1" lang="ja-JP" altLang="en-US" sz="3200" dirty="0"/>
          </a:p>
        </p:txBody>
      </p:sp>
      <p:sp>
        <p:nvSpPr>
          <p:cNvPr id="4" name="サブタイトル 2">
            <a:extLst>
              <a:ext uri="{FF2B5EF4-FFF2-40B4-BE49-F238E27FC236}">
                <a16:creationId xmlns:a16="http://schemas.microsoft.com/office/drawing/2014/main" id="{862ED405-2AF0-63BD-C6F9-27B818FF2F18}"/>
              </a:ext>
            </a:extLst>
          </p:cNvPr>
          <p:cNvSpPr>
            <a:spLocks noGrp="1"/>
          </p:cNvSpPr>
          <p:nvPr/>
        </p:nvSpPr>
        <p:spPr bwMode="auto">
          <a:xfrm>
            <a:off x="1371600" y="4110135"/>
            <a:ext cx="6400800" cy="847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FontTx/>
              <a:buNone/>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kumimoji="1" lang="ja-JP" altLang="en-US" sz="2400" dirty="0"/>
              <a:t>令和</a:t>
            </a:r>
            <a:r>
              <a:rPr lang="ja-JP" altLang="en-US" sz="2400" dirty="0"/>
              <a:t>７</a:t>
            </a:r>
            <a:r>
              <a:rPr kumimoji="1" lang="ja-JP" altLang="en-US" sz="2400" dirty="0"/>
              <a:t>年</a:t>
            </a:r>
            <a:r>
              <a:rPr lang="en-US" altLang="ja-JP" sz="2400" dirty="0"/>
              <a:t> </a:t>
            </a:r>
            <a:r>
              <a:rPr lang="ja-JP" altLang="en-US" sz="2400" dirty="0"/>
              <a:t>１２</a:t>
            </a:r>
            <a:r>
              <a:rPr kumimoji="1" lang="ja-JP" altLang="en-US" sz="2400" dirty="0"/>
              <a:t>月</a:t>
            </a:r>
            <a:endParaRPr kumimoji="1" lang="en-US" altLang="ja-JP" sz="2400" dirty="0"/>
          </a:p>
          <a:p>
            <a:r>
              <a:rPr lang="ja-JP" altLang="en-US" sz="2400" dirty="0"/>
              <a:t>水管理・国土保全局、気象庁</a:t>
            </a:r>
            <a:endParaRPr kumimoji="1" lang="en-US" altLang="ja-JP" sz="2400" dirty="0"/>
          </a:p>
          <a:p>
            <a:pPr algn="l"/>
            <a:endParaRPr lang="en-US" altLang="ja-JP" sz="2400" dirty="0"/>
          </a:p>
          <a:p>
            <a:pPr algn="l"/>
            <a:r>
              <a:rPr kumimoji="1" lang="ja-JP" altLang="en-US" sz="1800" dirty="0"/>
              <a:t>　</a:t>
            </a:r>
            <a:endParaRPr lang="ja-JP" altLang="en-US" sz="1800" dirty="0">
              <a:cs typeface="Arial"/>
            </a:endParaRPr>
          </a:p>
        </p:txBody>
      </p:sp>
    </p:spTree>
    <p:extLst>
      <p:ext uri="{BB962C8B-B14F-4D97-AF65-F5344CB8AC3E}">
        <p14:creationId xmlns:p14="http://schemas.microsoft.com/office/powerpoint/2010/main" val="232566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400"/>
              <a:t>　気象情報</a:t>
            </a:r>
            <a:r>
              <a:rPr lang="en-US" altLang="ja-JP" sz="2400"/>
              <a:t>(</a:t>
            </a:r>
            <a:r>
              <a:rPr lang="ja-JP" altLang="en-US" sz="2400"/>
              <a:t>解説情報</a:t>
            </a:r>
            <a:r>
              <a:rPr lang="en-US" altLang="ja-JP" sz="2400"/>
              <a:t>)</a:t>
            </a:r>
            <a:r>
              <a:rPr lang="ja-JP" altLang="en-US" sz="2400"/>
              <a:t>の体系整理</a:t>
            </a:r>
            <a:endParaRPr kumimoji="1" lang="ja-JP" altLang="en-US" sz="2400"/>
          </a:p>
        </p:txBody>
      </p:sp>
      <p:sp>
        <p:nvSpPr>
          <p:cNvPr id="15" name="スライド番号プレースホルダー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1FC12D-27C1-4F31-90C9-A93D49E44687}" type="slidenum">
              <a:rPr kumimoji="1" lang="en-US" altLang="ja-JP"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p:cNvSpPr/>
          <p:nvPr/>
        </p:nvSpPr>
        <p:spPr>
          <a:xfrm>
            <a:off x="100047" y="1344711"/>
            <a:ext cx="8916452" cy="3810000"/>
          </a:xfrm>
          <a:prstGeom prst="rect">
            <a:avLst/>
          </a:prstGeom>
          <a:noFill/>
          <a:ln w="25400" cap="flat" cmpd="sng" algn="ctr">
            <a:solidFill>
              <a:srgbClr val="F79646"/>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pic>
        <p:nvPicPr>
          <p:cNvPr id="5" name="図 4"/>
          <p:cNvPicPr>
            <a:picLocks noChangeAspect="1"/>
          </p:cNvPicPr>
          <p:nvPr/>
        </p:nvPicPr>
        <p:blipFill>
          <a:blip r:embed="rId3"/>
          <a:stretch>
            <a:fillRect/>
          </a:stretch>
        </p:blipFill>
        <p:spPr>
          <a:xfrm>
            <a:off x="270905" y="3870102"/>
            <a:ext cx="4311631" cy="933963"/>
          </a:xfrm>
          <a:prstGeom prst="rect">
            <a:avLst/>
          </a:prstGeom>
        </p:spPr>
      </p:pic>
      <p:pic>
        <p:nvPicPr>
          <p:cNvPr id="6" name="図 5"/>
          <p:cNvPicPr>
            <a:picLocks noChangeAspect="1"/>
          </p:cNvPicPr>
          <p:nvPr/>
        </p:nvPicPr>
        <p:blipFill>
          <a:blip r:embed="rId4"/>
          <a:stretch>
            <a:fillRect/>
          </a:stretch>
        </p:blipFill>
        <p:spPr>
          <a:xfrm>
            <a:off x="4689316" y="3855254"/>
            <a:ext cx="4282358" cy="479863"/>
          </a:xfrm>
          <a:prstGeom prst="rect">
            <a:avLst/>
          </a:prstGeom>
        </p:spPr>
      </p:pic>
      <p:sp>
        <p:nvSpPr>
          <p:cNvPr id="7" name="テキスト ボックス 6"/>
          <p:cNvSpPr txBox="1"/>
          <p:nvPr/>
        </p:nvSpPr>
        <p:spPr>
          <a:xfrm>
            <a:off x="313766" y="3258498"/>
            <a:ext cx="4249270" cy="307777"/>
          </a:xfrm>
          <a:prstGeom prst="rect">
            <a:avLst/>
          </a:prstGeom>
          <a:noFill/>
          <a:ln>
            <a:solidFill>
              <a:srgbClr val="FF00FF"/>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極端な現象を速報的に伝える情報・・・</a:t>
            </a:r>
            <a:r>
              <a:rPr kumimoji="0" lang="ja-JP" altLang="en-US" sz="1400" b="1" i="0" u="none" strike="noStrike" kern="0" cap="none" spc="0" normalizeH="0" baseline="0" noProof="0">
                <a:ln>
                  <a:noFill/>
                </a:ln>
                <a:solidFill>
                  <a:prstClr val="black"/>
                </a:solidFill>
                <a:effectLst/>
                <a:uLnTx/>
                <a:uFillTx/>
                <a:latin typeface="Meiryo UI"/>
                <a:ea typeface="Meiryo UI"/>
                <a:cs typeface="+mn-cs"/>
              </a:rPr>
              <a:t>「気象防災速報」</a:t>
            </a:r>
          </a:p>
        </p:txBody>
      </p:sp>
      <p:sp>
        <p:nvSpPr>
          <p:cNvPr id="8" name="テキスト ボックス 7"/>
          <p:cNvSpPr txBox="1"/>
          <p:nvPr/>
        </p:nvSpPr>
        <p:spPr>
          <a:xfrm>
            <a:off x="4715435" y="3258498"/>
            <a:ext cx="4231341" cy="307777"/>
          </a:xfrm>
          <a:prstGeom prst="rect">
            <a:avLst/>
          </a:prstGeom>
          <a:noFill/>
          <a:ln>
            <a:solidFill>
              <a:srgbClr val="4BACC6"/>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網羅的に解説する情報・・・</a:t>
            </a:r>
            <a:r>
              <a:rPr kumimoji="0" lang="ja-JP" altLang="en-US" sz="1400" b="1" i="0" u="none" strike="noStrike" kern="0" cap="none" spc="0" normalizeH="0" baseline="0" noProof="0">
                <a:ln>
                  <a:noFill/>
                </a:ln>
                <a:solidFill>
                  <a:prstClr val="black"/>
                </a:solidFill>
                <a:effectLst/>
                <a:uLnTx/>
                <a:uFillTx/>
                <a:latin typeface="Meiryo UI"/>
                <a:ea typeface="Meiryo UI"/>
                <a:cs typeface="+mn-cs"/>
              </a:rPr>
              <a:t>「気象解説情報」</a:t>
            </a:r>
          </a:p>
        </p:txBody>
      </p:sp>
      <p:sp>
        <p:nvSpPr>
          <p:cNvPr id="9" name="テキスト ボックス 8"/>
          <p:cNvSpPr txBox="1"/>
          <p:nvPr/>
        </p:nvSpPr>
        <p:spPr>
          <a:xfrm>
            <a:off x="139671" y="1659980"/>
            <a:ext cx="8876828" cy="144655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a:ln>
                  <a:noFill/>
                </a:ln>
                <a:solidFill>
                  <a:prstClr val="black"/>
                </a:solidFill>
                <a:effectLst/>
                <a:uLnTx/>
                <a:uFillTx/>
                <a:latin typeface="Meiryo UI"/>
                <a:ea typeface="Meiryo UI"/>
                <a:cs typeface="+mn-cs"/>
              </a:rPr>
              <a:t>◎　</a:t>
            </a:r>
            <a:r>
              <a:rPr kumimoji="0" lang="ja-JP" altLang="en-US" sz="1600" b="1" i="0" u="sng" strike="noStrike" kern="0" cap="none" spc="0" normalizeH="0" baseline="0" noProof="0">
                <a:ln>
                  <a:noFill/>
                </a:ln>
                <a:solidFill>
                  <a:prstClr val="black"/>
                </a:solidFill>
                <a:effectLst/>
                <a:uLnTx/>
                <a:uFill>
                  <a:solidFill>
                    <a:srgbClr val="FF0000"/>
                  </a:solidFill>
                </a:uFill>
                <a:latin typeface="Meiryo UI"/>
                <a:ea typeface="Meiryo UI"/>
                <a:cs typeface="+mn-cs"/>
              </a:rPr>
              <a:t>情報の性質を把握できるよう分類して提供</a:t>
            </a:r>
            <a:endParaRPr kumimoji="0" lang="en-US" altLang="ja-JP" sz="1600" b="1" i="0" u="sng" strike="noStrike" kern="0" cap="none" spc="0" normalizeH="0" baseline="0" noProof="0">
              <a:ln>
                <a:noFill/>
              </a:ln>
              <a:solidFill>
                <a:prstClr val="black"/>
              </a:solidFill>
              <a:effectLst/>
              <a:uLnTx/>
              <a:uFill>
                <a:solidFill>
                  <a:srgbClr val="FF0000"/>
                </a:solidFill>
              </a:uFill>
              <a:latin typeface="Meiryo UI"/>
              <a:ea typeface="Meiryo UI"/>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altLang="ja-JP" sz="800" b="1" i="0" u="sng" strike="noStrike" kern="0" cap="none" spc="0" normalizeH="0" baseline="0" noProof="0">
              <a:ln>
                <a:noFill/>
              </a:ln>
              <a:solidFill>
                <a:prstClr val="black"/>
              </a:solidFill>
              <a:effectLst/>
              <a:uLnTx/>
              <a:uFill>
                <a:solidFill>
                  <a:srgbClr val="FF0000"/>
                </a:solidFill>
              </a:uFill>
              <a:latin typeface="Meiryo UI"/>
              <a:ea typeface="Meiryo UI"/>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これまでいくつかの種類の「気象情報」として伝えていた情報は、線状降水帯をはじめとした具体的な極端現象が発生または発生しつつある場合にその旨を伝える</a:t>
            </a:r>
            <a:r>
              <a:rPr kumimoji="0" lang="ja-JP" altLang="en-US" sz="1400" b="0" i="0" u="heavy" strike="noStrike" kern="0" cap="none" spc="0" normalizeH="0" baseline="0" noProof="0">
                <a:ln>
                  <a:noFill/>
                </a:ln>
                <a:solidFill>
                  <a:srgbClr val="FF0000"/>
                </a:solidFill>
                <a:effectLst/>
                <a:uLnTx/>
                <a:uFill>
                  <a:solidFill>
                    <a:srgbClr val="FF0000"/>
                  </a:solidFill>
                </a:uFill>
                <a:latin typeface="Meiryo UI"/>
                <a:ea typeface="Meiryo UI"/>
                <a:cs typeface="+mn-cs"/>
              </a:rPr>
              <a:t>「極端な現象を速報的に伝える情報」</a:t>
            </a:r>
            <a:r>
              <a:rPr kumimoji="0" lang="ja-JP" altLang="en-US" sz="1400" b="0" i="0" u="none" strike="noStrike" kern="0" cap="none" spc="0" normalizeH="0" baseline="0" noProof="0">
                <a:ln>
                  <a:noFill/>
                </a:ln>
                <a:solidFill>
                  <a:prstClr val="black"/>
                </a:solidFill>
                <a:effectLst/>
                <a:uLnTx/>
                <a:uFillTx/>
                <a:latin typeface="Meiryo UI"/>
                <a:ea typeface="Meiryo UI"/>
                <a:cs typeface="+mn-cs"/>
              </a:rPr>
              <a:t>と、現在及び今後の気象状況等を網羅的に伝える</a:t>
            </a:r>
            <a:r>
              <a:rPr kumimoji="0" lang="ja-JP" altLang="en-US" sz="1400" b="0" i="0" u="heavy" strike="noStrike" kern="0" cap="none" spc="0" normalizeH="0" baseline="0" noProof="0">
                <a:ln>
                  <a:noFill/>
                </a:ln>
                <a:solidFill>
                  <a:srgbClr val="FF0000"/>
                </a:solidFill>
                <a:effectLst/>
                <a:uLnTx/>
                <a:uFill>
                  <a:solidFill>
                    <a:srgbClr val="FF0000"/>
                  </a:solidFill>
                </a:uFill>
                <a:latin typeface="Meiryo UI"/>
                <a:ea typeface="Meiryo UI"/>
                <a:cs typeface="+mn-cs"/>
              </a:rPr>
              <a:t>「網羅的に解説する情報」</a:t>
            </a:r>
            <a:r>
              <a:rPr kumimoji="0" lang="ja-JP" altLang="en-US" sz="1400" b="0" i="0" u="none" strike="noStrike" kern="0" cap="none" spc="0" normalizeH="0" baseline="0" noProof="0">
                <a:ln>
                  <a:noFill/>
                </a:ln>
                <a:solidFill>
                  <a:prstClr val="black"/>
                </a:solidFill>
                <a:effectLst/>
                <a:uLnTx/>
                <a:uFillTx/>
                <a:latin typeface="Meiryo UI"/>
                <a:ea typeface="Meiryo UI"/>
                <a:cs typeface="+mn-cs"/>
              </a:rPr>
              <a:t>に分類して提供。</a:t>
            </a:r>
            <a:endParaRPr kumimoji="0" lang="en-US" altLang="ja-JP" sz="1400" b="0" i="0" u="none" strike="noStrike" kern="0" cap="none" spc="0" normalizeH="0" baseline="0" noProof="0">
              <a:ln>
                <a:noFill/>
              </a:ln>
              <a:solidFill>
                <a:prstClr val="black"/>
              </a:solidFill>
              <a:effectLst/>
              <a:uLnTx/>
              <a:uFillTx/>
              <a:latin typeface="Meiryo UI"/>
              <a:ea typeface="Meiryo UI"/>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ja-JP" sz="800" b="0" i="0" u="none" strike="noStrike" kern="0" cap="none" spc="0" normalizeH="0" baseline="0" noProof="0">
              <a:ln>
                <a:noFill/>
              </a:ln>
              <a:solidFill>
                <a:prstClr val="black"/>
              </a:solidFill>
              <a:effectLst/>
              <a:uLnTx/>
              <a:uFillTx/>
              <a:latin typeface="Meiryo UI"/>
              <a:ea typeface="Meiryo UI"/>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a:ln>
                  <a:noFill/>
                </a:ln>
                <a:solidFill>
                  <a:prstClr val="black"/>
                </a:solidFill>
                <a:effectLst/>
                <a:uLnTx/>
                <a:uFillTx/>
                <a:latin typeface="Meiryo UI"/>
                <a:ea typeface="Meiryo UI"/>
                <a:cs typeface="+mn-cs"/>
              </a:rPr>
              <a:t>それぞれの区別がつくよう統一的な情報名称とし、「線状降水帯」などのキーワードを付すことにより情報へのアクセスを改善。</a:t>
            </a:r>
            <a:endParaRPr kumimoji="0" lang="en-US" altLang="ja-JP" sz="1400" b="0" i="0" u="none" strike="noStrike" kern="0" cap="none" spc="0" normalizeH="0" baseline="0" noProof="0">
              <a:ln>
                <a:noFill/>
              </a:ln>
              <a:solidFill>
                <a:prstClr val="black"/>
              </a:solidFill>
              <a:effectLst/>
              <a:uLnTx/>
              <a:uFillTx/>
              <a:latin typeface="Meiryo UI"/>
              <a:ea typeface="Meiryo UI"/>
              <a:cs typeface="+mn-cs"/>
            </a:endParaRPr>
          </a:p>
        </p:txBody>
      </p:sp>
      <p:sp>
        <p:nvSpPr>
          <p:cNvPr id="10" name="テキスト ボックス 9"/>
          <p:cNvSpPr txBox="1"/>
          <p:nvPr/>
        </p:nvSpPr>
        <p:spPr>
          <a:xfrm>
            <a:off x="5711710" y="4305320"/>
            <a:ext cx="3380314" cy="230832"/>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900" b="0" i="0" u="none" strike="noStrike" kern="0" cap="none" spc="0" normalizeH="0" baseline="0" noProof="0">
                <a:ln>
                  <a:noFill/>
                </a:ln>
                <a:solidFill>
                  <a:prstClr val="black"/>
                </a:solidFill>
                <a:effectLst/>
                <a:uLnTx/>
                <a:uFillTx/>
                <a:latin typeface="Meiryo UI"/>
                <a:ea typeface="Meiryo UI"/>
                <a:cs typeface="+mn-cs"/>
              </a:rPr>
              <a:t>※</a:t>
            </a:r>
            <a:r>
              <a:rPr kumimoji="0" lang="ja-JP" altLang="en-US" sz="900" b="0" i="0" u="none" strike="noStrike" kern="0" cap="none" spc="0" normalizeH="0" baseline="0" noProof="0">
                <a:ln>
                  <a:noFill/>
                </a:ln>
                <a:solidFill>
                  <a:prstClr val="black"/>
                </a:solidFill>
                <a:effectLst/>
                <a:uLnTx/>
                <a:uFillTx/>
                <a:latin typeface="Meiryo UI"/>
                <a:ea typeface="Meiryo UI"/>
                <a:cs typeface="+mn-cs"/>
              </a:rPr>
              <a:t>何に着目した情報なのかがわかるよう、括弧内にキーワードを付す。</a:t>
            </a:r>
            <a:endParaRPr kumimoji="0" lang="en-US" altLang="ja-JP" sz="900" b="0" i="0" u="none" strike="noStrike" kern="0" cap="none" spc="0" normalizeH="0" baseline="0" noProof="0">
              <a:ln>
                <a:noFill/>
              </a:ln>
              <a:solidFill>
                <a:prstClr val="black"/>
              </a:solidFill>
              <a:effectLst/>
              <a:uLnTx/>
              <a:uFillTx/>
              <a:latin typeface="Meiryo UI"/>
              <a:ea typeface="Meiryo UI"/>
              <a:cs typeface="+mn-cs"/>
            </a:endParaRPr>
          </a:p>
        </p:txBody>
      </p:sp>
      <p:sp>
        <p:nvSpPr>
          <p:cNvPr id="11" name="テキスト ボックス 10"/>
          <p:cNvSpPr txBox="1"/>
          <p:nvPr/>
        </p:nvSpPr>
        <p:spPr>
          <a:xfrm>
            <a:off x="212824" y="3653103"/>
            <a:ext cx="3060191" cy="26161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a:ea typeface="Meiryo UI"/>
                <a:cs typeface="+mn-cs"/>
              </a:rPr>
              <a:t>現在　　　　　　　　　　　　　　　　　　　　　</a:t>
            </a:r>
            <a:r>
              <a:rPr kumimoji="0" lang="ja-JP" altLang="en-US" sz="1100" b="0" i="0" u="none" strike="noStrike" kern="0" cap="none" spc="0" normalizeH="0" baseline="0" noProof="0">
                <a:ln>
                  <a:noFill/>
                </a:ln>
                <a:solidFill>
                  <a:srgbClr val="FF00FF"/>
                </a:solidFill>
                <a:effectLst/>
                <a:uLnTx/>
                <a:uFillTx/>
                <a:latin typeface="Meiryo UI"/>
                <a:ea typeface="Meiryo UI"/>
                <a:cs typeface="+mn-cs"/>
              </a:rPr>
              <a:t>整理後</a:t>
            </a:r>
            <a:endParaRPr kumimoji="0" lang="ja-JP" altLang="en-US" sz="1100" b="1" i="0" u="none" strike="noStrike" kern="0" cap="none" spc="0" normalizeH="0" baseline="0" noProof="0">
              <a:ln>
                <a:noFill/>
              </a:ln>
              <a:solidFill>
                <a:srgbClr val="FF00FF"/>
              </a:solidFill>
              <a:effectLst/>
              <a:uLnTx/>
              <a:uFillTx/>
              <a:latin typeface="Meiryo UI"/>
              <a:ea typeface="Meiryo UI"/>
              <a:cs typeface="+mn-cs"/>
            </a:endParaRPr>
          </a:p>
        </p:txBody>
      </p:sp>
      <p:sp>
        <p:nvSpPr>
          <p:cNvPr id="12" name="テキスト ボックス 11"/>
          <p:cNvSpPr txBox="1"/>
          <p:nvPr/>
        </p:nvSpPr>
        <p:spPr>
          <a:xfrm>
            <a:off x="4632368" y="3662068"/>
            <a:ext cx="3668658" cy="26161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latin typeface="Meiryo UI"/>
                <a:ea typeface="Meiryo UI"/>
                <a:cs typeface="+mn-cs"/>
              </a:rPr>
              <a:t>現在　　　　　　　　　　　　　　　　　　　　　</a:t>
            </a:r>
            <a:r>
              <a:rPr kumimoji="0" lang="ja-JP" altLang="en-US" sz="1100" b="0" i="0" u="none" strike="noStrike" kern="0" cap="none" spc="0" normalizeH="0" baseline="0" noProof="0">
                <a:ln>
                  <a:noFill/>
                </a:ln>
                <a:solidFill>
                  <a:srgbClr val="4BACC6"/>
                </a:solidFill>
                <a:effectLst/>
                <a:uLnTx/>
                <a:uFillTx/>
                <a:latin typeface="Meiryo UI"/>
                <a:ea typeface="Meiryo UI"/>
                <a:cs typeface="+mn-cs"/>
              </a:rPr>
              <a:t>整理後</a:t>
            </a:r>
            <a:endParaRPr kumimoji="0" lang="ja-JP" altLang="en-US" sz="1100" b="1" i="0" u="none" strike="noStrike" kern="0" cap="none" spc="0" normalizeH="0" baseline="0" noProof="0">
              <a:ln>
                <a:noFill/>
              </a:ln>
              <a:solidFill>
                <a:srgbClr val="4BACC6"/>
              </a:solidFill>
              <a:effectLst/>
              <a:uLnTx/>
              <a:uFillTx/>
              <a:latin typeface="Meiryo UI"/>
              <a:ea typeface="Meiryo UI"/>
              <a:cs typeface="+mn-cs"/>
            </a:endParaRPr>
          </a:p>
        </p:txBody>
      </p:sp>
      <p:sp>
        <p:nvSpPr>
          <p:cNvPr id="13" name="テキスト ボックス 12"/>
          <p:cNvSpPr txBox="1"/>
          <p:nvPr/>
        </p:nvSpPr>
        <p:spPr>
          <a:xfrm>
            <a:off x="225184" y="1154860"/>
            <a:ext cx="3889617" cy="369332"/>
          </a:xfrm>
          <a:prstGeom prst="rect">
            <a:avLst/>
          </a:prstGeom>
          <a:solidFill>
            <a:srgbClr val="F79646"/>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a:ln>
                  <a:noFill/>
                </a:ln>
                <a:solidFill>
                  <a:prstClr val="white"/>
                </a:solidFill>
                <a:effectLst/>
                <a:uLnTx/>
                <a:uFillTx/>
                <a:latin typeface="Meiryo UI"/>
                <a:ea typeface="Meiryo UI"/>
                <a:cs typeface="+mn-cs"/>
              </a:rPr>
              <a:t>気象情報（解説情報）の体系整理</a:t>
            </a:r>
          </a:p>
        </p:txBody>
      </p:sp>
      <p:sp>
        <p:nvSpPr>
          <p:cNvPr id="16" name="テキスト ボックス 15">
            <a:extLst>
              <a:ext uri="{FF2B5EF4-FFF2-40B4-BE49-F238E27FC236}">
                <a16:creationId xmlns:a16="http://schemas.microsoft.com/office/drawing/2014/main" id="{2A1BF80A-9C0C-5FC1-C8D7-5FE401921A67}"/>
              </a:ext>
            </a:extLst>
          </p:cNvPr>
          <p:cNvSpPr txBox="1"/>
          <p:nvPr/>
        </p:nvSpPr>
        <p:spPr>
          <a:xfrm>
            <a:off x="6774460" y="639994"/>
            <a:ext cx="2242039"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「防災気象情報に関する検討会」最終とりまとめ（</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R6.6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）より抜粋</a:t>
            </a:r>
          </a:p>
        </p:txBody>
      </p:sp>
    </p:spTree>
    <p:extLst>
      <p:ext uri="{BB962C8B-B14F-4D97-AF65-F5344CB8AC3E}">
        <p14:creationId xmlns:p14="http://schemas.microsoft.com/office/powerpoint/2010/main" val="2010028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80BE0-FD83-38DC-8D65-52CA0A8413E2}"/>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0D75138E-0B32-FF33-BD9E-827904D0F595}"/>
              </a:ext>
            </a:extLst>
          </p:cNvPr>
          <p:cNvSpPr/>
          <p:nvPr/>
        </p:nvSpPr>
        <p:spPr>
          <a:xfrm>
            <a:off x="583034" y="3024418"/>
            <a:ext cx="8224139" cy="2709632"/>
          </a:xfrm>
          <a:prstGeom prst="roundRect">
            <a:avLst/>
          </a:prstGeom>
          <a:gradFill flip="none" rotWithShape="1">
            <a:gsLst>
              <a:gs pos="99000">
                <a:schemeClr val="bg1"/>
              </a:gs>
              <a:gs pos="41000">
                <a:srgbClr val="FFCCFF">
                  <a:alpha val="27000"/>
                </a:srgb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8" name="テキスト ボックス 63">
            <a:extLst>
              <a:ext uri="{FF2B5EF4-FFF2-40B4-BE49-F238E27FC236}">
                <a16:creationId xmlns:a16="http://schemas.microsoft.com/office/drawing/2014/main" id="{263BE09A-5C93-6D34-52BC-030B87E6A600}"/>
              </a:ext>
            </a:extLst>
          </p:cNvPr>
          <p:cNvSpPr txBox="1"/>
          <p:nvPr/>
        </p:nvSpPr>
        <p:spPr>
          <a:xfrm>
            <a:off x="4544061" y="3230942"/>
            <a:ext cx="3122483" cy="33855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0146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rPr>
              <a:t>今後（令和８年度出水期～）</a:t>
            </a:r>
          </a:p>
        </p:txBody>
      </p:sp>
      <p:sp>
        <p:nvSpPr>
          <p:cNvPr id="19" name="角丸四角形 18">
            <a:extLst>
              <a:ext uri="{FF2B5EF4-FFF2-40B4-BE49-F238E27FC236}">
                <a16:creationId xmlns:a16="http://schemas.microsoft.com/office/drawing/2014/main" id="{77F0EEEA-2AB9-0FE6-29F1-5D541E1770E0}"/>
              </a:ext>
            </a:extLst>
          </p:cNvPr>
          <p:cNvSpPr/>
          <p:nvPr/>
        </p:nvSpPr>
        <p:spPr>
          <a:xfrm>
            <a:off x="836009" y="3529126"/>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記録的短時間大雨情報</a:t>
            </a:r>
          </a:p>
        </p:txBody>
      </p:sp>
      <p:sp>
        <p:nvSpPr>
          <p:cNvPr id="20" name="角丸四角形 19">
            <a:extLst>
              <a:ext uri="{FF2B5EF4-FFF2-40B4-BE49-F238E27FC236}">
                <a16:creationId xmlns:a16="http://schemas.microsoft.com/office/drawing/2014/main" id="{BA1CF363-0AC6-7237-98C6-021EDFD647DB}"/>
              </a:ext>
            </a:extLst>
          </p:cNvPr>
          <p:cNvSpPr/>
          <p:nvPr/>
        </p:nvSpPr>
        <p:spPr>
          <a:xfrm>
            <a:off x="836009" y="3951916"/>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顕著な大雨に関する気象情報</a:t>
            </a:r>
            <a:endParaRPr kumimoji="0" lang="ja-JP" altLang="en-US" sz="1400" b="0"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角丸四角形 20">
            <a:extLst>
              <a:ext uri="{FF2B5EF4-FFF2-40B4-BE49-F238E27FC236}">
                <a16:creationId xmlns:a16="http://schemas.microsoft.com/office/drawing/2014/main" id="{BB9E1431-9D10-B997-7A79-10F89DBBF552}"/>
              </a:ext>
            </a:extLst>
          </p:cNvPr>
          <p:cNvSpPr/>
          <p:nvPr/>
        </p:nvSpPr>
        <p:spPr>
          <a:xfrm>
            <a:off x="836009" y="4960811"/>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顕著な大雪に関する気象情報</a:t>
            </a:r>
          </a:p>
        </p:txBody>
      </p:sp>
      <p:sp>
        <p:nvSpPr>
          <p:cNvPr id="22" name="テキスト ボックス 63">
            <a:extLst>
              <a:ext uri="{FF2B5EF4-FFF2-40B4-BE49-F238E27FC236}">
                <a16:creationId xmlns:a16="http://schemas.microsoft.com/office/drawing/2014/main" id="{A80A6EF1-D5A4-EDE4-29DC-BE6E93B5ECB5}"/>
              </a:ext>
            </a:extLst>
          </p:cNvPr>
          <p:cNvSpPr txBox="1"/>
          <p:nvPr/>
        </p:nvSpPr>
        <p:spPr>
          <a:xfrm>
            <a:off x="855228" y="3230942"/>
            <a:ext cx="595035" cy="338554"/>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rPr>
              <a:t>現状</a:t>
            </a:r>
          </a:p>
        </p:txBody>
      </p:sp>
      <p:sp>
        <p:nvSpPr>
          <p:cNvPr id="23" name="角丸四角形 22">
            <a:extLst>
              <a:ext uri="{FF2B5EF4-FFF2-40B4-BE49-F238E27FC236}">
                <a16:creationId xmlns:a16="http://schemas.microsoft.com/office/drawing/2014/main" id="{A55FDD80-9895-02B0-D5F8-180CFA5CCCA5}"/>
              </a:ext>
            </a:extLst>
          </p:cNvPr>
          <p:cNvSpPr/>
          <p:nvPr/>
        </p:nvSpPr>
        <p:spPr>
          <a:xfrm>
            <a:off x="836009" y="5357869"/>
            <a:ext cx="2797602" cy="27638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竜巻注意情報</a:t>
            </a:r>
          </a:p>
        </p:txBody>
      </p:sp>
      <p:sp>
        <p:nvSpPr>
          <p:cNvPr id="24" name="角丸四角形 23">
            <a:extLst>
              <a:ext uri="{FF2B5EF4-FFF2-40B4-BE49-F238E27FC236}">
                <a16:creationId xmlns:a16="http://schemas.microsoft.com/office/drawing/2014/main" id="{0E79933C-696D-E91D-557C-69F2A7F3297B}"/>
              </a:ext>
            </a:extLst>
          </p:cNvPr>
          <p:cNvSpPr/>
          <p:nvPr/>
        </p:nvSpPr>
        <p:spPr>
          <a:xfrm>
            <a:off x="4544726" y="3951916"/>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気象防災速報（線状降水帯発生）</a:t>
            </a:r>
            <a:r>
              <a:rPr kumimoji="0" lang="en-US" altLang="ja-JP" sz="1400" b="0"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endParaRPr kumimoji="0" lang="ja-JP" altLang="en-US" sz="1400" b="0" i="0" u="none" strike="noStrike" kern="1200" cap="none" spc="0" normalizeH="0" baseline="3000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5" name="角丸四角形 24">
            <a:extLst>
              <a:ext uri="{FF2B5EF4-FFF2-40B4-BE49-F238E27FC236}">
                <a16:creationId xmlns:a16="http://schemas.microsoft.com/office/drawing/2014/main" id="{05D15A1C-8B16-668F-39ED-316B623F68EB}"/>
              </a:ext>
            </a:extLst>
          </p:cNvPr>
          <p:cNvSpPr/>
          <p:nvPr/>
        </p:nvSpPr>
        <p:spPr>
          <a:xfrm>
            <a:off x="4544726" y="3529126"/>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気象防災速報（記録的短時間大雨）</a:t>
            </a:r>
            <a:endPar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6" name="角丸四角形 25">
            <a:extLst>
              <a:ext uri="{FF2B5EF4-FFF2-40B4-BE49-F238E27FC236}">
                <a16:creationId xmlns:a16="http://schemas.microsoft.com/office/drawing/2014/main" id="{478ACABC-08EA-027E-CB76-2102F6C43441}"/>
              </a:ext>
            </a:extLst>
          </p:cNvPr>
          <p:cNvSpPr/>
          <p:nvPr/>
        </p:nvSpPr>
        <p:spPr>
          <a:xfrm>
            <a:off x="4544726" y="4960811"/>
            <a:ext cx="3825454"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気象防災速報（短時間大雪）</a:t>
            </a:r>
            <a:endParaRPr kumimoji="0"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7" name="角丸四角形 26">
            <a:extLst>
              <a:ext uri="{FF2B5EF4-FFF2-40B4-BE49-F238E27FC236}">
                <a16:creationId xmlns:a16="http://schemas.microsoft.com/office/drawing/2014/main" id="{19770261-C813-926F-1A87-13D3947B6EC5}"/>
              </a:ext>
            </a:extLst>
          </p:cNvPr>
          <p:cNvSpPr/>
          <p:nvPr/>
        </p:nvSpPr>
        <p:spPr>
          <a:xfrm>
            <a:off x="4544725" y="5357869"/>
            <a:ext cx="3825457"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気象防災速報（竜巻注意</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竜巻目撃）</a:t>
            </a:r>
            <a:endPar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8" name="右矢印 27">
            <a:extLst>
              <a:ext uri="{FF2B5EF4-FFF2-40B4-BE49-F238E27FC236}">
                <a16:creationId xmlns:a16="http://schemas.microsoft.com/office/drawing/2014/main" id="{B21E45E1-6AFC-05A8-882D-E3C538D0366C}"/>
              </a:ext>
            </a:extLst>
          </p:cNvPr>
          <p:cNvSpPr/>
          <p:nvPr/>
        </p:nvSpPr>
        <p:spPr>
          <a:xfrm>
            <a:off x="3732110" y="3987000"/>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9" name="右矢印 28">
            <a:extLst>
              <a:ext uri="{FF2B5EF4-FFF2-40B4-BE49-F238E27FC236}">
                <a16:creationId xmlns:a16="http://schemas.microsoft.com/office/drawing/2014/main" id="{4BB878A8-6E38-42B9-FC31-FCC8AA55CD82}"/>
              </a:ext>
            </a:extLst>
          </p:cNvPr>
          <p:cNvSpPr/>
          <p:nvPr/>
        </p:nvSpPr>
        <p:spPr>
          <a:xfrm>
            <a:off x="3732110" y="3564210"/>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0" name="右矢印 29">
            <a:extLst>
              <a:ext uri="{FF2B5EF4-FFF2-40B4-BE49-F238E27FC236}">
                <a16:creationId xmlns:a16="http://schemas.microsoft.com/office/drawing/2014/main" id="{49234390-6881-3876-3043-B4BB0D64E494}"/>
              </a:ext>
            </a:extLst>
          </p:cNvPr>
          <p:cNvSpPr/>
          <p:nvPr/>
        </p:nvSpPr>
        <p:spPr>
          <a:xfrm>
            <a:off x="3752880" y="4995895"/>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1" name="右矢印 30">
            <a:extLst>
              <a:ext uri="{FF2B5EF4-FFF2-40B4-BE49-F238E27FC236}">
                <a16:creationId xmlns:a16="http://schemas.microsoft.com/office/drawing/2014/main" id="{949F64C8-65D1-4699-665E-E50C77011AF9}"/>
              </a:ext>
            </a:extLst>
          </p:cNvPr>
          <p:cNvSpPr/>
          <p:nvPr/>
        </p:nvSpPr>
        <p:spPr>
          <a:xfrm>
            <a:off x="3752880" y="5392953"/>
            <a:ext cx="719455" cy="206217"/>
          </a:xfrm>
          <a:prstGeom prst="rightArrow">
            <a:avLst>
              <a:gd name="adj1" fmla="val 50000"/>
              <a:gd name="adj2" fmla="val 113125"/>
            </a:avLst>
          </a:prstGeom>
          <a:solidFill>
            <a:srgbClr val="FEBE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32" name="角丸四角形 31">
            <a:extLst>
              <a:ext uri="{FF2B5EF4-FFF2-40B4-BE49-F238E27FC236}">
                <a16:creationId xmlns:a16="http://schemas.microsoft.com/office/drawing/2014/main" id="{DA7225EF-EBC7-7919-C951-182AF33172F7}"/>
              </a:ext>
            </a:extLst>
          </p:cNvPr>
          <p:cNvSpPr/>
          <p:nvPr/>
        </p:nvSpPr>
        <p:spPr>
          <a:xfrm>
            <a:off x="4544725" y="4561423"/>
            <a:ext cx="3825457" cy="276385"/>
          </a:xfrm>
          <a:prstGeom prst="roundRect">
            <a:avLst>
              <a:gd name="adj" fmla="val 50000"/>
            </a:avLst>
          </a:prstGeom>
          <a:solidFill>
            <a:schemeClr val="bg1"/>
          </a:solidFill>
          <a:ln>
            <a:solidFill>
              <a:srgbClr val="F41CDA"/>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気象防災速報（線状降水帯直前予測）</a:t>
            </a:r>
            <a:endPar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 name="タイトル 1">
            <a:extLst>
              <a:ext uri="{FF2B5EF4-FFF2-40B4-BE49-F238E27FC236}">
                <a16:creationId xmlns:a16="http://schemas.microsoft.com/office/drawing/2014/main" id="{80AD9DEA-0FB2-15F6-94C7-2586EFF5FAC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新しい防災気象情報</a:t>
            </a:r>
            <a:r>
              <a:rPr kumimoji="1" lang="ja-JP" altLang="en-US" sz="20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a:t>
            </a:r>
            <a:r>
              <a:rPr kumimoji="1" lang="en-US" altLang="ja-JP" sz="20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R8</a:t>
            </a:r>
            <a:r>
              <a:rPr kumimoji="1" lang="ja-JP" altLang="en-US" sz="20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rPr>
              <a:t>出水期から運用開始予定）</a:t>
            </a:r>
            <a:endParaRPr kumimoji="1" lang="ja-JP" altLang="en-US" sz="2400" b="1" i="0" u="none" strike="noStrike" kern="0" cap="none" spc="0" normalizeH="0" baseline="0" noProof="0">
              <a:ln>
                <a:noFill/>
              </a:ln>
              <a:solidFill>
                <a:srgbClr val="4087C8"/>
              </a:solidFill>
              <a:effectLst/>
              <a:uLnTx/>
              <a:uFillTx/>
              <a:latin typeface="Meiryo UI" panose="020B0604030504040204" pitchFamily="50" charset="-128"/>
              <a:ea typeface="Meiryo UI" panose="020B0604030504040204" pitchFamily="50" charset="-128"/>
              <a:cs typeface="+mj-cs"/>
            </a:endParaRPr>
          </a:p>
        </p:txBody>
      </p:sp>
      <p:sp>
        <p:nvSpPr>
          <p:cNvPr id="5" name="テキスト ボックス 4">
            <a:extLst>
              <a:ext uri="{FF2B5EF4-FFF2-40B4-BE49-F238E27FC236}">
                <a16:creationId xmlns:a16="http://schemas.microsoft.com/office/drawing/2014/main" id="{559C1C8F-8743-3695-34BF-561FB09EA022}"/>
              </a:ext>
            </a:extLst>
          </p:cNvPr>
          <p:cNvSpPr txBox="1"/>
          <p:nvPr/>
        </p:nvSpPr>
        <p:spPr>
          <a:xfrm>
            <a:off x="406676" y="2808924"/>
            <a:ext cx="1822174" cy="369332"/>
          </a:xfrm>
          <a:prstGeom prst="rect">
            <a:avLst/>
          </a:prstGeom>
          <a:solidFill>
            <a:srgbClr val="FFCCFF"/>
          </a:solidFill>
          <a:ln w="28575">
            <a:solidFill>
              <a:srgbClr val="AA00AA"/>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a:t>
            </a:r>
            <a:endParaRPr kumimoji="1" lang="ja-JP" altLang="en-US" sz="1800" b="1"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26B2034E-43E0-BBC5-CAE6-DDD22C862701}"/>
              </a:ext>
            </a:extLst>
          </p:cNvPr>
          <p:cNvSpPr txBox="1"/>
          <p:nvPr/>
        </p:nvSpPr>
        <p:spPr>
          <a:xfrm>
            <a:off x="2187982" y="2783524"/>
            <a:ext cx="423609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・・・極端な現象を速報的に伝える情報</a:t>
            </a:r>
          </a:p>
        </p:txBody>
      </p:sp>
      <p:sp>
        <p:nvSpPr>
          <p:cNvPr id="39" name="角丸四角形 33">
            <a:extLst>
              <a:ext uri="{FF2B5EF4-FFF2-40B4-BE49-F238E27FC236}">
                <a16:creationId xmlns:a16="http://schemas.microsoft.com/office/drawing/2014/main" id="{B21E5FAF-DD73-6166-F413-DB7C24D0B62D}"/>
              </a:ext>
            </a:extLst>
          </p:cNvPr>
          <p:cNvSpPr/>
          <p:nvPr/>
        </p:nvSpPr>
        <p:spPr>
          <a:xfrm>
            <a:off x="1199698" y="4507135"/>
            <a:ext cx="2776282" cy="383376"/>
          </a:xfrm>
          <a:prstGeom prst="roundRect">
            <a:avLst>
              <a:gd name="adj" fmla="val 50000"/>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Segoe UI Web (West European)"/>
                <a:ea typeface="Meiryo UI"/>
                <a:cs typeface="+mn-cs"/>
              </a:rPr>
              <a:t>線状降水帯２～３時間前予測</a:t>
            </a:r>
            <a:endParaRPr kumimoji="1" lang="en-US" altLang="ja-JP" sz="1200" b="0" i="0" u="none" strike="noStrike" kern="1200" cap="none" spc="0" normalizeH="0" baseline="0" noProof="0" dirty="0">
              <a:ln>
                <a:noFill/>
              </a:ln>
              <a:solidFill>
                <a:srgbClr val="000000"/>
              </a:solidFill>
              <a:effectLst/>
              <a:uLnTx/>
              <a:uFillTx/>
              <a:latin typeface="Segoe UI Web (West European)"/>
              <a:ea typeface="Meiryo UI"/>
              <a:cs typeface="+mn-cs"/>
            </a:endParaRPr>
          </a:p>
          <a:p>
            <a:pPr marL="0" marR="0" lvl="0" indent="0" algn="ctr" defTabSz="914400" rtl="0" eaLnBrk="1" fontAlgn="auto" latinLnBrk="0" hangingPunct="1">
              <a:lnSpc>
                <a:spcPct val="8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Meiryo UI"/>
                <a:ea typeface="Meiryo UI"/>
                <a:cs typeface="+mn-cs"/>
              </a:rPr>
              <a:t>(R8</a:t>
            </a:r>
            <a:r>
              <a:rPr kumimoji="1" lang="ja-JP" altLang="en-US" sz="1100" b="0" i="0" u="none" strike="noStrike" kern="1200" cap="none" spc="0" normalizeH="0" baseline="0" noProof="0" dirty="0">
                <a:ln>
                  <a:noFill/>
                </a:ln>
                <a:solidFill>
                  <a:srgbClr val="000000"/>
                </a:solidFill>
                <a:effectLst/>
                <a:uLnTx/>
                <a:uFillTx/>
                <a:latin typeface="Meiryo UI"/>
                <a:ea typeface="Meiryo UI"/>
                <a:cs typeface="+mn-cs"/>
              </a:rPr>
              <a:t>運用開始予定</a:t>
            </a:r>
            <a:r>
              <a:rPr kumimoji="1" lang="en-US" altLang="ja-JP" sz="1100" b="0" i="0" u="none" strike="noStrike" kern="1200" cap="none" spc="0" normalizeH="0" baseline="0" noProof="0" dirty="0">
                <a:ln>
                  <a:noFill/>
                </a:ln>
                <a:solidFill>
                  <a:srgbClr val="000000"/>
                </a:solidFill>
                <a:effectLst/>
                <a:uLnTx/>
                <a:uFillTx/>
                <a:latin typeface="Meiryo UI"/>
                <a:ea typeface="Meiryo UI"/>
                <a:cs typeface="+mn-cs"/>
              </a:rPr>
              <a:t>)</a:t>
            </a:r>
            <a:endParaRPr kumimoji="1" lang="en-US" altLang="ja-JP" sz="105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40" name="テキスト ボックス 39">
            <a:extLst>
              <a:ext uri="{FF2B5EF4-FFF2-40B4-BE49-F238E27FC236}">
                <a16:creationId xmlns:a16="http://schemas.microsoft.com/office/drawing/2014/main" id="{4A9CF217-2BCD-D7A4-3593-806D8EE696D7}"/>
              </a:ext>
            </a:extLst>
          </p:cNvPr>
          <p:cNvSpPr txBox="1"/>
          <p:nvPr/>
        </p:nvSpPr>
        <p:spPr>
          <a:xfrm>
            <a:off x="3617381" y="4475815"/>
            <a:ext cx="992579"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p>
        </p:txBody>
      </p:sp>
      <p:sp>
        <p:nvSpPr>
          <p:cNvPr id="42" name="角丸四角形 33">
            <a:extLst>
              <a:ext uri="{FF2B5EF4-FFF2-40B4-BE49-F238E27FC236}">
                <a16:creationId xmlns:a16="http://schemas.microsoft.com/office/drawing/2014/main" id="{D1DC0CEE-961E-ECD2-E33B-8D38556E7B17}"/>
              </a:ext>
            </a:extLst>
          </p:cNvPr>
          <p:cNvSpPr/>
          <p:nvPr/>
        </p:nvSpPr>
        <p:spPr>
          <a:xfrm>
            <a:off x="2466523" y="3038482"/>
            <a:ext cx="2762702" cy="288918"/>
          </a:xfrm>
          <a:prstGeom prst="roundRect">
            <a:avLst>
              <a:gd name="adj" fmla="val 50000"/>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l" defTabSz="914400" rtl="0" eaLnBrk="1" fontAlgn="auto" latinLnBrk="0" hangingPunct="1">
              <a:lnSpc>
                <a:spcPct val="7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（気象防災速報は府県の情報のみ発表）</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テキスト ボックス 44">
            <a:extLst>
              <a:ext uri="{FF2B5EF4-FFF2-40B4-BE49-F238E27FC236}">
                <a16:creationId xmlns:a16="http://schemas.microsoft.com/office/drawing/2014/main" id="{87811DC1-A86B-72B3-890D-063B25DE4AE6}"/>
              </a:ext>
            </a:extLst>
          </p:cNvPr>
          <p:cNvSpPr txBox="1"/>
          <p:nvPr/>
        </p:nvSpPr>
        <p:spPr>
          <a:xfrm>
            <a:off x="895351" y="4246778"/>
            <a:ext cx="7738109" cy="169277"/>
          </a:xfrm>
          <a:prstGeom prst="rect">
            <a:avLst/>
          </a:prstGeom>
          <a:noFill/>
        </p:spPr>
        <p:txBody>
          <a:bodyPr wrap="square" lIns="0" tIns="0" rIns="0" bIns="0"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府県気象防災速報のみのため、現行の顕著な大雨に関する気象情報で発表していた地方・全般の情報では発表されなくなります。</a:t>
            </a:r>
          </a:p>
        </p:txBody>
      </p:sp>
      <p:sp>
        <p:nvSpPr>
          <p:cNvPr id="34" name="正方形/長方形 33">
            <a:extLst>
              <a:ext uri="{FF2B5EF4-FFF2-40B4-BE49-F238E27FC236}">
                <a16:creationId xmlns:a16="http://schemas.microsoft.com/office/drawing/2014/main" id="{ECDF3E4D-8E92-6B61-3363-E2A06E09D315}"/>
              </a:ext>
            </a:extLst>
          </p:cNvPr>
          <p:cNvSpPr/>
          <p:nvPr/>
        </p:nvSpPr>
        <p:spPr>
          <a:xfrm>
            <a:off x="71328" y="741167"/>
            <a:ext cx="9009172" cy="1800493"/>
          </a:xfrm>
          <a:prstGeom prst="rect">
            <a:avLst/>
          </a:prstGeom>
          <a:ln>
            <a:solidFill>
              <a:srgbClr val="1F497D"/>
            </a:solidFill>
          </a:ln>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気象防災速報</a:t>
            </a:r>
            <a:r>
              <a:rPr kumimoji="1" lang="en-US" altLang="ja-JP" sz="1600" b="1" i="0" u="none" strike="noStrike" kern="1200" cap="none" spc="0" normalizeH="0" baseline="0" noProof="0" dirty="0">
                <a:ln>
                  <a:noFill/>
                </a:ln>
                <a:solidFill>
                  <a:prstClr val="black"/>
                </a:solidFill>
                <a:effectLst/>
                <a:uLnTx/>
                <a:uFillTx/>
                <a:latin typeface="Meiryo UI"/>
                <a:ea typeface="Meiryo UI"/>
                <a:cs typeface="+mn-cs"/>
              </a:rPr>
              <a: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　警戒レベル相当情報やそれ以外の警報等の「対応や行動が必要な状況であることを伝える簡潔な情報」を補足するものとして</a:t>
            </a:r>
            <a:r>
              <a:rPr lang="ja-JP" altLang="en-US" sz="1600" dirty="0">
                <a:solidFill>
                  <a:prstClr val="black"/>
                </a:solidFill>
                <a:latin typeface="Meiryo UI"/>
                <a:ea typeface="Meiryo UI"/>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その根拠を示して解説する速報性の高い情報です。</a:t>
            </a: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447675" marR="0" lvl="1"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気象防災速報は、発生している極端現象に係る実況を伝えることを基本としています。</a:t>
            </a: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447675" marR="0" lvl="1" indent="-28575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警報の対象にはなっていないが、予測が困難で発生した場合には相当の被害をもたらす現象</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竜巻</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についても、気象防災速報として発表します。</a:t>
            </a:r>
          </a:p>
        </p:txBody>
      </p:sp>
      <p:sp>
        <p:nvSpPr>
          <p:cNvPr id="2" name="テキスト ボックス 1">
            <a:extLst>
              <a:ext uri="{FF2B5EF4-FFF2-40B4-BE49-F238E27FC236}">
                <a16:creationId xmlns:a16="http://schemas.microsoft.com/office/drawing/2014/main" id="{770A13C9-BE76-4F18-5777-7A832D5C57E6}"/>
              </a:ext>
            </a:extLst>
          </p:cNvPr>
          <p:cNvSpPr txBox="1"/>
          <p:nvPr/>
        </p:nvSpPr>
        <p:spPr>
          <a:xfrm>
            <a:off x="533400" y="5838825"/>
            <a:ext cx="7268336" cy="338554"/>
          </a:xfrm>
          <a:prstGeom prst="rect">
            <a:avLst/>
          </a:prstGeom>
          <a:noFill/>
        </p:spPr>
        <p:txBody>
          <a:bodyPr wrap="none" rtlCol="0">
            <a:spAutoFit/>
          </a:bodyPr>
          <a:lstStyle/>
          <a:p>
            <a:pPr marL="285750" indent="-285750">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情報の標題は、「○○県気象防災速報（記録的短時間大雨）」のようになります。</a:t>
            </a:r>
            <a:endParaRPr kumimoji="1"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6654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四角形: 角を丸くする 23">
            <a:extLst>
              <a:ext uri="{FF2B5EF4-FFF2-40B4-BE49-F238E27FC236}">
                <a16:creationId xmlns:a16="http://schemas.microsoft.com/office/drawing/2014/main" id="{ED7920D5-AA4E-5A16-83B8-3227B343CB13}"/>
              </a:ext>
            </a:extLst>
          </p:cNvPr>
          <p:cNvSpPr/>
          <p:nvPr/>
        </p:nvSpPr>
        <p:spPr>
          <a:xfrm>
            <a:off x="665584" y="3371850"/>
            <a:ext cx="8192089" cy="2009775"/>
          </a:xfrm>
          <a:prstGeom prst="roundRect">
            <a:avLst/>
          </a:prstGeom>
          <a:gradFill flip="none" rotWithShape="1">
            <a:gsLst>
              <a:gs pos="99000">
                <a:sysClr val="window" lastClr="FFFFFF"/>
              </a:gs>
              <a:gs pos="41000">
                <a:srgbClr val="1F497D">
                  <a:lumMod val="20000"/>
                  <a:lumOff val="80000"/>
                  <a:alpha val="39000"/>
                </a:srgbClr>
              </a:gs>
            </a:gsLst>
            <a:path path="circle">
              <a:fillToRect l="50000" t="50000" r="50000" b="50000"/>
            </a:path>
            <a:tileRect/>
          </a:gra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2" name="タイトル 1">
            <a:extLst>
              <a:ext uri="{FF2B5EF4-FFF2-40B4-BE49-F238E27FC236}">
                <a16:creationId xmlns:a16="http://schemas.microsoft.com/office/drawing/2014/main" id="{A47B11C5-C6A0-366D-80F7-87D60C7458D8}"/>
              </a:ext>
            </a:extLst>
          </p:cNvPr>
          <p:cNvSpPr>
            <a:spLocks noGrp="1"/>
          </p:cNvSpPr>
          <p:nvPr>
            <p:ph type="title"/>
          </p:nvPr>
        </p:nvSpPr>
        <p:spPr/>
        <p:txBody>
          <a:bodyPr/>
          <a:lstStyle/>
          <a:p>
            <a:r>
              <a:rPr lang="ja-JP" altLang="en-US" dirty="0"/>
              <a:t>気象解説情報の整理</a:t>
            </a:r>
            <a:endParaRPr kumimoji="1" lang="ja-JP" altLang="en-US" dirty="0"/>
          </a:p>
        </p:txBody>
      </p:sp>
      <p:sp>
        <p:nvSpPr>
          <p:cNvPr id="3" name="スライド番号プレースホルダー 2">
            <a:extLst>
              <a:ext uri="{FF2B5EF4-FFF2-40B4-BE49-F238E27FC236}">
                <a16:creationId xmlns:a16="http://schemas.microsoft.com/office/drawing/2014/main" id="{3FC71682-0EDB-AEEF-78DD-67AFD0A33241}"/>
              </a:ext>
            </a:extLst>
          </p:cNvPr>
          <p:cNvSpPr>
            <a:spLocks noGrp="1"/>
          </p:cNvSpPr>
          <p:nvPr>
            <p:ph type="sldNum" sz="quarter" idx="12"/>
          </p:nvPr>
        </p:nvSpPr>
        <p:spPr/>
        <p:txBody>
          <a:bodyPr/>
          <a:lstStyle/>
          <a:p>
            <a:pPr>
              <a:defRPr/>
            </a:pPr>
            <a:fld id="{06FFE511-5094-4685-A035-FB392A6605D8}" type="slidenum">
              <a:rPr lang="en-US" altLang="ja-JP" smtClean="0"/>
              <a:pPr>
                <a:defRPr/>
              </a:pPr>
              <a:t>3</a:t>
            </a:fld>
            <a:endParaRPr lang="en-US" altLang="ja-JP"/>
          </a:p>
        </p:txBody>
      </p:sp>
      <p:sp>
        <p:nvSpPr>
          <p:cNvPr id="4" name="テキスト ボックス 3">
            <a:extLst>
              <a:ext uri="{FF2B5EF4-FFF2-40B4-BE49-F238E27FC236}">
                <a16:creationId xmlns:a16="http://schemas.microsoft.com/office/drawing/2014/main" id="{FFA8DAD3-2596-2753-93F4-A7C8491C333A}"/>
              </a:ext>
            </a:extLst>
          </p:cNvPr>
          <p:cNvSpPr txBox="1"/>
          <p:nvPr/>
        </p:nvSpPr>
        <p:spPr>
          <a:xfrm>
            <a:off x="4564996" y="4992593"/>
            <a:ext cx="3921779" cy="25391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a:ea typeface="Meiryo UI"/>
                <a:cs typeface="+mn-cs"/>
              </a:rPr>
              <a:t>※4 </a:t>
            </a:r>
            <a:r>
              <a:rPr kumimoji="1" lang="ja-JP" altLang="en-US" sz="1050" b="0" i="0" u="none" strike="noStrike" kern="1200" cap="none" spc="0" normalizeH="0" baseline="0" noProof="0" dirty="0">
                <a:ln>
                  <a:noFill/>
                </a:ln>
                <a:solidFill>
                  <a:prstClr val="black"/>
                </a:solidFill>
                <a:effectLst/>
                <a:uLnTx/>
                <a:uFillTx/>
                <a:latin typeface="Meiryo UI"/>
                <a:ea typeface="Meiryo UI"/>
                <a:cs typeface="+mn-cs"/>
              </a:rPr>
              <a:t>何に着目した情報なのかがわかるよう、括弧内にキーワードを付す。</a:t>
            </a:r>
            <a:endParaRPr kumimoji="1" lang="en-US" altLang="ja-JP" sz="105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5" name="テキスト ボックス 4">
            <a:extLst>
              <a:ext uri="{FF2B5EF4-FFF2-40B4-BE49-F238E27FC236}">
                <a16:creationId xmlns:a16="http://schemas.microsoft.com/office/drawing/2014/main" id="{3BE5065E-C758-368F-DC15-452A91F9C45D}"/>
              </a:ext>
            </a:extLst>
          </p:cNvPr>
          <p:cNvSpPr txBox="1"/>
          <p:nvPr/>
        </p:nvSpPr>
        <p:spPr>
          <a:xfrm>
            <a:off x="406676" y="2789664"/>
            <a:ext cx="1834873" cy="369332"/>
          </a:xfrm>
          <a:prstGeom prst="rect">
            <a:avLst/>
          </a:prstGeom>
          <a:solidFill>
            <a:schemeClr val="accent1">
              <a:lumMod val="20000"/>
              <a:lumOff val="80000"/>
            </a:schemeClr>
          </a:solidFill>
          <a:ln w="28575">
            <a:solidFill>
              <a:srgbClr val="0000FF"/>
            </a:solidFill>
          </a:ln>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気象解説情報</a:t>
            </a:r>
          </a:p>
        </p:txBody>
      </p:sp>
      <p:sp>
        <p:nvSpPr>
          <p:cNvPr id="6" name="テキスト ボックス 5">
            <a:extLst>
              <a:ext uri="{FF2B5EF4-FFF2-40B4-BE49-F238E27FC236}">
                <a16:creationId xmlns:a16="http://schemas.microsoft.com/office/drawing/2014/main" id="{D7DE4BB3-01E3-0B1B-7D87-294B7C316F1C}"/>
              </a:ext>
            </a:extLst>
          </p:cNvPr>
          <p:cNvSpPr txBox="1"/>
          <p:nvPr/>
        </p:nvSpPr>
        <p:spPr>
          <a:xfrm>
            <a:off x="2238781" y="2802447"/>
            <a:ext cx="5142251" cy="338554"/>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・・・現在・今後の気象状況を網羅的に解説する情報</a:t>
            </a:r>
          </a:p>
        </p:txBody>
      </p:sp>
      <p:sp>
        <p:nvSpPr>
          <p:cNvPr id="7" name="角丸四角形 5">
            <a:extLst>
              <a:ext uri="{FF2B5EF4-FFF2-40B4-BE49-F238E27FC236}">
                <a16:creationId xmlns:a16="http://schemas.microsoft.com/office/drawing/2014/main" id="{66472B53-09FE-0B12-D562-F8015E391F06}"/>
              </a:ext>
            </a:extLst>
          </p:cNvPr>
          <p:cNvSpPr/>
          <p:nvPr/>
        </p:nvSpPr>
        <p:spPr>
          <a:xfrm>
            <a:off x="823220" y="4159395"/>
            <a:ext cx="2797602" cy="277200"/>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全般台風情報</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総合情報</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8" name="角丸四角形 6">
            <a:extLst>
              <a:ext uri="{FF2B5EF4-FFF2-40B4-BE49-F238E27FC236}">
                <a16:creationId xmlns:a16="http://schemas.microsoft.com/office/drawing/2014/main" id="{872C9ECD-DE2B-D810-1F51-FCA37AC11A49}"/>
              </a:ext>
            </a:extLst>
          </p:cNvPr>
          <p:cNvSpPr/>
          <p:nvPr/>
        </p:nvSpPr>
        <p:spPr>
          <a:xfrm>
            <a:off x="823220" y="3558766"/>
            <a:ext cx="2797602" cy="490863"/>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lIns="0" rIns="0"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線状降水帯半日前予測を</a:t>
            </a:r>
            <a:r>
              <a:rPr kumimoji="0" lang="ja-JP" altLang="en-US" sz="1400" dirty="0">
                <a:solidFill>
                  <a:prstClr val="black"/>
                </a:solidFill>
                <a:latin typeface="Meiryo UI" panose="020B0604030504040204" pitchFamily="50" charset="-128"/>
                <a:ea typeface="Meiryo UI" panose="020B0604030504040204" pitchFamily="50" charset="-128"/>
              </a:rPr>
              <a:t>記載した</a:t>
            </a:r>
            <a:endParaRPr kumimoji="0" lang="en-US" altLang="ja-JP" sz="1400" dirty="0">
              <a:solidFill>
                <a:prstClr val="black"/>
              </a:solidFill>
              <a:latin typeface="Meiryo UI" panose="020B0604030504040204" pitchFamily="50" charset="-128"/>
              <a:ea typeface="Meiryo UI" panose="020B0604030504040204" pitchFamily="50" charset="-128"/>
            </a:endParaRPr>
          </a:p>
          <a:p>
            <a:pPr lvl="0" algn="ctr" defTabSz="326578" fontAlgn="auto">
              <a:spcBef>
                <a:spcPts val="0"/>
              </a:spcBef>
              <a:spcAft>
                <a:spcPts val="0"/>
              </a:spcAft>
              <a:defRPr/>
            </a:pPr>
            <a:r>
              <a:rPr kumimoji="0" lang="ja-JP" altLang="en-US" sz="1400" dirty="0">
                <a:solidFill>
                  <a:prstClr val="black"/>
                </a:solidFill>
                <a:latin typeface="Meiryo UI" panose="020B0604030504040204" pitchFamily="50" charset="-128"/>
                <a:ea typeface="Meiryo UI" panose="020B0604030504040204" pitchFamily="50" charset="-128"/>
              </a:rPr>
              <a:t>全般</a:t>
            </a:r>
            <a:r>
              <a:rPr kumimoji="0" lang="en-US" altLang="ja-JP" sz="1400" dirty="0">
                <a:solidFill>
                  <a:prstClr val="black"/>
                </a:solidFill>
                <a:latin typeface="Meiryo UI" panose="020B0604030504040204" pitchFamily="50" charset="-128"/>
                <a:ea typeface="Meiryo UI" panose="020B0604030504040204" pitchFamily="50" charset="-128"/>
              </a:rPr>
              <a:t>/</a:t>
            </a:r>
            <a:r>
              <a:rPr kumimoji="0" lang="ja-JP" altLang="en-US" sz="1400" dirty="0">
                <a:solidFill>
                  <a:prstClr val="black"/>
                </a:solidFill>
                <a:latin typeface="Meiryo UI" panose="020B0604030504040204" pitchFamily="50" charset="-128"/>
                <a:ea typeface="Meiryo UI" panose="020B0604030504040204" pitchFamily="50" charset="-128"/>
              </a:rPr>
              <a:t>地方</a:t>
            </a:r>
            <a:r>
              <a:rPr kumimoji="0" lang="en-US" altLang="ja-JP" sz="1400" dirty="0">
                <a:solidFill>
                  <a:prstClr val="black"/>
                </a:solidFill>
                <a:latin typeface="Meiryo UI" panose="020B0604030504040204" pitchFamily="50" charset="-128"/>
                <a:ea typeface="Meiryo UI" panose="020B0604030504040204" pitchFamily="50" charset="-128"/>
              </a:rPr>
              <a:t>/</a:t>
            </a:r>
            <a:r>
              <a:rPr kumimoji="0" lang="ja-JP" altLang="en-US" sz="1400" dirty="0">
                <a:solidFill>
                  <a:prstClr val="black"/>
                </a:solidFill>
                <a:latin typeface="Meiryo UI" panose="020B0604030504040204" pitchFamily="50" charset="-128"/>
                <a:ea typeface="Meiryo UI" panose="020B0604030504040204" pitchFamily="50" charset="-128"/>
              </a:rPr>
              <a:t>府県気象情報</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角丸四角形 9">
            <a:extLst>
              <a:ext uri="{FF2B5EF4-FFF2-40B4-BE49-F238E27FC236}">
                <a16:creationId xmlns:a16="http://schemas.microsoft.com/office/drawing/2014/main" id="{B6B48BB7-A4ED-945A-D868-8751E2699512}"/>
              </a:ext>
            </a:extLst>
          </p:cNvPr>
          <p:cNvSpPr/>
          <p:nvPr/>
        </p:nvSpPr>
        <p:spPr>
          <a:xfrm>
            <a:off x="4544725" y="3626056"/>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lIns="91440" tIns="45720" rIns="91440" bIns="45720"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a:ea typeface="Meiryo UI"/>
              </a:rPr>
              <a:t>気象解説情報（線状降水帯</a:t>
            </a:r>
            <a:r>
              <a:rPr kumimoji="0" lang="ja-JP" altLang="en-US" sz="1400" dirty="0">
                <a:solidFill>
                  <a:prstClr val="black"/>
                </a:solidFill>
                <a:latin typeface="Meiryo UI"/>
                <a:ea typeface="Meiryo UI"/>
              </a:rPr>
              <a:t>半日前</a:t>
            </a:r>
            <a:r>
              <a:rPr kumimoji="0" lang="ja-JP" altLang="en-US" sz="1400" b="0" i="0" u="none" strike="noStrike" kern="1200" cap="none" spc="0" normalizeH="0" baseline="0" noProof="0" dirty="0">
                <a:ln>
                  <a:noFill/>
                </a:ln>
                <a:solidFill>
                  <a:prstClr val="black"/>
                </a:solidFill>
                <a:effectLst/>
                <a:uLnTx/>
                <a:uFillTx/>
                <a:latin typeface="Meiryo UI"/>
                <a:ea typeface="Meiryo UI"/>
              </a:rPr>
              <a:t>予測）</a:t>
            </a:r>
            <a:r>
              <a:rPr kumimoji="0" lang="en-US" altLang="ja-JP" sz="1400" baseline="30000" dirty="0">
                <a:solidFill>
                  <a:prstClr val="black"/>
                </a:solidFill>
                <a:latin typeface="Meiryo UI"/>
                <a:ea typeface="Meiryo UI"/>
              </a:rPr>
              <a:t>※2</a:t>
            </a:r>
            <a:endParaRPr kumimoji="0" lang="ja-JP" altLang="en-US" sz="1400" b="0" i="0" u="none" strike="noStrike" kern="1200" cap="none" spc="0" normalizeH="0" baseline="30000" noProof="0" dirty="0">
              <a:ln>
                <a:noFill/>
              </a:ln>
              <a:solidFill>
                <a:prstClr val="black"/>
              </a:solidFill>
              <a:effectLst/>
              <a:uLnTx/>
              <a:uFillTx/>
              <a:latin typeface="Meiryo UI"/>
              <a:ea typeface="Meiryo UI"/>
            </a:endParaRPr>
          </a:p>
        </p:txBody>
      </p:sp>
      <p:sp>
        <p:nvSpPr>
          <p:cNvPr id="10" name="角丸四角形 10">
            <a:extLst>
              <a:ext uri="{FF2B5EF4-FFF2-40B4-BE49-F238E27FC236}">
                <a16:creationId xmlns:a16="http://schemas.microsoft.com/office/drawing/2014/main" id="{F8E6DFA5-BA04-0CAE-6B1C-94811B09D651}"/>
              </a:ext>
            </a:extLst>
          </p:cNvPr>
          <p:cNvSpPr/>
          <p:nvPr/>
        </p:nvSpPr>
        <p:spPr>
          <a:xfrm>
            <a:off x="4544725" y="4159395"/>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気象解説情報（台風第○号）</a:t>
            </a:r>
            <a:r>
              <a:rPr kumimoji="0" lang="en-US" altLang="ja-JP" sz="1400" b="0"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endParaRPr kumimoji="0" lang="ja-JP" altLang="en-US" sz="1400" b="0" i="0" u="none" strike="noStrike" kern="1200" cap="none" spc="0" normalizeH="0" baseline="3000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1" name="角丸四角形 11">
            <a:extLst>
              <a:ext uri="{FF2B5EF4-FFF2-40B4-BE49-F238E27FC236}">
                <a16:creationId xmlns:a16="http://schemas.microsoft.com/office/drawing/2014/main" id="{4CFAAA0A-C15F-6DC3-A3D6-06CD05BAEEDE}"/>
              </a:ext>
            </a:extLst>
          </p:cNvPr>
          <p:cNvSpPr/>
          <p:nvPr/>
        </p:nvSpPr>
        <p:spPr>
          <a:xfrm>
            <a:off x="4544725" y="4737240"/>
            <a:ext cx="3825454" cy="277200"/>
          </a:xfrm>
          <a:prstGeom prst="roundRect">
            <a:avLst>
              <a:gd name="adj" fmla="val 50000"/>
            </a:avLst>
          </a:prstGeom>
          <a:solidFill>
            <a:sysClr val="window" lastClr="FFFFFF"/>
          </a:solidFill>
          <a:ln w="25400" cap="flat" cmpd="sng" algn="ctr">
            <a:solidFill>
              <a:srgbClr val="4F81BD"/>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lvl="0" algn="ctr" defTabSz="326578" fontAlgn="auto">
              <a:spcBef>
                <a:spcPts val="0"/>
              </a:spcBef>
              <a:spcAft>
                <a:spcPts val="0"/>
              </a:spcAf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気象解説情報（</a:t>
            </a:r>
            <a:r>
              <a:rPr kumimoji="0" lang="ja-JP" altLang="en-US" sz="1400" dirty="0">
                <a:solidFill>
                  <a:prstClr val="black"/>
                </a:solidFill>
                <a:latin typeface="Meiryo UI" panose="020B0604030504040204" pitchFamily="50" charset="-128"/>
                <a:ea typeface="Meiryo UI" panose="020B0604030504040204" pitchFamily="50" charset="-128"/>
              </a:rPr>
              <a:t>大雨</a:t>
            </a:r>
            <a:r>
              <a:rPr kumimoji="0" lang="ja-JP" altLang="en-US" sz="1400" baseline="30000" dirty="0">
                <a:solidFill>
                  <a:prstClr val="black"/>
                </a:solidFill>
                <a:latin typeface="Meiryo UI" panose="020B0604030504040204" pitchFamily="50" charset="-128"/>
                <a:ea typeface="Meiryo UI" panose="020B0604030504040204" pitchFamily="50" charset="-128"/>
              </a:rPr>
              <a:t> </a:t>
            </a:r>
            <a:r>
              <a:rPr kumimoji="0" lang="en-US" altLang="ja-JP" sz="1400" baseline="30000" dirty="0">
                <a:solidFill>
                  <a:prstClr val="black"/>
                </a:solidFill>
                <a:latin typeface="Meiryo UI" panose="020B0604030504040204" pitchFamily="50" charset="-128"/>
                <a:ea typeface="Meiryo UI" panose="020B0604030504040204" pitchFamily="50" charset="-128"/>
              </a:rPr>
              <a:t>※4</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2" name="右矢印 12">
            <a:extLst>
              <a:ext uri="{FF2B5EF4-FFF2-40B4-BE49-F238E27FC236}">
                <a16:creationId xmlns:a16="http://schemas.microsoft.com/office/drawing/2014/main" id="{A750FB1E-51E7-7734-37BC-879708D0265B}"/>
              </a:ext>
            </a:extLst>
          </p:cNvPr>
          <p:cNvSpPr/>
          <p:nvPr/>
        </p:nvSpPr>
        <p:spPr>
          <a:xfrm>
            <a:off x="3752880" y="3649535"/>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13" name="右矢印 13">
            <a:extLst>
              <a:ext uri="{FF2B5EF4-FFF2-40B4-BE49-F238E27FC236}">
                <a16:creationId xmlns:a16="http://schemas.microsoft.com/office/drawing/2014/main" id="{DFA20B8C-CA44-5284-EB06-E68A9C57B2E7}"/>
              </a:ext>
            </a:extLst>
          </p:cNvPr>
          <p:cNvSpPr/>
          <p:nvPr/>
        </p:nvSpPr>
        <p:spPr>
          <a:xfrm>
            <a:off x="3752880" y="4197815"/>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14" name="右矢印 14">
            <a:extLst>
              <a:ext uri="{FF2B5EF4-FFF2-40B4-BE49-F238E27FC236}">
                <a16:creationId xmlns:a16="http://schemas.microsoft.com/office/drawing/2014/main" id="{293BDFB0-8D8A-0308-454B-0A06D867CA6C}"/>
              </a:ext>
            </a:extLst>
          </p:cNvPr>
          <p:cNvSpPr/>
          <p:nvPr/>
        </p:nvSpPr>
        <p:spPr>
          <a:xfrm>
            <a:off x="3752880" y="4775660"/>
            <a:ext cx="719455" cy="206217"/>
          </a:xfrm>
          <a:prstGeom prst="rightArrow">
            <a:avLst>
              <a:gd name="adj1" fmla="val 50000"/>
              <a:gd name="adj2" fmla="val 113125"/>
            </a:avLst>
          </a:prstGeom>
          <a:solidFill>
            <a:srgbClr val="4F81BD"/>
          </a:solidFill>
          <a:ln w="25400" cap="flat" cmpd="sng" algn="ctr">
            <a:no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Meiryo UI"/>
              <a:ea typeface="Meiryo UI"/>
              <a:cs typeface="+mn-cs"/>
            </a:endParaRPr>
          </a:p>
        </p:txBody>
      </p:sp>
      <p:sp>
        <p:nvSpPr>
          <p:cNvPr id="15" name="テキスト ボックス 63">
            <a:extLst>
              <a:ext uri="{FF2B5EF4-FFF2-40B4-BE49-F238E27FC236}">
                <a16:creationId xmlns:a16="http://schemas.microsoft.com/office/drawing/2014/main" id="{A8F86DD5-7539-F21A-39E8-40EAF0CD033A}"/>
              </a:ext>
            </a:extLst>
          </p:cNvPr>
          <p:cNvSpPr txBox="1"/>
          <p:nvPr/>
        </p:nvSpPr>
        <p:spPr>
          <a:xfrm>
            <a:off x="4544061" y="3313661"/>
            <a:ext cx="3122483" cy="338554"/>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01464" rtl="0" eaLnBrk="1" fontAlgn="auto" latinLnBrk="0" hangingPunct="1">
              <a:lnSpc>
                <a:spcPct val="100000"/>
              </a:lnSpc>
              <a:spcBef>
                <a:spcPts val="0"/>
              </a:spcBef>
              <a:spcAft>
                <a:spcPts val="0"/>
              </a:spcAft>
              <a:buClrTx/>
              <a:buSzTx/>
              <a:buFontTx/>
              <a:buNone/>
              <a:tabLst/>
              <a:defRPr/>
            </a:pPr>
            <a:r>
              <a:rPr lang="ja-JP" altLang="en-US" sz="1600" b="1" dirty="0">
                <a:solidFill>
                  <a:prstClr val="black"/>
                </a:solidFill>
                <a:effectLst>
                  <a:glow rad="63500">
                    <a:prstClr val="white"/>
                  </a:glow>
                </a:effectLst>
                <a:latin typeface="Meiryo UI" panose="020B0604030504040204" pitchFamily="50" charset="-128"/>
                <a:ea typeface="Meiryo UI" panose="020B0604030504040204" pitchFamily="50" charset="-128"/>
              </a:rPr>
              <a:t>今後（令和８年度出水期～）</a:t>
            </a:r>
            <a:endParaRPr kumimoji="1" lang="ja-JP" altLang="en-US" sz="1600" b="1" i="0" u="none" strike="noStrike" kern="1200" cap="none" spc="0" normalizeH="0" baseline="0" noProof="0" dirty="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endParaRPr>
          </a:p>
        </p:txBody>
      </p:sp>
      <p:sp>
        <p:nvSpPr>
          <p:cNvPr id="16" name="テキスト ボックス 63">
            <a:extLst>
              <a:ext uri="{FF2B5EF4-FFF2-40B4-BE49-F238E27FC236}">
                <a16:creationId xmlns:a16="http://schemas.microsoft.com/office/drawing/2014/main" id="{8F1F8EED-F346-A116-11FA-8666589FEA44}"/>
              </a:ext>
            </a:extLst>
          </p:cNvPr>
          <p:cNvSpPr txBox="1"/>
          <p:nvPr/>
        </p:nvSpPr>
        <p:spPr>
          <a:xfrm>
            <a:off x="855228" y="3227936"/>
            <a:ext cx="595035" cy="338554"/>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glow rad="63500">
                    <a:prstClr val="white"/>
                  </a:glow>
                </a:effectLst>
                <a:uLnTx/>
                <a:uFillTx/>
                <a:latin typeface="Meiryo UI" panose="020B0604030504040204" pitchFamily="50" charset="-128"/>
                <a:ea typeface="Meiryo UI" panose="020B0604030504040204" pitchFamily="50" charset="-128"/>
                <a:cs typeface="+mn-cs"/>
              </a:rPr>
              <a:t>現状</a:t>
            </a:r>
          </a:p>
        </p:txBody>
      </p:sp>
      <p:sp>
        <p:nvSpPr>
          <p:cNvPr id="18" name="角丸四角形 33">
            <a:extLst>
              <a:ext uri="{FF2B5EF4-FFF2-40B4-BE49-F238E27FC236}">
                <a16:creationId xmlns:a16="http://schemas.microsoft.com/office/drawing/2014/main" id="{B8941AD7-8B0E-AF8B-BEB7-EA3799401A71}"/>
              </a:ext>
            </a:extLst>
          </p:cNvPr>
          <p:cNvSpPr/>
          <p:nvPr/>
        </p:nvSpPr>
        <p:spPr>
          <a:xfrm>
            <a:off x="2531761" y="3043546"/>
            <a:ext cx="3554714" cy="288918"/>
          </a:xfrm>
          <a:prstGeom prst="roundRect">
            <a:avLst>
              <a:gd name="adj" fmla="val 50000"/>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defTabSz="914400" rtl="0" eaLnBrk="1" fontAlgn="auto" latinLnBrk="0" hangingPunct="1">
              <a:lnSpc>
                <a:spcPct val="70000"/>
              </a:lnSpc>
              <a:spcBef>
                <a:spcPts val="0"/>
              </a:spcBef>
              <a:spcAft>
                <a:spcPts val="0"/>
              </a:spcAft>
              <a:buClrTx/>
              <a:buSzTx/>
              <a:buFontTx/>
              <a:buNone/>
              <a:tabLst/>
              <a:defRPr/>
            </a:pPr>
            <a:r>
              <a:rPr kumimoji="1" lang="ja-JP" altLang="en-US"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（気象</a:t>
            </a:r>
            <a:r>
              <a:rPr lang="ja-JP" altLang="en-US" sz="1200" dirty="0">
                <a:solidFill>
                  <a:srgbClr val="000000"/>
                </a:solidFill>
                <a:latin typeface="Meiryo UI" panose="020B0604030504040204" pitchFamily="50" charset="-128"/>
                <a:ea typeface="Meiryo UI" panose="020B0604030504040204" pitchFamily="50" charset="-128"/>
              </a:rPr>
              <a:t>解説情報</a:t>
            </a:r>
            <a:r>
              <a:rPr kumimoji="1" lang="ja-JP" altLang="en-US"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は全般</a:t>
            </a:r>
            <a:r>
              <a:rPr kumimoji="1" lang="en-US" altLang="ja-JP"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ja-JP" altLang="en-US"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地方</a:t>
            </a:r>
            <a:r>
              <a:rPr kumimoji="1" lang="en-US" altLang="ja-JP"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r>
              <a:rPr kumimoji="1" lang="ja-JP" altLang="en-US"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府県の情報</a:t>
            </a:r>
            <a:r>
              <a:rPr lang="ja-JP" altLang="en-US" sz="1200" dirty="0">
                <a:solidFill>
                  <a:srgbClr val="000000"/>
                </a:solidFill>
                <a:latin typeface="Meiryo UI" panose="020B0604030504040204" pitchFamily="50" charset="-128"/>
                <a:ea typeface="Meiryo UI" panose="020B0604030504040204" pitchFamily="50" charset="-128"/>
              </a:rPr>
              <a:t>を発表</a:t>
            </a:r>
            <a:r>
              <a:rPr kumimoji="1" lang="ja-JP" altLang="en-US" sz="120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a:t>
            </a:r>
            <a:endParaRPr kumimoji="1" lang="en-US" altLang="ja-JP" sz="105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9" name="角丸四角形 6">
            <a:extLst>
              <a:ext uri="{FF2B5EF4-FFF2-40B4-BE49-F238E27FC236}">
                <a16:creationId xmlns:a16="http://schemas.microsoft.com/office/drawing/2014/main" id="{B3B05062-3472-D3FC-2232-C45A41137478}"/>
              </a:ext>
            </a:extLst>
          </p:cNvPr>
          <p:cNvSpPr/>
          <p:nvPr/>
        </p:nvSpPr>
        <p:spPr>
          <a:xfrm>
            <a:off x="823220" y="4595596"/>
            <a:ext cx="2797602" cy="490863"/>
          </a:xfrm>
          <a:prstGeom prst="roundRect">
            <a:avLst>
              <a:gd name="adj" fmla="val 50000"/>
            </a:avLst>
          </a:prstGeom>
          <a:solidFill>
            <a:sysClr val="window" lastClr="FFFFFF"/>
          </a:solidFill>
          <a:ln w="25400" cap="flat" cmpd="sng" algn="ctr">
            <a:solidFill>
              <a:sysClr val="windowText" lastClr="000000"/>
            </a:solidFill>
            <a:prstDash val="solid"/>
          </a:ln>
          <a:effectLst/>
        </p:spPr>
        <p:txBody>
          <a:bodyPr rtlCol="0" anchor="ct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大雨に関する</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marR="0" lvl="0" indent="0" algn="ctr" defTabSz="326578" rtl="0" eaLnBrk="1" fontAlgn="auto" latinLnBrk="0" hangingPunct="1">
              <a:lnSpc>
                <a:spcPct val="100000"/>
              </a:lnSpc>
              <a:spcBef>
                <a:spcPts val="0"/>
              </a:spcBef>
              <a:spcAft>
                <a:spcPts val="0"/>
              </a:spcAft>
              <a:buClrTx/>
              <a:buSzTx/>
              <a:buFontTx/>
              <a:buNone/>
              <a:tabLst/>
              <a:defRPr/>
            </a:pPr>
            <a:r>
              <a:rPr kumimoji="0" lang="ja-JP" altLang="en-US" sz="1400" dirty="0">
                <a:solidFill>
                  <a:prstClr val="black"/>
                </a:solidFill>
                <a:latin typeface="Meiryo UI" panose="020B0604030504040204" pitchFamily="50" charset="-128"/>
                <a:ea typeface="Meiryo UI" panose="020B0604030504040204" pitchFamily="50" charset="-128"/>
              </a:rPr>
              <a:t>全般</a:t>
            </a:r>
            <a:r>
              <a:rPr kumimoji="0" lang="en-US" altLang="ja-JP" sz="1400" dirty="0">
                <a:solidFill>
                  <a:prstClr val="black"/>
                </a:solidFill>
                <a:latin typeface="Meiryo UI" panose="020B0604030504040204" pitchFamily="50" charset="-128"/>
                <a:ea typeface="Meiryo UI" panose="020B0604030504040204" pitchFamily="50" charset="-128"/>
              </a:rPr>
              <a:t>/</a:t>
            </a:r>
            <a:r>
              <a:rPr kumimoji="0" lang="ja-JP" altLang="en-US" sz="1400" dirty="0">
                <a:solidFill>
                  <a:prstClr val="black"/>
                </a:solidFill>
                <a:latin typeface="Meiryo UI" panose="020B0604030504040204" pitchFamily="50" charset="-128"/>
                <a:ea typeface="Meiryo UI" panose="020B0604030504040204" pitchFamily="50" charset="-128"/>
              </a:rPr>
              <a:t>地方</a:t>
            </a:r>
            <a:r>
              <a:rPr kumimoji="0" lang="en-US" altLang="ja-JP" sz="1400" dirty="0">
                <a:solidFill>
                  <a:prstClr val="black"/>
                </a:solidFill>
                <a:latin typeface="Meiryo UI" panose="020B0604030504040204" pitchFamily="50" charset="-128"/>
                <a:ea typeface="Meiryo UI" panose="020B0604030504040204" pitchFamily="50" charset="-128"/>
              </a:rPr>
              <a:t>/</a:t>
            </a:r>
            <a:r>
              <a:rPr kumimoji="0" lang="ja-JP" altLang="en-US" sz="1400" dirty="0">
                <a:solidFill>
                  <a:prstClr val="black"/>
                </a:solidFill>
                <a:latin typeface="Meiryo UI" panose="020B0604030504040204" pitchFamily="50" charset="-128"/>
                <a:ea typeface="Meiryo UI" panose="020B0604030504040204" pitchFamily="50" charset="-128"/>
              </a:rPr>
              <a:t>府県気象情報</a:t>
            </a:r>
            <a:endParaRPr kumimoji="0" lang="en-US" altLang="ja-JP" sz="1400" dirty="0">
              <a:solidFill>
                <a:prstClr val="black"/>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551B68A-7FC8-64C9-E70E-9D2F83821410}"/>
              </a:ext>
            </a:extLst>
          </p:cNvPr>
          <p:cNvSpPr txBox="1"/>
          <p:nvPr/>
        </p:nvSpPr>
        <p:spPr>
          <a:xfrm>
            <a:off x="4542577" y="4423261"/>
            <a:ext cx="3921779" cy="25391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a:ea typeface="Meiryo UI"/>
                <a:cs typeface="+mn-cs"/>
              </a:rPr>
              <a:t>※3</a:t>
            </a:r>
            <a:r>
              <a:rPr kumimoji="1" lang="ja-JP" altLang="en-US" sz="1050" b="0" i="0" u="none" strike="noStrike" kern="1200" cap="none" spc="0" normalizeH="0" baseline="0" noProof="0" dirty="0">
                <a:ln>
                  <a:noFill/>
                </a:ln>
                <a:solidFill>
                  <a:prstClr val="black"/>
                </a:solidFill>
                <a:effectLst/>
                <a:uLnTx/>
                <a:uFillTx/>
                <a:latin typeface="Meiryo UI"/>
                <a:ea typeface="Meiryo UI"/>
                <a:cs typeface="+mn-cs"/>
              </a:rPr>
              <a:t>　位置情報は、既存の台風解析・予測情報</a:t>
            </a:r>
            <a:r>
              <a:rPr kumimoji="1" lang="en-US" altLang="ja-JP" sz="1050" b="0" i="0" u="none" strike="noStrike" kern="1200" cap="none" spc="0" normalizeH="0" baseline="0" noProof="0" dirty="0">
                <a:ln>
                  <a:noFill/>
                </a:ln>
                <a:solidFill>
                  <a:prstClr val="black"/>
                </a:solidFill>
                <a:effectLst/>
                <a:uLnTx/>
                <a:uFillTx/>
                <a:latin typeface="Meiryo UI"/>
                <a:ea typeface="Meiryo UI"/>
                <a:cs typeface="+mn-cs"/>
              </a:rPr>
              <a:t>(VPTW6i)</a:t>
            </a:r>
            <a:r>
              <a:rPr kumimoji="1" lang="ja-JP" altLang="en-US" sz="1050" b="0" i="0" u="none" strike="noStrike" kern="1200" cap="none" spc="0" normalizeH="0" baseline="0" noProof="0" dirty="0">
                <a:ln>
                  <a:noFill/>
                </a:ln>
                <a:solidFill>
                  <a:prstClr val="black"/>
                </a:solidFill>
                <a:effectLst/>
                <a:uLnTx/>
                <a:uFillTx/>
                <a:latin typeface="Meiryo UI"/>
                <a:ea typeface="Meiryo UI"/>
                <a:cs typeface="+mn-cs"/>
              </a:rPr>
              <a:t>により提供</a:t>
            </a:r>
            <a:endParaRPr kumimoji="1" lang="en-US" altLang="ja-JP" sz="105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21" name="正方形/長方形 20">
            <a:extLst>
              <a:ext uri="{FF2B5EF4-FFF2-40B4-BE49-F238E27FC236}">
                <a16:creationId xmlns:a16="http://schemas.microsoft.com/office/drawing/2014/main" id="{560A44E6-E743-806F-B0EF-28AD5E9C03E1}"/>
              </a:ext>
            </a:extLst>
          </p:cNvPr>
          <p:cNvSpPr/>
          <p:nvPr/>
        </p:nvSpPr>
        <p:spPr>
          <a:xfrm>
            <a:off x="94129" y="764240"/>
            <a:ext cx="8955742" cy="1723549"/>
          </a:xfrm>
          <a:prstGeom prst="rect">
            <a:avLst/>
          </a:prstGeom>
          <a:ln>
            <a:solidFill>
              <a:srgbClr val="1F497D"/>
            </a:solidFill>
          </a:ln>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気象解説情報</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「網羅的に解説する情報</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＝気象解説情報</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は、“現在の気象状況と今後の見込みを伝え、災害への備えや今後の防災対応の検討・判断を後押しする情報”であり、“現在及び今後の気象状況や災害発生の危険度の見通しを網羅的に伝える情報”として発表します。</a:t>
            </a: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現行の全般</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地方</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府県気象情報（気象防災速報に位置付けるものを除く）、全般台風情報、及び全般</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地方</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府県潮位情報（気象防災速報に位置付けるものを除く）については、気象解説情報とします。</a:t>
            </a:r>
          </a:p>
        </p:txBody>
      </p:sp>
      <p:sp>
        <p:nvSpPr>
          <p:cNvPr id="23" name="テキスト ボックス 22">
            <a:extLst>
              <a:ext uri="{FF2B5EF4-FFF2-40B4-BE49-F238E27FC236}">
                <a16:creationId xmlns:a16="http://schemas.microsoft.com/office/drawing/2014/main" id="{3F0050D6-9306-8869-13B2-D879B6D217F7}"/>
              </a:ext>
            </a:extLst>
          </p:cNvPr>
          <p:cNvSpPr txBox="1"/>
          <p:nvPr/>
        </p:nvSpPr>
        <p:spPr>
          <a:xfrm>
            <a:off x="4542577" y="3880036"/>
            <a:ext cx="4099399" cy="25391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a:ea typeface="Meiryo UI"/>
                <a:cs typeface="+mn-cs"/>
              </a:rPr>
              <a:t>※2</a:t>
            </a:r>
            <a:r>
              <a:rPr kumimoji="1" lang="ja-JP" altLang="en-US" sz="1050" b="0" i="0" u="none" strike="noStrike" kern="1200" cap="none" spc="0" normalizeH="0" baseline="0" noProof="0" dirty="0">
                <a:ln>
                  <a:noFill/>
                </a:ln>
                <a:solidFill>
                  <a:prstClr val="black"/>
                </a:solidFill>
                <a:effectLst/>
                <a:uLnTx/>
                <a:uFillTx/>
                <a:latin typeface="Meiryo UI"/>
                <a:ea typeface="Meiryo UI"/>
                <a:cs typeface="+mn-cs"/>
              </a:rPr>
              <a:t>　専用のキーワード（情報タグ）による気象解説情報</a:t>
            </a:r>
            <a:r>
              <a:rPr lang="ja-JP" altLang="en-US" sz="1050" dirty="0">
                <a:solidFill>
                  <a:prstClr val="black"/>
                </a:solidFill>
                <a:latin typeface="Meiryo UI"/>
                <a:ea typeface="Meiryo UI"/>
              </a:rPr>
              <a:t>で</a:t>
            </a:r>
            <a:r>
              <a:rPr kumimoji="1" lang="ja-JP" altLang="en-US" sz="1050" b="0" i="0" u="none" strike="noStrike" kern="1200" cap="none" spc="0" normalizeH="0" baseline="0" noProof="0" dirty="0">
                <a:ln>
                  <a:noFill/>
                </a:ln>
                <a:solidFill>
                  <a:prstClr val="black"/>
                </a:solidFill>
                <a:effectLst/>
                <a:uLnTx/>
                <a:uFillTx/>
                <a:latin typeface="Meiryo UI"/>
                <a:ea typeface="Meiryo UI"/>
                <a:cs typeface="+mn-cs"/>
              </a:rPr>
              <a:t>提供する予定　</a:t>
            </a:r>
            <a:endParaRPr kumimoji="1" lang="en-US" altLang="ja-JP" sz="105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7" name="テキスト ボックス 16">
            <a:extLst>
              <a:ext uri="{FF2B5EF4-FFF2-40B4-BE49-F238E27FC236}">
                <a16:creationId xmlns:a16="http://schemas.microsoft.com/office/drawing/2014/main" id="{FC726993-F485-44C0-5E92-964BC566FD88}"/>
              </a:ext>
            </a:extLst>
          </p:cNvPr>
          <p:cNvSpPr txBox="1"/>
          <p:nvPr/>
        </p:nvSpPr>
        <p:spPr>
          <a:xfrm>
            <a:off x="161925" y="5572125"/>
            <a:ext cx="8915400" cy="492443"/>
          </a:xfrm>
          <a:prstGeom prst="rect">
            <a:avLst/>
          </a:prstGeom>
          <a:noFill/>
        </p:spPr>
        <p:txBody>
          <a:bodyPr wrap="square" lIns="0" tIns="0" rIns="0" bIns="0" rtlCol="0">
            <a:spAutoFit/>
          </a:bodyPr>
          <a:lstStyle/>
          <a:p>
            <a:pPr marL="180975" indent="-180975">
              <a:buFont typeface="Wingdings" panose="05000000000000000000" pitchFamily="2" charset="2"/>
              <a:buChar char="l"/>
            </a:pPr>
            <a:r>
              <a:rPr lang="ja-JP" altLang="en-US" sz="1600" dirty="0">
                <a:latin typeface="Meiryo UI" panose="020B0604030504040204" pitchFamily="50" charset="-128"/>
                <a:ea typeface="Meiryo UI" panose="020B0604030504040204" pitchFamily="50" charset="-128"/>
              </a:rPr>
              <a:t>情報の標題は、以下のようになります。</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全般気象解説情報（大雨）</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「○○地方気象解説情報（大雨）」</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「○○県気象解説情報（大雨）」</a:t>
            </a:r>
            <a:endParaRPr kumimoji="1" lang="ja-JP" altLang="en-US"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0460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4004E-CD5C-1A6B-A93C-AE7032720A6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249E920-9EF5-F895-87CB-B13ADF06A23A}"/>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rPr>
              <a:t>気象防災速報の例</a:t>
            </a:r>
          </a:p>
        </p:txBody>
      </p:sp>
      <p:sp>
        <p:nvSpPr>
          <p:cNvPr id="5" name="テキスト ボックス 4">
            <a:extLst>
              <a:ext uri="{FF2B5EF4-FFF2-40B4-BE49-F238E27FC236}">
                <a16:creationId xmlns:a16="http://schemas.microsoft.com/office/drawing/2014/main" id="{A8D7F435-6134-5609-E33C-AE7F2C26F657}"/>
              </a:ext>
            </a:extLst>
          </p:cNvPr>
          <p:cNvSpPr txBox="1"/>
          <p:nvPr/>
        </p:nvSpPr>
        <p:spPr>
          <a:xfrm>
            <a:off x="0" y="2174180"/>
            <a:ext cx="6736139"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■気象防災速報（線状降水帯発生）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←現：顕著な大雨に関する気象情報</a:t>
            </a:r>
          </a:p>
        </p:txBody>
      </p:sp>
      <p:sp>
        <p:nvSpPr>
          <p:cNvPr id="6" name="テキスト ボックス 5">
            <a:extLst>
              <a:ext uri="{FF2B5EF4-FFF2-40B4-BE49-F238E27FC236}">
                <a16:creationId xmlns:a16="http://schemas.microsoft.com/office/drawing/2014/main" id="{26426876-7443-70D2-40C9-8775E133114A}"/>
              </a:ext>
            </a:extLst>
          </p:cNvPr>
          <p:cNvSpPr txBox="1"/>
          <p:nvPr/>
        </p:nvSpPr>
        <p:spPr>
          <a:xfrm>
            <a:off x="85725" y="929065"/>
            <a:ext cx="8996738" cy="1107996"/>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三重県気象防災速報（記録的短時間大雨）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気象庁発表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０時５０分時三重県四日市市、伊勢市で記録的短時間大雨。</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四日市市山城で</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時間に１２１ミリ。伊勢市付近で１時間に約１２０ミリ。</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猛烈な雨が降っており、災害発生の危険度が急激に高まっています。</a:t>
            </a:r>
          </a:p>
        </p:txBody>
      </p:sp>
      <p:sp>
        <p:nvSpPr>
          <p:cNvPr id="7" name="テキスト ボックス 6">
            <a:extLst>
              <a:ext uri="{FF2B5EF4-FFF2-40B4-BE49-F238E27FC236}">
                <a16:creationId xmlns:a16="http://schemas.microsoft.com/office/drawing/2014/main" id="{2CB65C1C-2699-3082-CE94-19E76D81A4E9}"/>
              </a:ext>
            </a:extLst>
          </p:cNvPr>
          <p:cNvSpPr txBox="1"/>
          <p:nvPr/>
        </p:nvSpPr>
        <p:spPr>
          <a:xfrm>
            <a:off x="0" y="635933"/>
            <a:ext cx="6476453"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■気象防災速報（記録的短時間大雨）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←現：記録的短時間大雨情報</a:t>
            </a:r>
          </a:p>
        </p:txBody>
      </p:sp>
      <p:sp>
        <p:nvSpPr>
          <p:cNvPr id="8" name="テキスト ボックス 7">
            <a:extLst>
              <a:ext uri="{FF2B5EF4-FFF2-40B4-BE49-F238E27FC236}">
                <a16:creationId xmlns:a16="http://schemas.microsoft.com/office/drawing/2014/main" id="{B601E974-3799-D561-D16A-1BF538A1CB21}"/>
              </a:ext>
            </a:extLst>
          </p:cNvPr>
          <p:cNvSpPr txBox="1"/>
          <p:nvPr/>
        </p:nvSpPr>
        <p:spPr>
          <a:xfrm>
            <a:off x="99637" y="5253787"/>
            <a:ext cx="8996738" cy="923330"/>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福井県気象防災速報（短時間大雪）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福井地方気象台発表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４日３時までの６時間に、勝山市滝波町で３６センチ、越前市粟田部町で２６センチの顕著な降雪を観測しました。この強い雪は２４日夕方にかけて続く見込みです。嶺北では、大規模な交通障害の発生するおそれが高まっています。</a:t>
            </a:r>
          </a:p>
        </p:txBody>
      </p:sp>
      <p:sp>
        <p:nvSpPr>
          <p:cNvPr id="9" name="テキスト ボックス 8">
            <a:extLst>
              <a:ext uri="{FF2B5EF4-FFF2-40B4-BE49-F238E27FC236}">
                <a16:creationId xmlns:a16="http://schemas.microsoft.com/office/drawing/2014/main" id="{4F76B0A1-9FEA-B962-FABF-50AA9086FCE9}"/>
              </a:ext>
            </a:extLst>
          </p:cNvPr>
          <p:cNvSpPr txBox="1"/>
          <p:nvPr/>
        </p:nvSpPr>
        <p:spPr>
          <a:xfrm>
            <a:off x="0" y="4932080"/>
            <a:ext cx="6551794"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■気象防災速報（短時間大雪）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←現：顕著な大雪に関する気象情報</a:t>
            </a:r>
          </a:p>
        </p:txBody>
      </p:sp>
      <p:sp>
        <p:nvSpPr>
          <p:cNvPr id="13" name="テキスト ボックス 12">
            <a:extLst>
              <a:ext uri="{FF2B5EF4-FFF2-40B4-BE49-F238E27FC236}">
                <a16:creationId xmlns:a16="http://schemas.microsoft.com/office/drawing/2014/main" id="{BCAFC51C-6E96-2286-3208-E4595D386A44}"/>
              </a:ext>
            </a:extLst>
          </p:cNvPr>
          <p:cNvSpPr txBox="1"/>
          <p:nvPr/>
        </p:nvSpPr>
        <p:spPr>
          <a:xfrm>
            <a:off x="85725" y="2466400"/>
            <a:ext cx="8996738" cy="923330"/>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千葉県気象防災速報（線状降水帯発生）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銚子地方気象台発表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千葉県北西部、北東部、南部では、線状降水帯による非常に激しい雨が同じ場所で降り続いています。命に危険が及ぶ災害発生の危険度が急激に高まっています。</a:t>
            </a:r>
          </a:p>
        </p:txBody>
      </p:sp>
      <p:sp>
        <p:nvSpPr>
          <p:cNvPr id="14" name="テキスト ボックス 13">
            <a:extLst>
              <a:ext uri="{FF2B5EF4-FFF2-40B4-BE49-F238E27FC236}">
                <a16:creationId xmlns:a16="http://schemas.microsoft.com/office/drawing/2014/main" id="{A319E3ED-F51C-7CCC-DC9C-41D586FD8046}"/>
              </a:ext>
            </a:extLst>
          </p:cNvPr>
          <p:cNvSpPr txBox="1"/>
          <p:nvPr/>
        </p:nvSpPr>
        <p:spPr>
          <a:xfrm>
            <a:off x="0" y="3489265"/>
            <a:ext cx="7867859"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■気象防災速報（線状降水帯直前予測）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←令和８年度より新たに運用を始める情報</a:t>
            </a:r>
          </a:p>
        </p:txBody>
      </p:sp>
      <p:sp>
        <p:nvSpPr>
          <p:cNvPr id="15" name="テキスト ボックス 14">
            <a:extLst>
              <a:ext uri="{FF2B5EF4-FFF2-40B4-BE49-F238E27FC236}">
                <a16:creationId xmlns:a16="http://schemas.microsoft.com/office/drawing/2014/main" id="{E3E1DA93-B8D1-19AE-9696-5C1DF4401A27}"/>
              </a:ext>
            </a:extLst>
          </p:cNvPr>
          <p:cNvSpPr txBox="1"/>
          <p:nvPr/>
        </p:nvSpPr>
        <p:spPr>
          <a:xfrm>
            <a:off x="85725" y="3811965"/>
            <a:ext cx="8996738" cy="923330"/>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福岡県気象防災速報（線状降水帯直前予測）</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福岡管区気象台発表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福岡県福岡地方、筑豊地方、筑後地方では、今後３時間以内に線状降水帯が発生し、非常に激しい雨が同じ場所で降り続く可能性が高まっています。命に危険が及ぶ災害発生の危険度が急激に高まるおそれがあります。</a:t>
            </a:r>
          </a:p>
        </p:txBody>
      </p:sp>
    </p:spTree>
    <p:extLst>
      <p:ext uri="{BB962C8B-B14F-4D97-AF65-F5344CB8AC3E}">
        <p14:creationId xmlns:p14="http://schemas.microsoft.com/office/powerpoint/2010/main" val="414819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D4DE4-D290-47E9-ABDE-E9F4C1E28F1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A2DDB9-819D-2528-38A5-B1C4E2955852}"/>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rPr>
              <a:t>気象防災速報の例</a:t>
            </a:r>
          </a:p>
        </p:txBody>
      </p:sp>
      <p:sp>
        <p:nvSpPr>
          <p:cNvPr id="5" name="テキスト ボックス 4">
            <a:extLst>
              <a:ext uri="{FF2B5EF4-FFF2-40B4-BE49-F238E27FC236}">
                <a16:creationId xmlns:a16="http://schemas.microsoft.com/office/drawing/2014/main" id="{D3D860CD-A6B3-1387-231C-68D963455CB2}"/>
              </a:ext>
            </a:extLst>
          </p:cNvPr>
          <p:cNvSpPr txBox="1"/>
          <p:nvPr/>
        </p:nvSpPr>
        <p:spPr>
          <a:xfrm>
            <a:off x="0" y="2085280"/>
            <a:ext cx="8933856"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■気象防災速報（竜巻目撃）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←現：竜巻注意情報</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目撃情報あり</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（電文の変更は標題のみ）</a:t>
            </a:r>
          </a:p>
        </p:txBody>
      </p:sp>
      <p:sp>
        <p:nvSpPr>
          <p:cNvPr id="6" name="テキスト ボックス 5">
            <a:extLst>
              <a:ext uri="{FF2B5EF4-FFF2-40B4-BE49-F238E27FC236}">
                <a16:creationId xmlns:a16="http://schemas.microsoft.com/office/drawing/2014/main" id="{51DB1C73-97FA-BC56-1B7A-B229101BD4E2}"/>
              </a:ext>
            </a:extLst>
          </p:cNvPr>
          <p:cNvSpPr txBox="1"/>
          <p:nvPr/>
        </p:nvSpPr>
        <p:spPr>
          <a:xfrm>
            <a:off x="85725" y="929065"/>
            <a:ext cx="8996738" cy="923330"/>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埼玉県気象防災速報（竜巻注意）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気象庁発表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埼玉県南部、北部は、竜巻などの激しい突風が発生しやすい気象状況になっています。空の様子に注意してください。雷や急な風の変化など積乱雲が近づく兆しがある場合には、頑丈な建物内に移動するなど、安全確保に努めてください。落雷、ひょう、急な強い雨にも注意してください。</a:t>
            </a:r>
          </a:p>
        </p:txBody>
      </p:sp>
      <p:sp>
        <p:nvSpPr>
          <p:cNvPr id="7" name="テキスト ボックス 6">
            <a:extLst>
              <a:ext uri="{FF2B5EF4-FFF2-40B4-BE49-F238E27FC236}">
                <a16:creationId xmlns:a16="http://schemas.microsoft.com/office/drawing/2014/main" id="{1CE78FD5-7EA8-EB91-4510-DCB3E1EC5162}"/>
              </a:ext>
            </a:extLst>
          </p:cNvPr>
          <p:cNvSpPr txBox="1"/>
          <p:nvPr/>
        </p:nvSpPr>
        <p:spPr>
          <a:xfrm>
            <a:off x="0" y="635933"/>
            <a:ext cx="7194598"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■気象防災速報（竜巻注意）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←現：竜巻注意情報（電文の変更は標題のみ）</a:t>
            </a:r>
          </a:p>
        </p:txBody>
      </p:sp>
      <p:sp>
        <p:nvSpPr>
          <p:cNvPr id="13" name="テキスト ボックス 12">
            <a:extLst>
              <a:ext uri="{FF2B5EF4-FFF2-40B4-BE49-F238E27FC236}">
                <a16:creationId xmlns:a16="http://schemas.microsoft.com/office/drawing/2014/main" id="{90D1B518-E8C7-D7E6-73CA-275BD7D79682}"/>
              </a:ext>
            </a:extLst>
          </p:cNvPr>
          <p:cNvSpPr txBox="1"/>
          <p:nvPr/>
        </p:nvSpPr>
        <p:spPr>
          <a:xfrm>
            <a:off x="85725" y="2377500"/>
            <a:ext cx="8996738" cy="1107996"/>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埼玉県気象防災速報（竜巻目撃）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気象庁発表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目撃情報あり</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埼玉県南部で竜巻などの激しい突風が発生したとみられます。埼玉県南部、北部は、竜巻などの激しい突風が発生するおそれが非常に高まっています。空の様子に注意してください。雷や急な風の変化など積乱雲が近づく兆しがある場合には、頑丈な建物内に移動するなど、安全確保に努めてください。落雷、ひょう、急な強い雨にも注意してください。</a:t>
            </a:r>
          </a:p>
        </p:txBody>
      </p:sp>
    </p:spTree>
    <p:extLst>
      <p:ext uri="{BB962C8B-B14F-4D97-AF65-F5344CB8AC3E}">
        <p14:creationId xmlns:p14="http://schemas.microsoft.com/office/powerpoint/2010/main" val="3708608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A68C28-A17E-EB3F-670E-70A3220FE692}"/>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rPr>
              <a:t>気象解説情報の例（線状降水帯半日前予測）</a:t>
            </a:r>
          </a:p>
        </p:txBody>
      </p:sp>
      <p:sp>
        <p:nvSpPr>
          <p:cNvPr id="3" name="テキスト ボックス 2">
            <a:extLst>
              <a:ext uri="{FF2B5EF4-FFF2-40B4-BE49-F238E27FC236}">
                <a16:creationId xmlns:a16="http://schemas.microsoft.com/office/drawing/2014/main" id="{6BE4C71C-566F-A0BD-C78C-258B137EB7FC}"/>
              </a:ext>
            </a:extLst>
          </p:cNvPr>
          <p:cNvSpPr txBox="1"/>
          <p:nvPr/>
        </p:nvSpPr>
        <p:spPr>
          <a:xfrm>
            <a:off x="99637" y="1151687"/>
            <a:ext cx="8996738" cy="2769989"/>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全般気象解説情報（線状降水帯半日前予測）</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第１号</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令和○年○月○日○時○分　気象庁発表</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関東甲信地方、九州南部・奄美地方では、線状降水帯が発生して大雨災害発生の危険度が急激に高まる可能性があります。</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［雨の予想］</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線状降水帯が発生して大雨災害発生の危険度が急激に高まる可能性のある地域と期間は以下のとおりです。</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（関東甲信地方）東京地方　２９日未明から夜遅くにかけて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（関東甲信地方）伊豆諸島　２９日明け方から朝にかけて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（九州南部・奄美地方）宮崎県　２９日未明から明け方にかけて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（九州南部・奄美地方）鹿児島県（奄美地方を除く）　２９日未明から明け方にかけて　</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（九州南部・奄美地方）奄美地方　２８日夕方から２９日未明にかけて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［補足事項］</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大雨に対する心構えを一段高めていただき、地元気象台が段階的に発表する防災気象情報やキキクル等の情報に留意してください。</a:t>
            </a:r>
          </a:p>
        </p:txBody>
      </p:sp>
      <p:sp>
        <p:nvSpPr>
          <p:cNvPr id="4" name="テキスト ボックス 3">
            <a:extLst>
              <a:ext uri="{FF2B5EF4-FFF2-40B4-BE49-F238E27FC236}">
                <a16:creationId xmlns:a16="http://schemas.microsoft.com/office/drawing/2014/main" id="{74CD030F-2419-F935-0D99-F318D0894CB8}"/>
              </a:ext>
            </a:extLst>
          </p:cNvPr>
          <p:cNvSpPr txBox="1"/>
          <p:nvPr/>
        </p:nvSpPr>
        <p:spPr>
          <a:xfrm>
            <a:off x="0" y="829980"/>
            <a:ext cx="8512267" cy="338554"/>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■気象解説情報（線状降水帯半日前予測）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←現：府県</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地方</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全般気象情報の見出し等に記載</a:t>
            </a:r>
          </a:p>
        </p:txBody>
      </p:sp>
    </p:spTree>
    <p:extLst>
      <p:ext uri="{BB962C8B-B14F-4D97-AF65-F5344CB8AC3E}">
        <p14:creationId xmlns:p14="http://schemas.microsoft.com/office/powerpoint/2010/main" val="572464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F61FE-1F02-35BF-EEE9-F6B4CF716A9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D7642B3-7270-A198-BC74-76F5F471F37E}"/>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rPr>
              <a:t>気象解説情報の例（台風の総合情報）</a:t>
            </a:r>
          </a:p>
        </p:txBody>
      </p:sp>
      <p:sp>
        <p:nvSpPr>
          <p:cNvPr id="3" name="テキスト ボックス 2">
            <a:extLst>
              <a:ext uri="{FF2B5EF4-FFF2-40B4-BE49-F238E27FC236}">
                <a16:creationId xmlns:a16="http://schemas.microsoft.com/office/drawing/2014/main" id="{EEFFD650-6984-599F-5028-F902E2579134}"/>
              </a:ext>
            </a:extLst>
          </p:cNvPr>
          <p:cNvSpPr txBox="1"/>
          <p:nvPr/>
        </p:nvSpPr>
        <p:spPr>
          <a:xfrm>
            <a:off x="0" y="565023"/>
            <a:ext cx="8984801" cy="56784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台風情報のうち、総合情報</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(VPTI50)</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は</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R8</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出水期以降は全般気象解説情報</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sz="1600" b="0" i="0" u="none" strike="noStrike" kern="1200" cap="none" spc="-1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VPZJ51</a:t>
            </a:r>
            <a:r>
              <a:rPr kumimoji="1" lang="en-US" altLang="ja-JP" sz="1600" b="0"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600" b="0" i="0" u="none" strike="noStrike" kern="1200" cap="none" spc="0" normalizeH="0" baseline="0" noProof="0" dirty="0">
                <a:ln>
                  <a:noFill/>
                </a:ln>
                <a:solidFill>
                  <a:prstClr val="black"/>
                </a:solidFill>
                <a:effectLst/>
                <a:uLnTx/>
                <a:uFillTx/>
                <a:latin typeface="Meiryo UI"/>
                <a:ea typeface="Meiryo UI"/>
                <a:cs typeface="+mn-cs"/>
              </a:rPr>
              <a:t>として発表。</a:t>
            </a:r>
            <a:endParaRPr kumimoji="1" lang="en-US" altLang="ja-JP" sz="16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5" name="テキスト ボックス 14">
            <a:extLst>
              <a:ext uri="{FF2B5EF4-FFF2-40B4-BE49-F238E27FC236}">
                <a16:creationId xmlns:a16="http://schemas.microsoft.com/office/drawing/2014/main" id="{B4A60D08-453E-F246-41F9-2EE24F32830E}"/>
              </a:ext>
            </a:extLst>
          </p:cNvPr>
          <p:cNvSpPr txBox="1"/>
          <p:nvPr/>
        </p:nvSpPr>
        <p:spPr>
          <a:xfrm>
            <a:off x="-13792" y="6581001"/>
            <a:ext cx="8175176" cy="276999"/>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charset="-128"/>
                <a:cs typeface="+mn-cs"/>
              </a:rPr>
              <a:t>※ </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charset="-128"/>
                <a:cs typeface="+mn-cs"/>
              </a:rPr>
              <a:t>開発中の電文であり、実際の発表電文が上記のとおりとなるわけではありません</a:t>
            </a:r>
            <a:endParaRPr kumimoji="1" lang="en-US" altLang="ja-JP" sz="12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grpSp>
        <p:nvGrpSpPr>
          <p:cNvPr id="34" name="グループ化 33">
            <a:extLst>
              <a:ext uri="{FF2B5EF4-FFF2-40B4-BE49-F238E27FC236}">
                <a16:creationId xmlns:a16="http://schemas.microsoft.com/office/drawing/2014/main" id="{F4930D9F-81A6-B21F-BC34-4811823CE3A2}"/>
              </a:ext>
            </a:extLst>
          </p:cNvPr>
          <p:cNvGrpSpPr/>
          <p:nvPr/>
        </p:nvGrpSpPr>
        <p:grpSpPr>
          <a:xfrm>
            <a:off x="558969" y="973230"/>
            <a:ext cx="8404055" cy="5543668"/>
            <a:chOff x="558970" y="884330"/>
            <a:chExt cx="7410450" cy="4888244"/>
          </a:xfrm>
        </p:grpSpPr>
        <p:grpSp>
          <p:nvGrpSpPr>
            <p:cNvPr id="8" name="グループ化 7">
              <a:extLst>
                <a:ext uri="{FF2B5EF4-FFF2-40B4-BE49-F238E27FC236}">
                  <a16:creationId xmlns:a16="http://schemas.microsoft.com/office/drawing/2014/main" id="{97030409-955B-EEC2-E3D7-8032EAB6FD42}"/>
                </a:ext>
              </a:extLst>
            </p:cNvPr>
            <p:cNvGrpSpPr/>
            <p:nvPr/>
          </p:nvGrpSpPr>
          <p:grpSpPr>
            <a:xfrm>
              <a:off x="558970" y="892346"/>
              <a:ext cx="3387634" cy="4727235"/>
              <a:chOff x="-1073395" y="1556510"/>
              <a:chExt cx="3387634" cy="4727235"/>
            </a:xfrm>
          </p:grpSpPr>
          <p:sp>
            <p:nvSpPr>
              <p:cNvPr id="30" name="テキスト ボックス 29">
                <a:extLst>
                  <a:ext uri="{FF2B5EF4-FFF2-40B4-BE49-F238E27FC236}">
                    <a16:creationId xmlns:a16="http://schemas.microsoft.com/office/drawing/2014/main" id="{8BEBF5F9-7F59-1F3B-C173-D8F75DD4BF00}"/>
                  </a:ext>
                </a:extLst>
              </p:cNvPr>
              <p:cNvSpPr txBox="1"/>
              <p:nvPr/>
            </p:nvSpPr>
            <p:spPr>
              <a:xfrm>
                <a:off x="-1010615" y="1860114"/>
                <a:ext cx="3324854" cy="4423631"/>
              </a:xfrm>
              <a:prstGeom prst="rect">
                <a:avLst/>
              </a:prstGeom>
              <a:noFill/>
              <a:ln>
                <a:solidFill>
                  <a:schemeClr val="tx1"/>
                </a:solidFill>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&lt;Title&gt;</a:t>
                </a:r>
                <a:r>
                  <a:rPr kumimoji="1" lang="zh-TW"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全般気象解説情報</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&lt;Title&gt;</a:t>
                </a:r>
                <a:r>
                  <a:rPr kumimoji="1" lang="zh-TW"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全般気象解説情報（台風第１０号）</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a:t>
                </a:r>
                <a:r>
                  <a:rPr kumimoji="1" lang="en-US" altLang="ja-JP" sz="800" b="0" i="0" u="none" strike="noStrike" kern="1200" cap="none" spc="0" normalizeH="0" baseline="0" noProof="0" dirty="0" err="1">
                    <a:ln>
                      <a:noFill/>
                    </a:ln>
                    <a:solidFill>
                      <a:srgbClr val="0000FF"/>
                    </a:solidFill>
                    <a:effectLst/>
                    <a:uLnTx/>
                    <a:uFillTx/>
                    <a:latin typeface="Courier New" panose="02070309020205020404" pitchFamily="49" charset="0"/>
                    <a:ea typeface="ＭＳ Ｐゴシック" charset="-128"/>
                    <a:cs typeface="+mn-cs"/>
                  </a:rPr>
                  <a:t>EventID</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&gt;JPTK240212&lt;/</a:t>
                </a:r>
                <a:r>
                  <a:rPr kumimoji="1" lang="en-US" altLang="ja-JP" sz="800" b="0" i="0" u="none" strike="noStrike" kern="1200" cap="none" spc="0" normalizeH="0" baseline="0" noProof="0" dirty="0" err="1">
                    <a:ln>
                      <a:noFill/>
                    </a:ln>
                    <a:solidFill>
                      <a:srgbClr val="0000FF"/>
                    </a:solidFill>
                    <a:effectLst/>
                    <a:uLnTx/>
                    <a:uFillTx/>
                    <a:latin typeface="Courier New" panose="02070309020205020404" pitchFamily="49" charset="0"/>
                    <a:ea typeface="ＭＳ Ｐゴシック" charset="-128"/>
                    <a:cs typeface="+mn-cs"/>
                  </a:rPr>
                  <a:t>EventID</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a:t>
                </a:r>
                <a:r>
                  <a:rPr kumimoji="1" lang="en-US" altLang="ja-JP" sz="800" b="0" i="0" u="none" strike="noStrike" kern="1200" cap="none" spc="0" normalizeH="0" baseline="0" noProof="0" dirty="0" err="1">
                    <a:ln>
                      <a:noFill/>
                    </a:ln>
                    <a:solidFill>
                      <a:srgbClr val="0000FF"/>
                    </a:solidFill>
                    <a:effectLst/>
                    <a:uLnTx/>
                    <a:uFillTx/>
                    <a:latin typeface="Courier New" panose="02070309020205020404" pitchFamily="49" charset="0"/>
                    <a:ea typeface="ＭＳ Ｐゴシック" charset="-128"/>
                    <a:cs typeface="+mn-cs"/>
                  </a:rPr>
                  <a:t>InfoKind</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&gt;</a:t>
                </a:r>
                <a:r>
                  <a:rPr kumimoji="1" lang="zh-TW"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気象解説情報</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a:t>
                </a:r>
                <a:r>
                  <a:rPr kumimoji="1" lang="en-US" altLang="ja-JP" sz="800" b="0" i="0" u="none" strike="noStrike" kern="1200" cap="none" spc="0" normalizeH="0" baseline="0" noProof="0" dirty="0" err="1">
                    <a:ln>
                      <a:noFill/>
                    </a:ln>
                    <a:solidFill>
                      <a:srgbClr val="0000FF"/>
                    </a:solidFill>
                    <a:effectLst/>
                    <a:uLnTx/>
                    <a:uFillTx/>
                    <a:latin typeface="Courier New" panose="02070309020205020404" pitchFamily="49" charset="0"/>
                    <a:ea typeface="ＭＳ Ｐゴシック" charset="-128"/>
                    <a:cs typeface="+mn-cs"/>
                  </a:rPr>
                  <a:t>InfoKind</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FF0000"/>
                    </a:solidFill>
                    <a:effectLst/>
                    <a:uLnTx/>
                    <a:uFillTx/>
                    <a:latin typeface="Courier New" panose="02070309020205020404" pitchFamily="49" charset="0"/>
                    <a:ea typeface="ＭＳ Ｐゴシック" charset="-128"/>
                    <a:cs typeface="+mn-cs"/>
                  </a:rPr>
                  <a:t>&lt;Text&gt;</a:t>
                </a:r>
                <a:r>
                  <a:rPr kumimoji="1" lang="ja-JP" altLang="en-US" sz="800" b="0" i="0" u="none" strike="noStrike" kern="1200" cap="none" spc="0" normalizeH="0" baseline="0" noProof="0" dirty="0">
                    <a:ln>
                      <a:noFill/>
                    </a:ln>
                    <a:solidFill>
                      <a:srgbClr val="FF0000"/>
                    </a:solidFill>
                    <a:effectLst/>
                    <a:uLnTx/>
                    <a:uFillTx/>
                    <a:latin typeface="Arial" charset="0"/>
                    <a:ea typeface="ＭＳ Ｐゴシック" charset="-128"/>
                    <a:cs typeface="+mn-cs"/>
                  </a:rPr>
                  <a:t>鹿児島県に暴風、波浪、高潮特別警報を発表中です。鹿児島県では暴風や高波、高潮に、九州南部では土砂災害、低い土地の浸水、河川の増水や氾濫に最大級の警戒をしてください。また、西日本と奄美地方では、２９日にかけて線状降水帯が発生して大雨災害発生の危険度が急激に高まる可能性があります</a:t>
                </a:r>
                <a:r>
                  <a:rPr kumimoji="1" lang="ja-JP" altLang="en-US" sz="700" b="0" i="0" u="none" strike="noStrike" kern="1200" cap="none" spc="0" normalizeH="0" baseline="0" noProof="0" dirty="0">
                    <a:ln>
                      <a:noFill/>
                    </a:ln>
                    <a:solidFill>
                      <a:srgbClr val="FF0000"/>
                    </a:solidFill>
                    <a:effectLst/>
                    <a:uLnTx/>
                    <a:uFillTx/>
                    <a:latin typeface="Courier New" panose="02070309020205020404" pitchFamily="49" charset="0"/>
                    <a:ea typeface="ＭＳ Ｐゴシック" charset="-128"/>
                    <a:cs typeface="+mn-cs"/>
                  </a:rPr>
                  <a:t>。</a:t>
                </a:r>
                <a:r>
                  <a:rPr kumimoji="1" lang="en-US" altLang="ja-JP" sz="800" b="0" i="0" u="none" strike="noStrike" kern="1200" cap="none" spc="0" normalizeH="0" baseline="0" noProof="0" dirty="0">
                    <a:ln>
                      <a:noFill/>
                    </a:ln>
                    <a:solidFill>
                      <a:srgbClr val="FF0000"/>
                    </a:solidFill>
                    <a:effectLst/>
                    <a:uLnTx/>
                    <a:uFillTx/>
                    <a:latin typeface="Courier New" panose="02070309020205020404" pitchFamily="49" charset="0"/>
                    <a:ea typeface="ＭＳ Ｐゴシック" charset="-128"/>
                    <a:cs typeface="+mn-cs"/>
                  </a:rPr>
                  <a:t>&lt;/Text&gt;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情報タグ</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&lt;Condition&gt;</a:t>
                </a:r>
                <a:r>
                  <a:rPr kumimoji="1" lang="zh-TW"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台風 暴風 高波 高潮 大雨 落雷 突風</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&lt;/Condition&gt;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r>
                  <a:rPr kumimoji="1" lang="ja-JP"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台風番号</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&lt;Code&gt;</a:t>
                </a:r>
                <a:r>
                  <a:rPr kumimoji="1" lang="en-US" altLang="ja-JP" sz="800" b="0" i="0" u="none" strike="noStrike" kern="1200" cap="none" spc="0" normalizeH="0" baseline="0" noProof="0" dirty="0">
                    <a:ln>
                      <a:noFill/>
                    </a:ln>
                    <a:solidFill>
                      <a:srgbClr val="0000FF"/>
                    </a:solidFill>
                    <a:effectLst/>
                    <a:uLnTx/>
                    <a:uFillTx/>
                    <a:latin typeface="Arial" charset="0"/>
                    <a:ea typeface="ＭＳ Ｐゴシック" charset="-128"/>
                    <a:cs typeface="+mn-cs"/>
                  </a:rPr>
                  <a:t>T2410</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&lt;/Code&gt;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r>
                  <a:rPr kumimoji="1" lang="en-US" altLang="ja-JP" sz="800" b="0" i="0" u="none" strike="noStrike" kern="1200" cap="none" spc="0" normalizeH="0" baseline="0" noProof="0" dirty="0">
                    <a:ln>
                      <a:noFill/>
                    </a:ln>
                    <a:solidFill>
                      <a:srgbClr val="0000FF"/>
                    </a:solidFill>
                    <a:effectLst/>
                    <a:uLnTx/>
                    <a:uFillTx/>
                    <a:latin typeface="Arial" charset="0"/>
                    <a:ea typeface="ＭＳ Ｐゴシック" charset="-128"/>
                    <a:cs typeface="+mn-cs"/>
                  </a:rPr>
                  <a:t>TC</a:t>
                </a:r>
                <a:r>
                  <a:rPr kumimoji="1" lang="ja-JP" altLang="en-US" sz="800" b="0" i="0" u="none" strike="noStrike" kern="1200" cap="none" spc="0" normalizeH="0" baseline="0" noProof="0" dirty="0">
                    <a:ln>
                      <a:noFill/>
                    </a:ln>
                    <a:solidFill>
                      <a:srgbClr val="0000FF"/>
                    </a:solidFill>
                    <a:effectLst/>
                    <a:uLnTx/>
                    <a:uFillTx/>
                    <a:latin typeface="Arial" charset="0"/>
                    <a:ea typeface="ＭＳ Ｐゴシック" charset="-128"/>
                    <a:cs typeface="+mn-cs"/>
                  </a:rPr>
                  <a:t>番号</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&lt;/Name&gt;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&lt;Code&gt;</a:t>
                </a:r>
                <a:r>
                  <a:rPr kumimoji="1" lang="en-US" altLang="ja-JP" sz="800" b="0" i="0" u="none" strike="noStrike" kern="1200" cap="none" spc="0" normalizeH="0" baseline="0" noProof="0" dirty="0">
                    <a:ln>
                      <a:noFill/>
                    </a:ln>
                    <a:solidFill>
                      <a:srgbClr val="0000FF"/>
                    </a:solidFill>
                    <a:effectLst/>
                    <a:uLnTx/>
                    <a:uFillTx/>
                    <a:latin typeface="Arial" charset="0"/>
                    <a:ea typeface="ＭＳ Ｐゴシック" charset="-128"/>
                    <a:cs typeface="+mn-cs"/>
                  </a:rPr>
                  <a:t>TC2412</a:t>
                </a:r>
                <a:r>
                  <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&lt;/Code&gt;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rPr>
                  <a:t>・・・</a:t>
                </a:r>
                <a:endParaRPr kumimoji="1" lang="en-US" altLang="ja-JP" sz="800" b="0" i="0" u="none" strike="noStrike" kern="1200" cap="none" spc="0" normalizeH="0" baseline="0" noProof="0" dirty="0">
                  <a:ln>
                    <a:noFill/>
                  </a:ln>
                  <a:solidFill>
                    <a:srgbClr val="0000FF"/>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rPr>
                  <a:t>&lt;Type&gt;</a:t>
                </a:r>
                <a:r>
                  <a:rPr kumimoji="1" lang="ja-JP" altLang="en-US" sz="800" b="0" i="0" u="none" strike="noStrike" kern="1200" cap="none" spc="0" normalizeH="0" baseline="0" noProof="0" dirty="0">
                    <a:ln>
                      <a:noFill/>
                    </a:ln>
                    <a:solidFill>
                      <a:srgbClr val="FF0000"/>
                    </a:solidFill>
                    <a:effectLst/>
                    <a:uLnTx/>
                    <a:uFillTx/>
                    <a:latin typeface="Arial" charset="0"/>
                    <a:ea typeface="ＭＳ Ｐゴシック" charset="-128"/>
                    <a:cs typeface="+mn-cs"/>
                  </a:rPr>
                  <a:t>気象概況</a:t>
                </a:r>
                <a:r>
                  <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rPr>
                  <a:t>&lt;/Type&gt;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rPr>
                  <a:t>&lt;Text type="</a:t>
                </a:r>
                <a:r>
                  <a:rPr kumimoji="1" lang="ja-JP" altLang="en-US" sz="800" b="0" i="0" u="none" strike="noStrike" kern="1200" cap="none" spc="0" normalizeH="0" baseline="0" noProof="0" dirty="0">
                    <a:ln>
                      <a:noFill/>
                    </a:ln>
                    <a:solidFill>
                      <a:srgbClr val="FF0000"/>
                    </a:solidFill>
                    <a:effectLst/>
                    <a:uLnTx/>
                    <a:uFillTx/>
                    <a:latin typeface="Arial" charset="0"/>
                    <a:ea typeface="ＭＳ Ｐゴシック" charset="-128"/>
                    <a:cs typeface="+mn-cs"/>
                  </a:rPr>
                  <a:t>本文</a:t>
                </a:r>
                <a:r>
                  <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rPr>
                  <a:t>"&gt;</a:t>
                </a:r>
                <a:r>
                  <a:rPr kumimoji="1" lang="ja-JP" altLang="en-US" sz="800" b="0" i="0" u="none" strike="noStrike" kern="1200" cap="none" spc="0" normalizeH="0" baseline="0" noProof="0" dirty="0">
                    <a:ln>
                      <a:noFill/>
                    </a:ln>
                    <a:solidFill>
                      <a:srgbClr val="FF0000"/>
                    </a:solidFill>
                    <a:effectLst/>
                    <a:uLnTx/>
                    <a:uFillTx/>
                    <a:latin typeface="Arial" charset="0"/>
                    <a:ea typeface="ＭＳ Ｐゴシック" charset="-128"/>
                    <a:cs typeface="+mn-cs"/>
                  </a:rPr>
                  <a:t>非常に強い台風第１０号は、２８日２２時には屋久島の北西約５０キロにあって、１時間におよそ１０キロの速さで北へ進んでいます。</a:t>
                </a:r>
                <a:endPar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FF0000"/>
                    </a:solidFill>
                    <a:effectLst/>
                    <a:uLnTx/>
                    <a:uFillTx/>
                    <a:latin typeface="Arial" charset="0"/>
                    <a:ea typeface="ＭＳ Ｐゴシック" charset="-128"/>
                    <a:cs typeface="+mn-cs"/>
                  </a:rPr>
                  <a:t>・・・略・・・</a:t>
                </a:r>
                <a:r>
                  <a:rPr kumimoji="1" lang="en-US" altLang="ja-JP" sz="800" b="0" i="0" u="none" strike="noStrike" kern="1200" cap="none" spc="0" normalizeH="0" baseline="0" noProof="0" dirty="0">
                    <a:ln>
                      <a:noFill/>
                    </a:ln>
                    <a:solidFill>
                      <a:srgbClr val="FF0000"/>
                    </a:solidFill>
                    <a:effectLst/>
                    <a:uLnTx/>
                    <a:uFillTx/>
                    <a:latin typeface="Arial" charset="0"/>
                    <a:ea typeface="ＭＳ Ｐゴシック" charset="-128"/>
                    <a:cs typeface="+mn-cs"/>
                  </a:rPr>
                  <a:t>&lt;/Text&gt;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rgbClr val="7030A0"/>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7030A0"/>
                    </a:solidFill>
                    <a:effectLst/>
                    <a:uLnTx/>
                    <a:uFillTx/>
                    <a:latin typeface="Courier New" panose="02070309020205020404" pitchFamily="49" charset="0"/>
                    <a:ea typeface="ＭＳ Ｐゴシック" charset="-128"/>
                    <a:cs typeface="+mn-cs"/>
                  </a:rPr>
                  <a:t>・・・略・・・</a:t>
                </a:r>
                <a:endParaRPr kumimoji="1" lang="en-US" altLang="ja-JP" sz="800" b="0" i="0" u="none" strike="noStrike" kern="1200" cap="none" spc="0" normalizeH="0" baseline="0" noProof="0" dirty="0">
                  <a:ln>
                    <a:noFill/>
                  </a:ln>
                  <a:solidFill>
                    <a:srgbClr val="7030A0"/>
                  </a:solidFill>
                  <a:effectLst/>
                  <a:uLnTx/>
                  <a:uFillTx/>
                  <a:latin typeface="Courier New" panose="02070309020205020404" pitchFamily="49"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&lt;Type&gt;</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風の予想</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&lt;/Type&gt;</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　</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WindSpeedPart</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５０メートル</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refID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="1" type="</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最大風速</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unit="m/s"&gt;50&lt;/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７０メートル</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refID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="1" type="</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最大瞬間風速</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unit="m/s"&gt;70&lt;/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３５メートル</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refID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="2" type="</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最大風速</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unit="m/s"&gt;35&lt;/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５０メートル</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refID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="2" type="</a:t>
                </a: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最大瞬間風速</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 unit="m/s"&gt;50&lt;/</a:t>
                </a:r>
                <a:r>
                  <a:rPr kumimoji="1" lang="en-US" altLang="ja-JP" sz="8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jmx_eb:WindSpeed</a:t>
                </a:r>
                <a:r>
                  <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8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p:txBody>
          </p:sp>
          <p:sp>
            <p:nvSpPr>
              <p:cNvPr id="31" name="テキスト ボックス 30">
                <a:extLst>
                  <a:ext uri="{FF2B5EF4-FFF2-40B4-BE49-F238E27FC236}">
                    <a16:creationId xmlns:a16="http://schemas.microsoft.com/office/drawing/2014/main" id="{5A4C4EFE-127A-6093-6029-6EBDEFCDE09D}"/>
                  </a:ext>
                </a:extLst>
              </p:cNvPr>
              <p:cNvSpPr txBox="1"/>
              <p:nvPr/>
            </p:nvSpPr>
            <p:spPr>
              <a:xfrm>
                <a:off x="-1073395" y="1556510"/>
                <a:ext cx="3334487" cy="31340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気象解説情報（台風第○号）　</a:t>
                </a:r>
                <a:r>
                  <a:rPr kumimoji="1" lang="en-US" altLang="ja-JP" sz="1600" b="1" i="0" u="none" strike="noStrike" kern="1200" cap="none" spc="0" normalizeH="0" baseline="0" noProof="0" dirty="0">
                    <a:ln>
                      <a:noFill/>
                    </a:ln>
                    <a:solidFill>
                      <a:prstClr val="black"/>
                    </a:solidFill>
                    <a:effectLst/>
                    <a:uLnTx/>
                    <a:uFillTx/>
                    <a:latin typeface="Meiryo UI"/>
                    <a:ea typeface="Meiryo UI"/>
                    <a:cs typeface="+mn-cs"/>
                  </a:rPr>
                  <a:t>VPZJ51</a:t>
                </a:r>
              </a:p>
            </p:txBody>
          </p:sp>
        </p:grpSp>
        <p:sp>
          <p:nvSpPr>
            <p:cNvPr id="9" name="テキスト ボックス 8">
              <a:extLst>
                <a:ext uri="{FF2B5EF4-FFF2-40B4-BE49-F238E27FC236}">
                  <a16:creationId xmlns:a16="http://schemas.microsoft.com/office/drawing/2014/main" id="{92843321-2ABD-9AED-B293-2C072C6848C0}"/>
                </a:ext>
              </a:extLst>
            </p:cNvPr>
            <p:cNvSpPr txBox="1"/>
            <p:nvPr/>
          </p:nvSpPr>
          <p:spPr>
            <a:xfrm>
              <a:off x="4734935" y="884330"/>
              <a:ext cx="3234485" cy="31340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現：台風情報（総合情報）</a:t>
              </a:r>
              <a:r>
                <a:rPr kumimoji="1" lang="en-US" altLang="ja-JP" sz="1600" b="1" i="0" u="none" strike="noStrike" kern="1200" cap="none" spc="0" normalizeH="0" baseline="0" noProof="0" dirty="0">
                  <a:ln>
                    <a:noFill/>
                  </a:ln>
                  <a:solidFill>
                    <a:prstClr val="black"/>
                  </a:solidFill>
                  <a:effectLst/>
                  <a:uLnTx/>
                  <a:uFillTx/>
                  <a:latin typeface="Meiryo UI"/>
                  <a:ea typeface="Meiryo UI"/>
                  <a:cs typeface="+mn-cs"/>
                </a:rPr>
                <a:t>VPTI50</a:t>
              </a:r>
            </a:p>
          </p:txBody>
        </p:sp>
        <p:sp>
          <p:nvSpPr>
            <p:cNvPr id="18" name="テキスト ボックス 17">
              <a:extLst>
                <a:ext uri="{FF2B5EF4-FFF2-40B4-BE49-F238E27FC236}">
                  <a16:creationId xmlns:a16="http://schemas.microsoft.com/office/drawing/2014/main" id="{DF826B50-A618-8C81-D89F-DF4FC20C9636}"/>
                </a:ext>
              </a:extLst>
            </p:cNvPr>
            <p:cNvSpPr txBox="1"/>
            <p:nvPr/>
          </p:nvSpPr>
          <p:spPr>
            <a:xfrm>
              <a:off x="4761395" y="1139086"/>
              <a:ext cx="2903500" cy="353943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&lt;Title&gt;全般台風情報&lt;/Title&gt;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a:t>
              </a:r>
              <a:endParaRPr kumimoji="1" lang="en-US" altLang="ja-JP" sz="800" b="0" i="0" u="none" strike="noStrike" kern="1200" cap="none" spc="0" normalizeH="0" baseline="0" noProof="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&lt;Title&gt;令和６年　台風第１０号に関する情報　第９１号&lt;/Title&gt;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a:t>
              </a:r>
              <a:endParaRPr kumimoji="1" lang="en-US" altLang="ja-JP" sz="800" b="0" i="0" u="none" strike="noStrike" kern="1200" cap="none" spc="0" normalizeH="0" baseline="0" noProof="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&lt;EventID&gt;TC2412&lt;/EventID&gt;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&lt;Serial&gt;91&lt;/Serial&gt;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FF"/>
                  </a:solidFill>
                  <a:effectLst/>
                  <a:uLnTx/>
                  <a:uFillTx/>
                  <a:latin typeface="Arial" charset="0"/>
                  <a:ea typeface="ＭＳ Ｐゴシック" charset="-128"/>
                  <a:cs typeface="+mn-cs"/>
                </a:rPr>
                <a:t>・・・</a:t>
              </a:r>
              <a:endParaRPr kumimoji="1" lang="en-US" altLang="ja-JP" sz="800" b="0" i="0" u="none" strike="noStrike" kern="1200" cap="none" spc="0" normalizeH="0" baseline="0" noProof="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Arial" charset="0"/>
                  <a:ea typeface="ＭＳ Ｐゴシック" charset="-128"/>
                  <a:cs typeface="+mn-cs"/>
                </a:rPr>
                <a:t>&lt;Text&gt;鹿児島県に暴風、波浪、高潮特別警報を発表中です。鹿児島県では暴風や高波、高潮に、九州南部では土砂災害、低い土地の浸水、河川の増水や氾濫に最大級の警戒をしてください。また、西日本と奄美地方では、２９日にかけて線状降水帯が発生して大雨災害発生の危険度が急激に高まる可能性があります。&lt;/Tex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Arial" charset="0"/>
                  <a:ea typeface="ＭＳ Ｐゴシック" charset="-128"/>
                  <a:cs typeface="+mn-cs"/>
                </a:rPr>
                <a:t>・・・</a:t>
              </a:r>
              <a:endParaRPr kumimoji="1" lang="en-US" altLang="ja-JP" sz="800" b="0" i="0" u="none" strike="noStrike" kern="1200" cap="none" spc="0" normalizeH="0" baseline="0" noProof="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Arial" charset="0"/>
                  <a:ea typeface="ＭＳ Ｐゴシック" charset="-128"/>
                  <a:cs typeface="+mn-cs"/>
                </a:rPr>
                <a:t>&lt;Text type="本文"&gt;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Arial" charset="0"/>
                  <a:ea typeface="ＭＳ Ｐゴシック" charset="-128"/>
                  <a:cs typeface="+mn-cs"/>
                </a:rPr>
                <a:t>［気象概況］ 非常に強い台風第１０号は、２８日２２時には屋久島の北西約５０キロにあって、１時間におよそ１０キロの速さで北へ進んでいます。</a:t>
              </a:r>
              <a:endParaRPr kumimoji="1" lang="en-US" altLang="ja-JP" sz="800" b="0" i="0" u="none" strike="noStrike" kern="1200" cap="none" spc="0" normalizeH="0" baseline="0" noProof="0">
                <a:ln>
                  <a:noFill/>
                </a:ln>
                <a:solidFill>
                  <a:srgbClr val="FF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FF0000"/>
                  </a:solidFill>
                  <a:effectLst/>
                  <a:uLnTx/>
                  <a:uFillTx/>
                  <a:latin typeface="Arial" charset="0"/>
                  <a:ea typeface="ＭＳ Ｐゴシック" charset="-128"/>
                  <a:cs typeface="+mn-cs"/>
                </a:rPr>
                <a:t>・・・略・・・</a:t>
              </a:r>
              <a:endParaRPr kumimoji="1" lang="en-US" altLang="ja-JP" sz="800" b="0" i="0" u="none" strike="noStrike" kern="1200" cap="none" spc="0" normalizeH="0" baseline="0" noProof="0">
                <a:ln>
                  <a:noFill/>
                </a:ln>
                <a:solidFill>
                  <a:srgbClr val="FF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1200" cap="none" spc="0" normalizeH="0" baseline="0" noProof="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7030A0"/>
                  </a:solidFill>
                  <a:effectLst/>
                  <a:uLnTx/>
                  <a:uFillTx/>
                  <a:latin typeface="Arial" charset="0"/>
                  <a:ea typeface="ＭＳ Ｐゴシック" charset="-128"/>
                  <a:cs typeface="+mn-cs"/>
                </a:rPr>
                <a:t>［風の予想］ 　奄美地方は２９日は、西日本では３０日にかけて、猛烈な風が吹く所がある見込みです。 　２９日に予想される最大風速（最大瞬間風速） 　　中国地方　　　１８メートル（３０メートル） 　　四国地方　　　２５メートル（３５メートル） 　　九州北部地方　４０メートル（５５メートル） 　　九州南部　　　５０メートル（７０メートル） 　　奄美地方　　　３０メートル（４５メートル） 　３０日に予想される最大風速（最大瞬間風速） 　　東海地方　　　２２メートル（３５メートル） 　　近畿地方　　　２５メートル（３５メートル） 　　中国地方　　　２５メートル（３５メートル） 　　四国地方　　　３０メートル（４５メートル） 　　九州北部地方　４０メートル（５５メートル） 　　九州南部　　　３５メートル（５０メートル） 　その後も、西日本から東日本では非常に強い風が吹くおそれがあります。</a:t>
              </a:r>
              <a:endParaRPr kumimoji="1" lang="en-US" altLang="ja-JP" sz="800" b="0" i="0" u="none" strike="noStrike" kern="1200" cap="none" spc="0" normalizeH="0" baseline="0" noProof="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7030A0"/>
                  </a:solidFill>
                  <a:effectLst/>
                  <a:uLnTx/>
                  <a:uFillTx/>
                  <a:latin typeface="Arial" charset="0"/>
                  <a:ea typeface="ＭＳ Ｐゴシック" charset="-128"/>
                  <a:cs typeface="+mn-cs"/>
                </a:rPr>
                <a:t>・・・略・・・</a:t>
              </a:r>
              <a:endParaRPr kumimoji="1" lang="en-US" altLang="ja-JP" sz="800" b="0" i="0" u="none" strike="noStrike" kern="1200" cap="none" spc="0" normalizeH="0" baseline="0" noProof="0">
                <a:ln>
                  <a:noFill/>
                </a:ln>
                <a:solidFill>
                  <a:srgbClr val="7030A0"/>
                </a:solidFill>
                <a:effectLst/>
                <a:uLnTx/>
                <a:uFillTx/>
                <a:latin typeface="Arial" charset="0"/>
                <a:ea typeface="ＭＳ Ｐゴシック" charset="-128"/>
                <a:cs typeface="+mn-cs"/>
              </a:endParaRPr>
            </a:p>
          </p:txBody>
        </p:sp>
        <p:cxnSp>
          <p:nvCxnSpPr>
            <p:cNvPr id="23" name="直線矢印コネクタ 22">
              <a:extLst>
                <a:ext uri="{FF2B5EF4-FFF2-40B4-BE49-F238E27FC236}">
                  <a16:creationId xmlns:a16="http://schemas.microsoft.com/office/drawing/2014/main" id="{1CC175B7-3E44-7DA9-7FCC-8EEFCEF207CE}"/>
                </a:ext>
              </a:extLst>
            </p:cNvPr>
            <p:cNvCxnSpPr>
              <a:cxnSpLocks/>
            </p:cNvCxnSpPr>
            <p:nvPr/>
          </p:nvCxnSpPr>
          <p:spPr>
            <a:xfrm flipH="1">
              <a:off x="3954763" y="2219989"/>
              <a:ext cx="865083"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2EFBA16F-67DB-B4CF-5E52-73B4B77B950F}"/>
                </a:ext>
              </a:extLst>
            </p:cNvPr>
            <p:cNvCxnSpPr>
              <a:cxnSpLocks/>
            </p:cNvCxnSpPr>
            <p:nvPr/>
          </p:nvCxnSpPr>
          <p:spPr>
            <a:xfrm flipH="1">
              <a:off x="3954763" y="1582783"/>
              <a:ext cx="873482" cy="0"/>
            </a:xfrm>
            <a:prstGeom prst="straightConnector1">
              <a:avLst/>
            </a:prstGeom>
            <a:ln w="254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15EF3F1A-4DF3-F69A-AC1D-3B4203A9A401}"/>
                </a:ext>
              </a:extLst>
            </p:cNvPr>
            <p:cNvSpPr/>
            <p:nvPr/>
          </p:nvSpPr>
          <p:spPr>
            <a:xfrm>
              <a:off x="4827449" y="1186696"/>
              <a:ext cx="2809745" cy="3453473"/>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Meiryo UI"/>
                <a:ea typeface="Meiryo UI"/>
                <a:cs typeface="+mn-cs"/>
              </a:endParaRPr>
            </a:p>
          </p:txBody>
        </p:sp>
        <p:sp>
          <p:nvSpPr>
            <p:cNvPr id="16" name="テキスト ボックス 15">
              <a:extLst>
                <a:ext uri="{FF2B5EF4-FFF2-40B4-BE49-F238E27FC236}">
                  <a16:creationId xmlns:a16="http://schemas.microsoft.com/office/drawing/2014/main" id="{1C3F7BB2-59ED-F0C1-70D9-A5CADB9429AA}"/>
                </a:ext>
              </a:extLst>
            </p:cNvPr>
            <p:cNvSpPr txBox="1"/>
            <p:nvPr/>
          </p:nvSpPr>
          <p:spPr>
            <a:xfrm>
              <a:off x="4761395" y="4931270"/>
              <a:ext cx="3112775" cy="84130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0000"/>
                  </a:solidFill>
                  <a:effectLst/>
                  <a:uLnTx/>
                  <a:uFillTx/>
                  <a:latin typeface="Arial" charset="0"/>
                  <a:ea typeface="ＭＳ Ｐゴシック" charset="-128"/>
                  <a:cs typeface="+mn-cs"/>
                </a:rPr>
                <a:t>赤： 平文のため、原則は同様の内容を提供</a:t>
              </a:r>
              <a:endParaRPr kumimoji="1" lang="en-US" altLang="ja-JP" sz="1400" b="0" i="0" u="none" strike="noStrike" kern="1200" cap="none" spc="0" normalizeH="0" baseline="0" noProof="0">
                <a:ln>
                  <a:noFill/>
                </a:ln>
                <a:solidFill>
                  <a:srgbClr val="FF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0000FF"/>
                  </a:solidFill>
                  <a:effectLst/>
                  <a:uLnTx/>
                  <a:uFillTx/>
                  <a:latin typeface="Arial" charset="0"/>
                  <a:ea typeface="ＭＳ Ｐゴシック" charset="-128"/>
                  <a:cs typeface="+mn-cs"/>
                </a:rPr>
                <a:t>青： 全般気象解説情報の仕様・要件で提供</a:t>
              </a:r>
              <a:endParaRPr kumimoji="1" lang="en-US" altLang="ja-JP" sz="1400" b="0" i="0" u="none" strike="noStrike" kern="1200" cap="none" spc="0" normalizeH="0" baseline="0" noProof="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7030A0"/>
                  </a:solidFill>
                  <a:effectLst/>
                  <a:uLnTx/>
                  <a:uFillTx/>
                  <a:latin typeface="Arial" charset="0"/>
                  <a:ea typeface="ＭＳ Ｐゴシック" charset="-128"/>
                  <a:cs typeface="+mn-cs"/>
                </a:rPr>
                <a:t>紫： 機械可読性を強化し提供</a:t>
              </a:r>
              <a:endParaRPr kumimoji="1" lang="en-US" altLang="ja-JP" sz="1400" b="0" i="0" u="none" strike="noStrike" kern="1200" cap="none" spc="0" normalizeH="0" baseline="0" noProof="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7030A0"/>
                  </a:solidFill>
                  <a:effectLst/>
                  <a:uLnTx/>
                  <a:uFillTx/>
                  <a:latin typeface="Arial" charset="0"/>
                  <a:ea typeface="ＭＳ Ｐゴシック" charset="-128"/>
                  <a:cs typeface="+mn-cs"/>
                </a:rPr>
                <a:t>　　（内容自体は概ね従来どおり）</a:t>
              </a:r>
              <a:endParaRPr kumimoji="1" lang="en-US" altLang="ja-JP" sz="1400" b="0" i="0" u="none" strike="noStrike" kern="1200" cap="none" spc="0" normalizeH="0" baseline="0" noProof="0">
                <a:ln>
                  <a:noFill/>
                </a:ln>
                <a:solidFill>
                  <a:srgbClr val="7030A0"/>
                </a:solidFill>
                <a:effectLst/>
                <a:uLnTx/>
                <a:uFillTx/>
                <a:latin typeface="Arial" charset="0"/>
                <a:ea typeface="ＭＳ Ｐゴシック" charset="-128"/>
                <a:cs typeface="+mn-cs"/>
              </a:endParaRPr>
            </a:p>
          </p:txBody>
        </p:sp>
        <p:sp>
          <p:nvSpPr>
            <p:cNvPr id="17" name="フリーフォーム: 図形 16">
              <a:extLst>
                <a:ext uri="{FF2B5EF4-FFF2-40B4-BE49-F238E27FC236}">
                  <a16:creationId xmlns:a16="http://schemas.microsoft.com/office/drawing/2014/main" id="{3E7E69FA-67EA-C2FC-A370-C02858EAC012}"/>
                </a:ext>
              </a:extLst>
            </p:cNvPr>
            <p:cNvSpPr/>
            <p:nvPr/>
          </p:nvSpPr>
          <p:spPr>
            <a:xfrm flipH="1">
              <a:off x="3979959" y="4417518"/>
              <a:ext cx="2372217" cy="400497"/>
            </a:xfrm>
            <a:custGeom>
              <a:avLst/>
              <a:gdLst>
                <a:gd name="connsiteX0" fmla="*/ 0 w 3943350"/>
                <a:gd name="connsiteY0" fmla="*/ 0 h 723900"/>
                <a:gd name="connsiteX1" fmla="*/ 0 w 3943350"/>
                <a:gd name="connsiteY1" fmla="*/ 0 h 723900"/>
                <a:gd name="connsiteX2" fmla="*/ 0 w 3943350"/>
                <a:gd name="connsiteY2" fmla="*/ 723900 h 723900"/>
                <a:gd name="connsiteX3" fmla="*/ 3943350 w 3943350"/>
                <a:gd name="connsiteY3" fmla="*/ 723900 h 723900"/>
              </a:gdLst>
              <a:ahLst/>
              <a:cxnLst>
                <a:cxn ang="0">
                  <a:pos x="connsiteX0" y="connsiteY0"/>
                </a:cxn>
                <a:cxn ang="0">
                  <a:pos x="connsiteX1" y="connsiteY1"/>
                </a:cxn>
                <a:cxn ang="0">
                  <a:pos x="connsiteX2" y="connsiteY2"/>
                </a:cxn>
                <a:cxn ang="0">
                  <a:pos x="connsiteX3" y="connsiteY3"/>
                </a:cxn>
              </a:cxnLst>
              <a:rect l="l" t="t" r="r" b="b"/>
              <a:pathLst>
                <a:path w="3943350" h="723900">
                  <a:moveTo>
                    <a:pt x="0" y="0"/>
                  </a:moveTo>
                  <a:lnTo>
                    <a:pt x="0" y="0"/>
                  </a:lnTo>
                  <a:lnTo>
                    <a:pt x="0" y="723900"/>
                  </a:lnTo>
                  <a:lnTo>
                    <a:pt x="3943350" y="723900"/>
                  </a:lnTo>
                </a:path>
              </a:pathLst>
            </a:custGeom>
            <a:noFill/>
            <a:ln w="25400">
              <a:solidFill>
                <a:srgbClr val="7030A0"/>
              </a:solidFill>
              <a:tailEnd type="arrow"/>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Meiryo UI"/>
                <a:ea typeface="Meiryo UI"/>
                <a:cs typeface="+mn-cs"/>
              </a:endParaRPr>
            </a:p>
          </p:txBody>
        </p:sp>
      </p:grpSp>
    </p:spTree>
    <p:extLst>
      <p:ext uri="{BB962C8B-B14F-4D97-AF65-F5344CB8AC3E}">
        <p14:creationId xmlns:p14="http://schemas.microsoft.com/office/powerpoint/2010/main" val="4114403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14402-999B-8D60-C882-90540795589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79FB21D-1F71-F10E-4398-29B7052510D0}"/>
              </a:ext>
            </a:extLst>
          </p:cNvPr>
          <p:cNvSpPr txBox="1">
            <a:spLocks/>
          </p:cNvSpPr>
          <p:nvPr/>
        </p:nvSpPr>
        <p:spPr>
          <a:xfrm>
            <a:off x="0" y="0"/>
            <a:ext cx="8857673" cy="476250"/>
          </a:xfrm>
          <a:prstGeom prst="rect">
            <a:avLst/>
          </a:prstGeom>
        </p:spPr>
        <p:txBody>
          <a:bodyPr/>
          <a:lstStyle>
            <a:lvl1pPr algn="l" rtl="0" eaLnBrk="0" fontAlgn="base" hangingPunct="0">
              <a:spcBef>
                <a:spcPct val="0"/>
              </a:spcBef>
              <a:spcAft>
                <a:spcPct val="0"/>
              </a:spcAft>
              <a:defRPr kumimoji="1" sz="2800" b="1">
                <a:solidFill>
                  <a:srgbClr val="4087C8"/>
                </a:solidFill>
                <a:latin typeface="Meiryo UI" panose="020B0604030504040204" pitchFamily="50" charset="-128"/>
                <a:ea typeface="Meiryo UI" panose="020B0604030504040204" pitchFamily="50" charset="-128"/>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1"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j-cs"/>
              </a:rPr>
              <a:t>気象解説情報の例（台風の位置情報）</a:t>
            </a:r>
          </a:p>
        </p:txBody>
      </p:sp>
      <p:sp>
        <p:nvSpPr>
          <p:cNvPr id="4" name="テキスト ボックス 3">
            <a:extLst>
              <a:ext uri="{FF2B5EF4-FFF2-40B4-BE49-F238E27FC236}">
                <a16:creationId xmlns:a16="http://schemas.microsoft.com/office/drawing/2014/main" id="{66E932A1-8AD1-0328-FE74-6384B243F5F9}"/>
              </a:ext>
            </a:extLst>
          </p:cNvPr>
          <p:cNvSpPr txBox="1"/>
          <p:nvPr/>
        </p:nvSpPr>
        <p:spPr>
          <a:xfrm>
            <a:off x="0" y="514223"/>
            <a:ext cx="8984801" cy="73899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台風情報のうち、位置情報等</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(VPTI51)</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や位置詳細</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(VPTI52)</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の平文の情報は、既存の台風解析・予測情報</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(VPTW6i)</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の電文上で構造化されて提供されていることから役割を統合し発展的に解消します。なお、位置情報等</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(VPTI51)</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で見出し等に記載していた一部の観測等の情報は、全般気象解説情報</a:t>
            </a: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(VPZJ51)</a:t>
            </a:r>
            <a:r>
              <a:rPr kumimoji="1" lang="ja-JP" altLang="en-US" sz="1400" b="0" i="0" u="none" strike="noStrike" kern="1200" cap="none" spc="0" normalizeH="0" baseline="0" noProof="0" dirty="0">
                <a:ln>
                  <a:noFill/>
                </a:ln>
                <a:solidFill>
                  <a:prstClr val="black"/>
                </a:solidFill>
                <a:effectLst/>
                <a:uLnTx/>
                <a:uFillTx/>
                <a:latin typeface="Meiryo UI"/>
                <a:ea typeface="Meiryo UI"/>
                <a:cs typeface="+mn-cs"/>
              </a:rPr>
              <a:t>で発表することがあります。</a:t>
            </a:r>
            <a:endParaRPr kumimoji="1" lang="en-US" altLang="ja-JP" sz="1400" b="0"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6" name="テキスト ボックス 5">
            <a:extLst>
              <a:ext uri="{FF2B5EF4-FFF2-40B4-BE49-F238E27FC236}">
                <a16:creationId xmlns:a16="http://schemas.microsoft.com/office/drawing/2014/main" id="{4180FEF0-65A6-3875-6733-89596FD254DF}"/>
              </a:ext>
            </a:extLst>
          </p:cNvPr>
          <p:cNvSpPr txBox="1"/>
          <p:nvPr/>
        </p:nvSpPr>
        <p:spPr>
          <a:xfrm>
            <a:off x="3754665" y="1498600"/>
            <a:ext cx="3234485" cy="34683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a:ea typeface="Meiryo UI"/>
                <a:cs typeface="+mn-cs"/>
              </a:rPr>
              <a:t>現：台風情報</a:t>
            </a:r>
            <a:r>
              <a:rPr kumimoji="1" lang="en-US" altLang="ja-JP" sz="1400" b="1"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400" b="1" i="0" u="none" strike="noStrike" kern="1200" cap="none" spc="0" normalizeH="0" baseline="0" noProof="0" dirty="0">
                <a:ln>
                  <a:noFill/>
                </a:ln>
                <a:solidFill>
                  <a:prstClr val="black"/>
                </a:solidFill>
                <a:effectLst/>
                <a:uLnTx/>
                <a:uFillTx/>
                <a:latin typeface="Meiryo UI"/>
                <a:ea typeface="Meiryo UI"/>
                <a:cs typeface="+mn-cs"/>
              </a:rPr>
              <a:t>位置</a:t>
            </a:r>
            <a:r>
              <a:rPr kumimoji="1" lang="en-US" altLang="ja-JP" sz="1400" b="1"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sz="1200" b="1" i="0" u="none" strike="noStrike" kern="1200" cap="none" spc="0" normalizeH="0" baseline="0" noProof="0" dirty="0">
                <a:ln>
                  <a:noFill/>
                </a:ln>
                <a:solidFill>
                  <a:prstClr val="black"/>
                </a:solidFill>
                <a:effectLst/>
                <a:uLnTx/>
                <a:uFillTx/>
                <a:latin typeface="Meiryo UI"/>
                <a:ea typeface="Meiryo UI"/>
                <a:cs typeface="+mn-cs"/>
              </a:rPr>
              <a:t>VPTI51</a:t>
            </a:r>
            <a:endParaRPr kumimoji="1" lang="en-US" altLang="ja-JP" sz="14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7" name="テキスト ボックス 6">
            <a:extLst>
              <a:ext uri="{FF2B5EF4-FFF2-40B4-BE49-F238E27FC236}">
                <a16:creationId xmlns:a16="http://schemas.microsoft.com/office/drawing/2014/main" id="{DE0FF898-E8FC-DB55-9DCE-D48EEBA56C26}"/>
              </a:ext>
            </a:extLst>
          </p:cNvPr>
          <p:cNvSpPr txBox="1"/>
          <p:nvPr/>
        </p:nvSpPr>
        <p:spPr>
          <a:xfrm>
            <a:off x="3774386" y="1795579"/>
            <a:ext cx="2633013" cy="3970318"/>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&lt;Title&gt;</a:t>
            </a: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全般台風情報（定型）</a:t>
            </a: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&lt;Title&gt;</a:t>
            </a: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令和４年　台風第１４号に関する情報　第７２号　（位置）</a:t>
            </a: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a:ln>
                  <a:noFill/>
                </a:ln>
                <a:solidFill>
                  <a:srgbClr val="0000FF"/>
                </a:solidFill>
                <a:effectLst/>
                <a:uLnTx/>
                <a:uFillTx/>
                <a:latin typeface="Arial" charset="0"/>
                <a:ea typeface="ＭＳ Ｐゴシック" charset="-128"/>
                <a:cs typeface="+mn-cs"/>
              </a:rPr>
              <a:t>&lt;</a:t>
            </a:r>
            <a:r>
              <a:rPr kumimoji="1" lang="en-US" altLang="ja-JP" sz="700" b="0" i="0" u="none" strike="noStrike" kern="1200" cap="none" spc="0" normalizeH="0" baseline="0" noProof="0" err="1">
                <a:ln>
                  <a:noFill/>
                </a:ln>
                <a:solidFill>
                  <a:srgbClr val="0000FF"/>
                </a:solidFill>
                <a:effectLst/>
                <a:uLnTx/>
                <a:uFillTx/>
                <a:latin typeface="Arial" charset="0"/>
                <a:ea typeface="ＭＳ Ｐゴシック" charset="-128"/>
                <a:cs typeface="+mn-cs"/>
              </a:rPr>
              <a:t>EventID</a:t>
            </a:r>
            <a:r>
              <a:rPr kumimoji="1" lang="en-US" altLang="ja-JP" sz="700" b="0" i="0" u="none" strike="noStrike" kern="1200" cap="none" spc="0" normalizeH="0" baseline="0" noProof="0">
                <a:ln>
                  <a:noFill/>
                </a:ln>
                <a:solidFill>
                  <a:srgbClr val="0000FF"/>
                </a:solidFill>
                <a:effectLst/>
                <a:uLnTx/>
                <a:uFillTx/>
                <a:latin typeface="Arial" charset="0"/>
                <a:ea typeface="ＭＳ Ｐゴシック" charset="-128"/>
                <a:cs typeface="+mn-cs"/>
              </a:rPr>
              <a:t>&gt;TC2218&lt;/</a:t>
            </a:r>
            <a:r>
              <a:rPr kumimoji="1" lang="en-US" altLang="ja-JP" sz="700" b="0" i="0" u="none" strike="noStrike" kern="1200" cap="none" spc="0" normalizeH="0" baseline="0" noProof="0" err="1">
                <a:ln>
                  <a:noFill/>
                </a:ln>
                <a:solidFill>
                  <a:srgbClr val="0000FF"/>
                </a:solidFill>
                <a:effectLst/>
                <a:uLnTx/>
                <a:uFillTx/>
                <a:latin typeface="Arial" charset="0"/>
                <a:ea typeface="ＭＳ Ｐゴシック" charset="-128"/>
                <a:cs typeface="+mn-cs"/>
              </a:rPr>
              <a:t>EventID</a:t>
            </a:r>
            <a:r>
              <a:rPr kumimoji="1" lang="en-US" altLang="ja-JP" sz="700" b="0" i="0" u="none" strike="noStrike" kern="1200" cap="none" spc="0" normalizeH="0" baseline="0" noProof="0">
                <a:ln>
                  <a:noFill/>
                </a:ln>
                <a:solidFill>
                  <a:srgbClr val="0000FF"/>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srgbClr val="0000FF"/>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&lt;Text&gt;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大型で非常に強い台風第１４号は、屋久島付近を １時間におよそ２５キロの速さで北北西へ進んでいます。 　</a:t>
            </a:r>
            <a:r>
              <a:rPr kumimoji="1" lang="ja-JP" altLang="en-US" sz="700" b="0" i="0" u="none" strike="noStrike" kern="1200" cap="none" spc="0" normalizeH="0" baseline="0" noProof="0">
                <a:ln>
                  <a:noFill/>
                </a:ln>
                <a:solidFill>
                  <a:srgbClr val="FF0000"/>
                </a:solidFill>
                <a:effectLst/>
                <a:uLnTx/>
                <a:uFillTx/>
                <a:latin typeface="Arial" charset="0"/>
                <a:ea typeface="ＭＳ Ｐゴシック" charset="-128"/>
                <a:cs typeface="+mn-cs"/>
              </a:rPr>
              <a:t>熊本県が暴風域に入りました。 　鹿児島県屋久島町小瀬田では１８日１１時５１分に最大瞬間風速東北東の 風５０．９メートルを観測しました。</a:t>
            </a:r>
            <a:r>
              <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rPr>
              <a:t>&lt;/Text&gt;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a:ln>
                  <a:noFill/>
                </a:ln>
                <a:solidFill>
                  <a:srgbClr val="7030A0"/>
                </a:solidFill>
                <a:effectLst/>
                <a:uLnTx/>
                <a:uFillTx/>
                <a:latin typeface="Arial" charset="0"/>
                <a:ea typeface="ＭＳ Ｐゴシック" charset="-128"/>
                <a:cs typeface="+mn-cs"/>
              </a:rPr>
              <a:t>&lt;Text type="</a:t>
            </a:r>
            <a:r>
              <a:rPr kumimoji="1" lang="ja-JP" altLang="en-US" sz="700" b="0" i="0" u="none" strike="noStrike" kern="1200" cap="none" spc="0" normalizeH="0" baseline="0" noProof="0">
                <a:ln>
                  <a:noFill/>
                </a:ln>
                <a:solidFill>
                  <a:srgbClr val="7030A0"/>
                </a:solidFill>
                <a:effectLst/>
                <a:uLnTx/>
                <a:uFillTx/>
                <a:latin typeface="Arial" charset="0"/>
                <a:ea typeface="ＭＳ Ｐゴシック" charset="-128"/>
                <a:cs typeface="+mn-cs"/>
              </a:rPr>
              <a:t>本文</a:t>
            </a:r>
            <a:r>
              <a:rPr kumimoji="1" lang="en-US" altLang="ja-JP" sz="700" b="0" i="0" u="none" strike="noStrike" kern="1200" cap="none" spc="0" normalizeH="0" baseline="0" noProof="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srgbClr val="7030A0"/>
                </a:solidFill>
                <a:effectLst/>
                <a:uLnTx/>
                <a:uFillTx/>
                <a:latin typeface="Arial" charset="0"/>
                <a:ea typeface="ＭＳ Ｐゴシック" charset="-128"/>
                <a:cs typeface="+mn-cs"/>
              </a:rPr>
              <a:t>　大型で非常に強い台風第１４号は、１８日１２時には 屋久島付近の 北緯３０度２０分、東経１３０度４０分にあって、 １時間におよそ２５キロの速さで北北西へ進んでいます。 中心の気圧は９３０ヘクトパスカル 中心付近の最大風速は４５メートル、 最大瞬間風速は６５メートルで 中心の北東側２６０キロ以内と南西側１８５キロ以内では 風速２５メートル以上の暴風となっています。 また、中心の東側７５０キロ以内と西側６５０キロ以内では 風速１５メートル以上の強い風が吹いています。 この台風は１８日１３時には、屋久島付近の 北緯３０度３０分、東経１３０度３５分にあって、 １時間におよそ２５キロの速さで北北西へ進んで いるものと推定されます。 中心の気圧は９３０ヘクトパスカル 中心付近の最大風速は４５メートル、 最大瞬間風速は６５メートルで 中心の北東側２６０キロ以内と南西側１８５キロ以内では 風速２５メートル以上の暴風が また、中心の東側７５０キロ以内と西側６５０キロ以内では 風速１５メートル以上の強い風が吹いているものと推定されます。 　台風の中心は、１２時間後の１９日０時には 天草市付近の 北緯３２度２５分、東経１３０度００分を中心とする 半径４５キロの円内に達する見込みです。 中心の気圧は９４０ヘクトパスカル 中心付近の最大風速は４５メートル、 最大瞬間風速は６０メートルが予想されます。 </a:t>
            </a:r>
            <a:endParaRPr kumimoji="1" lang="en-US" altLang="ja-JP" sz="700" b="0" i="0" u="none" strike="noStrike" kern="1200" cap="none" spc="0" normalizeH="0" baseline="0" noProof="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a:ln>
                  <a:noFill/>
                </a:ln>
                <a:solidFill>
                  <a:srgbClr val="7030A0"/>
                </a:solidFill>
                <a:effectLst/>
                <a:uLnTx/>
                <a:uFillTx/>
                <a:latin typeface="Arial" charset="0"/>
                <a:ea typeface="ＭＳ Ｐゴシック" charset="-128"/>
                <a:cs typeface="+mn-cs"/>
              </a:rPr>
              <a:t>略</a:t>
            </a:r>
            <a:endParaRPr kumimoji="1" lang="en-US" altLang="ja-JP" sz="700" b="0" i="0" u="none" strike="noStrike" kern="1200" cap="none" spc="0" normalizeH="0" baseline="0" noProof="0">
              <a:ln>
                <a:noFill/>
              </a:ln>
              <a:solidFill>
                <a:srgbClr val="7030A0"/>
              </a:solidFill>
              <a:effectLst/>
              <a:uLnTx/>
              <a:uFillTx/>
              <a:latin typeface="Arial" charset="0"/>
              <a:ea typeface="ＭＳ Ｐゴシック" charset="-128"/>
              <a:cs typeface="+mn-cs"/>
            </a:endParaRPr>
          </a:p>
        </p:txBody>
      </p:sp>
      <p:sp>
        <p:nvSpPr>
          <p:cNvPr id="10" name="テキスト ボックス 9">
            <a:extLst>
              <a:ext uri="{FF2B5EF4-FFF2-40B4-BE49-F238E27FC236}">
                <a16:creationId xmlns:a16="http://schemas.microsoft.com/office/drawing/2014/main" id="{64790459-24F9-8856-A61D-6BCBCE7E7B66}"/>
              </a:ext>
            </a:extLst>
          </p:cNvPr>
          <p:cNvSpPr txBox="1"/>
          <p:nvPr/>
        </p:nvSpPr>
        <p:spPr>
          <a:xfrm>
            <a:off x="6407943" y="1493930"/>
            <a:ext cx="2786857" cy="31340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a:ea typeface="Meiryo UI"/>
                <a:cs typeface="+mn-cs"/>
              </a:rPr>
              <a:t>現：台風情報</a:t>
            </a:r>
            <a:r>
              <a:rPr kumimoji="1" lang="en-US" altLang="ja-JP" sz="1400" b="1" i="0" u="none" strike="noStrike" kern="1200" cap="none" spc="0" normalizeH="0" baseline="0" noProof="0" dirty="0">
                <a:ln>
                  <a:noFill/>
                </a:ln>
                <a:solidFill>
                  <a:prstClr val="black"/>
                </a:solidFill>
                <a:effectLst/>
                <a:uLnTx/>
                <a:uFillTx/>
                <a:latin typeface="Meiryo UI"/>
                <a:ea typeface="Meiryo UI"/>
                <a:cs typeface="+mn-cs"/>
              </a:rPr>
              <a:t>(</a:t>
            </a:r>
            <a:r>
              <a:rPr kumimoji="1" lang="ja-JP" altLang="en-US" sz="1400" b="1" i="0" u="none" strike="noStrike" kern="1200" cap="none" spc="0" normalizeH="0" baseline="0" noProof="0" dirty="0">
                <a:ln>
                  <a:noFill/>
                </a:ln>
                <a:solidFill>
                  <a:prstClr val="black"/>
                </a:solidFill>
                <a:effectLst/>
                <a:uLnTx/>
                <a:uFillTx/>
                <a:latin typeface="Meiryo UI"/>
                <a:ea typeface="Meiryo UI"/>
                <a:cs typeface="+mn-cs"/>
              </a:rPr>
              <a:t>位置詳細</a:t>
            </a:r>
            <a:r>
              <a:rPr kumimoji="1" lang="en-US" altLang="ja-JP" sz="1400" b="1" i="0" u="none" strike="noStrike" kern="1200" cap="none" spc="0" normalizeH="0" baseline="0" noProof="0" dirty="0">
                <a:ln>
                  <a:noFill/>
                </a:ln>
                <a:solidFill>
                  <a:prstClr val="black"/>
                </a:solidFill>
                <a:effectLst/>
                <a:uLnTx/>
                <a:uFillTx/>
                <a:latin typeface="Meiryo UI"/>
                <a:ea typeface="Meiryo UI"/>
                <a:cs typeface="+mn-cs"/>
              </a:rPr>
              <a:t>)</a:t>
            </a:r>
            <a:r>
              <a:rPr kumimoji="1" lang="en-US" altLang="ja-JP" sz="1200" b="1" i="0" u="none" strike="noStrike" kern="1200" cap="none" spc="0" normalizeH="0" baseline="0" noProof="0" dirty="0">
                <a:ln>
                  <a:noFill/>
                </a:ln>
                <a:solidFill>
                  <a:prstClr val="black"/>
                </a:solidFill>
                <a:effectLst/>
                <a:uLnTx/>
                <a:uFillTx/>
                <a:latin typeface="Meiryo UI"/>
                <a:ea typeface="Meiryo UI"/>
                <a:cs typeface="+mn-cs"/>
              </a:rPr>
              <a:t>VPTI52</a:t>
            </a:r>
            <a:endParaRPr kumimoji="1" lang="en-US" altLang="ja-JP" sz="14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11" name="テキスト ボックス 10">
            <a:extLst>
              <a:ext uri="{FF2B5EF4-FFF2-40B4-BE49-F238E27FC236}">
                <a16:creationId xmlns:a16="http://schemas.microsoft.com/office/drawing/2014/main" id="{00CC7607-B4D7-D4F0-B21D-5106E9B6DDC2}"/>
              </a:ext>
            </a:extLst>
          </p:cNvPr>
          <p:cNvSpPr txBox="1"/>
          <p:nvPr/>
        </p:nvSpPr>
        <p:spPr>
          <a:xfrm>
            <a:off x="6470402" y="1792612"/>
            <a:ext cx="2635498" cy="40780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&lt;Title&gt;全般台風情報（詳細）&lt;/Title&gt;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&lt;Title&gt;令和４年　台風第１４号に関する情報　第７２号付録　（位置詳細）&lt;/Title&gt;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0000FF"/>
                </a:solidFill>
                <a:effectLst/>
                <a:uLnTx/>
                <a:uFillTx/>
                <a:latin typeface="Arial" charset="0"/>
                <a:ea typeface="ＭＳ Ｐゴシック" charset="-128"/>
                <a:cs typeface="+mn-cs"/>
              </a:rPr>
              <a:t>&lt;EventID&gt;TC2218&lt;/EventID&gt;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0000FF"/>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&lt;Text type="本文"&gt;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実況　１８日１２時　屋久島付近 　大きさ階級　大型 　強さ階級　　非常に強い 　中心位置　　北緯３０度２０分　東経１３０度４０分 　移動　　　　北北西　毎時２５キロ 　中心気圧　　９３０ヘクトパスカル 　最大風速　　中心付近４５メートル　最大瞬間風速　６５メートル 　暴風域　　　北東側２６０キロ　南西側１８５キロ 　強風域　　　東側７５０キロ　西側６５０キロ 推定　１時間後　１８日１３時　屋久島付近 　大きさ階級　大型 　強さ階級　　非常に強い 　中心位置　　北緯３０度３０分　東経１３０度３５分 　移動　　　　北北西　毎時２５キロ 　中心気圧　　９３０ヘクトパスカル 　最大風速　　中心付近４５メートル　最大瞬間風速　６５メートル 　暴風域　　　北東側２６０キロ　南西側１８５キロ 　強風域　　　東側７５０キロ　西側６５０キロ 予報　３時間後　１８日１５時 　強さ階級　　非常に強い 　予報円中心　北緯３０度５０分　東経１３０度３０分　半径３０キロ 　移動　　　　北北西　毎時２０キロ 　中心気圧　　９３０ヘクトパスカル 　最大風速　　中心付近４５メートル　最大瞬間風速　６５メートル 　暴風警戒域　北東側２９０キロ　南西側２１０キロ 予報　６時間後　１８日１８時 　強さ階級　　非常に強い 　予報円中心　北緯３１度２５分　東経１３０度２０分　半径３５キロ 　移動　　　　北北西　毎時２０キロ 　中心気圧　　９３０ヘクトパスカル 　最大風速　　中心付近４５メートル　最大瞬間風速　６５メートル 　暴風警戒域　北東側３００キロ　南西側２２０キロ 予報　９時間後　１８日２１時 　強さ階級　　非常に強い 　予報円中心　北緯３２度００分　東経１３０度０５分　半径４０キロ 　移動　　　　北北西　毎時２０キロ 　中心気圧　　９４０ヘクトパスカル 　最大風速　　中心付近４５メートル　最大瞬間風速　６０メートル 　暴風警戒域　北東側３００キロ　南西側２２０キロ </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略</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12" name="正方形/長方形 11">
            <a:extLst>
              <a:ext uri="{FF2B5EF4-FFF2-40B4-BE49-F238E27FC236}">
                <a16:creationId xmlns:a16="http://schemas.microsoft.com/office/drawing/2014/main" id="{E0169A0F-ACB2-C45F-5D7F-A3B2671BA30B}"/>
              </a:ext>
            </a:extLst>
          </p:cNvPr>
          <p:cNvSpPr/>
          <p:nvPr/>
        </p:nvSpPr>
        <p:spPr>
          <a:xfrm>
            <a:off x="3815854" y="1806719"/>
            <a:ext cx="2635498" cy="3878197"/>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13" name="正方形/長方形 12">
            <a:extLst>
              <a:ext uri="{FF2B5EF4-FFF2-40B4-BE49-F238E27FC236}">
                <a16:creationId xmlns:a16="http://schemas.microsoft.com/office/drawing/2014/main" id="{629286C6-7869-5B2D-9F2A-9A6AF8F37CA4}"/>
              </a:ext>
            </a:extLst>
          </p:cNvPr>
          <p:cNvSpPr/>
          <p:nvPr/>
        </p:nvSpPr>
        <p:spPr>
          <a:xfrm>
            <a:off x="6509742" y="1799100"/>
            <a:ext cx="2556609" cy="3885817"/>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14" name="テキスト ボックス 13">
            <a:extLst>
              <a:ext uri="{FF2B5EF4-FFF2-40B4-BE49-F238E27FC236}">
                <a16:creationId xmlns:a16="http://schemas.microsoft.com/office/drawing/2014/main" id="{ABD2210D-D5AB-1A64-64C5-3C89F241353B}"/>
              </a:ext>
            </a:extLst>
          </p:cNvPr>
          <p:cNvSpPr txBox="1"/>
          <p:nvPr/>
        </p:nvSpPr>
        <p:spPr>
          <a:xfrm>
            <a:off x="32428" y="1410430"/>
            <a:ext cx="3718562" cy="526297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&lt;Title&gt;台風解析・予報情報（５日予報）（Ｈ３０）&lt;/Title&gt;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&lt;Title&gt;台風解析・予報情報&lt;/Title&gt;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0000FF"/>
                </a:solidFill>
                <a:effectLst/>
                <a:uLnTx/>
                <a:uFillTx/>
                <a:latin typeface="Arial" charset="0"/>
                <a:ea typeface="ＭＳ Ｐゴシック" charset="-128"/>
                <a:cs typeface="+mn-cs"/>
              </a:rPr>
              <a:t>&lt;EventID&gt;TC2218&lt;/EventID&gt;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&lt;InfoKind&gt;台風解析・予報情報（５日予報）&lt;/InfoKind&gt;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&lt;MeteorologicalInfos type="台風情報"&gt;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&lt;Name&gt;NANMADOL&lt;/Name&gt;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&lt;NameKana&gt;ナンマドル&lt;/NameKana&gt;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&lt;Number&gt;2214&lt;/Number&gt;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&lt;Type&gt;階級&lt;/Type&gt;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&lt;jmx_eb:TyphoonClass type="熱帯擾乱種類"&gt;台風(TY)&lt;/jmx_eb:TyphoonClass&gt;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&lt;jmx_eb:AreaClass type="大きさ階級"&gt;大型&lt;/jmx_eb:AreaClass&gt;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&lt;jmx_eb:IntensityClass type="強さ階級"&gt;非常に強い&lt;/jmx_eb:IntensityClass&gt;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&lt;Type&gt;中心&lt;/Type&gt;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&lt;jmx_eb:Coordinate description="北緯３０．７度東経１３０．７度" condition="正確" type="中心位置（度）"&gt;+30.7+130.7/&lt;/jmx_eb:Coordinate&gt;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&lt;jmx_eb:Coordinate description="</a:t>
            </a:r>
            <a:r>
              <a:rPr kumimoji="1" lang="zh-TW"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緯３０度２０分東経１３０度４０分</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 condition="正確" type="中心位置（度分"&gt;</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+3020+13040</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/&lt;/jmx_eb:Coordinate&gt;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&lt;Location&gt;</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屋久島付近</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&lt;/Location&gt;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jmx_eb:Direction</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unit="</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１６方位漢字</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type="</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移動方向</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北北西</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jmx_eb:Direction</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jmx_eb:Speed</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１４ノット</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unit="</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ノット</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type="</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移動速度</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"&gt;14&lt;/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jmx_eb:Speed</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jmx_eb:Speed</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毎時２５キロ</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unit="km/h" type="</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移動速度</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"&gt;25&lt;/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jmx_eb:Speed</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jmx_eb:Pressure</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description="</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中心気圧９３０ヘクトパスカル</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unit="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hPa</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 type="</a:t>
            </a: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中心気圧</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"&gt;930&lt;/</a:t>
            </a:r>
            <a:r>
              <a:rPr kumimoji="1" lang="en-US" altLang="ja-JP" sz="700" b="0" i="0" u="none" strike="noStrike" kern="1200" cap="none" spc="0" normalizeH="0" baseline="0" noProof="0" dirty="0" err="1">
                <a:ln>
                  <a:noFill/>
                </a:ln>
                <a:solidFill>
                  <a:srgbClr val="7030A0"/>
                </a:solidFill>
                <a:effectLst/>
                <a:uLnTx/>
                <a:uFillTx/>
                <a:latin typeface="Arial" charset="0"/>
                <a:ea typeface="ＭＳ Ｐゴシック" charset="-128"/>
                <a:cs typeface="+mn-cs"/>
              </a:rPr>
              <a:t>jmx_eb:Pressure</a:t>
            </a:r>
            <a:r>
              <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rPr>
              <a:t>&gt;</a:t>
            </a:r>
            <a:endPar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&lt;Type&gt;風&lt;/Type&gt;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a:t>
            </a:r>
            <a:endParaRPr kumimoji="1" lang="en-US" altLang="ja-JP" sz="7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&lt;jmx_eb:WindSpeed description="中心付近の最大風速９０ノット" condition="中心付近" unit="ノット" type="最大風速"&gt;90&lt;/jmx_eb:WindSpeed&gt;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&lt;jmx_eb:WindSpeed description="中心付近の最大風速４５メートル" condition="中心付近" unit="m/s" type="最大風速"&gt;45&lt;/jmx_eb:WindSpeed&gt;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&lt;jmx_eb:WindSpeed description="最大瞬間風速１３０ノット" unit="ノット" type="最大瞬間風速"&gt;130&lt;/jmx_eb:WindSpeed&gt;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&lt;jmx_eb:WindSpeed description="最大瞬間風速６５メートル" unit="m/s" type="最大瞬間風速"&gt;65&lt;/jmx_eb:WindSpeed&gt;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srgbClr val="7030A0"/>
                </a:solidFill>
                <a:effectLst/>
                <a:uLnTx/>
                <a:uFillTx/>
                <a:latin typeface="Arial" charset="0"/>
                <a:ea typeface="ＭＳ Ｐゴシック" charset="-128"/>
                <a:cs typeface="+mn-cs"/>
              </a:rPr>
              <a:t>&lt;/WindPart&gt;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p>
        </p:txBody>
      </p:sp>
      <p:sp>
        <p:nvSpPr>
          <p:cNvPr id="19" name="正方形/長方形 18">
            <a:extLst>
              <a:ext uri="{FF2B5EF4-FFF2-40B4-BE49-F238E27FC236}">
                <a16:creationId xmlns:a16="http://schemas.microsoft.com/office/drawing/2014/main" id="{C7C21631-315F-AF25-C83D-54DB3969E1FC}"/>
              </a:ext>
            </a:extLst>
          </p:cNvPr>
          <p:cNvSpPr/>
          <p:nvPr/>
        </p:nvSpPr>
        <p:spPr>
          <a:xfrm>
            <a:off x="71978" y="1543056"/>
            <a:ext cx="3635060" cy="5011416"/>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0" name="テキスト ボックス 19">
            <a:extLst>
              <a:ext uri="{FF2B5EF4-FFF2-40B4-BE49-F238E27FC236}">
                <a16:creationId xmlns:a16="http://schemas.microsoft.com/office/drawing/2014/main" id="{A5347362-1681-3EEE-589F-3BB6FEBF06B4}"/>
              </a:ext>
            </a:extLst>
          </p:cNvPr>
          <p:cNvSpPr txBox="1"/>
          <p:nvPr/>
        </p:nvSpPr>
        <p:spPr>
          <a:xfrm>
            <a:off x="0" y="1239195"/>
            <a:ext cx="3937000" cy="31340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台風解析・予報情報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VPTW6i</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（現行でも運用）</a:t>
            </a:r>
          </a:p>
        </p:txBody>
      </p:sp>
      <p:sp>
        <p:nvSpPr>
          <p:cNvPr id="21" name="フリーフォーム: 図形 20">
            <a:extLst>
              <a:ext uri="{FF2B5EF4-FFF2-40B4-BE49-F238E27FC236}">
                <a16:creationId xmlns:a16="http://schemas.microsoft.com/office/drawing/2014/main" id="{6BD39204-EB2C-959D-889B-44F6E26940EF}"/>
              </a:ext>
            </a:extLst>
          </p:cNvPr>
          <p:cNvSpPr/>
          <p:nvPr/>
        </p:nvSpPr>
        <p:spPr>
          <a:xfrm flipH="1">
            <a:off x="3686175" y="5508479"/>
            <a:ext cx="3992197" cy="280799"/>
          </a:xfrm>
          <a:custGeom>
            <a:avLst/>
            <a:gdLst>
              <a:gd name="connsiteX0" fmla="*/ 0 w 3943350"/>
              <a:gd name="connsiteY0" fmla="*/ 0 h 723900"/>
              <a:gd name="connsiteX1" fmla="*/ 0 w 3943350"/>
              <a:gd name="connsiteY1" fmla="*/ 0 h 723900"/>
              <a:gd name="connsiteX2" fmla="*/ 0 w 3943350"/>
              <a:gd name="connsiteY2" fmla="*/ 723900 h 723900"/>
              <a:gd name="connsiteX3" fmla="*/ 3943350 w 3943350"/>
              <a:gd name="connsiteY3" fmla="*/ 723900 h 723900"/>
            </a:gdLst>
            <a:ahLst/>
            <a:cxnLst>
              <a:cxn ang="0">
                <a:pos x="connsiteX0" y="connsiteY0"/>
              </a:cxn>
              <a:cxn ang="0">
                <a:pos x="connsiteX1" y="connsiteY1"/>
              </a:cxn>
              <a:cxn ang="0">
                <a:pos x="connsiteX2" y="connsiteY2"/>
              </a:cxn>
              <a:cxn ang="0">
                <a:pos x="connsiteX3" y="connsiteY3"/>
              </a:cxn>
            </a:cxnLst>
            <a:rect l="l" t="t" r="r" b="b"/>
            <a:pathLst>
              <a:path w="3943350" h="723900">
                <a:moveTo>
                  <a:pt x="0" y="0"/>
                </a:moveTo>
                <a:lnTo>
                  <a:pt x="0" y="0"/>
                </a:lnTo>
                <a:lnTo>
                  <a:pt x="0" y="723900"/>
                </a:lnTo>
                <a:lnTo>
                  <a:pt x="3943350" y="723900"/>
                </a:lnTo>
              </a:path>
            </a:pathLst>
          </a:custGeom>
          <a:noFill/>
          <a:ln w="25400">
            <a:solidFill>
              <a:srgbClr val="7030A0"/>
            </a:solidFill>
            <a:tailEnd type="arrow"/>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cxnSp>
        <p:nvCxnSpPr>
          <p:cNvPr id="22" name="直線矢印コネクタ 21">
            <a:extLst>
              <a:ext uri="{FF2B5EF4-FFF2-40B4-BE49-F238E27FC236}">
                <a16:creationId xmlns:a16="http://schemas.microsoft.com/office/drawing/2014/main" id="{D109D441-49AE-E25B-A3A3-1C14EC0761DB}"/>
              </a:ext>
            </a:extLst>
          </p:cNvPr>
          <p:cNvCxnSpPr>
            <a:cxnSpLocks/>
          </p:cNvCxnSpPr>
          <p:nvPr/>
        </p:nvCxnSpPr>
        <p:spPr>
          <a:xfrm>
            <a:off x="5151602" y="5578791"/>
            <a:ext cx="0" cy="211045"/>
          </a:xfrm>
          <a:prstGeom prst="straightConnector1">
            <a:avLst/>
          </a:prstGeom>
          <a:ln w="25400">
            <a:solidFill>
              <a:srgbClr val="7030A0"/>
            </a:solidFill>
            <a:tailEnd type="non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EA083733-1A38-4759-BC1A-42C13BC3E214}"/>
              </a:ext>
            </a:extLst>
          </p:cNvPr>
          <p:cNvSpPr txBox="1"/>
          <p:nvPr/>
        </p:nvSpPr>
        <p:spPr>
          <a:xfrm>
            <a:off x="4058290" y="5908140"/>
            <a:ext cx="5085710" cy="64633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Arial" charset="0"/>
                <a:ea typeface="ＭＳ Ｐゴシック" charset="-128"/>
                <a:cs typeface="+mn-cs"/>
              </a:rPr>
              <a:t>赤： 台風解析・予報情報（</a:t>
            </a:r>
            <a:r>
              <a:rPr kumimoji="1" lang="en-US" altLang="ja-JP" sz="1200" b="0" i="0" u="none" strike="noStrike" kern="1200" cap="none" spc="0" normalizeH="0" baseline="0" noProof="0" dirty="0">
                <a:ln>
                  <a:noFill/>
                </a:ln>
                <a:solidFill>
                  <a:srgbClr val="FF0000"/>
                </a:solidFill>
                <a:effectLst/>
                <a:uLnTx/>
                <a:uFillTx/>
                <a:latin typeface="Arial" charset="0"/>
                <a:ea typeface="ＭＳ Ｐゴシック" charset="-128"/>
                <a:cs typeface="+mn-cs"/>
              </a:rPr>
              <a:t>VPTW6i</a:t>
            </a:r>
            <a:r>
              <a:rPr kumimoji="1" lang="ja-JP" altLang="en-US" sz="1200" b="0" i="0" u="none" strike="noStrike" kern="1200" cap="none" spc="0" normalizeH="0" baseline="0" noProof="0" dirty="0">
                <a:ln>
                  <a:noFill/>
                </a:ln>
                <a:solidFill>
                  <a:srgbClr val="FF0000"/>
                </a:solidFill>
                <a:effectLst/>
                <a:uLnTx/>
                <a:uFillTx/>
                <a:latin typeface="Arial" charset="0"/>
                <a:ea typeface="ＭＳ Ｐゴシック" charset="-128"/>
                <a:cs typeface="+mn-cs"/>
              </a:rPr>
              <a:t>）では提供されないことから、</a:t>
            </a:r>
            <a:endParaRPr kumimoji="1" lang="en-US" altLang="ja-JP" sz="1200" b="0" i="0" u="none" strike="noStrike" kern="1200" cap="none" spc="0" normalizeH="0" baseline="0" noProof="0" dirty="0">
              <a:ln>
                <a:noFill/>
              </a:ln>
              <a:solidFill>
                <a:srgbClr val="FF0000"/>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FF0000"/>
                </a:solidFill>
                <a:effectLst/>
                <a:uLnTx/>
                <a:uFillTx/>
                <a:latin typeface="Arial" charset="0"/>
                <a:ea typeface="ＭＳ Ｐゴシック" charset="-128"/>
                <a:cs typeface="+mn-cs"/>
              </a:rPr>
              <a:t>　　 必要におうじて全般気象解説情報（</a:t>
            </a:r>
            <a:r>
              <a:rPr kumimoji="1" lang="en-US" altLang="ja-JP" sz="1200" b="0" i="0" u="none" strike="noStrike" kern="1200" cap="none" spc="0" normalizeH="0" baseline="0" noProof="0" dirty="0">
                <a:ln>
                  <a:noFill/>
                </a:ln>
                <a:solidFill>
                  <a:srgbClr val="FF0000"/>
                </a:solidFill>
                <a:effectLst/>
                <a:uLnTx/>
                <a:uFillTx/>
                <a:latin typeface="Arial" charset="0"/>
                <a:ea typeface="ＭＳ Ｐゴシック" charset="-128"/>
                <a:cs typeface="+mn-cs"/>
              </a:rPr>
              <a:t>VPZJ51</a:t>
            </a:r>
            <a:r>
              <a:rPr kumimoji="1" lang="ja-JP" altLang="en-US" sz="1200" b="0" i="0" u="none" strike="noStrike" kern="1200" cap="none" spc="0" normalizeH="0" baseline="0" noProof="0" dirty="0">
                <a:ln>
                  <a:noFill/>
                </a:ln>
                <a:solidFill>
                  <a:srgbClr val="FF0000"/>
                </a:solidFill>
                <a:effectLst/>
                <a:uLnTx/>
                <a:uFillTx/>
                <a:latin typeface="Arial" charset="0"/>
                <a:ea typeface="ＭＳ Ｐゴシック" charset="-128"/>
                <a:cs typeface="+mn-cs"/>
              </a:rPr>
              <a:t>）で提供する。</a:t>
            </a:r>
            <a:endParaRPr kumimoji="1" lang="en-US" altLang="ja-JP" sz="1200" b="0" i="0" u="none" strike="noStrike" kern="1200" cap="none" spc="0" normalizeH="0" baseline="0" noProof="0" dirty="0">
              <a:ln>
                <a:noFill/>
              </a:ln>
              <a:solidFill>
                <a:srgbClr val="0000FF"/>
              </a:solidFill>
              <a:effectLst/>
              <a:uLnTx/>
              <a:uFillTx/>
              <a:latin typeface="Arial" charset="0"/>
              <a:ea typeface="ＭＳ Ｐゴシック"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7030A0"/>
                </a:solidFill>
                <a:effectLst/>
                <a:uLnTx/>
                <a:uFillTx/>
                <a:latin typeface="Arial" charset="0"/>
                <a:ea typeface="ＭＳ Ｐゴシック" charset="-128"/>
                <a:cs typeface="+mn-cs"/>
              </a:rPr>
              <a:t>紫： 位置情報等は台風解析・予測情報（</a:t>
            </a:r>
            <a:r>
              <a:rPr kumimoji="1" lang="en-US" altLang="ja-JP" sz="1200" b="0" i="0" u="none" strike="noStrike" kern="1200" cap="none" spc="0" normalizeH="0" baseline="0" noProof="0" dirty="0">
                <a:ln>
                  <a:noFill/>
                </a:ln>
                <a:solidFill>
                  <a:srgbClr val="7030A0"/>
                </a:solidFill>
                <a:effectLst/>
                <a:uLnTx/>
                <a:uFillTx/>
                <a:latin typeface="Arial" charset="0"/>
                <a:ea typeface="ＭＳ Ｐゴシック" charset="-128"/>
                <a:cs typeface="+mn-cs"/>
              </a:rPr>
              <a:t>VPTW6i</a:t>
            </a:r>
            <a:r>
              <a:rPr kumimoji="1" lang="ja-JP" altLang="en-US" sz="1200" b="0" i="0" u="none" strike="noStrike" kern="1200" cap="none" spc="0" normalizeH="0" baseline="0" noProof="0" dirty="0">
                <a:ln>
                  <a:noFill/>
                </a:ln>
                <a:solidFill>
                  <a:srgbClr val="7030A0"/>
                </a:solidFill>
                <a:effectLst/>
                <a:uLnTx/>
                <a:uFillTx/>
                <a:latin typeface="Arial" charset="0"/>
                <a:ea typeface="ＭＳ Ｐゴシック" charset="-128"/>
                <a:cs typeface="+mn-cs"/>
              </a:rPr>
              <a:t>）に統合する。</a:t>
            </a:r>
            <a:endParaRPr kumimoji="1" lang="en-US" altLang="ja-JP" sz="1200" b="0" i="0" u="none" strike="noStrike" kern="1200" cap="none" spc="0" normalizeH="0" baseline="0" noProof="0" dirty="0">
              <a:ln>
                <a:noFill/>
              </a:ln>
              <a:solidFill>
                <a:srgbClr val="7030A0"/>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01805703"/>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497B0"/>
        </a:solidFill>
        <a:ln>
          <a:noFill/>
        </a:ln>
      </a:spPr>
      <a:bodyPr rtlCol="0" anchor="ctr"/>
      <a:lstStyle>
        <a:defPPr algn="ctr">
          <a:defRPr sz="1286" dirty="0">
            <a:solidFill>
              <a:prstClr val="white"/>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5154908F-1419-4CAC-B4AE-9298353669D5}" vid="{E00009AC-6EF1-4080-B073-2679ADBAC504}"/>
    </a:ext>
  </a:extLst>
</a:theme>
</file>

<file path=ppt/theme/theme2.xml><?xml version="1.0" encoding="utf-8"?>
<a:theme xmlns:a="http://schemas.openxmlformats.org/drawingml/2006/main" name="1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solidFill>
        <a:ln w="38100">
          <a:noFill/>
          <a:prstDash val="sysDash"/>
          <a:round/>
          <a:headEnd/>
          <a:tailEnd/>
        </a:ln>
        <a:effectLst/>
      </a:spPr>
      <a:bodyPr wrap="square" lIns="91422" tIns="45710" rIns="91422" bIns="45710" rtlCol="0" anchor="ctr" anchorCtr="0">
        <a:noAutofit/>
      </a:bodyPr>
      <a:lstStyle>
        <a:defPPr>
          <a:tabLst>
            <a:tab pos="3136900" algn="ctr"/>
          </a:tabLst>
          <a:defRPr kumimoji="1"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標準デザイン">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02DDBAD16665B46B6D1142B09C83A07" ma:contentTypeVersion="14" ma:contentTypeDescription="新しいドキュメントを作成します。" ma:contentTypeScope="" ma:versionID="352751f30c75c005f70603d7d1d74049">
  <xsd:schema xmlns:xsd="http://www.w3.org/2001/XMLSchema" xmlns:xs="http://www.w3.org/2001/XMLSchema" xmlns:p="http://schemas.microsoft.com/office/2006/metadata/properties" xmlns:ns2="26a6a4eb-17f4-46cb-8870-5a9fced69f37" xmlns:ns3="4aecb32f-6c8f-4988-aa43-451f6c88d068" targetNamespace="http://schemas.microsoft.com/office/2006/metadata/properties" ma:root="true" ma:fieldsID="5fbfab5de7f7e7c1097f0d1bdd949529" ns2:_="" ns3:_="">
    <xsd:import namespace="26a6a4eb-17f4-46cb-8870-5a9fced69f37"/>
    <xsd:import namespace="4aecb32f-6c8f-4988-aa43-451f6c88d06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a6a4eb-17f4-46cb-8870-5a9fced69f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aecb32f-6c8f-4988-aa43-451f6c88d06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e9947fc1-1483-460b-a7bf-1bb012e2282b}" ma:internalName="TaxCatchAll" ma:showField="CatchAllData" ma:web="4aecb32f-6c8f-4988-aa43-451f6c88d0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6a6a4eb-17f4-46cb-8870-5a9fced69f37">
      <Terms xmlns="http://schemas.microsoft.com/office/infopath/2007/PartnerControls"/>
    </lcf76f155ced4ddcb4097134ff3c332f>
    <TaxCatchAll xmlns="4aecb32f-6c8f-4988-aa43-451f6c88d068" xsi:nil="true"/>
  </documentManagement>
</p:properties>
</file>

<file path=customXml/itemProps1.xml><?xml version="1.0" encoding="utf-8"?>
<ds:datastoreItem xmlns:ds="http://schemas.openxmlformats.org/officeDocument/2006/customXml" ds:itemID="{94CAB0AA-5584-4579-A60C-0E299106D7DF}"/>
</file>

<file path=customXml/itemProps2.xml><?xml version="1.0" encoding="utf-8"?>
<ds:datastoreItem xmlns:ds="http://schemas.openxmlformats.org/officeDocument/2006/customXml" ds:itemID="{E5317D23-AF6E-4459-AE48-05FDF8D7426D}"/>
</file>

<file path=customXml/itemProps3.xml><?xml version="1.0" encoding="utf-8"?>
<ds:datastoreItem xmlns:ds="http://schemas.openxmlformats.org/officeDocument/2006/customXml" ds:itemID="{D627D3FE-15EA-40EE-8D2C-A9761AB50693}"/>
</file>

<file path=docProps/app.xml><?xml version="1.0" encoding="utf-8"?>
<Properties xmlns="http://schemas.openxmlformats.org/officeDocument/2006/extended-properties" xmlns:vt="http://schemas.openxmlformats.org/officeDocument/2006/docPropsVTypes">
  <Template>blank</Template>
  <TotalTime>0</TotalTime>
  <Words>4008</Words>
  <Application>Microsoft Office PowerPoint</Application>
  <PresentationFormat>画面に合わせる (4:3)</PresentationFormat>
  <Paragraphs>250</Paragraphs>
  <Slides>9</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6</vt:i4>
      </vt:variant>
      <vt:variant>
        <vt:lpstr>スライド タイトル</vt:lpstr>
      </vt:variant>
      <vt:variant>
        <vt:i4>9</vt:i4>
      </vt:variant>
    </vt:vector>
  </HeadingPairs>
  <TitlesOfParts>
    <vt:vector size="24" baseType="lpstr">
      <vt:lpstr>HGP創英角ｺﾞｼｯｸUB</vt:lpstr>
      <vt:lpstr>Meiryo UI</vt:lpstr>
      <vt:lpstr>Segoe UI Web (West European)</vt:lpstr>
      <vt:lpstr>メイリオ</vt:lpstr>
      <vt:lpstr>Arial</vt:lpstr>
      <vt:lpstr>Calibri</vt:lpstr>
      <vt:lpstr>Courier New</vt:lpstr>
      <vt:lpstr>Times New Roman</vt:lpstr>
      <vt:lpstr>Wingdings</vt:lpstr>
      <vt:lpstr>標準デザイン</vt:lpstr>
      <vt:lpstr>10_標準デザイン</vt:lpstr>
      <vt:lpstr>5_標準デザイン</vt:lpstr>
      <vt:lpstr>2_blank</vt:lpstr>
      <vt:lpstr>1_blank</vt:lpstr>
      <vt:lpstr>1_標準デザイン</vt:lpstr>
      <vt:lpstr>気象情報（解説情報）の改善 ～気象防災速報・気象解説情報への整理～</vt:lpstr>
      <vt:lpstr>　気象情報(解説情報)の体系整理</vt:lpstr>
      <vt:lpstr>PowerPoint プレゼンテーション</vt:lpstr>
      <vt:lpstr>気象解説情報の整理</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2025-12-25T05:38:50Z</dcterms:created>
  <dcterms:modified xsi:type="dcterms:W3CDTF">2025-12-25T05:38:58Z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429800</vt:r8>
  </property>
  <property fmtid="{D5CDD505-2E9C-101B-9397-08002B2CF9AE}" pid="3" name="MediaServiceImageTags">
    <vt:lpwstr/>
  </property>
  <property fmtid="{D5CDD505-2E9C-101B-9397-08002B2CF9AE}" pid="4" name="ContentTypeId">
    <vt:lpwstr>0x010100B02DDBAD16665B46B6D1142B09C83A07</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