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0" r:id="rId4"/>
    <p:sldMasterId id="2147483914" r:id="rId5"/>
    <p:sldMasterId id="2147483922" r:id="rId6"/>
    <p:sldMasterId id="2147483931" r:id="rId7"/>
  </p:sldMasterIdLst>
  <p:notesMasterIdLst>
    <p:notesMasterId r:id="rId12"/>
  </p:notesMasterIdLst>
  <p:sldIdLst>
    <p:sldId id="1335" r:id="rId8"/>
    <p:sldId id="1368" r:id="rId9"/>
    <p:sldId id="1366" r:id="rId10"/>
    <p:sldId id="1347" r:id="rId1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A00AA"/>
    <a:srgbClr val="FFFFFF"/>
    <a:srgbClr val="FF2800"/>
    <a:srgbClr val="000000"/>
    <a:srgbClr val="4087C8"/>
    <a:srgbClr val="FFFFCC"/>
    <a:srgbClr val="EDECE9"/>
    <a:srgbClr val="3272AC"/>
    <a:srgbClr val="F2E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623FE7-A9B3-4068-93C3-87F05B1909FF}" v="5" dt="2026-01-26T06:37:28.02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3" autoAdjust="0"/>
    <p:restoredTop sz="94660"/>
  </p:normalViewPr>
  <p:slideViewPr>
    <p:cSldViewPr snapToGrid="0">
      <p:cViewPr varScale="1">
        <p:scale>
          <a:sx n="101" d="100"/>
          <a:sy n="101" d="100"/>
        </p:scale>
        <p:origin x="1968" y="10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3.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林 勇壮(KOBAYASHI Yuso)" userId="a94085cc-06c1-4dfd-8428-90e2f5bad0b3" providerId="ADAL" clId="{54A6CD1F-6366-4DEB-ABCE-1C91FECF998A}"/>
    <pc:docChg chg="undo custSel mod addSld delSld modSld">
      <pc:chgData name="小林 勇壮(KOBAYASHI Yuso)" userId="a94085cc-06c1-4dfd-8428-90e2f5bad0b3" providerId="ADAL" clId="{54A6CD1F-6366-4DEB-ABCE-1C91FECF998A}" dt="2026-01-26T06:37:41.944" v="16" actId="1076"/>
      <pc:docMkLst>
        <pc:docMk/>
      </pc:docMkLst>
      <pc:sldChg chg="addSp delSp modSp mod">
        <pc:chgData name="小林 勇壮(KOBAYASHI Yuso)" userId="a94085cc-06c1-4dfd-8428-90e2f5bad0b3" providerId="ADAL" clId="{54A6CD1F-6366-4DEB-ABCE-1C91FECF998A}" dt="2026-01-26T06:37:41.944" v="16" actId="1076"/>
        <pc:sldMkLst>
          <pc:docMk/>
          <pc:sldMk cId="258028392" sldId="1366"/>
        </pc:sldMkLst>
        <pc:picChg chg="del">
          <ac:chgData name="小林 勇壮(KOBAYASHI Yuso)" userId="a94085cc-06c1-4dfd-8428-90e2f5bad0b3" providerId="ADAL" clId="{54A6CD1F-6366-4DEB-ABCE-1C91FECF998A}" dt="2026-01-26T06:37:04.920" v="9" actId="478"/>
          <ac:picMkLst>
            <pc:docMk/>
            <pc:sldMk cId="258028392" sldId="1366"/>
            <ac:picMk id="3" creationId="{CF8CA1D1-F0E6-DAAC-02EF-60152F4225A1}"/>
          </ac:picMkLst>
        </pc:picChg>
        <pc:picChg chg="add mod">
          <ac:chgData name="小林 勇壮(KOBAYASHI Yuso)" userId="a94085cc-06c1-4dfd-8428-90e2f5bad0b3" providerId="ADAL" clId="{54A6CD1F-6366-4DEB-ABCE-1C91FECF998A}" dt="2026-01-26T06:37:41.944" v="16" actId="1076"/>
          <ac:picMkLst>
            <pc:docMk/>
            <pc:sldMk cId="258028392" sldId="1366"/>
            <ac:picMk id="9" creationId="{0B687F1E-34A0-B8DD-3BAC-0982D906C239}"/>
          </ac:picMkLst>
        </pc:picChg>
      </pc:sldChg>
      <pc:sldChg chg="addSp modSp add del mod">
        <pc:chgData name="小林 勇壮(KOBAYASHI Yuso)" userId="a94085cc-06c1-4dfd-8428-90e2f5bad0b3" providerId="ADAL" clId="{54A6CD1F-6366-4DEB-ABCE-1C91FECF998A}" dt="2026-01-26T06:36:51.775" v="6" actId="13822"/>
        <pc:sldMkLst>
          <pc:docMk/>
          <pc:sldMk cId="3795030342" sldId="1367"/>
        </pc:sldMkLst>
        <pc:cxnChg chg="add mod">
          <ac:chgData name="小林 勇壮(KOBAYASHI Yuso)" userId="a94085cc-06c1-4dfd-8428-90e2f5bad0b3" providerId="ADAL" clId="{54A6CD1F-6366-4DEB-ABCE-1C91FECF998A}" dt="2026-01-26T06:36:51.775" v="6" actId="13822"/>
          <ac:cxnSpMkLst>
            <pc:docMk/>
            <pc:sldMk cId="3795030342" sldId="1367"/>
            <ac:cxnSpMk id="9" creationId="{205675A9-3518-7A56-27A4-F723A3716A08}"/>
          </ac:cxnSpMkLst>
        </pc:cxnChg>
      </pc:sldChg>
      <pc:sldChg chg="addSp delSp modSp add mod">
        <pc:chgData name="小林 勇壮(KOBAYASHI Yuso)" userId="a94085cc-06c1-4dfd-8428-90e2f5bad0b3" providerId="ADAL" clId="{54A6CD1F-6366-4DEB-ABCE-1C91FECF998A}" dt="2026-01-26T06:37:18.942" v="11" actId="1076"/>
        <pc:sldMkLst>
          <pc:docMk/>
          <pc:sldMk cId="2853877507" sldId="1368"/>
        </pc:sldMkLst>
        <pc:picChg chg="del">
          <ac:chgData name="小林 勇壮(KOBAYASHI Yuso)" userId="a94085cc-06c1-4dfd-8428-90e2f5bad0b3" providerId="ADAL" clId="{54A6CD1F-6366-4DEB-ABCE-1C91FECF998A}" dt="2026-01-26T06:37:01.881" v="8" actId="478"/>
          <ac:picMkLst>
            <pc:docMk/>
            <pc:sldMk cId="2853877507" sldId="1368"/>
            <ac:picMk id="3" creationId="{10456198-1B84-AD10-82DF-34C03EDB9424}"/>
          </ac:picMkLst>
        </pc:picChg>
        <pc:picChg chg="add mod">
          <ac:chgData name="小林 勇壮(KOBAYASHI Yuso)" userId="a94085cc-06c1-4dfd-8428-90e2f5bad0b3" providerId="ADAL" clId="{54A6CD1F-6366-4DEB-ABCE-1C91FECF998A}" dt="2026-01-26T06:37:18.942" v="11" actId="1076"/>
          <ac:picMkLst>
            <pc:docMk/>
            <pc:sldMk cId="2853877507" sldId="1368"/>
            <ac:picMk id="7" creationId="{DD411C60-D048-D999-EEA7-B895427FB35A}"/>
          </ac:picMkLst>
        </pc:picChg>
      </pc:sldChg>
      <pc:sldChg chg="addSp modSp add">
        <pc:chgData name="小林 勇壮(KOBAYASHI Yuso)" userId="a94085cc-06c1-4dfd-8428-90e2f5bad0b3" providerId="ADAL" clId="{54A6CD1F-6366-4DEB-ABCE-1C91FECF998A}" dt="2026-01-26T06:36:56.859" v="7"/>
        <pc:sldMkLst>
          <pc:docMk/>
          <pc:sldMk cId="4247268433" sldId="1369"/>
        </pc:sldMkLst>
        <pc:cxnChg chg="add mod">
          <ac:chgData name="小林 勇壮(KOBAYASHI Yuso)" userId="a94085cc-06c1-4dfd-8428-90e2f5bad0b3" providerId="ADAL" clId="{54A6CD1F-6366-4DEB-ABCE-1C91FECF998A}" dt="2026-01-26T06:36:56.859" v="7"/>
          <ac:cxnSpMkLst>
            <pc:docMk/>
            <pc:sldMk cId="4247268433" sldId="1369"/>
            <ac:cxnSpMk id="9" creationId="{39A19641-4762-A20C-88FF-632CB16F5E45}"/>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300"/>
          </a:xfrm>
          <a:prstGeom prst="rect">
            <a:avLst/>
          </a:prstGeom>
        </p:spPr>
        <p:txBody>
          <a:bodyPr vert="horz" lIns="91381" tIns="45691" rIns="91381" bIns="4569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381" tIns="45691" rIns="91381" bIns="45691" rtlCol="0"/>
          <a:lstStyle>
            <a:lvl1pPr algn="r">
              <a:defRPr sz="1200"/>
            </a:lvl1pPr>
          </a:lstStyle>
          <a:p>
            <a:fld id="{198A8D44-12CF-4FAD-A6F4-0D3108F1A574}" type="datetimeFigureOut">
              <a:rPr kumimoji="1" lang="ja-JP" altLang="en-US" smtClean="0"/>
              <a:t>2026/1/26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381" tIns="45691" rIns="91381" bIns="45691" rtlCol="0" anchor="ctr"/>
          <a:lstStyle/>
          <a:p>
            <a:endParaRPr lang="ja-JP" altLang="en-US"/>
          </a:p>
        </p:txBody>
      </p:sp>
      <p:sp>
        <p:nvSpPr>
          <p:cNvPr id="5" name="ノート プレースホルダー 4"/>
          <p:cNvSpPr>
            <a:spLocks noGrp="1"/>
          </p:cNvSpPr>
          <p:nvPr>
            <p:ph type="body" sz="quarter" idx="3"/>
          </p:nvPr>
        </p:nvSpPr>
        <p:spPr>
          <a:xfrm>
            <a:off x="673104" y="4748213"/>
            <a:ext cx="5389563" cy="3884612"/>
          </a:xfrm>
          <a:prstGeom prst="rect">
            <a:avLst/>
          </a:prstGeom>
        </p:spPr>
        <p:txBody>
          <a:bodyPr vert="horz" lIns="91381" tIns="45691" rIns="91381" bIns="456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014"/>
            <a:ext cx="2919413" cy="495300"/>
          </a:xfrm>
          <a:prstGeom prst="rect">
            <a:avLst/>
          </a:prstGeom>
        </p:spPr>
        <p:txBody>
          <a:bodyPr vert="horz" lIns="91381" tIns="45691" rIns="91381" bIns="4569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381" tIns="45691" rIns="91381" bIns="45691" rtlCol="0" anchor="b"/>
          <a:lstStyle>
            <a:lvl1pPr algn="r">
              <a:defRPr sz="1200"/>
            </a:lvl1pPr>
          </a:lstStyle>
          <a:p>
            <a:fld id="{783A32CA-5975-46A1-8437-2B09311F045D}" type="slidenum">
              <a:rPr kumimoji="1" lang="ja-JP" altLang="en-US" smtClean="0"/>
              <a:t>‹#›</a:t>
            </a:fld>
            <a:endParaRPr kumimoji="1" lang="ja-JP" altLang="en-US"/>
          </a:p>
        </p:txBody>
      </p:sp>
    </p:spTree>
    <p:extLst>
      <p:ext uri="{BB962C8B-B14F-4D97-AF65-F5344CB8AC3E}">
        <p14:creationId xmlns:p14="http://schemas.microsoft.com/office/powerpoint/2010/main" val="22667534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F6DCE-DDAE-0DE0-6737-ED68C9B732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B817A3-62D0-F6B8-F1FC-A7E3D720141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A080630-0B8B-BB26-6F28-3BE95F203D4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FC8D1C5-CAB7-6C33-0538-1B1FD06C9E5E}"/>
              </a:ext>
            </a:extLst>
          </p:cNvPr>
          <p:cNvSpPr>
            <a:spLocks noGrp="1"/>
          </p:cNvSpPr>
          <p:nvPr>
            <p:ph type="sldNum" sz="quarter" idx="5"/>
          </p:nvPr>
        </p:nvSpPr>
        <p:spPr/>
        <p:txBody>
          <a:bodyPr/>
          <a:lstStyle/>
          <a:p>
            <a:fld id="{783A32CA-5975-46A1-8437-2B09311F045D}" type="slidenum">
              <a:rPr kumimoji="1" lang="ja-JP" altLang="en-US" smtClean="0"/>
              <a:t>3</a:t>
            </a:fld>
            <a:endParaRPr kumimoji="1" lang="ja-JP" altLang="en-US"/>
          </a:p>
        </p:txBody>
      </p:sp>
    </p:spTree>
    <p:extLst>
      <p:ext uri="{BB962C8B-B14F-4D97-AF65-F5344CB8AC3E}">
        <p14:creationId xmlns:p14="http://schemas.microsoft.com/office/powerpoint/2010/main" val="20281223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1"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41"/>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1747" name="Rectangle 3"/>
          <p:cNvSpPr>
            <a:spLocks noGrp="1" noChangeArrowheads="1"/>
          </p:cNvSpPr>
          <p:nvPr>
            <p:ph type="ctrTitle"/>
          </p:nvPr>
        </p:nvSpPr>
        <p:spPr>
          <a:xfrm>
            <a:off x="1647092" y="2133603"/>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B1BC983B-4A3C-4011-B48F-4B1A95B6BB2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9456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F5D7051E-5270-4375-A243-9E4BFF7661A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81587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1"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BFC0FED5-3084-467F-AEC8-2182149A5A4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790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94223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85639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345474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1541464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85217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563702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548680"/>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4" name="正方形/長方形 3"/>
          <p:cNvSpPr/>
          <p:nvPr userDrawn="1"/>
        </p:nvSpPr>
        <p:spPr>
          <a:xfrm>
            <a:off x="8028384" y="6551452"/>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86150"/>
            <a:ext cx="571500" cy="223838"/>
          </a:xfrm>
          <a:prstGeom prst="rect">
            <a:avLst/>
          </a:prstGeom>
          <a:noFill/>
        </p:spPr>
      </p:pic>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7216085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2948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97759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605542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783284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33621596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070334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176839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70019"/>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411947"/>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400" smtClean="0">
                <a:latin typeface="+mn-ea"/>
                <a:ea typeface="+mn-ea"/>
              </a:rPr>
              <a:pPr algn="r"/>
              <a:t>‹#›</a:t>
            </a:fld>
            <a:endParaRPr kumimoji="1" lang="ja-JP" altLang="en-US" sz="1400">
              <a:latin typeface="+mn-ea"/>
              <a:ea typeface="+mn-ea"/>
            </a:endParaRPr>
          </a:p>
        </p:txBody>
      </p:sp>
    </p:spTree>
    <p:extLst>
      <p:ext uri="{BB962C8B-B14F-4D97-AF65-F5344CB8AC3E}">
        <p14:creationId xmlns:p14="http://schemas.microsoft.com/office/powerpoint/2010/main" val="18271790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6227760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Tree>
    <p:extLst>
      <p:ext uri="{BB962C8B-B14F-4D97-AF65-F5344CB8AC3E}">
        <p14:creationId xmlns:p14="http://schemas.microsoft.com/office/powerpoint/2010/main" val="32078721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1945584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2267614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3"/>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4"/>
            <a:ext cx="7772400" cy="1500187"/>
          </a:xfrm>
        </p:spPr>
        <p:txBody>
          <a:bodyPr anchor="b"/>
          <a:lstStyle>
            <a:lvl1pPr marL="0" indent="0">
              <a:buNone/>
              <a:defRPr sz="1846"/>
            </a:lvl1pPr>
            <a:lvl2pPr marL="422037" indent="0">
              <a:buNone/>
              <a:defRPr sz="1661"/>
            </a:lvl2pPr>
            <a:lvl3pPr marL="844073" indent="0">
              <a:buNone/>
              <a:defRPr sz="1477"/>
            </a:lvl3pPr>
            <a:lvl4pPr marL="1266110" indent="0">
              <a:buNone/>
              <a:defRPr sz="1292"/>
            </a:lvl4pPr>
            <a:lvl5pPr marL="1688147" indent="0">
              <a:buNone/>
              <a:defRPr sz="1292"/>
            </a:lvl5pPr>
            <a:lvl6pPr marL="2110184" indent="0">
              <a:buNone/>
              <a:defRPr sz="1292"/>
            </a:lvl6pPr>
            <a:lvl7pPr marL="2532220" indent="0">
              <a:buNone/>
              <a:defRPr sz="1292"/>
            </a:lvl7pPr>
            <a:lvl8pPr marL="2954257" indent="0">
              <a:buNone/>
              <a:defRPr sz="1292"/>
            </a:lvl8pPr>
            <a:lvl9pPr marL="3376293"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4A6FC1E-97FB-47E8-8A15-62CBE3A8CCD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2003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8209531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5851883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8622170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9633901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21284309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13965101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28415295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239753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60E6122-BD14-4142-9E60-93220B4E82C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374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2" y="1535113"/>
            <a:ext cx="4041531"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2" y="2174875"/>
            <a:ext cx="4041531"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00E6070F-1EA7-49A7-BE4B-955743FF13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78203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6698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2930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3"/>
            <a:ext cx="5111262" cy="5853113"/>
          </a:xfrm>
        </p:spPr>
        <p:txBody>
          <a:bodyPr/>
          <a:lstStyle>
            <a:lvl1pPr>
              <a:defRPr sz="2954"/>
            </a:lvl1pPr>
            <a:lvl2pPr>
              <a:defRPr sz="2584"/>
            </a:lvl2pPr>
            <a:lvl3pPr>
              <a:defRPr sz="2216"/>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435" cy="4691063"/>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CD240BB9-DC62-40AE-AFEB-DEDC9D7564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73255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37" indent="0">
              <a:buNone/>
              <a:defRPr sz="2584"/>
            </a:lvl2pPr>
            <a:lvl3pPr marL="844073" indent="0">
              <a:buNone/>
              <a:defRPr sz="2216"/>
            </a:lvl3pPr>
            <a:lvl4pPr marL="1266110" indent="0">
              <a:buNone/>
              <a:defRPr sz="1846"/>
            </a:lvl4pPr>
            <a:lvl5pPr marL="1688147" indent="0">
              <a:buNone/>
              <a:defRPr sz="1846"/>
            </a:lvl5pPr>
            <a:lvl6pPr marL="2110184" indent="0">
              <a:buNone/>
              <a:defRPr sz="1846"/>
            </a:lvl6pPr>
            <a:lvl7pPr marL="2532220" indent="0">
              <a:buNone/>
              <a:defRPr sz="1846"/>
            </a:lvl7pPr>
            <a:lvl8pPr marL="2954257" indent="0">
              <a:buNone/>
              <a:defRPr sz="1846"/>
            </a:lvl8pPr>
            <a:lvl9pPr marL="3376293"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CD109A3-A064-4A10-ADA6-4A4FD1722D1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62635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4.pn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6" Type="http://schemas.openxmlformats.org/officeDocument/2006/relationships/image" Target="../media/image7.wmf"/><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image" Target="../media/image6.png"/><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Arial" charset="0"/>
                <a:ea typeface="ＭＳ Ｐゴシック" pitchFamily="50" charset="-128"/>
              </a:defRPr>
            </a:lvl1pPr>
          </a:lstStyle>
          <a:p>
            <a:pPr>
              <a:defRPr/>
            </a:pPr>
            <a:fld id="{0236B547-3939-4448-B510-15C4227AECE5}" type="slidenum">
              <a:rPr lang="en-US" altLang="ja-JP">
                <a:solidFill>
                  <a:srgbClr val="000000"/>
                </a:solidFill>
              </a:rPr>
              <a:pPr>
                <a:defRPr/>
              </a:pPr>
              <a:t>‹#›</a:t>
            </a:fld>
            <a:endParaRPr lang="en-US" altLang="ja-JP">
              <a:solidFill>
                <a:srgbClr val="000000"/>
              </a:solidFill>
            </a:endParaRPr>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nvGrpSpPr>
          <p:cNvPr id="2" name="Group 27"/>
          <p:cNvGrpSpPr>
            <a:grpSpLocks/>
          </p:cNvGrpSpPr>
          <p:nvPr/>
        </p:nvGrpSpPr>
        <p:grpSpPr bwMode="auto">
          <a:xfrm>
            <a:off x="0" y="333378"/>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sp>
        <p:nvSpPr>
          <p:cNvPr id="7176" name="Rectangle 22"/>
          <p:cNvSpPr>
            <a:spLocks noGrp="1" noChangeArrowheads="1"/>
          </p:cNvSpPr>
          <p:nvPr>
            <p:ph type="title"/>
          </p:nvPr>
        </p:nvSpPr>
        <p:spPr bwMode="auto">
          <a:xfrm>
            <a:off x="2"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7177" name="Picture 32" descr="ppjtitle"/>
          <p:cNvPicPr>
            <a:picLocks noChangeAspect="1" noChangeArrowheads="1"/>
          </p:cNvPicPr>
          <p:nvPr/>
        </p:nvPicPr>
        <p:blipFill>
          <a:blip r:embed="rId14" cstate="print"/>
          <a:srcRect/>
          <a:stretch>
            <a:fillRect/>
          </a:stretch>
        </p:blipFill>
        <p:spPr bwMode="auto">
          <a:xfrm>
            <a:off x="8028844" y="1"/>
            <a:ext cx="1115157" cy="334963"/>
          </a:xfrm>
          <a:prstGeom prst="rect">
            <a:avLst/>
          </a:prstGeom>
          <a:noFill/>
          <a:ln w="9525">
            <a:noFill/>
            <a:miter lim="800000"/>
            <a:headEnd/>
            <a:tailEnd/>
          </a:ln>
        </p:spPr>
      </p:pic>
    </p:spTree>
    <p:extLst>
      <p:ext uri="{BB962C8B-B14F-4D97-AF65-F5344CB8AC3E}">
        <p14:creationId xmlns:p14="http://schemas.microsoft.com/office/powerpoint/2010/main" val="2804998401"/>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hf hdr="0" ftr="0" dt="0"/>
  <p:txStyles>
    <p:titleStyle>
      <a:lvl1pPr algn="l" rtl="0" eaLnBrk="0" fontAlgn="base" hangingPunct="0">
        <a:spcBef>
          <a:spcPct val="0"/>
        </a:spcBef>
        <a:spcAft>
          <a:spcPct val="0"/>
        </a:spcAft>
        <a:defRPr kumimoji="1" sz="2584">
          <a:solidFill>
            <a:schemeClr val="tx1"/>
          </a:solidFill>
          <a:latin typeface="+mj-lt"/>
          <a:ea typeface="+mj-ea"/>
          <a:cs typeface="+mj-cs"/>
        </a:defRPr>
      </a:lvl1pPr>
      <a:lvl2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5pPr>
      <a:lvl6pPr marL="42203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6pPr>
      <a:lvl7pPr marL="844073"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7pPr>
      <a:lvl8pPr marL="1266110"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8pPr>
      <a:lvl9pPr marL="168814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9pPr>
    </p:titleStyle>
    <p:bodyStyle>
      <a:lvl1pPr marL="316528" indent="-316528" algn="l" rtl="0" eaLnBrk="0" fontAlgn="base" hangingPunct="0">
        <a:spcBef>
          <a:spcPct val="20000"/>
        </a:spcBef>
        <a:spcAft>
          <a:spcPct val="0"/>
        </a:spcAft>
        <a:buChar char="•"/>
        <a:defRPr kumimoji="1" sz="2954">
          <a:solidFill>
            <a:schemeClr val="tx1"/>
          </a:solidFill>
          <a:latin typeface="+mn-lt"/>
          <a:ea typeface="ＭＳ Ｐゴシック" pitchFamily="50" charset="-128"/>
          <a:cs typeface="+mn-cs"/>
        </a:defRPr>
      </a:lvl1pPr>
      <a:lvl2pPr marL="685809" indent="-263773" algn="l" rtl="0" eaLnBrk="0" fontAlgn="base" hangingPunct="0">
        <a:spcBef>
          <a:spcPct val="20000"/>
        </a:spcBef>
        <a:spcAft>
          <a:spcPct val="0"/>
        </a:spcAft>
        <a:buChar char="–"/>
        <a:defRPr kumimoji="1" sz="2584">
          <a:solidFill>
            <a:schemeClr val="tx1"/>
          </a:solidFill>
          <a:latin typeface="+mn-lt"/>
          <a:ea typeface="ＭＳ Ｐゴシック" pitchFamily="50" charset="-128"/>
        </a:defRPr>
      </a:lvl2pPr>
      <a:lvl3pPr marL="1055092" indent="-211019" algn="l" rtl="0" eaLnBrk="0" fontAlgn="base" hangingPunct="0">
        <a:spcBef>
          <a:spcPct val="20000"/>
        </a:spcBef>
        <a:spcAft>
          <a:spcPct val="0"/>
        </a:spcAft>
        <a:buChar char="•"/>
        <a:defRPr kumimoji="1" sz="2216">
          <a:solidFill>
            <a:schemeClr val="tx1"/>
          </a:solidFill>
          <a:latin typeface="+mn-lt"/>
          <a:ea typeface="ＭＳ Ｐゴシック" pitchFamily="50" charset="-128"/>
        </a:defRPr>
      </a:lvl3pPr>
      <a:lvl4pPr marL="1477128"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4pPr>
      <a:lvl5pPr marL="1899165"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5pPr>
      <a:lvl6pPr marL="2321202" indent="-211019" algn="l" rtl="0" fontAlgn="base">
        <a:spcBef>
          <a:spcPct val="20000"/>
        </a:spcBef>
        <a:spcAft>
          <a:spcPct val="0"/>
        </a:spcAft>
        <a:buChar char="»"/>
        <a:defRPr kumimoji="1" sz="1846">
          <a:solidFill>
            <a:schemeClr val="tx1"/>
          </a:solidFill>
          <a:latin typeface="+mn-lt"/>
          <a:ea typeface="+mn-ea"/>
        </a:defRPr>
      </a:lvl6pPr>
      <a:lvl7pPr marL="2743238" indent="-211019" algn="l" rtl="0" fontAlgn="base">
        <a:spcBef>
          <a:spcPct val="20000"/>
        </a:spcBef>
        <a:spcAft>
          <a:spcPct val="0"/>
        </a:spcAft>
        <a:buChar char="»"/>
        <a:defRPr kumimoji="1" sz="1846">
          <a:solidFill>
            <a:schemeClr val="tx1"/>
          </a:solidFill>
          <a:latin typeface="+mn-lt"/>
          <a:ea typeface="+mn-ea"/>
        </a:defRPr>
      </a:lvl7pPr>
      <a:lvl8pPr marL="3165275" indent="-211019" algn="l" rtl="0" fontAlgn="base">
        <a:spcBef>
          <a:spcPct val="20000"/>
        </a:spcBef>
        <a:spcAft>
          <a:spcPct val="0"/>
        </a:spcAft>
        <a:buChar char="»"/>
        <a:defRPr kumimoji="1" sz="1846">
          <a:solidFill>
            <a:schemeClr val="tx1"/>
          </a:solidFill>
          <a:latin typeface="+mn-lt"/>
          <a:ea typeface="+mn-ea"/>
        </a:defRPr>
      </a:lvl8pPr>
      <a:lvl9pPr marL="3587312" indent="-211019"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73" rtl="0" eaLnBrk="1" latinLnBrk="0" hangingPunct="1">
        <a:defRPr kumimoji="1" sz="1661" kern="1200">
          <a:solidFill>
            <a:schemeClr val="tx1"/>
          </a:solidFill>
          <a:latin typeface="+mn-lt"/>
          <a:ea typeface="+mn-ea"/>
          <a:cs typeface="+mn-cs"/>
        </a:defRPr>
      </a:lvl1pPr>
      <a:lvl2pPr marL="422037" algn="l" defTabSz="844073" rtl="0" eaLnBrk="1" latinLnBrk="0" hangingPunct="1">
        <a:defRPr kumimoji="1" sz="1661" kern="1200">
          <a:solidFill>
            <a:schemeClr val="tx1"/>
          </a:solidFill>
          <a:latin typeface="+mn-lt"/>
          <a:ea typeface="+mn-ea"/>
          <a:cs typeface="+mn-cs"/>
        </a:defRPr>
      </a:lvl2pPr>
      <a:lvl3pPr marL="844073" algn="l" defTabSz="844073" rtl="0" eaLnBrk="1" latinLnBrk="0" hangingPunct="1">
        <a:defRPr kumimoji="1" sz="1661" kern="1200">
          <a:solidFill>
            <a:schemeClr val="tx1"/>
          </a:solidFill>
          <a:latin typeface="+mn-lt"/>
          <a:ea typeface="+mn-ea"/>
          <a:cs typeface="+mn-cs"/>
        </a:defRPr>
      </a:lvl3pPr>
      <a:lvl4pPr marL="1266110" algn="l" defTabSz="844073" rtl="0" eaLnBrk="1" latinLnBrk="0" hangingPunct="1">
        <a:defRPr kumimoji="1" sz="1661" kern="1200">
          <a:solidFill>
            <a:schemeClr val="tx1"/>
          </a:solidFill>
          <a:latin typeface="+mn-lt"/>
          <a:ea typeface="+mn-ea"/>
          <a:cs typeface="+mn-cs"/>
        </a:defRPr>
      </a:lvl4pPr>
      <a:lvl5pPr marL="1688147" algn="l" defTabSz="844073" rtl="0" eaLnBrk="1" latinLnBrk="0" hangingPunct="1">
        <a:defRPr kumimoji="1" sz="1661" kern="1200">
          <a:solidFill>
            <a:schemeClr val="tx1"/>
          </a:solidFill>
          <a:latin typeface="+mn-lt"/>
          <a:ea typeface="+mn-ea"/>
          <a:cs typeface="+mn-cs"/>
        </a:defRPr>
      </a:lvl5pPr>
      <a:lvl6pPr marL="2110184" algn="l" defTabSz="844073" rtl="0" eaLnBrk="1" latinLnBrk="0" hangingPunct="1">
        <a:defRPr kumimoji="1" sz="1661" kern="1200">
          <a:solidFill>
            <a:schemeClr val="tx1"/>
          </a:solidFill>
          <a:latin typeface="+mn-lt"/>
          <a:ea typeface="+mn-ea"/>
          <a:cs typeface="+mn-cs"/>
        </a:defRPr>
      </a:lvl6pPr>
      <a:lvl7pPr marL="2532220" algn="l" defTabSz="844073" rtl="0" eaLnBrk="1" latinLnBrk="0" hangingPunct="1">
        <a:defRPr kumimoji="1" sz="1661" kern="1200">
          <a:solidFill>
            <a:schemeClr val="tx1"/>
          </a:solidFill>
          <a:latin typeface="+mn-lt"/>
          <a:ea typeface="+mn-ea"/>
          <a:cs typeface="+mn-cs"/>
        </a:defRPr>
      </a:lvl7pPr>
      <a:lvl8pPr marL="2954257" algn="l" defTabSz="844073" rtl="0" eaLnBrk="1" latinLnBrk="0" hangingPunct="1">
        <a:defRPr kumimoji="1" sz="1661" kern="1200">
          <a:solidFill>
            <a:schemeClr val="tx1"/>
          </a:solidFill>
          <a:latin typeface="+mn-lt"/>
          <a:ea typeface="+mn-ea"/>
          <a:cs typeface="+mn-cs"/>
        </a:defRPr>
      </a:lvl8pPr>
      <a:lvl9pPr marL="3376293" algn="l" defTabSz="844073" rtl="0" eaLnBrk="1" latinLnBrk="0" hangingPunct="1">
        <a:defRPr kumimoji="1" sz="166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467232436"/>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hf sldNum="0"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96242309"/>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5846390"/>
      </p:ext>
    </p:extLst>
  </p:cSld>
  <p:clrMap bg1="lt1" tx1="dk1" bg2="lt2" tx2="dk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Lst>
  <p:txStyles>
    <p:title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xml"/><Relationship Id="rId1" Type="http://schemas.openxmlformats.org/officeDocument/2006/relationships/slideLayout" Target="../slideLayouts/slideLayout3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3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emf"/><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01027" y="1707179"/>
            <a:ext cx="8142973" cy="1470025"/>
          </a:xfrm>
        </p:spPr>
        <p:txBody>
          <a:bodyPr/>
          <a:lstStyle/>
          <a:p>
            <a:r>
              <a:rPr lang="ja-JP" altLang="en-US" sz="3600" dirty="0"/>
              <a:t>時系列情報</a:t>
            </a:r>
            <a:r>
              <a:rPr lang="en-US" altLang="ja-JP" sz="3600" dirty="0"/>
              <a:t>(</a:t>
            </a:r>
            <a:r>
              <a:rPr lang="ja-JP" altLang="en-US" sz="3600" dirty="0"/>
              <a:t>明日までの警報等の見通し</a:t>
            </a:r>
            <a:r>
              <a:rPr lang="en-US" altLang="ja-JP" sz="3600" dirty="0"/>
              <a:t>)</a:t>
            </a:r>
            <a:br>
              <a:rPr lang="en-US" altLang="ja-JP" sz="3600" dirty="0"/>
            </a:br>
            <a:r>
              <a:rPr lang="ja-JP" altLang="en-US" sz="3600" dirty="0"/>
              <a:t>について</a:t>
            </a:r>
            <a:endParaRPr kumimoji="1" lang="ja-JP" altLang="en-US" sz="3600" dirty="0">
              <a:solidFill>
                <a:srgbClr val="FF0000"/>
              </a:solidFill>
            </a:endParaRPr>
          </a:p>
        </p:txBody>
      </p:sp>
      <p:sp>
        <p:nvSpPr>
          <p:cNvPr id="5" name="サブタイトル 2">
            <a:extLst>
              <a:ext uri="{FF2B5EF4-FFF2-40B4-BE49-F238E27FC236}">
                <a16:creationId xmlns:a16="http://schemas.microsoft.com/office/drawing/2014/main" id="{F79A7A7D-1F94-DC91-673F-469E0FCCF678}"/>
              </a:ext>
            </a:extLst>
          </p:cNvPr>
          <p:cNvSpPr txBox="1">
            <a:spLocks/>
          </p:cNvSpPr>
          <p:nvPr/>
        </p:nvSpPr>
        <p:spPr bwMode="auto">
          <a:xfrm>
            <a:off x="1371600" y="4079655"/>
            <a:ext cx="6400800" cy="847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a:ln>
                  <a:noFill/>
                </a:ln>
                <a:solidFill>
                  <a:srgbClr val="000000"/>
                </a:solidFill>
                <a:effectLst/>
                <a:uLnTx/>
                <a:uFillTx/>
                <a:latin typeface="Arial"/>
                <a:ea typeface="ＭＳ Ｐゴシック"/>
                <a:cs typeface="+mn-cs"/>
              </a:rPr>
              <a:t>令和７年</a:t>
            </a:r>
            <a:r>
              <a:rPr kumimoji="1" lang="en-US" altLang="ja-JP" sz="2400" b="0" i="0" u="none" strike="noStrike" kern="0" cap="none" spc="0" normalizeH="0" baseline="0" noProof="0" dirty="0">
                <a:ln>
                  <a:noFill/>
                </a:ln>
                <a:solidFill>
                  <a:srgbClr val="000000"/>
                </a:solidFill>
                <a:effectLst/>
                <a:uLnTx/>
                <a:uFillTx/>
                <a:latin typeface="Arial"/>
                <a:ea typeface="ＭＳ Ｐゴシック"/>
                <a:cs typeface="+mn-cs"/>
              </a:rPr>
              <a:t> </a:t>
            </a:r>
            <a:r>
              <a:rPr kumimoji="1" lang="ja-JP" altLang="en-US" sz="2400" b="0" i="0" u="none" strike="noStrike" kern="0" cap="none" spc="0" normalizeH="0" baseline="0" noProof="0" dirty="0">
                <a:ln>
                  <a:noFill/>
                </a:ln>
                <a:solidFill>
                  <a:srgbClr val="000000"/>
                </a:solidFill>
                <a:effectLst/>
                <a:uLnTx/>
                <a:uFillTx/>
                <a:latin typeface="Arial"/>
                <a:ea typeface="ＭＳ Ｐゴシック"/>
                <a:cs typeface="+mn-cs"/>
              </a:rPr>
              <a:t>１２月</a:t>
            </a:r>
            <a:endParaRPr kumimoji="1" lang="en-US" altLang="ja-JP" sz="2400" b="0" i="0" u="none" strike="noStrike" kern="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2400" b="0" i="0" u="none" strike="noStrike" kern="0" cap="none" spc="0" normalizeH="0" baseline="0" noProof="0" dirty="0">
                <a:ln>
                  <a:noFill/>
                </a:ln>
                <a:solidFill>
                  <a:srgbClr val="000000"/>
                </a:solidFill>
                <a:effectLst/>
                <a:uLnTx/>
                <a:uFillTx/>
                <a:latin typeface="Arial"/>
                <a:ea typeface="ＭＳ Ｐゴシック"/>
                <a:cs typeface="+mn-cs"/>
              </a:rPr>
              <a:t>気象庁</a:t>
            </a:r>
            <a:endParaRPr kumimoji="1" lang="en-US" altLang="ja-JP" sz="2400" b="0" i="0" u="none" strike="noStrike" kern="0" cap="none" spc="0" normalizeH="0" baseline="0" noProof="0" dirty="0">
              <a:ln>
                <a:noFill/>
              </a:ln>
              <a:solidFill>
                <a:srgbClr val="000000"/>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2400" b="0" i="0" u="none" strike="noStrike" kern="0" cap="none" spc="0" normalizeH="0" baseline="0" noProof="0" dirty="0">
              <a:ln>
                <a:noFill/>
              </a:ln>
              <a:solidFill>
                <a:srgbClr val="000000"/>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800" b="0" i="0" u="none" strike="noStrike" kern="0" cap="none" spc="0" normalizeH="0" baseline="0" noProof="0" dirty="0">
                <a:ln>
                  <a:noFill/>
                </a:ln>
                <a:solidFill>
                  <a:srgbClr val="000000"/>
                </a:solidFill>
                <a:effectLst/>
                <a:uLnTx/>
                <a:uFillTx/>
                <a:latin typeface="Arial"/>
                <a:ea typeface="ＭＳ Ｐゴシック"/>
                <a:cs typeface="+mn-cs"/>
              </a:rPr>
              <a:t>　</a:t>
            </a:r>
            <a:endParaRPr kumimoji="1" lang="ja-JP" altLang="en-US" sz="1800" b="0" i="0" u="none" strike="noStrike" kern="0" cap="none" spc="0" normalizeH="0" baseline="0" noProof="0" dirty="0">
              <a:ln>
                <a:noFill/>
              </a:ln>
              <a:solidFill>
                <a:srgbClr val="000000"/>
              </a:solidFill>
              <a:effectLst/>
              <a:uLnTx/>
              <a:uFillTx/>
              <a:latin typeface="Arial"/>
              <a:ea typeface="ＭＳ Ｐゴシック"/>
              <a:cs typeface="Arial"/>
            </a:endParaRPr>
          </a:p>
        </p:txBody>
      </p:sp>
    </p:spTree>
    <p:extLst>
      <p:ext uri="{BB962C8B-B14F-4D97-AF65-F5344CB8AC3E}">
        <p14:creationId xmlns:p14="http://schemas.microsoft.com/office/powerpoint/2010/main" val="898328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43D91-AA56-2647-152F-F3B974C0916C}"/>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B9CDAEF-8F8F-7894-1A90-16AE45239D1F}"/>
              </a:ext>
            </a:extLst>
          </p:cNvPr>
          <p:cNvSpPr>
            <a:spLocks noGrp="1"/>
          </p:cNvSpPr>
          <p:nvPr>
            <p:ph type="title"/>
          </p:nvPr>
        </p:nvSpPr>
        <p:spPr>
          <a:xfrm>
            <a:off x="0" y="0"/>
            <a:ext cx="7523922" cy="476250"/>
          </a:xfrm>
        </p:spPr>
        <p:txBody>
          <a:bodyPr/>
          <a:lstStyle/>
          <a:p>
            <a:r>
              <a:rPr lang="ja-JP" altLang="en-US" dirty="0"/>
              <a:t>時系列情報（明日までの警報等の見通し）</a:t>
            </a:r>
          </a:p>
        </p:txBody>
      </p:sp>
      <p:sp>
        <p:nvSpPr>
          <p:cNvPr id="12" name="テキスト ボックス 11">
            <a:extLst>
              <a:ext uri="{FF2B5EF4-FFF2-40B4-BE49-F238E27FC236}">
                <a16:creationId xmlns:a16="http://schemas.microsoft.com/office/drawing/2014/main" id="{65E08BDD-EB6F-58C7-D3C9-AAF8E7C104DD}"/>
              </a:ext>
            </a:extLst>
          </p:cNvPr>
          <p:cNvSpPr txBox="1"/>
          <p:nvPr/>
        </p:nvSpPr>
        <p:spPr>
          <a:xfrm>
            <a:off x="79513" y="563769"/>
            <a:ext cx="9034670" cy="2828467"/>
          </a:xfrm>
          <a:prstGeom prst="rect">
            <a:avLst/>
          </a:prstGeom>
          <a:noFill/>
        </p:spPr>
        <p:txBody>
          <a:bodyPr wrap="square" lIns="91440" tIns="45720" rIns="91440" bIns="45720" rtlCol="0" anchor="t">
            <a:spAutoFit/>
          </a:bodyPr>
          <a:lstStyle/>
          <a:p>
            <a:pPr marL="285750" indent="-285750">
              <a:lnSpc>
                <a:spcPct val="90000"/>
              </a:lnSpc>
              <a:spcAft>
                <a:spcPts val="300"/>
              </a:spcAft>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令和８年度の新たな防災気象情報の運用開始に合わせ、新たに「時系列情報（明日までの警報等の見通し）」を提供します。</a:t>
            </a:r>
            <a:endParaRPr kumimoji="1" lang="en-US" altLang="ja-JP" sz="1600" dirty="0">
              <a:latin typeface="メイリオ" panose="020B0604030504040204" pitchFamily="50" charset="-128"/>
              <a:ea typeface="メイリオ" panose="020B0604030504040204" pitchFamily="50" charset="-128"/>
            </a:endParaRPr>
          </a:p>
          <a:p>
            <a:pPr marL="285750" indent="-285750">
              <a:lnSpc>
                <a:spcPct val="90000"/>
              </a:lnSpc>
              <a:spcAft>
                <a:spcPts val="300"/>
              </a:spcAft>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時系列情報は、警報・注意報に先立って気象の見通しを二次細分区単位</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＋山地等の分割地域</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で提供する予測情報です。</a:t>
            </a:r>
            <a:endParaRPr kumimoji="1" lang="en-US" altLang="ja-JP" sz="1600" dirty="0">
              <a:latin typeface="メイリオ" panose="020B0604030504040204" pitchFamily="50" charset="-128"/>
              <a:ea typeface="メイリオ" panose="020B0604030504040204" pitchFamily="50" charset="-128"/>
            </a:endParaRPr>
          </a:p>
          <a:p>
            <a:pPr marL="742950" lvl="1" indent="-285750">
              <a:lnSpc>
                <a:spcPct val="90000"/>
              </a:lnSpc>
              <a:spcAft>
                <a:spcPts val="300"/>
              </a:spcAft>
              <a:buFont typeface="Wingdings" panose="05000000000000000000" pitchFamily="2" charset="2"/>
              <a:buChar char="Ø"/>
            </a:pPr>
            <a:r>
              <a:rPr kumimoji="1" lang="ja-JP" altLang="en-US" sz="1600" dirty="0">
                <a:latin typeface="メイリオ" panose="020B0604030504040204" pitchFamily="50" charset="-128"/>
                <a:ea typeface="メイリオ" panose="020B0604030504040204" pitchFamily="50" charset="-128"/>
              </a:rPr>
              <a:t>警報・注意報の発表に関わらず、時系列情報の対象とする全要素</a:t>
            </a:r>
            <a:r>
              <a:rPr kumimoji="1" lang="en-US" altLang="ja-JP" sz="1600" baseline="300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について、翌日までの３時間毎または日毎の気象状況の見通しを、毎日</a:t>
            </a:r>
            <a:r>
              <a:rPr lang="ja-JP" altLang="en-US" sz="1600" dirty="0">
                <a:latin typeface="メイリオ" panose="020B0604030504040204" pitchFamily="50" charset="-128"/>
                <a:ea typeface="メイリオ" panose="020B0604030504040204" pitchFamily="50" charset="-128"/>
              </a:rPr>
              <a:t>４回</a:t>
            </a:r>
            <a:r>
              <a:rPr kumimoji="1" lang="ja-JP" altLang="en-US" sz="1600" dirty="0">
                <a:latin typeface="メイリオ" panose="020B0604030504040204" pitchFamily="50" charset="-128"/>
                <a:ea typeface="メイリオ" panose="020B0604030504040204" pitchFamily="50" charset="-128"/>
              </a:rPr>
              <a:t>（</a:t>
            </a:r>
            <a:r>
              <a:rPr kumimoji="1" lang="en-US" altLang="ja-JP" sz="1600" dirty="0">
                <a:latin typeface="メイリオ" panose="020B0604030504040204" pitchFamily="50" charset="-128"/>
                <a:ea typeface="メイリオ" panose="020B0604030504040204" pitchFamily="50" charset="-128"/>
              </a:rPr>
              <a:t>05</a:t>
            </a:r>
            <a:r>
              <a:rPr kumimoji="1" lang="ja-JP" altLang="en-US" sz="1600" dirty="0">
                <a:latin typeface="メイリオ" panose="020B0604030504040204" pitchFamily="50" charset="-128"/>
                <a:ea typeface="メイリオ" panose="020B0604030504040204" pitchFamily="50" charset="-128"/>
              </a:rPr>
              <a:t>時</a:t>
            </a:r>
            <a:r>
              <a:rPr kumimoji="1" lang="en-US" altLang="ja-JP" sz="1600" dirty="0">
                <a:latin typeface="メイリオ" panose="020B0604030504040204" pitchFamily="50" charset="-128"/>
                <a:ea typeface="メイリオ" panose="020B0604030504040204" pitchFamily="50" charset="-128"/>
              </a:rPr>
              <a:t>､11</a:t>
            </a:r>
            <a:r>
              <a:rPr kumimoji="1" lang="ja-JP" altLang="en-US" sz="1600" dirty="0">
                <a:latin typeface="メイリオ" panose="020B0604030504040204" pitchFamily="50" charset="-128"/>
                <a:ea typeface="メイリオ" panose="020B0604030504040204" pitchFamily="50" charset="-128"/>
              </a:rPr>
              <a:t>時</a:t>
            </a:r>
            <a:r>
              <a:rPr kumimoji="1" lang="en-US" altLang="ja-JP" sz="1600" dirty="0">
                <a:latin typeface="メイリオ" panose="020B0604030504040204" pitchFamily="50" charset="-128"/>
                <a:ea typeface="メイリオ" panose="020B0604030504040204" pitchFamily="50" charset="-128"/>
              </a:rPr>
              <a:t>､17</a:t>
            </a:r>
            <a:r>
              <a:rPr kumimoji="1" lang="ja-JP" altLang="en-US" sz="1600" dirty="0">
                <a:latin typeface="メイリオ" panose="020B0604030504040204" pitchFamily="50" charset="-128"/>
                <a:ea typeface="メイリオ" panose="020B0604030504040204" pitchFamily="50" charset="-128"/>
              </a:rPr>
              <a:t>時</a:t>
            </a:r>
            <a:r>
              <a:rPr kumimoji="1" lang="en-US" altLang="ja-JP" sz="1600" dirty="0">
                <a:latin typeface="メイリオ" panose="020B0604030504040204" pitchFamily="50" charset="-128"/>
                <a:ea typeface="メイリオ" panose="020B0604030504040204" pitchFamily="50" charset="-128"/>
              </a:rPr>
              <a:t>､23</a:t>
            </a:r>
            <a:r>
              <a:rPr kumimoji="1" lang="ja-JP" altLang="en-US" sz="1600" dirty="0">
                <a:latin typeface="メイリオ" panose="020B0604030504040204" pitchFamily="50" charset="-128"/>
                <a:ea typeface="メイリオ" panose="020B0604030504040204" pitchFamily="50" charset="-128"/>
              </a:rPr>
              <a:t>時）提供</a:t>
            </a:r>
            <a:br>
              <a:rPr kumimoji="1" lang="en-US" altLang="ja-JP" sz="1600" dirty="0">
                <a:latin typeface="メイリオ" panose="020B0604030504040204" pitchFamily="50" charset="-128"/>
                <a:ea typeface="メイリオ" panose="020B0604030504040204" pitchFamily="50" charset="-128"/>
              </a:rPr>
            </a:b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対象要素：</a:t>
            </a:r>
            <a:br>
              <a:rPr lang="en-US" altLang="ja-JP" sz="1400" dirty="0">
                <a:latin typeface="メイリオ" panose="020B0604030504040204" pitchFamily="50" charset="-128"/>
                <a:ea typeface="メイリオ" panose="020B0604030504040204" pitchFamily="50" charset="-128"/>
              </a:rPr>
            </a:br>
            <a:r>
              <a:rPr lang="ja-JP" altLang="en-US" sz="1400" dirty="0">
                <a:latin typeface="メイリオ" panose="020B0604030504040204" pitchFamily="50" charset="-128"/>
                <a:ea typeface="メイリオ" panose="020B0604030504040204" pitchFamily="50" charset="-128"/>
              </a:rPr>
              <a:t>　　大雨、土砂災害、風、波、高潮、雷、</a:t>
            </a:r>
            <a:r>
              <a:rPr lang="ja-JP" altLang="en-US" sz="1400" u="sng" dirty="0">
                <a:latin typeface="メイリオ" panose="020B0604030504040204" pitchFamily="50" charset="-128"/>
                <a:ea typeface="メイリオ" panose="020B0604030504040204" pitchFamily="50" charset="-128"/>
              </a:rPr>
              <a:t>乾燥</a:t>
            </a:r>
            <a:r>
              <a:rPr lang="ja-JP" altLang="en-US" sz="1400" dirty="0">
                <a:latin typeface="メイリオ" panose="020B0604030504040204" pitchFamily="50" charset="-128"/>
                <a:ea typeface="メイリオ" panose="020B0604030504040204" pitchFamily="50" charset="-128"/>
              </a:rPr>
              <a:t>、大雪、融雪、濃霧、着氷、着雪、</a:t>
            </a:r>
            <a:r>
              <a:rPr lang="ja-JP" altLang="en-US" sz="1400" u="sng" dirty="0">
                <a:latin typeface="メイリオ" panose="020B0604030504040204" pitchFamily="50" charset="-128"/>
                <a:ea typeface="メイリオ" panose="020B0604030504040204" pitchFamily="50" charset="-128"/>
              </a:rPr>
              <a:t>なだれ</a:t>
            </a:r>
            <a:r>
              <a:rPr lang="ja-JP" altLang="en-US" sz="1400" dirty="0">
                <a:latin typeface="メイリオ" panose="020B0604030504040204" pitchFamily="50" charset="-128"/>
                <a:ea typeface="メイリオ" panose="020B0604030504040204" pitchFamily="50" charset="-128"/>
              </a:rPr>
              <a:t>、</a:t>
            </a:r>
            <a:r>
              <a:rPr lang="ja-JP" altLang="en-US" sz="1400" u="sng" dirty="0">
                <a:latin typeface="メイリオ" panose="020B0604030504040204" pitchFamily="50" charset="-128"/>
                <a:ea typeface="メイリオ" panose="020B0604030504040204" pitchFamily="50" charset="-128"/>
              </a:rPr>
              <a:t>低温</a:t>
            </a:r>
            <a:r>
              <a:rPr lang="ja-JP" altLang="en-US" sz="1400" dirty="0">
                <a:latin typeface="メイリオ" panose="020B0604030504040204" pitchFamily="50" charset="-128"/>
                <a:ea typeface="メイリオ" panose="020B0604030504040204" pitchFamily="50" charset="-128"/>
              </a:rPr>
              <a:t>、</a:t>
            </a:r>
            <a:r>
              <a:rPr lang="ja-JP" altLang="en-US" sz="1400" u="sng" dirty="0">
                <a:latin typeface="メイリオ" panose="020B0604030504040204" pitchFamily="50" charset="-128"/>
                <a:ea typeface="メイリオ" panose="020B0604030504040204" pitchFamily="50" charset="-128"/>
              </a:rPr>
              <a:t>霜</a:t>
            </a:r>
            <a:br>
              <a:rPr lang="en-US" altLang="ja-JP" sz="1400" u="sng" dirty="0">
                <a:latin typeface="メイリオ" panose="020B0604030504040204" pitchFamily="50" charset="-128"/>
                <a:ea typeface="メイリオ" panose="020B0604030504040204" pitchFamily="50" charset="-128"/>
              </a:rPr>
            </a:br>
            <a:r>
              <a:rPr lang="ja-JP" altLang="en-US" sz="1400" dirty="0">
                <a:latin typeface="メイリオ" panose="020B0604030504040204" pitchFamily="50" charset="-128"/>
                <a:ea typeface="メイリオ" panose="020B0604030504040204" pitchFamily="50" charset="-128"/>
              </a:rPr>
              <a:t>　　（下線部の要素は日毎の見通しを提示）</a:t>
            </a:r>
            <a:endParaRPr kumimoji="1" lang="en-US" altLang="ja-JP" sz="1600" dirty="0">
              <a:latin typeface="メイリオ" panose="020B0604030504040204" pitchFamily="50" charset="-128"/>
              <a:ea typeface="メイリオ" panose="020B0604030504040204" pitchFamily="50" charset="-128"/>
            </a:endParaRPr>
          </a:p>
          <a:p>
            <a:pPr marL="742950" lvl="1" indent="-285750">
              <a:lnSpc>
                <a:spcPct val="90000"/>
              </a:lnSpc>
              <a:spcAft>
                <a:spcPts val="300"/>
              </a:spcAft>
              <a:buFont typeface="Wingdings" panose="05000000000000000000" pitchFamily="2" charset="2"/>
              <a:buChar char="Ø"/>
            </a:pPr>
            <a:r>
              <a:rPr lang="ja-JP" altLang="en-US" sz="1600" dirty="0">
                <a:latin typeface="メイリオ" panose="020B0604030504040204" pitchFamily="50" charset="-128"/>
                <a:ea typeface="メイリオ" panose="020B0604030504040204" pitchFamily="50" charset="-128"/>
              </a:rPr>
              <a:t>気象庁ホームページでは常時表示、定期的に更新（上記の４回）</a:t>
            </a:r>
            <a:r>
              <a:rPr lang="ja-JP" altLang="en-US" sz="1400" dirty="0">
                <a:latin typeface="メイリオ" panose="020B0604030504040204" pitchFamily="50" charset="-128"/>
                <a:ea typeface="メイリオ" panose="020B0604030504040204" pitchFamily="50" charset="-128"/>
              </a:rPr>
              <a:t> 　　</a:t>
            </a:r>
          </a:p>
          <a:p>
            <a:pPr marL="742950" lvl="1" indent="-285750">
              <a:lnSpc>
                <a:spcPct val="90000"/>
              </a:lnSpc>
              <a:spcAft>
                <a:spcPts val="300"/>
              </a:spcAft>
              <a:buFont typeface="Wingdings" panose="05000000000000000000" pitchFamily="2" charset="2"/>
              <a:buChar char="Ø"/>
            </a:pPr>
            <a:r>
              <a:rPr lang="ja-JP" altLang="en-US" sz="1600" dirty="0">
                <a:latin typeface="メイリオ"/>
                <a:ea typeface="メイリオ"/>
              </a:rPr>
              <a:t>定期的な更新以外にも、当初の想定から今後の見通しが大きく変わった場合などには、必要に応じて臨時に修正情報を発表（気象庁ホームページの時系列情報も更新）</a:t>
            </a:r>
            <a:endParaRPr kumimoji="1" lang="en-US" altLang="ja-JP" sz="1600" dirty="0">
              <a:latin typeface="メイリオ"/>
              <a:ea typeface="メイリオ"/>
            </a:endParaRPr>
          </a:p>
        </p:txBody>
      </p:sp>
      <p:sp>
        <p:nvSpPr>
          <p:cNvPr id="14" name="テキスト ボックス 13">
            <a:extLst>
              <a:ext uri="{FF2B5EF4-FFF2-40B4-BE49-F238E27FC236}">
                <a16:creationId xmlns:a16="http://schemas.microsoft.com/office/drawing/2014/main" id="{F077A8E1-18D5-C364-BE5B-EC8FCDDB708C}"/>
              </a:ext>
            </a:extLst>
          </p:cNvPr>
          <p:cNvSpPr txBox="1"/>
          <p:nvPr/>
        </p:nvSpPr>
        <p:spPr>
          <a:xfrm>
            <a:off x="460811" y="3482073"/>
            <a:ext cx="2236510" cy="338554"/>
          </a:xfrm>
          <a:prstGeom prst="rect">
            <a:avLst/>
          </a:prstGeom>
          <a:noFill/>
        </p:spPr>
        <p:txBody>
          <a:bodyPr wrap="none" rtlCol="0">
            <a:spAutoFit/>
          </a:bodyPr>
          <a:lstStyle/>
          <a:p>
            <a:r>
              <a:rPr kumimoji="1" lang="ja-JP" altLang="en-US" sz="1600" b="1" dirty="0">
                <a:latin typeface="メイリオ" panose="020B0604030504040204" pitchFamily="50" charset="-128"/>
                <a:ea typeface="メイリオ" panose="020B0604030504040204" pitchFamily="50" charset="-128"/>
              </a:rPr>
              <a:t>時系列情報の</a:t>
            </a:r>
            <a:r>
              <a:rPr lang="ja-JP" altLang="en-US" sz="1600" b="1" dirty="0">
                <a:latin typeface="メイリオ" panose="020B0604030504040204" pitchFamily="50" charset="-128"/>
                <a:ea typeface="メイリオ" panose="020B0604030504040204" pitchFamily="50" charset="-128"/>
              </a:rPr>
              <a:t>イメージ</a:t>
            </a:r>
            <a:endParaRPr kumimoji="1" lang="ja-JP" altLang="en-US" sz="1600" b="1" dirty="0">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945D5E5E-973C-3342-852D-B144D7568CB4}"/>
              </a:ext>
            </a:extLst>
          </p:cNvPr>
          <p:cNvSpPr/>
          <p:nvPr/>
        </p:nvSpPr>
        <p:spPr>
          <a:xfrm>
            <a:off x="375385" y="3445847"/>
            <a:ext cx="8492390" cy="3301466"/>
          </a:xfrm>
          <a:prstGeom prst="rect">
            <a:avLst/>
          </a:prstGeom>
          <a:no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 name="表 1">
            <a:extLst>
              <a:ext uri="{FF2B5EF4-FFF2-40B4-BE49-F238E27FC236}">
                <a16:creationId xmlns:a16="http://schemas.microsoft.com/office/drawing/2014/main" id="{2BBBAF8F-A312-F8D5-151E-AB1B49F11868}"/>
              </a:ext>
            </a:extLst>
          </p:cNvPr>
          <p:cNvGraphicFramePr>
            <a:graphicFrameLocks noGrp="1"/>
          </p:cNvGraphicFramePr>
          <p:nvPr/>
        </p:nvGraphicFramePr>
        <p:xfrm>
          <a:off x="4638675" y="4416422"/>
          <a:ext cx="4152900" cy="2209168"/>
        </p:xfrm>
        <a:graphic>
          <a:graphicData uri="http://schemas.openxmlformats.org/drawingml/2006/table">
            <a:tbl>
              <a:tblPr firstRow="1" bandRow="1">
                <a:tableStyleId>{5940675A-B579-460E-94D1-54222C63F5DA}</a:tableStyleId>
              </a:tblPr>
              <a:tblGrid>
                <a:gridCol w="1295400">
                  <a:extLst>
                    <a:ext uri="{9D8B030D-6E8A-4147-A177-3AD203B41FA5}">
                      <a16:colId xmlns:a16="http://schemas.microsoft.com/office/drawing/2014/main" val="1949397446"/>
                    </a:ext>
                  </a:extLst>
                </a:gridCol>
                <a:gridCol w="2857500">
                  <a:extLst>
                    <a:ext uri="{9D8B030D-6E8A-4147-A177-3AD203B41FA5}">
                      <a16:colId xmlns:a16="http://schemas.microsoft.com/office/drawing/2014/main" val="805917781"/>
                    </a:ext>
                  </a:extLst>
                </a:gridCol>
              </a:tblGrid>
              <a:tr h="552292">
                <a:tc>
                  <a:txBody>
                    <a:bodyPr/>
                    <a:lstStyle/>
                    <a:p>
                      <a:endParaRPr kumimoji="1" lang="ja-JP" altLang="en-US" dirty="0"/>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kumimoji="1" lang="ja-JP" altLang="en-US" dirty="0"/>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2293647"/>
                  </a:ext>
                </a:extLst>
              </a:tr>
              <a:tr h="552292">
                <a:tc>
                  <a:txBody>
                    <a:bodyPr/>
                    <a:lstStyle/>
                    <a:p>
                      <a:endParaRPr kumimoji="1" lang="ja-JP" altLang="en-US"/>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kumimoji="1" lang="ja-JP" altLang="en-US"/>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908894341"/>
                  </a:ext>
                </a:extLst>
              </a:tr>
              <a:tr h="552292">
                <a:tc>
                  <a:txBody>
                    <a:bodyPr/>
                    <a:lstStyle/>
                    <a:p>
                      <a:endParaRPr kumimoji="1" lang="ja-JP" altLang="en-US"/>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kumimoji="1" lang="ja-JP" altLang="en-US" dirty="0"/>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784538433"/>
                  </a:ext>
                </a:extLst>
              </a:tr>
              <a:tr h="552292">
                <a:tc>
                  <a:txBody>
                    <a:bodyPr/>
                    <a:lstStyle/>
                    <a:p>
                      <a:endParaRPr kumimoji="1" lang="ja-JP" altLang="en-US"/>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kumimoji="1" lang="ja-JP" altLang="en-US" dirty="0"/>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42293099"/>
                  </a:ext>
                </a:extLst>
              </a:tr>
            </a:tbl>
          </a:graphicData>
        </a:graphic>
      </p:graphicFrame>
      <p:sp>
        <p:nvSpPr>
          <p:cNvPr id="5" name="正方形/長方形 4">
            <a:extLst>
              <a:ext uri="{FF2B5EF4-FFF2-40B4-BE49-F238E27FC236}">
                <a16:creationId xmlns:a16="http://schemas.microsoft.com/office/drawing/2014/main" id="{55AE40C4-8313-BFD1-AA12-E90ACAEADDAE}"/>
              </a:ext>
            </a:extLst>
          </p:cNvPr>
          <p:cNvSpPr/>
          <p:nvPr/>
        </p:nvSpPr>
        <p:spPr>
          <a:xfrm>
            <a:off x="4765475" y="4639010"/>
            <a:ext cx="269508" cy="144379"/>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3569BAF0-108D-E7D8-3D76-9463D968F862}"/>
              </a:ext>
            </a:extLst>
          </p:cNvPr>
          <p:cNvSpPr/>
          <p:nvPr/>
        </p:nvSpPr>
        <p:spPr>
          <a:xfrm>
            <a:off x="4765475" y="5176220"/>
            <a:ext cx="269508" cy="144379"/>
          </a:xfrm>
          <a:prstGeom prst="rect">
            <a:avLst/>
          </a:prstGeom>
          <a:solidFill>
            <a:srgbClr val="AA00AA"/>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676F334E-6BB1-C005-9C3E-58A3C4250966}"/>
              </a:ext>
            </a:extLst>
          </p:cNvPr>
          <p:cNvSpPr/>
          <p:nvPr/>
        </p:nvSpPr>
        <p:spPr>
          <a:xfrm>
            <a:off x="4765475" y="5755340"/>
            <a:ext cx="269508" cy="144379"/>
          </a:xfrm>
          <a:prstGeom prst="rect">
            <a:avLst/>
          </a:prstGeom>
          <a:solidFill>
            <a:srgbClr val="FF00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64AA3AE6-5B79-FEC6-776E-E237403818B5}"/>
              </a:ext>
            </a:extLst>
          </p:cNvPr>
          <p:cNvSpPr/>
          <p:nvPr/>
        </p:nvSpPr>
        <p:spPr>
          <a:xfrm>
            <a:off x="4765475" y="6278580"/>
            <a:ext cx="269508" cy="144379"/>
          </a:xfrm>
          <a:prstGeom prst="rect">
            <a:avLst/>
          </a:prstGeom>
          <a:solidFill>
            <a:srgbClr val="FFFF00"/>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81252B1C-7F15-73AE-40D4-FF2ABB4699B0}"/>
              </a:ext>
            </a:extLst>
          </p:cNvPr>
          <p:cNvSpPr txBox="1"/>
          <p:nvPr/>
        </p:nvSpPr>
        <p:spPr>
          <a:xfrm>
            <a:off x="5926657" y="6042789"/>
            <a:ext cx="2847774" cy="590931"/>
          </a:xfrm>
          <a:prstGeom prst="rect">
            <a:avLst/>
          </a:prstGeom>
          <a:noFill/>
        </p:spPr>
        <p:txBody>
          <a:bodyPr wrap="square">
            <a:spAutoFit/>
          </a:bodyPr>
          <a:lstStyle/>
          <a:p>
            <a:pPr>
              <a:lnSpc>
                <a:spcPct val="90000"/>
              </a:lnSpc>
              <a:spcAft>
                <a:spcPts val="0"/>
              </a:spcAft>
              <a:buNone/>
            </a:pP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注意報</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基準を超えると予想される時間帯</a:t>
            </a:r>
            <a:b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b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高潮については、</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注意報</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発表の可能性がある時間帯</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01C9E26A-6075-AAE7-6846-D072A3D10FE3}"/>
              </a:ext>
            </a:extLst>
          </p:cNvPr>
          <p:cNvSpPr txBox="1"/>
          <p:nvPr/>
        </p:nvSpPr>
        <p:spPr>
          <a:xfrm>
            <a:off x="5119571" y="4630549"/>
            <a:ext cx="789739" cy="200055"/>
          </a:xfrm>
          <a:prstGeom prst="rect">
            <a:avLst/>
          </a:prstGeom>
          <a:noFill/>
        </p:spPr>
        <p:txBody>
          <a:bodyPr wrap="square" lIns="0" tIns="0" rIns="0" bIns="0">
            <a:spAutoFit/>
          </a:bodyPr>
          <a:lstStyle/>
          <a:p>
            <a:pPr algn="just">
              <a:spcAft>
                <a:spcPts val="300"/>
              </a:spcAft>
              <a:buNone/>
            </a:pPr>
            <a:r>
              <a:rPr lang="ja-JP" altLang="en-US" sz="1300" kern="100" dirty="0">
                <a:effectLst/>
                <a:latin typeface="游明朝" panose="02020400000000000000" pitchFamily="18" charset="-128"/>
                <a:ea typeface="Meiryo UI" panose="020B0604030504040204" pitchFamily="50" charset="-128"/>
                <a:cs typeface="Times New Roman" panose="02020603050405020304" pitchFamily="18" charset="0"/>
              </a:rPr>
              <a:t>災害切迫</a:t>
            </a:r>
            <a:endParaRPr lang="ja-JP" altLang="ja-JP" sz="13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18A27CCB-A759-5DBC-B5AD-0396982A53B8}"/>
              </a:ext>
            </a:extLst>
          </p:cNvPr>
          <p:cNvSpPr txBox="1"/>
          <p:nvPr/>
        </p:nvSpPr>
        <p:spPr>
          <a:xfrm>
            <a:off x="5119571" y="5166489"/>
            <a:ext cx="622099" cy="200055"/>
          </a:xfrm>
          <a:prstGeom prst="rect">
            <a:avLst/>
          </a:prstGeom>
          <a:noFill/>
        </p:spPr>
        <p:txBody>
          <a:bodyPr wrap="square" lIns="0" tIns="0" rIns="0" bIns="0">
            <a:spAutoFit/>
          </a:bodyPr>
          <a:lstStyle/>
          <a:p>
            <a:pPr algn="just">
              <a:spcAft>
                <a:spcPts val="300"/>
              </a:spcAft>
              <a:buNone/>
            </a:pPr>
            <a:r>
              <a:rPr lang="ja-JP" altLang="en-US" sz="1300" kern="100" dirty="0">
                <a:effectLst/>
                <a:latin typeface="游明朝" panose="02020400000000000000" pitchFamily="18" charset="-128"/>
                <a:ea typeface="Meiryo UI" panose="020B0604030504040204" pitchFamily="50" charset="-128"/>
                <a:cs typeface="Times New Roman" panose="02020603050405020304" pitchFamily="18" charset="0"/>
              </a:rPr>
              <a:t>危険</a:t>
            </a:r>
            <a:endParaRPr lang="ja-JP" altLang="ja-JP" sz="13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0" name="テキスト ボックス 19">
            <a:extLst>
              <a:ext uri="{FF2B5EF4-FFF2-40B4-BE49-F238E27FC236}">
                <a16:creationId xmlns:a16="http://schemas.microsoft.com/office/drawing/2014/main" id="{77F4404F-5B82-F779-347E-8441A2F2E0BD}"/>
              </a:ext>
            </a:extLst>
          </p:cNvPr>
          <p:cNvSpPr txBox="1"/>
          <p:nvPr/>
        </p:nvSpPr>
        <p:spPr>
          <a:xfrm>
            <a:off x="5119571" y="5731004"/>
            <a:ext cx="622099" cy="200055"/>
          </a:xfrm>
          <a:prstGeom prst="rect">
            <a:avLst/>
          </a:prstGeom>
          <a:noFill/>
        </p:spPr>
        <p:txBody>
          <a:bodyPr wrap="square" lIns="0" tIns="0" rIns="0" bIns="0">
            <a:spAutoFit/>
          </a:bodyPr>
          <a:lstStyle/>
          <a:p>
            <a:pPr algn="just">
              <a:spcAft>
                <a:spcPts val="300"/>
              </a:spcAft>
              <a:buNone/>
            </a:pPr>
            <a:r>
              <a:rPr lang="ja-JP" altLang="en-US" sz="1300" kern="100" dirty="0">
                <a:effectLst/>
                <a:latin typeface="Meiryo UI" panose="020B0604030504040204" pitchFamily="50" charset="-128"/>
                <a:ea typeface="Meiryo UI" panose="020B0604030504040204" pitchFamily="50" charset="-128"/>
                <a:cs typeface="Times New Roman" panose="02020603050405020304" pitchFamily="18" charset="0"/>
              </a:rPr>
              <a:t>警戒</a:t>
            </a:r>
            <a:endParaRPr lang="ja-JP" alt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1" name="テキスト ボックス 20">
            <a:extLst>
              <a:ext uri="{FF2B5EF4-FFF2-40B4-BE49-F238E27FC236}">
                <a16:creationId xmlns:a16="http://schemas.microsoft.com/office/drawing/2014/main" id="{9CD43A7A-82F2-A63D-6BD7-7D55A7072CC4}"/>
              </a:ext>
            </a:extLst>
          </p:cNvPr>
          <p:cNvSpPr txBox="1"/>
          <p:nvPr/>
        </p:nvSpPr>
        <p:spPr>
          <a:xfrm>
            <a:off x="5119571" y="6244084"/>
            <a:ext cx="622099" cy="200055"/>
          </a:xfrm>
          <a:prstGeom prst="rect">
            <a:avLst/>
          </a:prstGeom>
          <a:noFill/>
        </p:spPr>
        <p:txBody>
          <a:bodyPr wrap="square" lIns="0" tIns="0" rIns="0" bIns="0">
            <a:spAutoFit/>
          </a:bodyPr>
          <a:lstStyle/>
          <a:p>
            <a:pPr algn="just">
              <a:spcAft>
                <a:spcPts val="300"/>
              </a:spcAft>
              <a:buNone/>
            </a:pPr>
            <a:r>
              <a:rPr lang="ja-JP" altLang="en-US" sz="1300" kern="100" dirty="0">
                <a:effectLst/>
                <a:latin typeface="Meiryo UI" panose="020B0604030504040204" pitchFamily="50" charset="-128"/>
                <a:ea typeface="Meiryo UI" panose="020B0604030504040204" pitchFamily="50" charset="-128"/>
                <a:cs typeface="Times New Roman" panose="02020603050405020304" pitchFamily="18" charset="0"/>
              </a:rPr>
              <a:t>注意</a:t>
            </a:r>
            <a:endParaRPr lang="ja-JP" alt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2" name="テキスト ボックス 21">
            <a:extLst>
              <a:ext uri="{FF2B5EF4-FFF2-40B4-BE49-F238E27FC236}">
                <a16:creationId xmlns:a16="http://schemas.microsoft.com/office/drawing/2014/main" id="{9AB3FBEC-6748-5E00-25C9-CFE26401FF81}"/>
              </a:ext>
            </a:extLst>
          </p:cNvPr>
          <p:cNvSpPr txBox="1"/>
          <p:nvPr/>
        </p:nvSpPr>
        <p:spPr>
          <a:xfrm>
            <a:off x="5926657" y="4589274"/>
            <a:ext cx="2823009" cy="276999"/>
          </a:xfrm>
          <a:prstGeom prst="rect">
            <a:avLst/>
          </a:prstGeom>
          <a:noFill/>
        </p:spPr>
        <p:txBody>
          <a:bodyPr wrap="square">
            <a:spAutoFit/>
          </a:bodyPr>
          <a:lstStyle/>
          <a:p>
            <a:pPr algn="just">
              <a:spcAft>
                <a:spcPts val="300"/>
              </a:spcAft>
              <a:buNone/>
            </a:pPr>
            <a:r>
              <a:rPr lang="ja-JP"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特別警報</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基準を超えると予想される</a:t>
            </a:r>
            <a:r>
              <a:rPr lang="ja-JP"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時間帯</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3" name="テキスト ボックス 22">
            <a:extLst>
              <a:ext uri="{FF2B5EF4-FFF2-40B4-BE49-F238E27FC236}">
                <a16:creationId xmlns:a16="http://schemas.microsoft.com/office/drawing/2014/main" id="{EFD75371-90C2-C61B-DAC1-FD9701AAC77F}"/>
              </a:ext>
            </a:extLst>
          </p:cNvPr>
          <p:cNvSpPr txBox="1"/>
          <p:nvPr/>
        </p:nvSpPr>
        <p:spPr>
          <a:xfrm>
            <a:off x="5926657" y="4962654"/>
            <a:ext cx="2933700" cy="590931"/>
          </a:xfrm>
          <a:prstGeom prst="rect">
            <a:avLst/>
          </a:prstGeom>
          <a:noFill/>
        </p:spPr>
        <p:txBody>
          <a:bodyPr wrap="square">
            <a:spAutoFit/>
          </a:bodyPr>
          <a:lstStyle/>
          <a:p>
            <a:pPr>
              <a:lnSpc>
                <a:spcPct val="90000"/>
              </a:lnSpc>
              <a:spcAft>
                <a:spcPts val="0"/>
              </a:spcAft>
              <a:buNone/>
            </a:pP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危険警報</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基準を超えると予想される</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時間帯</a:t>
            </a:r>
            <a:b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土砂災害、高潮については、危険警報</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発表</a:t>
            </a:r>
            <a:b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b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可能性がある時間帯</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AD659981-8F8C-CF93-06CB-9B289E62D979}"/>
              </a:ext>
            </a:extLst>
          </p:cNvPr>
          <p:cNvSpPr txBox="1"/>
          <p:nvPr/>
        </p:nvSpPr>
        <p:spPr>
          <a:xfrm>
            <a:off x="5926657" y="5517009"/>
            <a:ext cx="2779194" cy="590931"/>
          </a:xfrm>
          <a:prstGeom prst="rect">
            <a:avLst/>
          </a:prstGeom>
          <a:noFill/>
        </p:spPr>
        <p:txBody>
          <a:bodyPr wrap="square">
            <a:spAutoFit/>
          </a:bodyPr>
          <a:lstStyle/>
          <a:p>
            <a:pPr>
              <a:lnSpc>
                <a:spcPct val="90000"/>
              </a:lnSpc>
              <a:spcAft>
                <a:spcPts val="0"/>
              </a:spcAft>
              <a:buNone/>
            </a:pPr>
            <a:r>
              <a:rPr lang="ja-JP"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警報</a:t>
            </a:r>
            <a:r>
              <a:rPr lang="ja-JP" altLang="en-US" sz="1200" kern="100" dirty="0">
                <a:effectLst/>
                <a:latin typeface="游明朝" panose="02020400000000000000" pitchFamily="18" charset="-128"/>
                <a:ea typeface="Meiryo UI" panose="020B0604030504040204" pitchFamily="50" charset="-128"/>
                <a:cs typeface="Times New Roman" panose="02020603050405020304" pitchFamily="18" charset="0"/>
              </a:rPr>
              <a:t>基準を超えると予想される</a:t>
            </a:r>
            <a:r>
              <a:rPr lang="ja-JP"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時間帯</a:t>
            </a:r>
            <a:br>
              <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br>
            <a:r>
              <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a:t>
            </a:r>
            <a:r>
              <a:rPr lang="ja-JP"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土砂災害、高潮については、警報発表の</a:t>
            </a:r>
            <a:br>
              <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br>
            <a:r>
              <a:rPr lang="ja-JP" altLang="en-US" sz="12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可能性がある時間帯</a:t>
            </a:r>
            <a:r>
              <a:rPr lang="en-US" altLang="ja-JP" sz="1200" kern="100" dirty="0">
                <a:effectLst/>
                <a:latin typeface="游明朝" panose="02020400000000000000" pitchFamily="18" charset="-128"/>
                <a:ea typeface="Meiryo UI" panose="020B0604030504040204" pitchFamily="50" charset="-128"/>
                <a:cs typeface="Times New Roman" panose="02020603050405020304" pitchFamily="18" charset="0"/>
              </a:rPr>
              <a:t>)</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7" name="図 6">
            <a:extLst>
              <a:ext uri="{FF2B5EF4-FFF2-40B4-BE49-F238E27FC236}">
                <a16:creationId xmlns:a16="http://schemas.microsoft.com/office/drawing/2014/main" id="{DD411C60-D048-D999-EEA7-B895427FB35A}"/>
              </a:ext>
            </a:extLst>
          </p:cNvPr>
          <p:cNvPicPr>
            <a:picLocks noChangeAspect="1"/>
          </p:cNvPicPr>
          <p:nvPr/>
        </p:nvPicPr>
        <p:blipFill>
          <a:blip r:embed="rId2"/>
          <a:stretch>
            <a:fillRect/>
          </a:stretch>
        </p:blipFill>
        <p:spPr>
          <a:xfrm>
            <a:off x="612487" y="3781432"/>
            <a:ext cx="3481118" cy="2834886"/>
          </a:xfrm>
          <a:prstGeom prst="rect">
            <a:avLst/>
          </a:prstGeom>
        </p:spPr>
      </p:pic>
    </p:spTree>
    <p:extLst>
      <p:ext uri="{BB962C8B-B14F-4D97-AF65-F5344CB8AC3E}">
        <p14:creationId xmlns:p14="http://schemas.microsoft.com/office/powerpoint/2010/main" val="2853877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5D4ED-7D58-475A-4C9F-9910D65F6EF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69CC77C-C305-50D4-BD7B-BB7B9B8BBB26}"/>
              </a:ext>
            </a:extLst>
          </p:cNvPr>
          <p:cNvSpPr>
            <a:spLocks noGrp="1"/>
          </p:cNvSpPr>
          <p:nvPr>
            <p:ph type="title"/>
          </p:nvPr>
        </p:nvSpPr>
        <p:spPr>
          <a:xfrm>
            <a:off x="0" y="0"/>
            <a:ext cx="7353300" cy="476250"/>
          </a:xfrm>
        </p:spPr>
        <p:txBody>
          <a:bodyPr/>
          <a:lstStyle/>
          <a:p>
            <a:r>
              <a:rPr lang="ja-JP" altLang="en-US"/>
              <a:t>時系列情報と警報・注意報の位置付け</a:t>
            </a:r>
            <a:endParaRPr kumimoji="1" lang="ja-JP" altLang="en-US"/>
          </a:p>
        </p:txBody>
      </p:sp>
      <p:sp>
        <p:nvSpPr>
          <p:cNvPr id="5" name="テキスト ボックス 4">
            <a:extLst>
              <a:ext uri="{FF2B5EF4-FFF2-40B4-BE49-F238E27FC236}">
                <a16:creationId xmlns:a16="http://schemas.microsoft.com/office/drawing/2014/main" id="{37FB8512-9325-F300-8654-384264421899}"/>
              </a:ext>
            </a:extLst>
          </p:cNvPr>
          <p:cNvSpPr txBox="1"/>
          <p:nvPr/>
        </p:nvSpPr>
        <p:spPr>
          <a:xfrm>
            <a:off x="127000" y="579668"/>
            <a:ext cx="9017000" cy="830997"/>
          </a:xfrm>
          <a:prstGeom prst="rect">
            <a:avLst/>
          </a:prstGeom>
          <a:noFill/>
        </p:spPr>
        <p:txBody>
          <a:bodyPr wrap="square" lIns="91440" tIns="45720" rIns="91440" bIns="45720" rtlCol="0" anchor="t">
            <a:spAutoFit/>
          </a:bodyPr>
          <a:lstStyle/>
          <a:p>
            <a:pPr>
              <a:spcAft>
                <a:spcPts val="0"/>
              </a:spcAft>
            </a:pPr>
            <a:r>
              <a:rPr lang="en-US" altLang="ja-JP" sz="1600" b="1" dirty="0">
                <a:solidFill>
                  <a:schemeClr val="accent1"/>
                </a:solidFill>
                <a:latin typeface="メイリオ" panose="020B0604030504040204" pitchFamily="50" charset="-128"/>
                <a:ea typeface="メイリオ" panose="020B0604030504040204" pitchFamily="50" charset="-128"/>
              </a:rPr>
              <a:t>(</a:t>
            </a:r>
            <a:r>
              <a:rPr lang="ja-JP" altLang="en-US" sz="1600" b="1" dirty="0">
                <a:solidFill>
                  <a:schemeClr val="accent1"/>
                </a:solidFill>
                <a:latin typeface="メイリオ" panose="020B0604030504040204" pitchFamily="50" charset="-128"/>
                <a:ea typeface="メイリオ" panose="020B0604030504040204" pitchFamily="50" charset="-128"/>
              </a:rPr>
              <a:t>これまでの警報・注意報</a:t>
            </a:r>
            <a:r>
              <a:rPr lang="en-US" altLang="ja-JP" sz="1600" b="1" dirty="0">
                <a:solidFill>
                  <a:schemeClr val="accent1"/>
                </a:solidFill>
                <a:latin typeface="メイリオ" panose="020B0604030504040204" pitchFamily="50" charset="-128"/>
                <a:ea typeface="メイリオ" panose="020B0604030504040204" pitchFamily="50" charset="-128"/>
              </a:rPr>
              <a:t>)</a:t>
            </a:r>
          </a:p>
          <a:p>
            <a:pPr marL="285750" indent="-285750">
              <a:spcAft>
                <a:spcPts val="0"/>
              </a:spcAft>
              <a:buFont typeface="Arial" panose="020B0604020202020204" pitchFamily="34" charset="0"/>
              <a:buChar char="•"/>
            </a:pPr>
            <a:r>
              <a:rPr lang="ja-JP" altLang="en-US" sz="1600" dirty="0">
                <a:latin typeface="メイリオ"/>
                <a:ea typeface="メイリオ"/>
              </a:rPr>
              <a:t>警報・注意報の情報文の中で時系列情報（注意警戒が必要な時間帯）をあわせて提示</a:t>
            </a:r>
            <a:endParaRPr lang="en-US" altLang="ja-JP" sz="1600" dirty="0">
              <a:latin typeface="メイリオ"/>
              <a:ea typeface="メイリオ"/>
            </a:endParaRPr>
          </a:p>
          <a:p>
            <a:pPr marL="285750" indent="-285750">
              <a:spcAft>
                <a:spcPts val="0"/>
              </a:spcAft>
              <a:buFont typeface="Arial" panose="020B0604020202020204" pitchFamily="34" charset="0"/>
              <a:buChar char="•"/>
            </a:pPr>
            <a:r>
              <a:rPr lang="ja-JP" altLang="en-US" sz="1600" dirty="0">
                <a:latin typeface="メイリオ" panose="020B0604030504040204" pitchFamily="50" charset="-128"/>
                <a:ea typeface="メイリオ" panose="020B0604030504040204" pitchFamily="50" charset="-128"/>
              </a:rPr>
              <a:t>提示する時系列情報は、発表した警報・注意報等に関する要素のみ</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他の要素は提示されない</a:t>
            </a:r>
            <a:r>
              <a:rPr lang="en-US" altLang="ja-JP" sz="1600" dirty="0">
                <a:latin typeface="メイリオ" panose="020B0604030504040204" pitchFamily="50" charset="-128"/>
                <a:ea typeface="メイリオ" panose="020B0604030504040204" pitchFamily="50" charset="-128"/>
              </a:rPr>
              <a:t>)</a:t>
            </a:r>
          </a:p>
        </p:txBody>
      </p:sp>
      <p:sp>
        <p:nvSpPr>
          <p:cNvPr id="6" name="矢印: 下 5">
            <a:extLst>
              <a:ext uri="{FF2B5EF4-FFF2-40B4-BE49-F238E27FC236}">
                <a16:creationId xmlns:a16="http://schemas.microsoft.com/office/drawing/2014/main" id="{8DA186FB-FE3B-99EB-D630-DB7844B9CF41}"/>
              </a:ext>
            </a:extLst>
          </p:cNvPr>
          <p:cNvSpPr/>
          <p:nvPr/>
        </p:nvSpPr>
        <p:spPr>
          <a:xfrm>
            <a:off x="3792330" y="1384694"/>
            <a:ext cx="1465470" cy="304406"/>
          </a:xfrm>
          <a:prstGeom prst="down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2064239-8F61-6205-9ED3-2F4229DAB0DE}"/>
              </a:ext>
            </a:extLst>
          </p:cNvPr>
          <p:cNvSpPr txBox="1"/>
          <p:nvPr/>
        </p:nvSpPr>
        <p:spPr>
          <a:xfrm>
            <a:off x="98840" y="1666726"/>
            <a:ext cx="8714960" cy="338554"/>
          </a:xfrm>
          <a:prstGeom prst="rect">
            <a:avLst/>
          </a:prstGeom>
          <a:noFill/>
        </p:spPr>
        <p:txBody>
          <a:bodyPr wrap="square" lIns="91440" tIns="45720" rIns="91440" bIns="45720" rtlCol="0" anchor="t">
            <a:spAutoFit/>
          </a:bodyPr>
          <a:lstStyle/>
          <a:p>
            <a:pPr algn="ctr">
              <a:spcAft>
                <a:spcPts val="0"/>
              </a:spcAft>
            </a:pPr>
            <a:r>
              <a:rPr lang="ja-JP" altLang="en-US" sz="1600" dirty="0">
                <a:latin typeface="メイリオ" panose="020B0604030504040204" pitchFamily="50" charset="-128"/>
                <a:ea typeface="メイリオ" panose="020B0604030504040204" pitchFamily="50" charset="-128"/>
              </a:rPr>
              <a:t>（令和８年度）時系列情報と警報・注意報の役割・位置づけを明確化し、別々に分けて提供</a:t>
            </a:r>
            <a:endParaRPr lang="en-US" altLang="ja-JP" sz="1600" dirty="0">
              <a:latin typeface="メイリオ" panose="020B0604030504040204" pitchFamily="50" charset="-128"/>
              <a:ea typeface="メイリオ" panose="020B0604030504040204" pitchFamily="50" charset="-128"/>
            </a:endParaRPr>
          </a:p>
        </p:txBody>
      </p:sp>
      <p:sp>
        <p:nvSpPr>
          <p:cNvPr id="10" name="楕円 9">
            <a:extLst>
              <a:ext uri="{FF2B5EF4-FFF2-40B4-BE49-F238E27FC236}">
                <a16:creationId xmlns:a16="http://schemas.microsoft.com/office/drawing/2014/main" id="{DDFC7948-DF5A-4A98-3491-20FE7256CB18}"/>
              </a:ext>
            </a:extLst>
          </p:cNvPr>
          <p:cNvSpPr/>
          <p:nvPr/>
        </p:nvSpPr>
        <p:spPr>
          <a:xfrm>
            <a:off x="342900" y="1975960"/>
            <a:ext cx="3962400" cy="368300"/>
          </a:xfrm>
          <a:prstGeom prst="ellipse">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2"/>
                </a:solidFill>
                <a:latin typeface="メイリオ" panose="020B0604030504040204" pitchFamily="50" charset="-128"/>
                <a:ea typeface="メイリオ" panose="020B0604030504040204" pitchFamily="50" charset="-128"/>
              </a:rPr>
              <a:t>時系列情報</a:t>
            </a:r>
          </a:p>
        </p:txBody>
      </p:sp>
      <p:sp>
        <p:nvSpPr>
          <p:cNvPr id="11" name="楕円 10">
            <a:extLst>
              <a:ext uri="{FF2B5EF4-FFF2-40B4-BE49-F238E27FC236}">
                <a16:creationId xmlns:a16="http://schemas.microsoft.com/office/drawing/2014/main" id="{0067E268-9155-E899-4DFC-B0B10B4FA347}"/>
              </a:ext>
            </a:extLst>
          </p:cNvPr>
          <p:cNvSpPr/>
          <p:nvPr/>
        </p:nvSpPr>
        <p:spPr>
          <a:xfrm>
            <a:off x="4800600" y="1975960"/>
            <a:ext cx="3962400" cy="368300"/>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accent2"/>
                </a:solidFill>
                <a:latin typeface="メイリオ" panose="020B0604030504040204" pitchFamily="50" charset="-128"/>
                <a:ea typeface="メイリオ" panose="020B0604030504040204" pitchFamily="50" charset="-128"/>
              </a:rPr>
              <a:t>警報・注意報</a:t>
            </a:r>
          </a:p>
        </p:txBody>
      </p:sp>
      <p:sp>
        <p:nvSpPr>
          <p:cNvPr id="12" name="テキスト ボックス 11">
            <a:extLst>
              <a:ext uri="{FF2B5EF4-FFF2-40B4-BE49-F238E27FC236}">
                <a16:creationId xmlns:a16="http://schemas.microsoft.com/office/drawing/2014/main" id="{DAF71ABB-AD97-A3C2-66DC-19AA24314839}"/>
              </a:ext>
            </a:extLst>
          </p:cNvPr>
          <p:cNvSpPr txBox="1"/>
          <p:nvPr/>
        </p:nvSpPr>
        <p:spPr>
          <a:xfrm>
            <a:off x="279399" y="2338696"/>
            <a:ext cx="4148221" cy="984885"/>
          </a:xfrm>
          <a:prstGeom prst="rect">
            <a:avLst/>
          </a:prstGeom>
          <a:noFill/>
        </p:spPr>
        <p:txBody>
          <a:bodyPr wrap="square" lIns="91440" tIns="45720" rIns="91440" bIns="45720" rtlCol="0" anchor="t">
            <a:spAutoFit/>
          </a:bodyPr>
          <a:lstStyle/>
          <a:p>
            <a:pPr marL="285750" indent="-285750">
              <a:lnSpc>
                <a:spcPct val="90000"/>
              </a:lnSpc>
              <a:spcAft>
                <a:spcPts val="0"/>
              </a:spcAft>
              <a:buFont typeface="Arial" panose="020B0604020202020204" pitchFamily="34" charset="0"/>
              <a:buChar char="•"/>
            </a:pPr>
            <a:r>
              <a:rPr lang="ja-JP" altLang="en-US" sz="1600" dirty="0">
                <a:latin typeface="メイリオ"/>
                <a:ea typeface="メイリオ"/>
              </a:rPr>
              <a:t>警報・注意報の発表の有無に関わらず、明日までの気象の見通しを提供</a:t>
            </a:r>
            <a:endParaRPr lang="ja-JP" altLang="en-US" sz="1600" dirty="0">
              <a:latin typeface="メイリオ"/>
              <a:ea typeface="メイリオ"/>
              <a:cs typeface="Arial"/>
            </a:endParaRPr>
          </a:p>
          <a:p>
            <a:pPr>
              <a:lnSpc>
                <a:spcPct val="90000"/>
              </a:lnSpc>
              <a:spcAft>
                <a:spcPts val="0"/>
              </a:spcAft>
            </a:pPr>
            <a:r>
              <a:rPr lang="ja-JP" altLang="en-US" sz="1600" dirty="0">
                <a:latin typeface="メイリオ" panose="020B0604030504040204" pitchFamily="50" charset="-128"/>
                <a:ea typeface="メイリオ" panose="020B0604030504040204" pitchFamily="50" charset="-128"/>
              </a:rPr>
              <a:t>　（時系列情報を後追いする形で警報・</a:t>
            </a:r>
            <a:br>
              <a:rPr lang="en-US" altLang="ja-JP" sz="1600" dirty="0">
                <a:latin typeface="メイリオ" panose="020B0604030504040204" pitchFamily="50" charset="-128"/>
                <a:ea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rPr>
              <a:t>　　注意報が発表されるイメージ）</a:t>
            </a:r>
            <a:endParaRPr lang="en-US" altLang="ja-JP" sz="16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5D9B23C2-EDB7-07DA-5EFB-F85A3E01F09A}"/>
              </a:ext>
            </a:extLst>
          </p:cNvPr>
          <p:cNvSpPr txBox="1"/>
          <p:nvPr/>
        </p:nvSpPr>
        <p:spPr>
          <a:xfrm>
            <a:off x="4749800" y="2338696"/>
            <a:ext cx="4038600" cy="830997"/>
          </a:xfrm>
          <a:prstGeom prst="rect">
            <a:avLst/>
          </a:prstGeom>
          <a:noFill/>
        </p:spPr>
        <p:txBody>
          <a:bodyPr wrap="square" lIns="91440" tIns="45720" rIns="91440" bIns="45720" rtlCol="0" anchor="t">
            <a:spAutoFit/>
          </a:bodyPr>
          <a:lstStyle/>
          <a:p>
            <a:pPr marL="285750" indent="-285750">
              <a:spcAft>
                <a:spcPts val="0"/>
              </a:spcAft>
              <a:buFont typeface="Arial" panose="020B0604020202020204" pitchFamily="34" charset="0"/>
              <a:buChar char="•"/>
            </a:pPr>
            <a:r>
              <a:rPr lang="ja-JP" altLang="en-US" sz="1600">
                <a:latin typeface="メイリオ"/>
                <a:ea typeface="メイリオ"/>
              </a:rPr>
              <a:t>最新の気象状況・予測をもとに、個々の気象現象毎に、その発表基準に則って速やかに通知</a:t>
            </a:r>
          </a:p>
        </p:txBody>
      </p:sp>
      <p:sp>
        <p:nvSpPr>
          <p:cNvPr id="8" name="テキスト ボックス 7">
            <a:extLst>
              <a:ext uri="{FF2B5EF4-FFF2-40B4-BE49-F238E27FC236}">
                <a16:creationId xmlns:a16="http://schemas.microsoft.com/office/drawing/2014/main" id="{A1D0C0CE-E2CF-A81F-E9EB-47F1A0FEE588}"/>
              </a:ext>
            </a:extLst>
          </p:cNvPr>
          <p:cNvSpPr txBox="1"/>
          <p:nvPr/>
        </p:nvSpPr>
        <p:spPr>
          <a:xfrm>
            <a:off x="342365" y="5287308"/>
            <a:ext cx="8720205" cy="1646605"/>
          </a:xfrm>
          <a:prstGeom prst="rect">
            <a:avLst/>
          </a:prstGeom>
          <a:noFill/>
        </p:spPr>
        <p:txBody>
          <a:bodyPr wrap="square" lIns="91440" tIns="45720" rIns="91440" bIns="45720" rtlCol="0" anchor="t">
            <a:spAutoFit/>
          </a:bodyPr>
          <a:lstStyle/>
          <a:p>
            <a:pPr>
              <a:spcAft>
                <a:spcPts val="600"/>
              </a:spcAft>
            </a:pPr>
            <a:r>
              <a:rPr lang="en-US" altLang="ja-JP" sz="1600" dirty="0">
                <a:latin typeface="メイリオ"/>
                <a:ea typeface="メイリオ"/>
              </a:rPr>
              <a:t>※</a:t>
            </a:r>
            <a:r>
              <a:rPr lang="ja-JP" altLang="en-US" sz="1600" dirty="0">
                <a:latin typeface="メイリオ"/>
                <a:ea typeface="メイリオ"/>
              </a:rPr>
              <a:t>時系列情報は、警報・注意報の発表の有無に関わらず提供される予測情報。最新の警報・</a:t>
            </a:r>
            <a:br>
              <a:rPr lang="en-US" altLang="ja-JP" sz="1600" dirty="0">
                <a:latin typeface="メイリオ"/>
                <a:ea typeface="メイリオ"/>
              </a:rPr>
            </a:br>
            <a:r>
              <a:rPr lang="ja-JP" altLang="en-US" sz="1600" dirty="0">
                <a:latin typeface="メイリオ"/>
                <a:ea typeface="メイリオ"/>
              </a:rPr>
              <a:t>　注意報の発表状況にあわせてその都度内容を修正・変更する運用は原則いたしません。</a:t>
            </a:r>
            <a:br>
              <a:rPr lang="en-US" altLang="ja-JP" sz="1600" dirty="0">
                <a:latin typeface="メイリオ"/>
                <a:ea typeface="メイリオ"/>
              </a:rPr>
            </a:br>
            <a:r>
              <a:rPr lang="en-US" altLang="ja-JP" sz="1600" dirty="0">
                <a:latin typeface="メイリオ"/>
                <a:ea typeface="メイリオ"/>
              </a:rPr>
              <a:t>(</a:t>
            </a:r>
            <a:r>
              <a:rPr lang="en-US" altLang="ja-JP" sz="1600" dirty="0" err="1">
                <a:latin typeface="メイリオ"/>
                <a:ea typeface="メイリオ"/>
              </a:rPr>
              <a:t>ただし</a:t>
            </a:r>
            <a:r>
              <a:rPr lang="ja-JP" altLang="en-US" sz="1600" dirty="0">
                <a:latin typeface="メイリオ"/>
                <a:ea typeface="メイリオ"/>
              </a:rPr>
              <a:t>、</a:t>
            </a:r>
            <a:r>
              <a:rPr lang="en-US" altLang="ja-JP" sz="1600" dirty="0" err="1">
                <a:latin typeface="メイリオ"/>
                <a:ea typeface="メイリオ"/>
              </a:rPr>
              <a:t>当初の想定から</a:t>
            </a:r>
            <a:r>
              <a:rPr lang="ja-JP" altLang="en-US" sz="1600" dirty="0">
                <a:latin typeface="メイリオ"/>
                <a:ea typeface="メイリオ"/>
              </a:rPr>
              <a:t>見通しが大きく変わった場合は、修正した時系列情報を臨時で発表</a:t>
            </a:r>
            <a:r>
              <a:rPr lang="en-US" altLang="ja-JP" sz="1600" dirty="0">
                <a:latin typeface="メイリオ"/>
                <a:ea typeface="メイリオ"/>
              </a:rPr>
              <a:t>)</a:t>
            </a:r>
          </a:p>
          <a:p>
            <a:pPr>
              <a:spcAft>
                <a:spcPts val="600"/>
              </a:spcAft>
            </a:pPr>
            <a:r>
              <a:rPr lang="en-US" altLang="ja-JP" sz="1600" dirty="0">
                <a:latin typeface="メイリオ"/>
                <a:ea typeface="メイリオ"/>
              </a:rPr>
              <a:t>※</a:t>
            </a:r>
            <a:r>
              <a:rPr lang="ja-JP" altLang="en-US" sz="1600" dirty="0">
                <a:latin typeface="メイリオ"/>
                <a:ea typeface="メイリオ"/>
              </a:rPr>
              <a:t>令和８年度からは「警報の可能性に言及した注意報」等の運用を終了する予定。常時提供</a:t>
            </a:r>
            <a:br>
              <a:rPr lang="en-US" altLang="ja-JP" sz="1600" dirty="0">
                <a:latin typeface="メイリオ" panose="020B0604030504040204" pitchFamily="50" charset="-128"/>
                <a:ea typeface="メイリオ" panose="020B0604030504040204" pitchFamily="50" charset="-128"/>
              </a:rPr>
            </a:br>
            <a:r>
              <a:rPr lang="ja-JP" altLang="en-US" sz="1600" dirty="0">
                <a:latin typeface="メイリオ"/>
                <a:ea typeface="メイリオ"/>
              </a:rPr>
              <a:t>　の時系列情報および早期注意情報によって、明日までの警報・注意報の発表の見通しの把</a:t>
            </a:r>
            <a:br>
              <a:rPr lang="en-US" altLang="ja-JP" sz="1600" dirty="0">
                <a:latin typeface="メイリオ"/>
                <a:ea typeface="メイリオ"/>
              </a:rPr>
            </a:br>
            <a:r>
              <a:rPr lang="ja-JP" altLang="en-US" sz="1600" dirty="0">
                <a:latin typeface="メイリオ"/>
                <a:ea typeface="メイリオ"/>
              </a:rPr>
              <a:t>　握が可能となります。</a:t>
            </a:r>
            <a:endParaRPr lang="en-US" altLang="ja-JP" sz="1600" dirty="0">
              <a:latin typeface="メイリオ"/>
              <a:ea typeface="メイリオ"/>
            </a:endParaRPr>
          </a:p>
        </p:txBody>
      </p:sp>
      <p:pic>
        <p:nvPicPr>
          <p:cNvPr id="4" name="図 3">
            <a:extLst>
              <a:ext uri="{FF2B5EF4-FFF2-40B4-BE49-F238E27FC236}">
                <a16:creationId xmlns:a16="http://schemas.microsoft.com/office/drawing/2014/main" id="{F153F25D-F170-80ED-7A89-CE2A8AA6023C}"/>
              </a:ext>
            </a:extLst>
          </p:cNvPr>
          <p:cNvPicPr>
            <a:picLocks noChangeAspect="1"/>
          </p:cNvPicPr>
          <p:nvPr/>
        </p:nvPicPr>
        <p:blipFill>
          <a:blip r:embed="rId3"/>
          <a:stretch>
            <a:fillRect/>
          </a:stretch>
        </p:blipFill>
        <p:spPr>
          <a:xfrm>
            <a:off x="4853980" y="3275694"/>
            <a:ext cx="3905010" cy="1926807"/>
          </a:xfrm>
          <a:prstGeom prst="rect">
            <a:avLst/>
          </a:prstGeom>
        </p:spPr>
      </p:pic>
      <p:sp>
        <p:nvSpPr>
          <p:cNvPr id="14" name="正方形/長方形 13">
            <a:extLst>
              <a:ext uri="{FF2B5EF4-FFF2-40B4-BE49-F238E27FC236}">
                <a16:creationId xmlns:a16="http://schemas.microsoft.com/office/drawing/2014/main" id="{6C7D4065-EEFE-4F1B-E268-6F419117C077}"/>
              </a:ext>
            </a:extLst>
          </p:cNvPr>
          <p:cNvSpPr/>
          <p:nvPr/>
        </p:nvSpPr>
        <p:spPr>
          <a:xfrm>
            <a:off x="840581" y="4215289"/>
            <a:ext cx="235744" cy="50006"/>
          </a:xfrm>
          <a:prstGeom prst="rect">
            <a:avLst/>
          </a:prstGeom>
          <a:solidFill>
            <a:srgbClr val="FFFFFF"/>
          </a:solid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0B687F1E-34A0-B8DD-3BAC-0982D906C239}"/>
              </a:ext>
            </a:extLst>
          </p:cNvPr>
          <p:cNvPicPr>
            <a:picLocks noChangeAspect="1"/>
          </p:cNvPicPr>
          <p:nvPr/>
        </p:nvPicPr>
        <p:blipFill>
          <a:blip r:embed="rId4"/>
          <a:stretch>
            <a:fillRect/>
          </a:stretch>
        </p:blipFill>
        <p:spPr>
          <a:xfrm>
            <a:off x="1076325" y="3275694"/>
            <a:ext cx="2449765" cy="1994992"/>
          </a:xfrm>
          <a:prstGeom prst="rect">
            <a:avLst/>
          </a:prstGeom>
        </p:spPr>
      </p:pic>
    </p:spTree>
    <p:extLst>
      <p:ext uri="{BB962C8B-B14F-4D97-AF65-F5344CB8AC3E}">
        <p14:creationId xmlns:p14="http://schemas.microsoft.com/office/powerpoint/2010/main" val="258028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B70D24-D93C-8CFA-3175-67509BBDAFB3}"/>
              </a:ext>
            </a:extLst>
          </p:cNvPr>
          <p:cNvSpPr>
            <a:spLocks noGrp="1"/>
          </p:cNvSpPr>
          <p:nvPr>
            <p:ph type="title"/>
          </p:nvPr>
        </p:nvSpPr>
        <p:spPr>
          <a:xfrm>
            <a:off x="0" y="0"/>
            <a:ext cx="7353300" cy="476250"/>
          </a:xfrm>
        </p:spPr>
        <p:txBody>
          <a:bodyPr/>
          <a:lstStyle/>
          <a:p>
            <a:r>
              <a:rPr lang="ja-JP" altLang="en-US"/>
              <a:t>時系列情報の活用イメージ</a:t>
            </a:r>
            <a:endParaRPr kumimoji="1" lang="ja-JP" altLang="en-US"/>
          </a:p>
        </p:txBody>
      </p:sp>
      <p:sp>
        <p:nvSpPr>
          <p:cNvPr id="12" name="テキスト ボックス 11">
            <a:extLst>
              <a:ext uri="{FF2B5EF4-FFF2-40B4-BE49-F238E27FC236}">
                <a16:creationId xmlns:a16="http://schemas.microsoft.com/office/drawing/2014/main" id="{7FED62BA-A751-B640-89A7-5BDA60FF6F2A}"/>
              </a:ext>
            </a:extLst>
          </p:cNvPr>
          <p:cNvSpPr txBox="1"/>
          <p:nvPr/>
        </p:nvSpPr>
        <p:spPr>
          <a:xfrm>
            <a:off x="235858" y="1056590"/>
            <a:ext cx="4252088" cy="584775"/>
          </a:xfrm>
          <a:prstGeom prst="rect">
            <a:avLst/>
          </a:prstGeom>
          <a:noFill/>
        </p:spPr>
        <p:txBody>
          <a:bodyPr wrap="square" lIns="91440" tIns="45720" rIns="91440" bIns="45720" rtlCol="0" anchor="t">
            <a:spAutoFit/>
          </a:bodyPr>
          <a:lstStyle/>
          <a:p>
            <a:pPr marL="285750" indent="-285750">
              <a:spcAft>
                <a:spcPts val="0"/>
              </a:spcAft>
              <a:buFont typeface="Arial" panose="020B0604020202020204" pitchFamily="34" charset="0"/>
              <a:buChar char="•"/>
            </a:pPr>
            <a:r>
              <a:rPr lang="ja-JP" altLang="en-US" sz="1600">
                <a:latin typeface="メイリオ"/>
                <a:ea typeface="メイリオ"/>
              </a:rPr>
              <a:t>警報・注意報の発表の有無に関わらず、明日までの気象の見通しを提供</a:t>
            </a:r>
          </a:p>
        </p:txBody>
      </p:sp>
      <p:sp>
        <p:nvSpPr>
          <p:cNvPr id="14" name="テキスト ボックス 13">
            <a:extLst>
              <a:ext uri="{FF2B5EF4-FFF2-40B4-BE49-F238E27FC236}">
                <a16:creationId xmlns:a16="http://schemas.microsoft.com/office/drawing/2014/main" id="{14B8BC05-3B0A-3414-3B00-6774F51C3A56}"/>
              </a:ext>
            </a:extLst>
          </p:cNvPr>
          <p:cNvSpPr txBox="1"/>
          <p:nvPr/>
        </p:nvSpPr>
        <p:spPr>
          <a:xfrm>
            <a:off x="235858" y="1854776"/>
            <a:ext cx="4292600" cy="830997"/>
          </a:xfrm>
          <a:prstGeom prst="rect">
            <a:avLst/>
          </a:prstGeom>
          <a:noFill/>
        </p:spPr>
        <p:txBody>
          <a:bodyPr wrap="square" lIns="91440" tIns="45720" rIns="91440" bIns="45720" rtlCol="0" anchor="t">
            <a:spAutoFit/>
          </a:bodyPr>
          <a:lstStyle/>
          <a:p>
            <a:pPr marL="285750" indent="-285750">
              <a:spcAft>
                <a:spcPts val="0"/>
              </a:spcAft>
              <a:buFont typeface="Wingdings" panose="05000000000000000000" pitchFamily="2" charset="2"/>
              <a:buChar char="Ø"/>
            </a:pPr>
            <a:r>
              <a:rPr lang="ja-JP" altLang="en-US" sz="1600">
                <a:latin typeface="メイリオ" panose="020B0604030504040204" pitchFamily="50" charset="-128"/>
                <a:ea typeface="メイリオ" panose="020B0604030504040204" pitchFamily="50" charset="-128"/>
              </a:rPr>
              <a:t>地域防災計画やタイムライン等と照らしながら、この先に起こり得る事象を見越した事前の備えや体制準備に活用</a:t>
            </a:r>
          </a:p>
        </p:txBody>
      </p:sp>
      <p:sp>
        <p:nvSpPr>
          <p:cNvPr id="15" name="テキスト ボックス 14">
            <a:extLst>
              <a:ext uri="{FF2B5EF4-FFF2-40B4-BE49-F238E27FC236}">
                <a16:creationId xmlns:a16="http://schemas.microsoft.com/office/drawing/2014/main" id="{66DB4601-36C7-23C9-2B70-EE27C1C2CF18}"/>
              </a:ext>
            </a:extLst>
          </p:cNvPr>
          <p:cNvSpPr txBox="1"/>
          <p:nvPr/>
        </p:nvSpPr>
        <p:spPr>
          <a:xfrm>
            <a:off x="238888" y="4539208"/>
            <a:ext cx="4292600" cy="830997"/>
          </a:xfrm>
          <a:prstGeom prst="rect">
            <a:avLst/>
          </a:prstGeom>
          <a:noFill/>
        </p:spPr>
        <p:txBody>
          <a:bodyPr wrap="square" lIns="91440" tIns="45720" rIns="91440" bIns="45720" rtlCol="0" anchor="t">
            <a:spAutoFit/>
          </a:bodyPr>
          <a:lstStyle/>
          <a:p>
            <a:pPr marL="285750" indent="-285750">
              <a:spcAft>
                <a:spcPts val="0"/>
              </a:spcAft>
              <a:buFont typeface="Wingdings" panose="05000000000000000000" pitchFamily="2" charset="2"/>
              <a:buChar char="Ø"/>
            </a:pPr>
            <a:r>
              <a:rPr lang="ja-JP" altLang="en-US" sz="1600">
                <a:latin typeface="メイリオ" panose="020B0604030504040204" pitchFamily="50" charset="-128"/>
                <a:ea typeface="メイリオ" panose="020B0604030504040204" pitchFamily="50" charset="-128"/>
              </a:rPr>
              <a:t>ハザードマップやマイタイムラインと照らしながら、この先に起こり得る事象を見越した事前の備えや避難準備等に活用</a:t>
            </a:r>
          </a:p>
        </p:txBody>
      </p:sp>
      <p:pic>
        <p:nvPicPr>
          <p:cNvPr id="16" name="Picture 2">
            <a:extLst>
              <a:ext uri="{FF2B5EF4-FFF2-40B4-BE49-F238E27FC236}">
                <a16:creationId xmlns:a16="http://schemas.microsoft.com/office/drawing/2014/main" id="{D22DFE6E-BC8B-AF08-4412-CB840FA984A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166" y="3061233"/>
            <a:ext cx="1224665" cy="1037169"/>
          </a:xfrm>
          <a:prstGeom prst="rect">
            <a:avLst/>
          </a:prstGeom>
          <a:noFill/>
          <a:extLst>
            <a:ext uri="{909E8E84-426E-40DD-AFC4-6F175D3DCCD1}">
              <a14:hiddenFill xmlns:a14="http://schemas.microsoft.com/office/drawing/2010/main">
                <a:solidFill>
                  <a:srgbClr val="FFFFFF"/>
                </a:solidFill>
              </a14:hiddenFill>
            </a:ext>
          </a:extLst>
        </p:spPr>
      </p:pic>
      <p:pic>
        <p:nvPicPr>
          <p:cNvPr id="17" name="図 16">
            <a:extLst>
              <a:ext uri="{FF2B5EF4-FFF2-40B4-BE49-F238E27FC236}">
                <a16:creationId xmlns:a16="http://schemas.microsoft.com/office/drawing/2014/main" id="{E4384485-FF25-B07C-1113-89B29746583C}"/>
              </a:ext>
            </a:extLst>
          </p:cNvPr>
          <p:cNvPicPr>
            <a:picLocks noChangeAspect="1"/>
          </p:cNvPicPr>
          <p:nvPr/>
        </p:nvPicPr>
        <p:blipFill>
          <a:blip r:embed="rId3"/>
          <a:srcRect r="16161" b="38795"/>
          <a:stretch/>
        </p:blipFill>
        <p:spPr>
          <a:xfrm>
            <a:off x="1000181" y="3336826"/>
            <a:ext cx="465941" cy="244473"/>
          </a:xfrm>
          <a:prstGeom prst="rect">
            <a:avLst/>
          </a:prstGeom>
        </p:spPr>
      </p:pic>
      <p:sp>
        <p:nvSpPr>
          <p:cNvPr id="26" name="テキスト ボックス 25">
            <a:extLst>
              <a:ext uri="{FF2B5EF4-FFF2-40B4-BE49-F238E27FC236}">
                <a16:creationId xmlns:a16="http://schemas.microsoft.com/office/drawing/2014/main" id="{5A18AEB2-C2DC-18F1-8B24-F2BD4D4FE7B1}"/>
              </a:ext>
            </a:extLst>
          </p:cNvPr>
          <p:cNvSpPr txBox="1"/>
          <p:nvPr/>
        </p:nvSpPr>
        <p:spPr>
          <a:xfrm>
            <a:off x="4642758" y="1854776"/>
            <a:ext cx="4394200" cy="830997"/>
          </a:xfrm>
          <a:prstGeom prst="rect">
            <a:avLst/>
          </a:prstGeom>
          <a:noFill/>
        </p:spPr>
        <p:txBody>
          <a:bodyPr wrap="square" lIns="91440" tIns="45720" rIns="91440" bIns="45720" rtlCol="0" anchor="t">
            <a:spAutoFit/>
          </a:bodyPr>
          <a:lstStyle/>
          <a:p>
            <a:pPr marL="285750" indent="-285750">
              <a:spcAft>
                <a:spcPts val="0"/>
              </a:spcAft>
              <a:buFont typeface="Wingdings" panose="05000000000000000000" pitchFamily="2" charset="2"/>
              <a:buChar char="Ø"/>
            </a:pPr>
            <a:r>
              <a:rPr lang="ja-JP" altLang="en-US" sz="1600">
                <a:latin typeface="メイリオ"/>
                <a:ea typeface="メイリオ"/>
              </a:rPr>
              <a:t>地域防災計画やタイムラインで定められた基準に即した災害対応等を迅速に実施できるよう、対応のトリガー情報として活用</a:t>
            </a:r>
          </a:p>
        </p:txBody>
      </p:sp>
      <p:pic>
        <p:nvPicPr>
          <p:cNvPr id="28" name="Picture 2">
            <a:extLst>
              <a:ext uri="{FF2B5EF4-FFF2-40B4-BE49-F238E27FC236}">
                <a16:creationId xmlns:a16="http://schemas.microsoft.com/office/drawing/2014/main" id="{5857A6E7-0FEF-BB16-E19D-B273C9EC78E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714215">
            <a:off x="290457" y="2991779"/>
            <a:ext cx="523091" cy="565906"/>
          </a:xfrm>
          <a:prstGeom prst="rect">
            <a:avLst/>
          </a:prstGeom>
          <a:noFill/>
          <a:extLst>
            <a:ext uri="{909E8E84-426E-40DD-AFC4-6F175D3DCCD1}">
              <a14:hiddenFill xmlns:a14="http://schemas.microsoft.com/office/drawing/2010/main">
                <a:solidFill>
                  <a:srgbClr val="FFFFFF"/>
                </a:solidFill>
              </a14:hiddenFill>
            </a:ext>
          </a:extLst>
        </p:spPr>
      </p:pic>
      <p:sp>
        <p:nvSpPr>
          <p:cNvPr id="30" name="テキスト ボックス 29">
            <a:extLst>
              <a:ext uri="{FF2B5EF4-FFF2-40B4-BE49-F238E27FC236}">
                <a16:creationId xmlns:a16="http://schemas.microsoft.com/office/drawing/2014/main" id="{1E0CC54C-82B6-E4C8-2974-F2B03FF48593}"/>
              </a:ext>
            </a:extLst>
          </p:cNvPr>
          <p:cNvSpPr txBox="1"/>
          <p:nvPr/>
        </p:nvSpPr>
        <p:spPr>
          <a:xfrm>
            <a:off x="397479" y="3195501"/>
            <a:ext cx="307777" cy="61555"/>
          </a:xfrm>
          <a:prstGeom prst="rect">
            <a:avLst/>
          </a:prstGeom>
          <a:noFill/>
        </p:spPr>
        <p:txBody>
          <a:bodyPr wrap="none" lIns="0" tIns="0" rIns="0" bIns="0" rtlCol="0">
            <a:spAutoFit/>
          </a:bodyPr>
          <a:lstStyle/>
          <a:p>
            <a:r>
              <a:rPr kumimoji="1" lang="ja-JP" altLang="en-US" sz="400" b="1"/>
              <a:t>地域防災計画</a:t>
            </a:r>
          </a:p>
        </p:txBody>
      </p:sp>
      <p:pic>
        <p:nvPicPr>
          <p:cNvPr id="1040" name="図 1039">
            <a:extLst>
              <a:ext uri="{FF2B5EF4-FFF2-40B4-BE49-F238E27FC236}">
                <a16:creationId xmlns:a16="http://schemas.microsoft.com/office/drawing/2014/main" id="{0A3E4BEA-8F75-118E-9253-569962D89E9A}"/>
              </a:ext>
            </a:extLst>
          </p:cNvPr>
          <p:cNvPicPr>
            <a:picLocks noChangeAspect="1"/>
          </p:cNvPicPr>
          <p:nvPr/>
        </p:nvPicPr>
        <p:blipFill>
          <a:blip r:embed="rId5"/>
          <a:stretch>
            <a:fillRect/>
          </a:stretch>
        </p:blipFill>
        <p:spPr>
          <a:xfrm>
            <a:off x="195618" y="3580660"/>
            <a:ext cx="611206" cy="447821"/>
          </a:xfrm>
          <a:prstGeom prst="rect">
            <a:avLst/>
          </a:prstGeom>
        </p:spPr>
      </p:pic>
      <p:sp>
        <p:nvSpPr>
          <p:cNvPr id="1037" name="テキスト ボックス 1036">
            <a:extLst>
              <a:ext uri="{FF2B5EF4-FFF2-40B4-BE49-F238E27FC236}">
                <a16:creationId xmlns:a16="http://schemas.microsoft.com/office/drawing/2014/main" id="{141A10DE-6C5F-D276-A216-9FC6C0E4B832}"/>
              </a:ext>
            </a:extLst>
          </p:cNvPr>
          <p:cNvSpPr txBox="1"/>
          <p:nvPr/>
        </p:nvSpPr>
        <p:spPr>
          <a:xfrm>
            <a:off x="319648" y="3581745"/>
            <a:ext cx="325410" cy="76944"/>
          </a:xfrm>
          <a:prstGeom prst="rect">
            <a:avLst/>
          </a:prstGeom>
          <a:noFill/>
        </p:spPr>
        <p:txBody>
          <a:bodyPr wrap="none" lIns="0" tIns="0" rIns="0" bIns="0" rtlCol="0">
            <a:spAutoFit/>
          </a:bodyPr>
          <a:lstStyle/>
          <a:p>
            <a:r>
              <a:rPr kumimoji="1" lang="ja-JP" altLang="en-US" sz="500">
                <a:latin typeface="HGP創英角ｺﾞｼｯｸUB" panose="020B0900000000000000" pitchFamily="50" charset="-128"/>
                <a:ea typeface="HGP創英角ｺﾞｼｯｸUB" panose="020B0900000000000000" pitchFamily="50" charset="-128"/>
              </a:rPr>
              <a:t>タイムライン</a:t>
            </a:r>
          </a:p>
        </p:txBody>
      </p:sp>
      <p:sp>
        <p:nvSpPr>
          <p:cNvPr id="1041" name="テキスト ボックス 1040">
            <a:extLst>
              <a:ext uri="{FF2B5EF4-FFF2-40B4-BE49-F238E27FC236}">
                <a16:creationId xmlns:a16="http://schemas.microsoft.com/office/drawing/2014/main" id="{8C5B4A1A-ECFC-9CF1-D38E-210216A67A31}"/>
              </a:ext>
            </a:extLst>
          </p:cNvPr>
          <p:cNvSpPr txBox="1"/>
          <p:nvPr/>
        </p:nvSpPr>
        <p:spPr>
          <a:xfrm>
            <a:off x="2461784" y="2761187"/>
            <a:ext cx="1858585" cy="430887"/>
          </a:xfrm>
          <a:prstGeom prst="rect">
            <a:avLst/>
          </a:prstGeom>
          <a:noFill/>
        </p:spPr>
        <p:txBody>
          <a:bodyPr wrap="square" lIns="0" tIns="0" rIns="0" bIns="0" rtlCol="0">
            <a:spAutoFit/>
          </a:bodyPr>
          <a:lstStyle/>
          <a:p>
            <a:r>
              <a:rPr lang="ja-JP" altLang="en-US" sz="1400"/>
              <a:t>○</a:t>
            </a:r>
            <a:r>
              <a:rPr kumimoji="1" lang="ja-JP" altLang="en-US" sz="1400"/>
              <a:t>時間先にレベル４相当に達するかも</a:t>
            </a:r>
          </a:p>
        </p:txBody>
      </p:sp>
      <p:sp>
        <p:nvSpPr>
          <p:cNvPr id="1042" name="テキスト ボックス 1041">
            <a:extLst>
              <a:ext uri="{FF2B5EF4-FFF2-40B4-BE49-F238E27FC236}">
                <a16:creationId xmlns:a16="http://schemas.microsoft.com/office/drawing/2014/main" id="{A1B3E5D1-9DFF-98C4-5D7D-D9B61A5AE038}"/>
              </a:ext>
            </a:extLst>
          </p:cNvPr>
          <p:cNvSpPr txBox="1"/>
          <p:nvPr/>
        </p:nvSpPr>
        <p:spPr>
          <a:xfrm>
            <a:off x="2461785" y="3891442"/>
            <a:ext cx="1858584" cy="430887"/>
          </a:xfrm>
          <a:prstGeom prst="rect">
            <a:avLst/>
          </a:prstGeom>
          <a:noFill/>
        </p:spPr>
        <p:txBody>
          <a:bodyPr wrap="square" lIns="0" tIns="0" rIns="0" bIns="0" rtlCol="0">
            <a:spAutoFit/>
          </a:bodyPr>
          <a:lstStyle/>
          <a:p>
            <a:r>
              <a:rPr lang="ja-JP" altLang="en-US" sz="1400"/>
              <a:t>事前に関係者に体制の予告をしておこう</a:t>
            </a:r>
            <a:endParaRPr kumimoji="1" lang="ja-JP" altLang="en-US" sz="1400"/>
          </a:p>
        </p:txBody>
      </p:sp>
      <p:sp>
        <p:nvSpPr>
          <p:cNvPr id="1043" name="テキスト ボックス 1042">
            <a:extLst>
              <a:ext uri="{FF2B5EF4-FFF2-40B4-BE49-F238E27FC236}">
                <a16:creationId xmlns:a16="http://schemas.microsoft.com/office/drawing/2014/main" id="{A9CE5158-06DB-1E87-28B0-678AD9B48439}"/>
              </a:ext>
            </a:extLst>
          </p:cNvPr>
          <p:cNvSpPr txBox="1"/>
          <p:nvPr/>
        </p:nvSpPr>
        <p:spPr>
          <a:xfrm>
            <a:off x="2461784" y="3328308"/>
            <a:ext cx="1901825" cy="430887"/>
          </a:xfrm>
          <a:prstGeom prst="rect">
            <a:avLst/>
          </a:prstGeom>
          <a:noFill/>
        </p:spPr>
        <p:txBody>
          <a:bodyPr wrap="square" lIns="0" tIns="0" rIns="0" bIns="0" rtlCol="0">
            <a:spAutoFit/>
          </a:bodyPr>
          <a:lstStyle/>
          <a:p>
            <a:r>
              <a:rPr kumimoji="1" lang="ja-JP" altLang="en-US" sz="1400"/>
              <a:t>計画と照らして時点毎の対応を確認</a:t>
            </a:r>
          </a:p>
        </p:txBody>
      </p:sp>
      <p:sp>
        <p:nvSpPr>
          <p:cNvPr id="1044" name="四角形: 角を丸くする 1043">
            <a:extLst>
              <a:ext uri="{FF2B5EF4-FFF2-40B4-BE49-F238E27FC236}">
                <a16:creationId xmlns:a16="http://schemas.microsoft.com/office/drawing/2014/main" id="{302B6417-4223-ED18-3667-AD466BE29622}"/>
              </a:ext>
            </a:extLst>
          </p:cNvPr>
          <p:cNvSpPr/>
          <p:nvPr/>
        </p:nvSpPr>
        <p:spPr>
          <a:xfrm>
            <a:off x="2325008" y="2738489"/>
            <a:ext cx="2038601" cy="491439"/>
          </a:xfrm>
          <a:prstGeom prst="roundRect">
            <a:avLst>
              <a:gd name="adj" fmla="val 23733"/>
            </a:avLst>
          </a:prstGeom>
          <a:no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5" name="四角形: 角を丸くする 1044">
            <a:extLst>
              <a:ext uri="{FF2B5EF4-FFF2-40B4-BE49-F238E27FC236}">
                <a16:creationId xmlns:a16="http://schemas.microsoft.com/office/drawing/2014/main" id="{375653E4-04F8-6B66-AFA8-6C70C1ADBAD6}"/>
              </a:ext>
            </a:extLst>
          </p:cNvPr>
          <p:cNvSpPr/>
          <p:nvPr/>
        </p:nvSpPr>
        <p:spPr>
          <a:xfrm>
            <a:off x="2325008" y="3298031"/>
            <a:ext cx="2038601" cy="491439"/>
          </a:xfrm>
          <a:prstGeom prst="roundRect">
            <a:avLst>
              <a:gd name="adj" fmla="val 23733"/>
            </a:avLst>
          </a:prstGeom>
          <a:no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6" name="四角形: 角を丸くする 1045">
            <a:extLst>
              <a:ext uri="{FF2B5EF4-FFF2-40B4-BE49-F238E27FC236}">
                <a16:creationId xmlns:a16="http://schemas.microsoft.com/office/drawing/2014/main" id="{449E50F5-E2F5-5F1D-C0D8-EED2EC01BAEC}"/>
              </a:ext>
            </a:extLst>
          </p:cNvPr>
          <p:cNvSpPr/>
          <p:nvPr/>
        </p:nvSpPr>
        <p:spPr>
          <a:xfrm>
            <a:off x="2325008" y="3852264"/>
            <a:ext cx="2038600" cy="491439"/>
          </a:xfrm>
          <a:prstGeom prst="roundRect">
            <a:avLst>
              <a:gd name="adj" fmla="val 23733"/>
            </a:avLst>
          </a:prstGeom>
          <a:no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7" name="楕円 1046">
            <a:extLst>
              <a:ext uri="{FF2B5EF4-FFF2-40B4-BE49-F238E27FC236}">
                <a16:creationId xmlns:a16="http://schemas.microsoft.com/office/drawing/2014/main" id="{07C08480-C3D8-B1E7-9C55-172F4E8255F8}"/>
              </a:ext>
            </a:extLst>
          </p:cNvPr>
          <p:cNvSpPr/>
          <p:nvPr/>
        </p:nvSpPr>
        <p:spPr>
          <a:xfrm>
            <a:off x="2255158" y="2834747"/>
            <a:ext cx="112274" cy="268025"/>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8" name="楕円 1047">
            <a:extLst>
              <a:ext uri="{FF2B5EF4-FFF2-40B4-BE49-F238E27FC236}">
                <a16:creationId xmlns:a16="http://schemas.microsoft.com/office/drawing/2014/main" id="{F003ED3A-312D-2D8D-3BFB-E221A54C439E}"/>
              </a:ext>
            </a:extLst>
          </p:cNvPr>
          <p:cNvSpPr/>
          <p:nvPr/>
        </p:nvSpPr>
        <p:spPr>
          <a:xfrm>
            <a:off x="2255158" y="3403273"/>
            <a:ext cx="112274" cy="268025"/>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9" name="楕円 1048">
            <a:extLst>
              <a:ext uri="{FF2B5EF4-FFF2-40B4-BE49-F238E27FC236}">
                <a16:creationId xmlns:a16="http://schemas.microsoft.com/office/drawing/2014/main" id="{83475B1D-3103-EB6F-7AD0-576B9B2CD7D9}"/>
              </a:ext>
            </a:extLst>
          </p:cNvPr>
          <p:cNvSpPr/>
          <p:nvPr/>
        </p:nvSpPr>
        <p:spPr>
          <a:xfrm>
            <a:off x="2255158" y="3951888"/>
            <a:ext cx="112274" cy="268025"/>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0" name="楕円 1049">
            <a:extLst>
              <a:ext uri="{FF2B5EF4-FFF2-40B4-BE49-F238E27FC236}">
                <a16:creationId xmlns:a16="http://schemas.microsoft.com/office/drawing/2014/main" id="{5A0600D2-44D9-93DE-7421-EF36D3C19A99}"/>
              </a:ext>
            </a:extLst>
          </p:cNvPr>
          <p:cNvSpPr/>
          <p:nvPr/>
        </p:nvSpPr>
        <p:spPr>
          <a:xfrm>
            <a:off x="2162857" y="2968759"/>
            <a:ext cx="95250" cy="153266"/>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1" name="楕円 1050">
            <a:extLst>
              <a:ext uri="{FF2B5EF4-FFF2-40B4-BE49-F238E27FC236}">
                <a16:creationId xmlns:a16="http://schemas.microsoft.com/office/drawing/2014/main" id="{E151E4B4-B87D-17B6-E0B9-B5AC066D0156}"/>
              </a:ext>
            </a:extLst>
          </p:cNvPr>
          <p:cNvSpPr/>
          <p:nvPr/>
        </p:nvSpPr>
        <p:spPr>
          <a:xfrm>
            <a:off x="2091955" y="3045081"/>
            <a:ext cx="65535" cy="122160"/>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2" name="楕円 1051">
            <a:extLst>
              <a:ext uri="{FF2B5EF4-FFF2-40B4-BE49-F238E27FC236}">
                <a16:creationId xmlns:a16="http://schemas.microsoft.com/office/drawing/2014/main" id="{6198CD22-BCA6-ADF3-0953-F55F46DCF113}"/>
              </a:ext>
            </a:extLst>
          </p:cNvPr>
          <p:cNvSpPr/>
          <p:nvPr/>
        </p:nvSpPr>
        <p:spPr>
          <a:xfrm>
            <a:off x="2162857" y="3457939"/>
            <a:ext cx="95250" cy="153266"/>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3" name="楕円 1052">
            <a:extLst>
              <a:ext uri="{FF2B5EF4-FFF2-40B4-BE49-F238E27FC236}">
                <a16:creationId xmlns:a16="http://schemas.microsoft.com/office/drawing/2014/main" id="{3D8EF5E2-EDF5-2410-0CE5-E06145E6418C}"/>
              </a:ext>
            </a:extLst>
          </p:cNvPr>
          <p:cNvSpPr/>
          <p:nvPr/>
        </p:nvSpPr>
        <p:spPr>
          <a:xfrm>
            <a:off x="2091955" y="3493192"/>
            <a:ext cx="65535" cy="122160"/>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4" name="楕円 1053">
            <a:extLst>
              <a:ext uri="{FF2B5EF4-FFF2-40B4-BE49-F238E27FC236}">
                <a16:creationId xmlns:a16="http://schemas.microsoft.com/office/drawing/2014/main" id="{66837BAC-9B54-CD83-7CA5-1CDA2E69F724}"/>
              </a:ext>
            </a:extLst>
          </p:cNvPr>
          <p:cNvSpPr/>
          <p:nvPr/>
        </p:nvSpPr>
        <p:spPr>
          <a:xfrm>
            <a:off x="2162857" y="3960274"/>
            <a:ext cx="95250" cy="153266"/>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楕円 1054">
            <a:extLst>
              <a:ext uri="{FF2B5EF4-FFF2-40B4-BE49-F238E27FC236}">
                <a16:creationId xmlns:a16="http://schemas.microsoft.com/office/drawing/2014/main" id="{39D7E829-41DB-361C-E7B4-13223EE757FB}"/>
              </a:ext>
            </a:extLst>
          </p:cNvPr>
          <p:cNvSpPr/>
          <p:nvPr/>
        </p:nvSpPr>
        <p:spPr>
          <a:xfrm>
            <a:off x="2091955" y="3939422"/>
            <a:ext cx="65535" cy="122160"/>
          </a:xfrm>
          <a:prstGeom prst="ellipse">
            <a:avLst/>
          </a:prstGeom>
          <a:solidFill>
            <a:schemeClr val="bg1"/>
          </a:solidFill>
          <a:ln w="127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6" name="テキスト ボックス 1055">
            <a:extLst>
              <a:ext uri="{FF2B5EF4-FFF2-40B4-BE49-F238E27FC236}">
                <a16:creationId xmlns:a16="http://schemas.microsoft.com/office/drawing/2014/main" id="{3654AB2E-51C8-B762-28AB-9A21245A9622}"/>
              </a:ext>
            </a:extLst>
          </p:cNvPr>
          <p:cNvSpPr txBox="1"/>
          <p:nvPr/>
        </p:nvSpPr>
        <p:spPr>
          <a:xfrm>
            <a:off x="4686300" y="4819267"/>
            <a:ext cx="4292600" cy="830997"/>
          </a:xfrm>
          <a:prstGeom prst="rect">
            <a:avLst/>
          </a:prstGeom>
          <a:noFill/>
        </p:spPr>
        <p:txBody>
          <a:bodyPr wrap="square" lIns="91440" tIns="45720" rIns="91440" bIns="45720" rtlCol="0" anchor="t">
            <a:spAutoFit/>
          </a:bodyPr>
          <a:lstStyle/>
          <a:p>
            <a:pPr marL="285750" indent="-285750">
              <a:spcAft>
                <a:spcPts val="0"/>
              </a:spcAft>
              <a:buFont typeface="Wingdings" panose="05000000000000000000" pitchFamily="2" charset="2"/>
              <a:buChar char="Ø"/>
            </a:pPr>
            <a:r>
              <a:rPr lang="ja-JP" altLang="en-US" sz="1600">
                <a:latin typeface="メイリオ" panose="020B0604030504040204" pitchFamily="50" charset="-128"/>
                <a:ea typeface="メイリオ" panose="020B0604030504040204" pitchFamily="50" charset="-128"/>
              </a:rPr>
              <a:t>警報・注意報をトリガーに、自治体からの避難情報や周辺状況も鑑みて、避難等の災害対応を実施</a:t>
            </a:r>
          </a:p>
        </p:txBody>
      </p:sp>
      <p:pic>
        <p:nvPicPr>
          <p:cNvPr id="1057" name="Picture 4">
            <a:extLst>
              <a:ext uri="{FF2B5EF4-FFF2-40B4-BE49-F238E27FC236}">
                <a16:creationId xmlns:a16="http://schemas.microsoft.com/office/drawing/2014/main" id="{AC11F243-17E1-4735-43C6-6C509EF3FCFB}"/>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940248" y="5363215"/>
            <a:ext cx="1005943" cy="1297451"/>
          </a:xfrm>
          <a:prstGeom prst="rect">
            <a:avLst/>
          </a:prstGeom>
          <a:noFill/>
          <a:extLst>
            <a:ext uri="{909E8E84-426E-40DD-AFC4-6F175D3DCCD1}">
              <a14:hiddenFill xmlns:a14="http://schemas.microsoft.com/office/drawing/2010/main">
                <a:solidFill>
                  <a:srgbClr val="FFFFFF"/>
                </a:solidFill>
              </a14:hiddenFill>
            </a:ext>
          </a:extLst>
        </p:spPr>
      </p:pic>
      <p:pic>
        <p:nvPicPr>
          <p:cNvPr id="1058" name="図 1057">
            <a:extLst>
              <a:ext uri="{FF2B5EF4-FFF2-40B4-BE49-F238E27FC236}">
                <a16:creationId xmlns:a16="http://schemas.microsoft.com/office/drawing/2014/main" id="{DC63585D-0D51-E091-5827-DC4D53EB36AD}"/>
              </a:ext>
            </a:extLst>
          </p:cNvPr>
          <p:cNvPicPr>
            <a:picLocks noChangeAspect="1"/>
          </p:cNvPicPr>
          <p:nvPr/>
        </p:nvPicPr>
        <p:blipFill>
          <a:blip r:embed="rId3"/>
          <a:srcRect r="16161" b="38795"/>
          <a:stretch/>
        </p:blipFill>
        <p:spPr>
          <a:xfrm>
            <a:off x="348300" y="5847831"/>
            <a:ext cx="517988" cy="271781"/>
          </a:xfrm>
          <a:prstGeom prst="rect">
            <a:avLst/>
          </a:prstGeom>
        </p:spPr>
      </p:pic>
      <p:sp>
        <p:nvSpPr>
          <p:cNvPr id="1060" name="吹き出し: 円形 1059">
            <a:extLst>
              <a:ext uri="{FF2B5EF4-FFF2-40B4-BE49-F238E27FC236}">
                <a16:creationId xmlns:a16="http://schemas.microsoft.com/office/drawing/2014/main" id="{FFC6313E-C143-A410-207D-2AA704B644B8}"/>
              </a:ext>
            </a:extLst>
          </p:cNvPr>
          <p:cNvSpPr/>
          <p:nvPr/>
        </p:nvSpPr>
        <p:spPr>
          <a:xfrm>
            <a:off x="195617" y="5752125"/>
            <a:ext cx="832263" cy="476251"/>
          </a:xfrm>
          <a:prstGeom prst="wedgeEllipseCallout">
            <a:avLst>
              <a:gd name="adj1" fmla="val 79142"/>
              <a:gd name="adj2" fmla="val 38329"/>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1" name="テキスト ボックス 1060">
            <a:extLst>
              <a:ext uri="{FF2B5EF4-FFF2-40B4-BE49-F238E27FC236}">
                <a16:creationId xmlns:a16="http://schemas.microsoft.com/office/drawing/2014/main" id="{0FC19EF0-D519-ACFB-4E47-7247CBAC475F}"/>
              </a:ext>
            </a:extLst>
          </p:cNvPr>
          <p:cNvSpPr txBox="1"/>
          <p:nvPr/>
        </p:nvSpPr>
        <p:spPr>
          <a:xfrm>
            <a:off x="2294267" y="5375769"/>
            <a:ext cx="1570526" cy="430887"/>
          </a:xfrm>
          <a:prstGeom prst="rect">
            <a:avLst/>
          </a:prstGeom>
          <a:noFill/>
        </p:spPr>
        <p:txBody>
          <a:bodyPr wrap="square" lIns="0" tIns="0" rIns="0" bIns="0" rtlCol="0">
            <a:spAutoFit/>
          </a:bodyPr>
          <a:lstStyle/>
          <a:p>
            <a:r>
              <a:rPr lang="ja-JP" altLang="en-US" sz="1400"/>
              <a:t>○</a:t>
            </a:r>
            <a:r>
              <a:rPr kumimoji="1" lang="ja-JP" altLang="en-US" sz="1400"/>
              <a:t>時間先にレベル４</a:t>
            </a:r>
            <a:r>
              <a:rPr lang="ja-JP" altLang="en-US" sz="1400"/>
              <a:t>相当</a:t>
            </a:r>
            <a:r>
              <a:rPr kumimoji="1" lang="ja-JP" altLang="en-US" sz="1400"/>
              <a:t>に達するかも</a:t>
            </a:r>
          </a:p>
        </p:txBody>
      </p:sp>
      <p:sp>
        <p:nvSpPr>
          <p:cNvPr id="1062" name="四角形: 角を丸くする 1061">
            <a:extLst>
              <a:ext uri="{FF2B5EF4-FFF2-40B4-BE49-F238E27FC236}">
                <a16:creationId xmlns:a16="http://schemas.microsoft.com/office/drawing/2014/main" id="{7753CB22-1CDB-8080-A992-CBB5C42B228B}"/>
              </a:ext>
            </a:extLst>
          </p:cNvPr>
          <p:cNvSpPr/>
          <p:nvPr/>
        </p:nvSpPr>
        <p:spPr>
          <a:xfrm>
            <a:off x="2157490" y="5353071"/>
            <a:ext cx="1782050" cy="491439"/>
          </a:xfrm>
          <a:prstGeom prst="roundRect">
            <a:avLst>
              <a:gd name="adj" fmla="val 23733"/>
            </a:avLst>
          </a:prstGeom>
          <a:no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3" name="楕円 1062">
            <a:extLst>
              <a:ext uri="{FF2B5EF4-FFF2-40B4-BE49-F238E27FC236}">
                <a16:creationId xmlns:a16="http://schemas.microsoft.com/office/drawing/2014/main" id="{0FF5D056-FE1C-3088-5608-87EEE2CE1441}"/>
              </a:ext>
            </a:extLst>
          </p:cNvPr>
          <p:cNvSpPr/>
          <p:nvPr/>
        </p:nvSpPr>
        <p:spPr>
          <a:xfrm>
            <a:off x="2087640" y="5449329"/>
            <a:ext cx="112274" cy="268025"/>
          </a:xfrm>
          <a:prstGeom prst="ellipse">
            <a:avLst/>
          </a:prstGeom>
          <a:solidFill>
            <a:schemeClr val="bg1"/>
          </a:solid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4" name="楕円 1063">
            <a:extLst>
              <a:ext uri="{FF2B5EF4-FFF2-40B4-BE49-F238E27FC236}">
                <a16:creationId xmlns:a16="http://schemas.microsoft.com/office/drawing/2014/main" id="{618CB9FB-5387-234E-6AF7-9FA2527EAE0B}"/>
              </a:ext>
            </a:extLst>
          </p:cNvPr>
          <p:cNvSpPr/>
          <p:nvPr/>
        </p:nvSpPr>
        <p:spPr>
          <a:xfrm>
            <a:off x="1995339" y="5583341"/>
            <a:ext cx="95250" cy="153266"/>
          </a:xfrm>
          <a:prstGeom prst="ellipse">
            <a:avLst/>
          </a:prstGeom>
          <a:solidFill>
            <a:schemeClr val="bg1"/>
          </a:solid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5" name="楕円 1064">
            <a:extLst>
              <a:ext uri="{FF2B5EF4-FFF2-40B4-BE49-F238E27FC236}">
                <a16:creationId xmlns:a16="http://schemas.microsoft.com/office/drawing/2014/main" id="{CF723A3E-9BD3-224F-6D89-2C728163F133}"/>
              </a:ext>
            </a:extLst>
          </p:cNvPr>
          <p:cNvSpPr/>
          <p:nvPr/>
        </p:nvSpPr>
        <p:spPr>
          <a:xfrm>
            <a:off x="1924437" y="5659663"/>
            <a:ext cx="65535" cy="122160"/>
          </a:xfrm>
          <a:prstGeom prst="ellipse">
            <a:avLst/>
          </a:prstGeom>
          <a:solidFill>
            <a:schemeClr val="bg1"/>
          </a:solid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6" name="テキスト ボックス 1065">
            <a:extLst>
              <a:ext uri="{FF2B5EF4-FFF2-40B4-BE49-F238E27FC236}">
                <a16:creationId xmlns:a16="http://schemas.microsoft.com/office/drawing/2014/main" id="{848F0600-9470-FD06-903C-41B4C658EC22}"/>
              </a:ext>
            </a:extLst>
          </p:cNvPr>
          <p:cNvSpPr txBox="1"/>
          <p:nvPr/>
        </p:nvSpPr>
        <p:spPr>
          <a:xfrm>
            <a:off x="2261675" y="5937915"/>
            <a:ext cx="1437686" cy="646331"/>
          </a:xfrm>
          <a:prstGeom prst="rect">
            <a:avLst/>
          </a:prstGeom>
          <a:noFill/>
        </p:spPr>
        <p:txBody>
          <a:bodyPr wrap="square" lIns="0" tIns="0" rIns="0" bIns="0" rtlCol="0">
            <a:spAutoFit/>
          </a:bodyPr>
          <a:lstStyle/>
          <a:p>
            <a:r>
              <a:rPr lang="ja-JP" altLang="en-US" sz="1400"/>
              <a:t>マイタイムラインでこの後の行動を</a:t>
            </a:r>
            <a:endParaRPr lang="en-US" altLang="ja-JP" sz="1400"/>
          </a:p>
          <a:p>
            <a:r>
              <a:rPr lang="ja-JP" altLang="en-US" sz="1400"/>
              <a:t>確認しておこう</a:t>
            </a:r>
            <a:endParaRPr kumimoji="1" lang="ja-JP" altLang="en-US" sz="1400"/>
          </a:p>
        </p:txBody>
      </p:sp>
      <p:sp>
        <p:nvSpPr>
          <p:cNvPr id="1067" name="四角形: 角を丸くする 1066">
            <a:extLst>
              <a:ext uri="{FF2B5EF4-FFF2-40B4-BE49-F238E27FC236}">
                <a16:creationId xmlns:a16="http://schemas.microsoft.com/office/drawing/2014/main" id="{412CE3E8-E474-E767-C94B-B78F58894A77}"/>
              </a:ext>
            </a:extLst>
          </p:cNvPr>
          <p:cNvSpPr/>
          <p:nvPr/>
        </p:nvSpPr>
        <p:spPr>
          <a:xfrm>
            <a:off x="2157491" y="5893602"/>
            <a:ext cx="1782050" cy="764771"/>
          </a:xfrm>
          <a:prstGeom prst="roundRect">
            <a:avLst>
              <a:gd name="adj" fmla="val 17755"/>
            </a:avLst>
          </a:prstGeom>
          <a:no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8" name="楕円 1067">
            <a:extLst>
              <a:ext uri="{FF2B5EF4-FFF2-40B4-BE49-F238E27FC236}">
                <a16:creationId xmlns:a16="http://schemas.microsoft.com/office/drawing/2014/main" id="{7FC2AF47-C758-00E5-EBF0-57CAA25C5F73}"/>
              </a:ext>
            </a:extLst>
          </p:cNvPr>
          <p:cNvSpPr/>
          <p:nvPr/>
        </p:nvSpPr>
        <p:spPr>
          <a:xfrm>
            <a:off x="2087640" y="6097133"/>
            <a:ext cx="112274" cy="268025"/>
          </a:xfrm>
          <a:prstGeom prst="ellipse">
            <a:avLst/>
          </a:prstGeom>
          <a:solidFill>
            <a:schemeClr val="bg1"/>
          </a:solid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9" name="楕円 1068">
            <a:extLst>
              <a:ext uri="{FF2B5EF4-FFF2-40B4-BE49-F238E27FC236}">
                <a16:creationId xmlns:a16="http://schemas.microsoft.com/office/drawing/2014/main" id="{8EE034FB-E18A-C67D-126A-D27274D6B158}"/>
              </a:ext>
            </a:extLst>
          </p:cNvPr>
          <p:cNvSpPr/>
          <p:nvPr/>
        </p:nvSpPr>
        <p:spPr>
          <a:xfrm>
            <a:off x="1995339" y="6100275"/>
            <a:ext cx="95250" cy="153266"/>
          </a:xfrm>
          <a:prstGeom prst="ellipse">
            <a:avLst/>
          </a:prstGeom>
          <a:solidFill>
            <a:schemeClr val="bg1"/>
          </a:solid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0" name="楕円 1069">
            <a:extLst>
              <a:ext uri="{FF2B5EF4-FFF2-40B4-BE49-F238E27FC236}">
                <a16:creationId xmlns:a16="http://schemas.microsoft.com/office/drawing/2014/main" id="{FA2954B8-5B92-57B4-911F-EE94133552A9}"/>
              </a:ext>
            </a:extLst>
          </p:cNvPr>
          <p:cNvSpPr/>
          <p:nvPr/>
        </p:nvSpPr>
        <p:spPr>
          <a:xfrm>
            <a:off x="1924437" y="6040262"/>
            <a:ext cx="65535" cy="122160"/>
          </a:xfrm>
          <a:prstGeom prst="ellipse">
            <a:avLst/>
          </a:prstGeom>
          <a:solidFill>
            <a:schemeClr val="bg1"/>
          </a:solid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72" name="Picture 8">
            <a:extLst>
              <a:ext uri="{FF2B5EF4-FFF2-40B4-BE49-F238E27FC236}">
                <a16:creationId xmlns:a16="http://schemas.microsoft.com/office/drawing/2014/main" id="{B4642951-BC08-0C29-D1DA-DF817C5C4D3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34386" y="3634544"/>
            <a:ext cx="1011629" cy="1007896"/>
          </a:xfrm>
          <a:prstGeom prst="rect">
            <a:avLst/>
          </a:prstGeom>
          <a:noFill/>
          <a:extLst>
            <a:ext uri="{909E8E84-426E-40DD-AFC4-6F175D3DCCD1}">
              <a14:hiddenFill xmlns:a14="http://schemas.microsoft.com/office/drawing/2010/main">
                <a:solidFill>
                  <a:srgbClr val="FFFFFF"/>
                </a:solidFill>
              </a14:hiddenFill>
            </a:ext>
          </a:extLst>
        </p:spPr>
      </p:pic>
      <p:sp>
        <p:nvSpPr>
          <p:cNvPr id="1073" name="星: 24 pt 1072">
            <a:extLst>
              <a:ext uri="{FF2B5EF4-FFF2-40B4-BE49-F238E27FC236}">
                <a16:creationId xmlns:a16="http://schemas.microsoft.com/office/drawing/2014/main" id="{B8EEBEC2-FCFA-F900-16E4-5990AD5770BE}"/>
              </a:ext>
            </a:extLst>
          </p:cNvPr>
          <p:cNvSpPr/>
          <p:nvPr/>
        </p:nvSpPr>
        <p:spPr>
          <a:xfrm>
            <a:off x="4794908" y="3030020"/>
            <a:ext cx="1987943" cy="479224"/>
          </a:xfrm>
          <a:prstGeom prst="star24">
            <a:avLst/>
          </a:prstGeom>
          <a:solidFill>
            <a:srgbClr val="FF2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kumimoji="1" lang="ja-JP" altLang="en-US"/>
          </a:p>
        </p:txBody>
      </p:sp>
      <p:sp>
        <p:nvSpPr>
          <p:cNvPr id="1074" name="星: 24 pt 1073">
            <a:extLst>
              <a:ext uri="{FF2B5EF4-FFF2-40B4-BE49-F238E27FC236}">
                <a16:creationId xmlns:a16="http://schemas.microsoft.com/office/drawing/2014/main" id="{9CEF84A8-A16E-3E28-72D2-0C2DE48902C1}"/>
              </a:ext>
            </a:extLst>
          </p:cNvPr>
          <p:cNvSpPr/>
          <p:nvPr/>
        </p:nvSpPr>
        <p:spPr>
          <a:xfrm>
            <a:off x="4794908" y="3786790"/>
            <a:ext cx="1987943" cy="479224"/>
          </a:xfrm>
          <a:prstGeom prst="star24">
            <a:avLst/>
          </a:prstGeom>
          <a:solidFill>
            <a:srgbClr val="AA00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kumimoji="1" lang="ja-JP" altLang="en-US"/>
          </a:p>
        </p:txBody>
      </p:sp>
      <p:sp>
        <p:nvSpPr>
          <p:cNvPr id="1075" name="テキスト ボックス 1074">
            <a:extLst>
              <a:ext uri="{FF2B5EF4-FFF2-40B4-BE49-F238E27FC236}">
                <a16:creationId xmlns:a16="http://schemas.microsoft.com/office/drawing/2014/main" id="{4EE630F2-2560-B194-F00C-71DBA0DA3D7D}"/>
              </a:ext>
            </a:extLst>
          </p:cNvPr>
          <p:cNvSpPr txBox="1"/>
          <p:nvPr/>
        </p:nvSpPr>
        <p:spPr>
          <a:xfrm>
            <a:off x="5320990" y="3142505"/>
            <a:ext cx="985847" cy="215444"/>
          </a:xfrm>
          <a:prstGeom prst="rect">
            <a:avLst/>
          </a:prstGeom>
          <a:noFill/>
        </p:spPr>
        <p:txBody>
          <a:bodyPr wrap="none" lIns="0" tIns="0" rIns="0" bIns="0" rtlCol="0">
            <a:spAutoFit/>
          </a:bodyPr>
          <a:lstStyle/>
          <a:p>
            <a:r>
              <a:rPr kumimoji="1" lang="ja-JP" altLang="en-US" sz="1400" b="1">
                <a:solidFill>
                  <a:srgbClr val="FFFFFF"/>
                </a:solidFill>
                <a:latin typeface="+mn-ea"/>
                <a:ea typeface="+mn-ea"/>
              </a:rPr>
              <a:t>レベル３警報</a:t>
            </a:r>
          </a:p>
        </p:txBody>
      </p:sp>
      <p:sp>
        <p:nvSpPr>
          <p:cNvPr id="1076" name="テキスト ボックス 1075">
            <a:extLst>
              <a:ext uri="{FF2B5EF4-FFF2-40B4-BE49-F238E27FC236}">
                <a16:creationId xmlns:a16="http://schemas.microsoft.com/office/drawing/2014/main" id="{8CB0DFA6-2C54-682A-E8AE-F4093929A232}"/>
              </a:ext>
            </a:extLst>
          </p:cNvPr>
          <p:cNvSpPr txBox="1"/>
          <p:nvPr/>
        </p:nvSpPr>
        <p:spPr>
          <a:xfrm>
            <a:off x="5114536" y="3896447"/>
            <a:ext cx="1344920" cy="215444"/>
          </a:xfrm>
          <a:prstGeom prst="rect">
            <a:avLst/>
          </a:prstGeom>
          <a:noFill/>
        </p:spPr>
        <p:txBody>
          <a:bodyPr wrap="none" lIns="0" tIns="0" rIns="0" bIns="0" rtlCol="0">
            <a:spAutoFit/>
          </a:bodyPr>
          <a:lstStyle/>
          <a:p>
            <a:r>
              <a:rPr kumimoji="1" lang="ja-JP" altLang="en-US" sz="1400" b="1">
                <a:solidFill>
                  <a:srgbClr val="FFFFFF"/>
                </a:solidFill>
                <a:latin typeface="+mn-ea"/>
                <a:ea typeface="+mn-ea"/>
              </a:rPr>
              <a:t>レベル</a:t>
            </a:r>
            <a:r>
              <a:rPr lang="ja-JP" altLang="en-US" sz="1400" b="1">
                <a:solidFill>
                  <a:srgbClr val="FFFFFF"/>
                </a:solidFill>
                <a:latin typeface="+mn-ea"/>
                <a:ea typeface="+mn-ea"/>
              </a:rPr>
              <a:t>４危険</a:t>
            </a:r>
            <a:r>
              <a:rPr kumimoji="1" lang="ja-JP" altLang="en-US" sz="1400" b="1">
                <a:solidFill>
                  <a:srgbClr val="FFFFFF"/>
                </a:solidFill>
                <a:latin typeface="+mn-ea"/>
                <a:ea typeface="+mn-ea"/>
              </a:rPr>
              <a:t>警報</a:t>
            </a:r>
          </a:p>
        </p:txBody>
      </p:sp>
      <p:pic>
        <p:nvPicPr>
          <p:cNvPr id="1077" name="Picture 10">
            <a:extLst>
              <a:ext uri="{FF2B5EF4-FFF2-40B4-BE49-F238E27FC236}">
                <a16:creationId xmlns:a16="http://schemas.microsoft.com/office/drawing/2014/main" id="{7D43E82B-46E6-4332-72A2-11D529982D2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500058" y="2658854"/>
            <a:ext cx="903853" cy="961735"/>
          </a:xfrm>
          <a:prstGeom prst="rect">
            <a:avLst/>
          </a:prstGeom>
          <a:noFill/>
          <a:extLst>
            <a:ext uri="{909E8E84-426E-40DD-AFC4-6F175D3DCCD1}">
              <a14:hiddenFill xmlns:a14="http://schemas.microsoft.com/office/drawing/2010/main">
                <a:solidFill>
                  <a:srgbClr val="FFFFFF"/>
                </a:solidFill>
              </a14:hiddenFill>
            </a:ext>
          </a:extLst>
        </p:spPr>
      </p:pic>
      <p:sp>
        <p:nvSpPr>
          <p:cNvPr id="1078" name="吹き出し: 円形 1077">
            <a:extLst>
              <a:ext uri="{FF2B5EF4-FFF2-40B4-BE49-F238E27FC236}">
                <a16:creationId xmlns:a16="http://schemas.microsoft.com/office/drawing/2014/main" id="{3E7FA58D-C17C-9B28-A291-E6EBAB901CB4}"/>
              </a:ext>
            </a:extLst>
          </p:cNvPr>
          <p:cNvSpPr/>
          <p:nvPr/>
        </p:nvSpPr>
        <p:spPr>
          <a:xfrm>
            <a:off x="7623626" y="2700389"/>
            <a:ext cx="1362016" cy="612648"/>
          </a:xfrm>
          <a:prstGeom prst="wedgeEllipseCallout">
            <a:avLst>
              <a:gd name="adj1" fmla="val -64098"/>
              <a:gd name="adj2" fmla="val 7773"/>
            </a:avLst>
          </a:prstGeom>
          <a:solidFill>
            <a:schemeClr val="bg1"/>
          </a:solidFill>
          <a:ln>
            <a:solidFill>
              <a:srgbClr val="FF28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9" name="吹き出し: 円形 1078">
            <a:extLst>
              <a:ext uri="{FF2B5EF4-FFF2-40B4-BE49-F238E27FC236}">
                <a16:creationId xmlns:a16="http://schemas.microsoft.com/office/drawing/2014/main" id="{3188FEE5-B57A-72CC-F75D-27A0891B957B}"/>
              </a:ext>
            </a:extLst>
          </p:cNvPr>
          <p:cNvSpPr/>
          <p:nvPr/>
        </p:nvSpPr>
        <p:spPr>
          <a:xfrm>
            <a:off x="7623626" y="3377733"/>
            <a:ext cx="1362016" cy="612648"/>
          </a:xfrm>
          <a:prstGeom prst="wedgeEllipseCallout">
            <a:avLst>
              <a:gd name="adj1" fmla="val -60182"/>
              <a:gd name="adj2" fmla="val -933"/>
            </a:avLst>
          </a:prstGeom>
          <a:noFill/>
          <a:ln>
            <a:solidFill>
              <a:srgbClr val="FF28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0" name="テキスト ボックス 1079">
            <a:extLst>
              <a:ext uri="{FF2B5EF4-FFF2-40B4-BE49-F238E27FC236}">
                <a16:creationId xmlns:a16="http://schemas.microsoft.com/office/drawing/2014/main" id="{48309E13-CE0E-0FA1-0C65-96BDD29CA5DA}"/>
              </a:ext>
            </a:extLst>
          </p:cNvPr>
          <p:cNvSpPr txBox="1"/>
          <p:nvPr/>
        </p:nvSpPr>
        <p:spPr>
          <a:xfrm>
            <a:off x="7837540" y="2767488"/>
            <a:ext cx="961802" cy="461665"/>
          </a:xfrm>
          <a:prstGeom prst="rect">
            <a:avLst/>
          </a:prstGeom>
          <a:noFill/>
        </p:spPr>
        <p:txBody>
          <a:bodyPr wrap="none" lIns="0" tIns="0" rIns="0" bIns="0" rtlCol="0">
            <a:spAutoFit/>
          </a:bodyPr>
          <a:lstStyle/>
          <a:p>
            <a:pPr algn="ctr"/>
            <a:r>
              <a:rPr kumimoji="1" lang="ja-JP" altLang="en-US" sz="1500" b="1">
                <a:solidFill>
                  <a:sysClr val="windowText" lastClr="000000"/>
                </a:solidFill>
                <a:latin typeface="+mn-ea"/>
                <a:ea typeface="+mn-ea"/>
              </a:rPr>
              <a:t>第〇次体制</a:t>
            </a:r>
            <a:endParaRPr kumimoji="1" lang="en-US" altLang="ja-JP" sz="1500" b="1">
              <a:solidFill>
                <a:sysClr val="windowText" lastClr="000000"/>
              </a:solidFill>
              <a:latin typeface="+mn-ea"/>
              <a:ea typeface="+mn-ea"/>
            </a:endParaRPr>
          </a:p>
          <a:p>
            <a:pPr algn="ctr"/>
            <a:r>
              <a:rPr kumimoji="1" lang="ja-JP" altLang="en-US" sz="1500" b="1">
                <a:solidFill>
                  <a:sysClr val="windowText" lastClr="000000"/>
                </a:solidFill>
                <a:latin typeface="+mn-ea"/>
                <a:ea typeface="+mn-ea"/>
              </a:rPr>
              <a:t>確立</a:t>
            </a:r>
          </a:p>
        </p:txBody>
      </p:sp>
      <p:sp>
        <p:nvSpPr>
          <p:cNvPr id="1081" name="吹き出し: 円形 1080">
            <a:extLst>
              <a:ext uri="{FF2B5EF4-FFF2-40B4-BE49-F238E27FC236}">
                <a16:creationId xmlns:a16="http://schemas.microsoft.com/office/drawing/2014/main" id="{AECFDAC0-F87B-0898-BED0-D052BD55BAC8}"/>
              </a:ext>
            </a:extLst>
          </p:cNvPr>
          <p:cNvSpPr/>
          <p:nvPr/>
        </p:nvSpPr>
        <p:spPr>
          <a:xfrm>
            <a:off x="7623626" y="4051913"/>
            <a:ext cx="1362016" cy="612648"/>
          </a:xfrm>
          <a:prstGeom prst="wedgeEllipseCallout">
            <a:avLst>
              <a:gd name="adj1" fmla="val -65590"/>
              <a:gd name="adj2" fmla="val -51929"/>
            </a:avLst>
          </a:prstGeom>
          <a:noFill/>
          <a:ln>
            <a:solidFill>
              <a:srgbClr val="AA00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2" name="テキスト ボックス 1081">
            <a:extLst>
              <a:ext uri="{FF2B5EF4-FFF2-40B4-BE49-F238E27FC236}">
                <a16:creationId xmlns:a16="http://schemas.microsoft.com/office/drawing/2014/main" id="{ED532B31-5828-BED0-4CF8-A97F19DE814D}"/>
              </a:ext>
            </a:extLst>
          </p:cNvPr>
          <p:cNvSpPr txBox="1"/>
          <p:nvPr/>
        </p:nvSpPr>
        <p:spPr>
          <a:xfrm>
            <a:off x="7933725" y="3449062"/>
            <a:ext cx="769441" cy="461665"/>
          </a:xfrm>
          <a:prstGeom prst="rect">
            <a:avLst/>
          </a:prstGeom>
          <a:noFill/>
        </p:spPr>
        <p:txBody>
          <a:bodyPr wrap="none" lIns="0" tIns="0" rIns="0" bIns="0" rtlCol="0">
            <a:spAutoFit/>
          </a:bodyPr>
          <a:lstStyle/>
          <a:p>
            <a:pPr algn="ctr"/>
            <a:r>
              <a:rPr kumimoji="1" lang="ja-JP" altLang="en-US" sz="1500" b="1">
                <a:solidFill>
                  <a:sysClr val="windowText" lastClr="000000"/>
                </a:solidFill>
                <a:latin typeface="+mn-ea"/>
                <a:ea typeface="+mn-ea"/>
              </a:rPr>
              <a:t>高齢者等</a:t>
            </a:r>
            <a:endParaRPr kumimoji="1" lang="en-US" altLang="ja-JP" sz="1500" b="1">
              <a:solidFill>
                <a:sysClr val="windowText" lastClr="000000"/>
              </a:solidFill>
              <a:latin typeface="+mn-ea"/>
              <a:ea typeface="+mn-ea"/>
            </a:endParaRPr>
          </a:p>
          <a:p>
            <a:pPr algn="ctr"/>
            <a:r>
              <a:rPr kumimoji="1" lang="ja-JP" altLang="en-US" sz="1500" b="1">
                <a:solidFill>
                  <a:sysClr val="windowText" lastClr="000000"/>
                </a:solidFill>
                <a:latin typeface="+mn-ea"/>
                <a:ea typeface="+mn-ea"/>
              </a:rPr>
              <a:t>避難発令</a:t>
            </a:r>
          </a:p>
        </p:txBody>
      </p:sp>
      <p:sp>
        <p:nvSpPr>
          <p:cNvPr id="1083" name="テキスト ボックス 1082">
            <a:extLst>
              <a:ext uri="{FF2B5EF4-FFF2-40B4-BE49-F238E27FC236}">
                <a16:creationId xmlns:a16="http://schemas.microsoft.com/office/drawing/2014/main" id="{8A079D62-C6B8-1BE8-5986-3D0D883472D8}"/>
              </a:ext>
            </a:extLst>
          </p:cNvPr>
          <p:cNvSpPr txBox="1"/>
          <p:nvPr/>
        </p:nvSpPr>
        <p:spPr>
          <a:xfrm>
            <a:off x="7933725" y="4126981"/>
            <a:ext cx="769441" cy="461665"/>
          </a:xfrm>
          <a:prstGeom prst="rect">
            <a:avLst/>
          </a:prstGeom>
          <a:noFill/>
        </p:spPr>
        <p:txBody>
          <a:bodyPr wrap="none" lIns="0" tIns="0" rIns="0" bIns="0" rtlCol="0">
            <a:spAutoFit/>
          </a:bodyPr>
          <a:lstStyle/>
          <a:p>
            <a:pPr algn="ctr"/>
            <a:r>
              <a:rPr kumimoji="1" lang="ja-JP" altLang="en-US" sz="1500" b="1">
                <a:solidFill>
                  <a:sysClr val="windowText" lastClr="000000"/>
                </a:solidFill>
                <a:latin typeface="+mn-ea"/>
                <a:ea typeface="+mn-ea"/>
              </a:rPr>
              <a:t>避難指示</a:t>
            </a:r>
            <a:endParaRPr kumimoji="1" lang="en-US" altLang="ja-JP" sz="1500" b="1">
              <a:solidFill>
                <a:sysClr val="windowText" lastClr="000000"/>
              </a:solidFill>
              <a:latin typeface="+mn-ea"/>
              <a:ea typeface="+mn-ea"/>
            </a:endParaRPr>
          </a:p>
          <a:p>
            <a:pPr algn="ctr"/>
            <a:r>
              <a:rPr lang="ja-JP" altLang="en-US" sz="1500" b="1">
                <a:solidFill>
                  <a:sysClr val="windowText" lastClr="000000"/>
                </a:solidFill>
                <a:latin typeface="+mn-ea"/>
                <a:ea typeface="+mn-ea"/>
              </a:rPr>
              <a:t>発令</a:t>
            </a:r>
            <a:endParaRPr kumimoji="1" lang="ja-JP" altLang="en-US" sz="1500" b="1">
              <a:solidFill>
                <a:sysClr val="windowText" lastClr="000000"/>
              </a:solidFill>
              <a:latin typeface="+mn-ea"/>
              <a:ea typeface="+mn-ea"/>
            </a:endParaRPr>
          </a:p>
        </p:txBody>
      </p:sp>
      <p:sp>
        <p:nvSpPr>
          <p:cNvPr id="1084" name="星: 24 pt 1083">
            <a:extLst>
              <a:ext uri="{FF2B5EF4-FFF2-40B4-BE49-F238E27FC236}">
                <a16:creationId xmlns:a16="http://schemas.microsoft.com/office/drawing/2014/main" id="{F378DF69-2B9D-9B7E-07F4-F5D8C47DC9B5}"/>
              </a:ext>
            </a:extLst>
          </p:cNvPr>
          <p:cNvSpPr/>
          <p:nvPr/>
        </p:nvSpPr>
        <p:spPr>
          <a:xfrm>
            <a:off x="4794908" y="5602270"/>
            <a:ext cx="1987943" cy="479224"/>
          </a:xfrm>
          <a:prstGeom prst="star24">
            <a:avLst/>
          </a:prstGeom>
          <a:solidFill>
            <a:srgbClr val="AA00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kumimoji="1" lang="ja-JP" altLang="en-US"/>
          </a:p>
        </p:txBody>
      </p:sp>
      <p:sp>
        <p:nvSpPr>
          <p:cNvPr id="1085" name="テキスト ボックス 1084">
            <a:extLst>
              <a:ext uri="{FF2B5EF4-FFF2-40B4-BE49-F238E27FC236}">
                <a16:creationId xmlns:a16="http://schemas.microsoft.com/office/drawing/2014/main" id="{D8AEC015-7041-C490-BA85-47C44463F737}"/>
              </a:ext>
            </a:extLst>
          </p:cNvPr>
          <p:cNvSpPr txBox="1"/>
          <p:nvPr/>
        </p:nvSpPr>
        <p:spPr>
          <a:xfrm>
            <a:off x="5114536" y="5711927"/>
            <a:ext cx="1344920" cy="215444"/>
          </a:xfrm>
          <a:prstGeom prst="rect">
            <a:avLst/>
          </a:prstGeom>
          <a:noFill/>
        </p:spPr>
        <p:txBody>
          <a:bodyPr wrap="none" lIns="0" tIns="0" rIns="0" bIns="0" rtlCol="0">
            <a:spAutoFit/>
          </a:bodyPr>
          <a:lstStyle/>
          <a:p>
            <a:r>
              <a:rPr kumimoji="1" lang="ja-JP" altLang="en-US" sz="1400" b="1">
                <a:solidFill>
                  <a:srgbClr val="FFFFFF"/>
                </a:solidFill>
                <a:latin typeface="+mn-ea"/>
                <a:ea typeface="+mn-ea"/>
              </a:rPr>
              <a:t>レベル</a:t>
            </a:r>
            <a:r>
              <a:rPr lang="ja-JP" altLang="en-US" sz="1400" b="1">
                <a:solidFill>
                  <a:srgbClr val="FFFFFF"/>
                </a:solidFill>
                <a:latin typeface="+mn-ea"/>
                <a:ea typeface="+mn-ea"/>
              </a:rPr>
              <a:t>４危険</a:t>
            </a:r>
            <a:r>
              <a:rPr kumimoji="1" lang="ja-JP" altLang="en-US" sz="1400" b="1">
                <a:solidFill>
                  <a:srgbClr val="FFFFFF"/>
                </a:solidFill>
                <a:latin typeface="+mn-ea"/>
                <a:ea typeface="+mn-ea"/>
              </a:rPr>
              <a:t>警報</a:t>
            </a:r>
          </a:p>
        </p:txBody>
      </p:sp>
      <p:pic>
        <p:nvPicPr>
          <p:cNvPr id="1086" name="Picture 12">
            <a:extLst>
              <a:ext uri="{FF2B5EF4-FFF2-40B4-BE49-F238E27FC236}">
                <a16:creationId xmlns:a16="http://schemas.microsoft.com/office/drawing/2014/main" id="{3ABE4F96-7B03-01A4-F1D3-9B96280A957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959325" y="5779706"/>
            <a:ext cx="1096028" cy="852162"/>
          </a:xfrm>
          <a:prstGeom prst="rect">
            <a:avLst/>
          </a:prstGeom>
          <a:noFill/>
          <a:extLst>
            <a:ext uri="{909E8E84-426E-40DD-AFC4-6F175D3DCCD1}">
              <a14:hiddenFill xmlns:a14="http://schemas.microsoft.com/office/drawing/2010/main">
                <a:solidFill>
                  <a:srgbClr val="FFFFFF"/>
                </a:solidFill>
              </a14:hiddenFill>
            </a:ext>
          </a:extLst>
        </p:spPr>
      </p:pic>
      <p:pic>
        <p:nvPicPr>
          <p:cNvPr id="1089" name="Picture 8">
            <a:extLst>
              <a:ext uri="{FF2B5EF4-FFF2-40B4-BE49-F238E27FC236}">
                <a16:creationId xmlns:a16="http://schemas.microsoft.com/office/drawing/2014/main" id="{18BD5E7F-E584-3A6C-D9DE-36AE95270719}"/>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a:stretch/>
        </p:blipFill>
        <p:spPr bwMode="auto">
          <a:xfrm>
            <a:off x="4734844" y="6159607"/>
            <a:ext cx="706615" cy="479224"/>
          </a:xfrm>
          <a:prstGeom prst="rect">
            <a:avLst/>
          </a:prstGeom>
          <a:noFill/>
          <a:extLst>
            <a:ext uri="{909E8E84-426E-40DD-AFC4-6F175D3DCCD1}">
              <a14:hiddenFill xmlns:a14="http://schemas.microsoft.com/office/drawing/2010/main">
                <a:solidFill>
                  <a:srgbClr val="FFFFFF"/>
                </a:solidFill>
              </a14:hiddenFill>
            </a:ext>
          </a:extLst>
        </p:spPr>
      </p:pic>
      <p:sp>
        <p:nvSpPr>
          <p:cNvPr id="1090" name="吹き出し: 円形 1089">
            <a:extLst>
              <a:ext uri="{FF2B5EF4-FFF2-40B4-BE49-F238E27FC236}">
                <a16:creationId xmlns:a16="http://schemas.microsoft.com/office/drawing/2014/main" id="{263D6269-175F-69A0-162C-2461806E1C25}"/>
              </a:ext>
            </a:extLst>
          </p:cNvPr>
          <p:cNvSpPr/>
          <p:nvPr/>
        </p:nvSpPr>
        <p:spPr>
          <a:xfrm>
            <a:off x="5345775" y="6181844"/>
            <a:ext cx="1317859" cy="529786"/>
          </a:xfrm>
          <a:prstGeom prst="wedgeEllipseCallout">
            <a:avLst>
              <a:gd name="adj1" fmla="val -58130"/>
              <a:gd name="adj2" fmla="val -32029"/>
            </a:avLst>
          </a:prstGeom>
          <a:noFill/>
          <a:ln>
            <a:solidFill>
              <a:srgbClr val="AA00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1" name="テキスト ボックス 1090">
            <a:extLst>
              <a:ext uri="{FF2B5EF4-FFF2-40B4-BE49-F238E27FC236}">
                <a16:creationId xmlns:a16="http://schemas.microsoft.com/office/drawing/2014/main" id="{2508ED8B-23CF-B02C-1FCB-25834ED58E68}"/>
              </a:ext>
            </a:extLst>
          </p:cNvPr>
          <p:cNvSpPr txBox="1"/>
          <p:nvPr/>
        </p:nvSpPr>
        <p:spPr>
          <a:xfrm>
            <a:off x="5424492" y="6254851"/>
            <a:ext cx="1154162" cy="369332"/>
          </a:xfrm>
          <a:prstGeom prst="rect">
            <a:avLst/>
          </a:prstGeom>
          <a:noFill/>
        </p:spPr>
        <p:txBody>
          <a:bodyPr wrap="none" lIns="0" tIns="0" rIns="0" bIns="0" rtlCol="0">
            <a:spAutoFit/>
          </a:bodyPr>
          <a:lstStyle/>
          <a:p>
            <a:pPr algn="ctr">
              <a:lnSpc>
                <a:spcPct val="80000"/>
              </a:lnSpc>
            </a:pPr>
            <a:r>
              <a:rPr kumimoji="1" lang="ja-JP" altLang="en-US" sz="1500" b="1">
                <a:solidFill>
                  <a:sysClr val="windowText" lastClr="000000"/>
                </a:solidFill>
                <a:latin typeface="+mn-ea"/>
                <a:ea typeface="+mn-ea"/>
              </a:rPr>
              <a:t>自治体から</a:t>
            </a:r>
            <a:endParaRPr kumimoji="1" lang="en-US" altLang="ja-JP" sz="1500" b="1">
              <a:solidFill>
                <a:sysClr val="windowText" lastClr="000000"/>
              </a:solidFill>
              <a:latin typeface="+mn-ea"/>
              <a:ea typeface="+mn-ea"/>
            </a:endParaRPr>
          </a:p>
          <a:p>
            <a:pPr algn="ctr">
              <a:lnSpc>
                <a:spcPct val="80000"/>
              </a:lnSpc>
            </a:pPr>
            <a:r>
              <a:rPr lang="ja-JP" altLang="en-US" sz="1500" b="1">
                <a:solidFill>
                  <a:sysClr val="windowText" lastClr="000000"/>
                </a:solidFill>
                <a:latin typeface="+mn-ea"/>
                <a:ea typeface="+mn-ea"/>
              </a:rPr>
              <a:t>避難指示発令</a:t>
            </a:r>
            <a:endParaRPr kumimoji="1" lang="ja-JP" altLang="en-US" sz="1500" b="1">
              <a:solidFill>
                <a:sysClr val="windowText" lastClr="000000"/>
              </a:solidFill>
              <a:latin typeface="+mn-ea"/>
              <a:ea typeface="+mn-ea"/>
            </a:endParaRPr>
          </a:p>
        </p:txBody>
      </p:sp>
      <p:sp>
        <p:nvSpPr>
          <p:cNvPr id="1092" name="テキスト ボックス 1091">
            <a:extLst>
              <a:ext uri="{FF2B5EF4-FFF2-40B4-BE49-F238E27FC236}">
                <a16:creationId xmlns:a16="http://schemas.microsoft.com/office/drawing/2014/main" id="{29A24600-5129-26F2-AA2F-31980480E355}"/>
              </a:ext>
            </a:extLst>
          </p:cNvPr>
          <p:cNvSpPr txBox="1"/>
          <p:nvPr/>
        </p:nvSpPr>
        <p:spPr>
          <a:xfrm>
            <a:off x="8145882" y="5773854"/>
            <a:ext cx="769441" cy="230832"/>
          </a:xfrm>
          <a:prstGeom prst="rect">
            <a:avLst/>
          </a:prstGeom>
          <a:noFill/>
        </p:spPr>
        <p:txBody>
          <a:bodyPr wrap="none" lIns="0" tIns="0" rIns="0" bIns="0" rtlCol="0">
            <a:spAutoFit/>
          </a:bodyPr>
          <a:lstStyle/>
          <a:p>
            <a:pPr algn="ctr"/>
            <a:r>
              <a:rPr kumimoji="1" lang="ja-JP" altLang="en-US" sz="1500" b="1">
                <a:solidFill>
                  <a:sysClr val="windowText" lastClr="000000"/>
                </a:solidFill>
                <a:latin typeface="+mn-ea"/>
                <a:ea typeface="+mn-ea"/>
              </a:rPr>
              <a:t>避難開始</a:t>
            </a:r>
          </a:p>
        </p:txBody>
      </p:sp>
      <p:sp>
        <p:nvSpPr>
          <p:cNvPr id="1093" name="吹き出し: 円形 1092">
            <a:extLst>
              <a:ext uri="{FF2B5EF4-FFF2-40B4-BE49-F238E27FC236}">
                <a16:creationId xmlns:a16="http://schemas.microsoft.com/office/drawing/2014/main" id="{7A40E032-E2D9-CF28-0DB8-61495CF2682C}"/>
              </a:ext>
            </a:extLst>
          </p:cNvPr>
          <p:cNvSpPr/>
          <p:nvPr/>
        </p:nvSpPr>
        <p:spPr>
          <a:xfrm>
            <a:off x="8056822" y="5670479"/>
            <a:ext cx="991458" cy="437583"/>
          </a:xfrm>
          <a:prstGeom prst="wedgeEllipseCallout">
            <a:avLst>
              <a:gd name="adj1" fmla="val -58751"/>
              <a:gd name="adj2" fmla="val 52118"/>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4" name="四角形: 角を丸くする 1093">
            <a:extLst>
              <a:ext uri="{FF2B5EF4-FFF2-40B4-BE49-F238E27FC236}">
                <a16:creationId xmlns:a16="http://schemas.microsoft.com/office/drawing/2014/main" id="{B34A3175-63B0-8D1F-BD6E-7349EA85D8DF}"/>
              </a:ext>
            </a:extLst>
          </p:cNvPr>
          <p:cNvSpPr/>
          <p:nvPr/>
        </p:nvSpPr>
        <p:spPr>
          <a:xfrm>
            <a:off x="101600" y="787400"/>
            <a:ext cx="4406900" cy="5994400"/>
          </a:xfrm>
          <a:prstGeom prst="roundRect">
            <a:avLst>
              <a:gd name="adj" fmla="val 4986"/>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94CC180E-4D8D-1D66-5D57-19431444F478}"/>
              </a:ext>
            </a:extLst>
          </p:cNvPr>
          <p:cNvSpPr/>
          <p:nvPr/>
        </p:nvSpPr>
        <p:spPr>
          <a:xfrm>
            <a:off x="456604" y="607628"/>
            <a:ext cx="3693884" cy="368300"/>
          </a:xfrm>
          <a:prstGeom prst="ellipse">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2"/>
                </a:solidFill>
                <a:latin typeface="メイリオ" panose="020B0604030504040204" pitchFamily="50" charset="-128"/>
                <a:ea typeface="メイリオ" panose="020B0604030504040204" pitchFamily="50" charset="-128"/>
              </a:rPr>
              <a:t>時系列情報</a:t>
            </a:r>
          </a:p>
        </p:txBody>
      </p:sp>
      <p:sp>
        <p:nvSpPr>
          <p:cNvPr id="1095" name="四角形: 角を丸くする 1094">
            <a:extLst>
              <a:ext uri="{FF2B5EF4-FFF2-40B4-BE49-F238E27FC236}">
                <a16:creationId xmlns:a16="http://schemas.microsoft.com/office/drawing/2014/main" id="{D44CE47B-8C87-D880-F666-23B4CB6DFCF5}"/>
              </a:ext>
            </a:extLst>
          </p:cNvPr>
          <p:cNvSpPr/>
          <p:nvPr/>
        </p:nvSpPr>
        <p:spPr>
          <a:xfrm>
            <a:off x="4584700" y="787400"/>
            <a:ext cx="4495800" cy="5994400"/>
          </a:xfrm>
          <a:prstGeom prst="roundRect">
            <a:avLst>
              <a:gd name="adj" fmla="val 4986"/>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8878CA3E-B43C-8A3A-C5F3-4EDC1A2FAB53}"/>
              </a:ext>
            </a:extLst>
          </p:cNvPr>
          <p:cNvSpPr/>
          <p:nvPr/>
        </p:nvSpPr>
        <p:spPr>
          <a:xfrm>
            <a:off x="4967516" y="607628"/>
            <a:ext cx="3693884" cy="368300"/>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accent2"/>
                </a:solidFill>
                <a:latin typeface="メイリオ" panose="020B0604030504040204" pitchFamily="50" charset="-128"/>
                <a:ea typeface="メイリオ" panose="020B0604030504040204" pitchFamily="50" charset="-128"/>
              </a:rPr>
              <a:t>警報・注意報</a:t>
            </a:r>
          </a:p>
        </p:txBody>
      </p:sp>
      <p:cxnSp>
        <p:nvCxnSpPr>
          <p:cNvPr id="1097" name="直線コネクタ 1096">
            <a:extLst>
              <a:ext uri="{FF2B5EF4-FFF2-40B4-BE49-F238E27FC236}">
                <a16:creationId xmlns:a16="http://schemas.microsoft.com/office/drawing/2014/main" id="{F555B881-9A38-A2D3-F575-2F77DD3CF1C7}"/>
              </a:ext>
            </a:extLst>
          </p:cNvPr>
          <p:cNvCxnSpPr/>
          <p:nvPr/>
        </p:nvCxnSpPr>
        <p:spPr>
          <a:xfrm>
            <a:off x="165100" y="1828800"/>
            <a:ext cx="42291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98" name="直線コネクタ 1097">
            <a:extLst>
              <a:ext uri="{FF2B5EF4-FFF2-40B4-BE49-F238E27FC236}">
                <a16:creationId xmlns:a16="http://schemas.microsoft.com/office/drawing/2014/main" id="{D305147D-137B-E891-C49C-77A7CB5F3890}"/>
              </a:ext>
            </a:extLst>
          </p:cNvPr>
          <p:cNvCxnSpPr/>
          <p:nvPr/>
        </p:nvCxnSpPr>
        <p:spPr>
          <a:xfrm>
            <a:off x="4737100" y="1828800"/>
            <a:ext cx="422910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99" name="直線コネクタ 1098">
            <a:extLst>
              <a:ext uri="{FF2B5EF4-FFF2-40B4-BE49-F238E27FC236}">
                <a16:creationId xmlns:a16="http://schemas.microsoft.com/office/drawing/2014/main" id="{CF5E2679-2804-CF43-6C59-96327255EB80}"/>
              </a:ext>
            </a:extLst>
          </p:cNvPr>
          <p:cNvCxnSpPr/>
          <p:nvPr/>
        </p:nvCxnSpPr>
        <p:spPr>
          <a:xfrm>
            <a:off x="165100" y="4445000"/>
            <a:ext cx="42291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00" name="直線コネクタ 1099">
            <a:extLst>
              <a:ext uri="{FF2B5EF4-FFF2-40B4-BE49-F238E27FC236}">
                <a16:creationId xmlns:a16="http://schemas.microsoft.com/office/drawing/2014/main" id="{25B73DD2-6C37-B3DB-1D8C-3F14E70D8716}"/>
              </a:ext>
            </a:extLst>
          </p:cNvPr>
          <p:cNvCxnSpPr/>
          <p:nvPr/>
        </p:nvCxnSpPr>
        <p:spPr>
          <a:xfrm>
            <a:off x="4737100" y="4762500"/>
            <a:ext cx="422910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101" name="Picture 14">
            <a:extLst>
              <a:ext uri="{FF2B5EF4-FFF2-40B4-BE49-F238E27FC236}">
                <a16:creationId xmlns:a16="http://schemas.microsoft.com/office/drawing/2014/main" id="{DA25B869-67B8-2DCA-2F09-D1EAF4AE6E7D}"/>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644900" y="6032500"/>
            <a:ext cx="685800" cy="685800"/>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13A14582-2FEB-7706-57A9-A00CE3B81798}"/>
              </a:ext>
            </a:extLst>
          </p:cNvPr>
          <p:cNvSpPr txBox="1"/>
          <p:nvPr/>
        </p:nvSpPr>
        <p:spPr>
          <a:xfrm>
            <a:off x="4749800" y="1045702"/>
            <a:ext cx="4038600" cy="830997"/>
          </a:xfrm>
          <a:prstGeom prst="rect">
            <a:avLst/>
          </a:prstGeom>
          <a:noFill/>
        </p:spPr>
        <p:txBody>
          <a:bodyPr wrap="square" lIns="91440" tIns="45720" rIns="91440" bIns="45720" rtlCol="0" anchor="t">
            <a:spAutoFit/>
          </a:bodyPr>
          <a:lstStyle/>
          <a:p>
            <a:pPr marL="285750" indent="-285750">
              <a:spcAft>
                <a:spcPts val="0"/>
              </a:spcAft>
              <a:buFont typeface="Arial" panose="020B0604020202020204" pitchFamily="34" charset="0"/>
              <a:buChar char="•"/>
            </a:pPr>
            <a:r>
              <a:rPr lang="ja-JP" sz="1600">
                <a:latin typeface="Meiryo"/>
                <a:ea typeface="Meiryo"/>
              </a:rPr>
              <a:t>最新の気象状況・予測をもとに、個々の気象現象毎に、その発表基準に則って速やかに通知</a:t>
            </a:r>
            <a:endParaRPr lang="ja-JP" altLang="en-US" sz="1600">
              <a:latin typeface="メイリオ"/>
              <a:ea typeface="メイリオ"/>
            </a:endParaRPr>
          </a:p>
        </p:txBody>
      </p:sp>
    </p:spTree>
    <p:extLst>
      <p:ext uri="{BB962C8B-B14F-4D97-AF65-F5344CB8AC3E}">
        <p14:creationId xmlns:p14="http://schemas.microsoft.com/office/powerpoint/2010/main" val="834602449"/>
      </p:ext>
    </p:extLst>
  </p:cSld>
  <p:clrMapOvr>
    <a:masterClrMapping/>
  </p:clrMapOvr>
</p:sld>
</file>

<file path=ppt/theme/theme1.xml><?xml version="1.0" encoding="utf-8"?>
<a:theme xmlns:a="http://schemas.openxmlformats.org/drawingml/2006/main" name="1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solidFill>
        <a:ln w="38100">
          <a:noFill/>
          <a:prstDash val="sysDash"/>
          <a:round/>
          <a:headEnd/>
          <a:tailEnd/>
        </a:ln>
        <a:effectLst/>
      </a:spPr>
      <a:bodyPr wrap="square" lIns="91422" tIns="45710" rIns="91422" bIns="45710" rtlCol="0" anchor="ctr" anchorCtr="0">
        <a:noAutofit/>
      </a:bodyPr>
      <a:lstStyle>
        <a:defPPr>
          <a:tabLst>
            <a:tab pos="3136900" algn="ctr"/>
          </a:tabLst>
          <a:defRPr kumimoji="1" sz="14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D15BFDF1-03B7-45FA-85E0-98261BE96D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a6a4eb-17f4-46cb-8870-5a9fced69f37"/>
    <ds:schemaRef ds:uri="4aecb32f-6c8f-4988-aa43-451f6c88d0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D06672-BD1D-4377-9D7B-87CA5CBCDADF}">
  <ds:schemaRefs>
    <ds:schemaRef ds:uri="http://schemas.microsoft.com/sharepoint/v3/contenttype/forms"/>
  </ds:schemaRefs>
</ds:datastoreItem>
</file>

<file path=customXml/itemProps3.xml><?xml version="1.0" encoding="utf-8"?>
<ds:datastoreItem xmlns:ds="http://schemas.openxmlformats.org/officeDocument/2006/customXml" ds:itemID="{722D38E0-AAC3-4045-8BE7-55A1A739E9DD}">
  <ds:schemaRefs>
    <ds:schemaRef ds:uri="http://schemas.microsoft.com/office/2006/metadata/properties"/>
    <ds:schemaRef ds:uri="http://schemas.microsoft.com/office/infopath/2007/PartnerControls"/>
    <ds:schemaRef ds:uri="26a6a4eb-17f4-46cb-8870-5a9fced69f37"/>
    <ds:schemaRef ds:uri="4aecb32f-6c8f-4988-aa43-451f6c88d068"/>
  </ds:schemaRefs>
</ds:datastoreItem>
</file>

<file path=docProps/app.xml><?xml version="1.0" encoding="utf-8"?>
<Properties xmlns="http://schemas.openxmlformats.org/officeDocument/2006/extended-properties" xmlns:vt="http://schemas.openxmlformats.org/officeDocument/2006/docPropsVTypes">
  <Template>blank</Template>
  <TotalTime>2</TotalTime>
  <Words>848</Words>
  <PresentationFormat>画面に合わせる (4:3)</PresentationFormat>
  <Paragraphs>62</Paragraphs>
  <Slides>4</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4</vt:i4>
      </vt:variant>
      <vt:variant>
        <vt:lpstr>スライド タイトル</vt:lpstr>
      </vt:variant>
      <vt:variant>
        <vt:i4>4</vt:i4>
      </vt:variant>
    </vt:vector>
  </HeadingPairs>
  <TitlesOfParts>
    <vt:vector size="17" baseType="lpstr">
      <vt:lpstr>HGP創英角ｺﾞｼｯｸUB</vt:lpstr>
      <vt:lpstr>Meiryo UI</vt:lpstr>
      <vt:lpstr>メイリオ</vt:lpstr>
      <vt:lpstr>メイリオ</vt:lpstr>
      <vt:lpstr>游明朝</vt:lpstr>
      <vt:lpstr>Arial</vt:lpstr>
      <vt:lpstr>Calibri</vt:lpstr>
      <vt:lpstr>Times New Roman</vt:lpstr>
      <vt:lpstr>Wingdings</vt:lpstr>
      <vt:lpstr>10_標準デザイン</vt:lpstr>
      <vt:lpstr>2_blank</vt:lpstr>
      <vt:lpstr>1_blank</vt:lpstr>
      <vt:lpstr>2_標準デザイン</vt:lpstr>
      <vt:lpstr>時系列情報(明日までの警報等の見通し) について</vt:lpstr>
      <vt:lpstr>時系列情報（明日までの警報等の見通し）</vt:lpstr>
      <vt:lpstr>時系列情報と警報・注意報の位置付け</vt:lpstr>
      <vt:lpstr>時系列情報の活用イメージ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terms:created xsi:type="dcterms:W3CDTF">2025-12-25T05:39:51Z</dcterms:created>
  <dcterms:modified xsi:type="dcterms:W3CDTF">2026-01-26T07:39:08Z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430100</vt:r8>
  </property>
  <property fmtid="{D5CDD505-2E9C-101B-9397-08002B2CF9AE}" pid="3" name="MediaServiceImageTags">
    <vt:lpwstr/>
  </property>
  <property fmtid="{D5CDD505-2E9C-101B-9397-08002B2CF9AE}" pid="4" name="ContentTypeId">
    <vt:lpwstr>0x010100B02DDBAD16665B46B6D1142B09C83A07</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