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</p:sldMasterIdLst>
  <p:notesMasterIdLst>
    <p:notesMasterId r:id="rId3"/>
  </p:notesMasterIdLst>
  <p:sldIdLst>
    <p:sldId id="294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00"/>
    <a:srgbClr val="AA00AA"/>
    <a:srgbClr val="F2E700"/>
    <a:srgbClr val="C5E0B4"/>
    <a:srgbClr val="404040"/>
    <a:srgbClr val="FFFFFF"/>
    <a:srgbClr val="A6A6A6"/>
    <a:srgbClr val="793FB7"/>
    <a:srgbClr val="EEE6F5"/>
    <a:srgbClr val="EE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9F6E5-ACF7-44B9-92DB-4DDF3F6C58C0}" v="6" dt="2025-12-25T05:37:51.268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493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ja-JP" altLang="en-US" sz="4000" b="0" strike="noStrike" spc="-1">
                <a:solidFill>
                  <a:srgbClr val="000000"/>
                </a:solidFill>
                <a:latin typeface="Arial"/>
              </a:rPr>
              <a:t>クリックしてスライドを移動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3605" y="4686415"/>
            <a:ext cx="5388521" cy="44395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ja-JP" altLang="en-US" sz="1800" b="0" strike="noStrike" spc="-1">
                <a:solidFill>
                  <a:srgbClr val="000000"/>
                </a:solidFill>
                <a:latin typeface="Arial"/>
              </a:rPr>
              <a:t>クリックしてノートの書式を編集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23126" cy="4929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300" spc="-1">
                <a:solidFill>
                  <a:srgbClr val="000000"/>
                </a:solidFill>
                <a:latin typeface="游明朝"/>
              </a:rPr>
              <a:t>&lt;ヘッダー&gt;</a:t>
            </a:r>
          </a:p>
        </p:txBody>
      </p:sp>
      <p:sp>
        <p:nvSpPr>
          <p:cNvPr id="295" name="PlaceHolder 4"/>
          <p:cNvSpPr>
            <a:spLocks noGrp="1"/>
          </p:cNvSpPr>
          <p:nvPr>
            <p:ph type="dt" idx="59"/>
          </p:nvPr>
        </p:nvSpPr>
        <p:spPr>
          <a:xfrm>
            <a:off x="3812606" y="0"/>
            <a:ext cx="2923126" cy="4929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300" b="0" strike="noStrike" spc="-1">
                <a:solidFill>
                  <a:srgbClr val="000000"/>
                </a:solidFill>
                <a:latin typeface="游明朝"/>
              </a:defRPr>
            </a:lvl1pPr>
          </a:lstStyle>
          <a:p>
            <a:r>
              <a:rPr lang="en-US" altLang="ja-JP"/>
              <a:t>&lt;</a:t>
            </a:r>
            <a:r>
              <a:rPr lang="ja-JP" altLang="en-US"/>
              <a:t>日付</a:t>
            </a:r>
            <a:r>
              <a:rPr lang="en-US" altLang="ja-JP"/>
              <a:t>/</a:t>
            </a:r>
            <a:r>
              <a:rPr lang="ja-JP" altLang="en-US"/>
              <a:t>時刻</a:t>
            </a:r>
            <a:r>
              <a:rPr lang="en-US" altLang="ja-JP"/>
              <a:t>&gt;</a:t>
            </a:r>
          </a:p>
        </p:txBody>
      </p:sp>
      <p:sp>
        <p:nvSpPr>
          <p:cNvPr id="296" name="PlaceHolder 5"/>
          <p:cNvSpPr>
            <a:spLocks noGrp="1"/>
          </p:cNvSpPr>
          <p:nvPr>
            <p:ph type="ftr" idx="60"/>
          </p:nvPr>
        </p:nvSpPr>
        <p:spPr>
          <a:xfrm>
            <a:off x="0" y="9373161"/>
            <a:ext cx="2923126" cy="4929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300" b="0" strike="noStrike" spc="-1">
                <a:solidFill>
                  <a:srgbClr val="000000"/>
                </a:solidFill>
                <a:latin typeface="游明朝"/>
              </a:defRPr>
            </a:lvl1pPr>
          </a:lstStyle>
          <a:p>
            <a:r>
              <a:rPr lang="en-US" altLang="ja-JP"/>
              <a:t>&lt;</a:t>
            </a:r>
            <a:r>
              <a:rPr lang="ja-JP" altLang="en-US"/>
              <a:t>フッター</a:t>
            </a:r>
            <a:r>
              <a:rPr lang="en-US" altLang="ja-JP"/>
              <a:t>&gt;</a:t>
            </a:r>
          </a:p>
        </p:txBody>
      </p:sp>
      <p:sp>
        <p:nvSpPr>
          <p:cNvPr id="297" name="PlaceHolder 6"/>
          <p:cNvSpPr>
            <a:spLocks noGrp="1"/>
          </p:cNvSpPr>
          <p:nvPr>
            <p:ph type="sldNum" idx="61"/>
          </p:nvPr>
        </p:nvSpPr>
        <p:spPr>
          <a:xfrm>
            <a:off x="3812606" y="9373161"/>
            <a:ext cx="2923126" cy="4929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300" b="0" strike="noStrike" spc="-1">
                <a:solidFill>
                  <a:srgbClr val="000000"/>
                </a:solidFill>
                <a:latin typeface="游明朝"/>
              </a:defRPr>
            </a:lvl1pPr>
          </a:lstStyle>
          <a:p>
            <a:fld id="{60147CC8-A3D7-4888-8709-76566666A1B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96474" indent="-196474" algn="l" defTabSz="914400" rtl="0" eaLnBrk="1" latinLnBrk="0" hangingPunct="1">
      <a:buNone/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37260-1F9C-945F-25C8-D0A0ACD8A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9C9F20-7A42-5E57-5B16-BF46DA481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70243C-7030-EF8F-1D6D-FBA46FE33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1A8CF4-7CC3-27E0-69A4-A11E1F24725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0147CC8-A3D7-4888-8709-76566666A1BC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164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87E87EB-59EC-480F-A1F6-DFCED5091A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9289DD-1FFD-4D0C-BC31-09E94039A9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8"/>
          <p:cNvGrpSpPr/>
          <p:nvPr/>
        </p:nvGrpSpPr>
        <p:grpSpPr>
          <a:xfrm>
            <a:off x="0" y="0"/>
            <a:ext cx="9140400" cy="542520"/>
            <a:chOff x="0" y="0"/>
            <a:chExt cx="9140400" cy="542520"/>
          </a:xfrm>
        </p:grpSpPr>
        <p:pic>
          <p:nvPicPr>
            <p:cNvPr id="12" name="Picture 9" descr="mlit_top"/>
            <p:cNvPicPr/>
            <p:nvPr/>
          </p:nvPicPr>
          <p:blipFill>
            <a:blip r:embed="rId4"/>
            <a:srcRect t="26804" b="65292"/>
            <a:stretch/>
          </p:blipFill>
          <p:spPr>
            <a:xfrm>
              <a:off x="0" y="476280"/>
              <a:ext cx="9140400" cy="662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" name="Group 17"/>
            <p:cNvGrpSpPr/>
            <p:nvPr/>
          </p:nvGrpSpPr>
          <p:grpSpPr>
            <a:xfrm>
              <a:off x="0" y="0"/>
              <a:ext cx="9140400" cy="501120"/>
              <a:chOff x="0" y="0"/>
              <a:chExt cx="9140400" cy="501120"/>
            </a:xfrm>
          </p:grpSpPr>
          <p:pic>
            <p:nvPicPr>
              <p:cNvPr id="14" name="Picture 11" descr="mlit_top"/>
              <p:cNvPicPr/>
              <p:nvPr/>
            </p:nvPicPr>
            <p:blipFill>
              <a:blip r:embed="rId5"/>
              <a:srcRect r="66988" b="42791"/>
              <a:stretch/>
            </p:blipFill>
            <p:spPr>
              <a:xfrm>
                <a:off x="6121440" y="0"/>
                <a:ext cx="3018960" cy="501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5" name="Picture 16" descr="mlit_top"/>
              <p:cNvPicPr/>
              <p:nvPr/>
            </p:nvPicPr>
            <p:blipFill>
              <a:blip r:embed="rId6"/>
              <a:srcRect l="50000" b="42803"/>
              <a:stretch/>
            </p:blipFill>
            <p:spPr>
              <a:xfrm>
                <a:off x="1655640" y="0"/>
                <a:ext cx="4568400" cy="501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6" name="Picture 10" descr="mlit_top"/>
              <p:cNvPicPr/>
              <p:nvPr/>
            </p:nvPicPr>
            <p:blipFill>
              <a:blip r:embed="rId6"/>
              <a:srcRect l="68908" b="42803"/>
              <a:stretch/>
            </p:blipFill>
            <p:spPr>
              <a:xfrm>
                <a:off x="0" y="0"/>
                <a:ext cx="2839680" cy="50112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pic>
        <p:nvPicPr>
          <p:cNvPr id="17" name="Picture 14"/>
          <p:cNvPicPr/>
          <p:nvPr/>
        </p:nvPicPr>
        <p:blipFill>
          <a:blip r:embed="rId7"/>
          <a:stretch/>
        </p:blipFill>
        <p:spPr>
          <a:xfrm>
            <a:off x="7593120" y="0"/>
            <a:ext cx="1547280" cy="329760"/>
          </a:xfrm>
          <a:prstGeom prst="rect">
            <a:avLst/>
          </a:prstGeom>
          <a:ln w="0">
            <a:noFill/>
          </a:ln>
        </p:spPr>
      </p:pic>
      <p:sp>
        <p:nvSpPr>
          <p:cNvPr id="18" name="スライド番号プレースホルダ 5"/>
          <p:cNvSpPr/>
          <p:nvPr/>
        </p:nvSpPr>
        <p:spPr>
          <a:xfrm>
            <a:off x="8604000" y="6526800"/>
            <a:ext cx="500400" cy="284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0" anchor="t">
            <a:noAutofit/>
          </a:bodyPr>
          <a:lstStyle/>
          <a:p>
            <a:pPr algn="r" defTabSz="914400">
              <a:lnSpc>
                <a:spcPct val="100000"/>
              </a:lnSpc>
            </a:pPr>
            <a:fld id="{F55E87B1-84E4-4C4A-986B-10C0979816A8}" type="slidenum">
              <a:rPr lang="en-US" sz="1400" b="0" strike="noStrike" spc="-1">
                <a:solidFill>
                  <a:schemeClr val="dk1"/>
                </a:solidFill>
                <a:latin typeface="Meiryo UI"/>
                <a:ea typeface="Meiryo U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ja-JP" sz="1800" b="0" strike="noStrike" spc="-1">
                <a:solidFill>
                  <a:srgbClr val="000000"/>
                </a:solidFill>
                <a:latin typeface="Arial"/>
              </a:rPr>
              <a:t>クリックしてタイトルテキストを編集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4"/>
          </p:nvPr>
        </p:nvSpPr>
        <p:spPr>
          <a:xfrm>
            <a:off x="3124080" y="6245280"/>
            <a:ext cx="2891880" cy="4726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游明朝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游明朝"/>
              </a:rPr>
              <a:t>&lt;フッター&gt;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sldNum" idx="5"/>
          </p:nvPr>
        </p:nvSpPr>
        <p:spPr>
          <a:xfrm>
            <a:off x="7010280" y="6237360"/>
            <a:ext cx="2130120" cy="4726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Meiryo UI"/>
                <a:ea typeface="Meiryo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94B5C0-598C-4967-9561-CB24B3604F09}" type="slidenum">
              <a:rPr lang="en-US" sz="1400" b="0" strike="noStrike" spc="-1">
                <a:solidFill>
                  <a:schemeClr val="dk1"/>
                </a:solidFill>
                <a:latin typeface="Meiryo UI"/>
                <a:ea typeface="Meiryo U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游明朝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dt" idx="6"/>
          </p:nvPr>
        </p:nvSpPr>
        <p:spPr>
          <a:xfrm>
            <a:off x="457200" y="6245280"/>
            <a:ext cx="2130120" cy="4726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游明朝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游明朝"/>
              </a:rPr>
              <a:t>&lt;日付/時刻&gt;</a:t>
            </a:r>
          </a:p>
        </p:txBody>
      </p:sp>
      <p:sp>
        <p:nvSpPr>
          <p:cNvPr id="2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3200" b="0" strike="noStrike" spc="-1">
                <a:solidFill>
                  <a:srgbClr val="000000"/>
                </a:solidFill>
                <a:latin typeface="Arial"/>
              </a:rPr>
              <a:t>クリックしてアウトラインのテキストを編集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2</a:t>
            </a:r>
            <a:r>
              <a:rPr lang="ja-JP" sz="280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3</a:t>
            </a:r>
            <a:r>
              <a:rPr lang="ja-JP" sz="240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4</a:t>
            </a:r>
            <a:r>
              <a:rPr lang="ja-JP" sz="200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5</a:t>
            </a:r>
            <a:r>
              <a:rPr lang="ja-JP" sz="200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</a:t>
            </a:r>
            <a:r>
              <a:rPr lang="ja-JP" sz="200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7</a:t>
            </a:r>
            <a:r>
              <a:rPr lang="ja-JP" sz="200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CD8C7-360E-4E96-4BF8-2EB2D43A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DCD334F-833A-A2D5-BC6B-DE4818D6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 l="9368"/>
          <a:stretch/>
        </p:blipFill>
        <p:spPr>
          <a:xfrm>
            <a:off x="3040391" y="4996872"/>
            <a:ext cx="2607044" cy="17169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B9C2E2-1738-2C02-A5DA-CE5C1D8D8F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 l="12962"/>
          <a:stretch/>
        </p:blipFill>
        <p:spPr>
          <a:xfrm>
            <a:off x="142329" y="5015471"/>
            <a:ext cx="2822053" cy="16851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1FCC084-EC37-0DC7-B279-97E3C8FA68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270" y="2768743"/>
            <a:ext cx="2870393" cy="16552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82" name="正方形/長方形 21">
            <a:extLst>
              <a:ext uri="{FF2B5EF4-FFF2-40B4-BE49-F238E27FC236}">
                <a16:creationId xmlns:a16="http://schemas.microsoft.com/office/drawing/2014/main" id="{70A24007-0ABB-56CF-3200-AD44362AB7FC}"/>
              </a:ext>
            </a:extLst>
          </p:cNvPr>
          <p:cNvSpPr/>
          <p:nvPr/>
        </p:nvSpPr>
        <p:spPr>
          <a:xfrm>
            <a:off x="49320" y="0"/>
            <a:ext cx="119754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r>
              <a:rPr lang="ja-JP" altLang="en-US" sz="2400" b="1" spc="-1" dirty="0">
                <a:solidFill>
                  <a:srgbClr val="0064A0"/>
                </a:solidFill>
                <a:latin typeface="Meiryo UI"/>
                <a:ea typeface="Meiryo UI"/>
              </a:rPr>
              <a:t>キキクル</a:t>
            </a:r>
            <a:endParaRPr lang="ja-JP" altLang="en-US" sz="2400" b="1" strike="noStrike" spc="-1" dirty="0">
              <a:solidFill>
                <a:srgbClr val="0064A0"/>
              </a:solidFill>
              <a:latin typeface="Meiryo UI"/>
              <a:ea typeface="Meiryo UI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542AB1F-C342-6684-C372-30E951454CF2}"/>
              </a:ext>
            </a:extLst>
          </p:cNvPr>
          <p:cNvSpPr txBox="1"/>
          <p:nvPr/>
        </p:nvSpPr>
        <p:spPr>
          <a:xfrm>
            <a:off x="18975" y="586300"/>
            <a:ext cx="9094680" cy="1467145"/>
          </a:xfrm>
          <a:prstGeom prst="rect">
            <a:avLst/>
          </a:prstGeom>
          <a:solidFill>
            <a:schemeClr val="lt1"/>
          </a:solidFill>
          <a:ln w="18000">
            <a:solidFill>
              <a:srgbClr val="0000FF"/>
            </a:solidFill>
            <a:round/>
          </a:ln>
        </p:spPr>
        <p:txBody>
          <a:bodyPr lIns="99000" tIns="54000" rIns="99000" bIns="5400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1500" spc="-1" dirty="0" err="1">
                <a:latin typeface="Meiryo UI"/>
                <a:ea typeface="Meiryo UI"/>
              </a:rPr>
              <a:t>大雨や土砂災害に関する情報が発表された際に、</a:t>
            </a:r>
            <a:r>
              <a:rPr lang="en-US" altLang="ja-JP" sz="1500" b="1" u="sng" spc="-1" dirty="0" err="1">
                <a:latin typeface="Meiryo UI"/>
                <a:ea typeface="Meiryo UI"/>
              </a:rPr>
              <a:t>危険度が高まっている地域を確認</a:t>
            </a:r>
            <a:r>
              <a:rPr lang="en-US" altLang="ja-JP" sz="1500" spc="-1" dirty="0" err="1">
                <a:latin typeface="Meiryo UI"/>
                <a:ea typeface="Meiryo UI"/>
              </a:rPr>
              <a:t>することができます</a:t>
            </a:r>
            <a:r>
              <a:rPr lang="en-US" altLang="ja-JP" sz="1500" spc="-1" dirty="0">
                <a:latin typeface="Meiryo UI"/>
                <a:ea typeface="Meiryo UI"/>
              </a:rPr>
              <a:t>。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500" spc="-1" dirty="0">
                <a:latin typeface="Meiryo UI"/>
                <a:ea typeface="Meiryo UI"/>
              </a:rPr>
              <a:t>大雨に関する情報が対象としている</a:t>
            </a:r>
            <a:r>
              <a:rPr lang="ja-JP" altLang="en-US" sz="1500" b="1" u="sng" spc="-1" dirty="0">
                <a:latin typeface="Meiryo UI"/>
                <a:ea typeface="Meiryo UI"/>
              </a:rPr>
              <a:t>河川の氾濫の危険度（洪水キキクル）や短時間強雨による浸水害の危険度（浸水キキクル）を重ねて大雨キキクル</a:t>
            </a:r>
            <a:r>
              <a:rPr lang="ja-JP" altLang="en-US" sz="1500" spc="-1" dirty="0">
                <a:latin typeface="Meiryo UI"/>
                <a:ea typeface="Meiryo UI"/>
              </a:rPr>
              <a:t>として新規表示します。</a:t>
            </a:r>
            <a:endParaRPr lang="en-US" altLang="ja-JP" sz="1500" spc="-1" dirty="0">
              <a:latin typeface="Meiryo UI"/>
              <a:ea typeface="Meiryo UI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500" b="1" u="sng" spc="-1" dirty="0">
                <a:latin typeface="Meiryo UI"/>
                <a:ea typeface="Meiryo UI"/>
              </a:rPr>
              <a:t>洪水キキクルと浸水キキクルについて切替え表示</a:t>
            </a:r>
            <a:r>
              <a:rPr lang="ja-JP" altLang="en-US" sz="1500" spc="-1" dirty="0">
                <a:latin typeface="Meiryo UI"/>
                <a:ea typeface="Meiryo UI"/>
              </a:rPr>
              <a:t>で、洪水災害・浸水害</a:t>
            </a:r>
            <a:r>
              <a:rPr lang="ja-JP" altLang="en-US" sz="1500" b="1" u="sng" spc="-1" dirty="0">
                <a:latin typeface="Meiryo UI"/>
                <a:ea typeface="Meiryo UI"/>
              </a:rPr>
              <a:t>それぞれの危険度の確認</a:t>
            </a:r>
            <a:r>
              <a:rPr lang="ja-JP" altLang="en-US" sz="1500" spc="-1" dirty="0">
                <a:latin typeface="Meiryo UI"/>
                <a:ea typeface="Meiryo UI"/>
              </a:rPr>
              <a:t>が可能です。</a:t>
            </a:r>
            <a:endParaRPr lang="en-US" altLang="ja-JP" sz="1500" spc="-1" dirty="0">
              <a:latin typeface="Meiryo UI"/>
              <a:ea typeface="Meiryo UI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500" spc="-1" dirty="0">
                <a:latin typeface="Meiryo UI"/>
                <a:ea typeface="Meiryo UI"/>
              </a:rPr>
              <a:t>土砂キキクルについては、判定基準の変更に伴い、現行に比べて</a:t>
            </a:r>
            <a:r>
              <a:rPr lang="ja-JP" altLang="en-US" sz="1500" b="1" u="sng" spc="-1" dirty="0">
                <a:latin typeface="Meiryo UI"/>
                <a:ea typeface="Meiryo UI"/>
              </a:rPr>
              <a:t>警戒（赤）が絞り込まれるとともに、注意（黄）から危険（紫）になることが多く</a:t>
            </a:r>
            <a:r>
              <a:rPr lang="ja-JP" altLang="en-US" sz="1500" spc="-1" dirty="0">
                <a:latin typeface="Meiryo UI"/>
                <a:ea typeface="Meiryo UI"/>
              </a:rPr>
              <a:t>な</a:t>
            </a:r>
            <a:r>
              <a:rPr lang="ja-JP" altLang="en-US" sz="1500" spc="-1" dirty="0">
                <a:latin typeface="Meiryo UI"/>
                <a:ea typeface="Meiryo UI"/>
                <a:cs typeface="Arial"/>
              </a:rPr>
              <a:t>る傾向があり</a:t>
            </a:r>
            <a:r>
              <a:rPr lang="ja-JP" sz="1500" spc="-1" dirty="0">
                <a:latin typeface="Arial"/>
                <a:ea typeface="Meiryo UI"/>
                <a:cs typeface="Arial"/>
              </a:rPr>
              <a:t>ますので、</a:t>
            </a:r>
            <a:r>
              <a:rPr lang="ja-JP" altLang="en-US" sz="1500" spc="-1" dirty="0">
                <a:latin typeface="Meiryo UI"/>
                <a:ea typeface="Meiryo UI"/>
              </a:rPr>
              <a:t>表示の特性の変化にご留意ください。</a:t>
            </a:r>
            <a:endParaRPr lang="en-US" altLang="ja-JP" sz="1500" b="1" spc="-1" dirty="0">
              <a:latin typeface="Meiryo UI"/>
              <a:ea typeface="Meiryo UI"/>
            </a:endParaRPr>
          </a:p>
        </p:txBody>
      </p:sp>
      <p:pic>
        <p:nvPicPr>
          <p:cNvPr id="3" name="図 4">
            <a:extLst>
              <a:ext uri="{FF2B5EF4-FFF2-40B4-BE49-F238E27FC236}">
                <a16:creationId xmlns:a16="http://schemas.microsoft.com/office/drawing/2014/main" id="{E6DD60EC-36DB-26B0-4D4E-96EE26BF10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 t="14049" b="12299"/>
          <a:stretch/>
        </p:blipFill>
        <p:spPr>
          <a:xfrm>
            <a:off x="6115908" y="4369340"/>
            <a:ext cx="2984870" cy="21984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テキスト ボックス 13">
            <a:extLst>
              <a:ext uri="{FF2B5EF4-FFF2-40B4-BE49-F238E27FC236}">
                <a16:creationId xmlns:a16="http://schemas.microsoft.com/office/drawing/2014/main" id="{DA2B2200-49F6-62A3-2682-C1367F56E022}"/>
              </a:ext>
            </a:extLst>
          </p:cNvPr>
          <p:cNvSpPr txBox="1"/>
          <p:nvPr/>
        </p:nvSpPr>
        <p:spPr>
          <a:xfrm>
            <a:off x="297321" y="2092312"/>
            <a:ext cx="276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大雨キキクル（イメージ）</a:t>
            </a:r>
          </a:p>
        </p:txBody>
      </p:sp>
      <p:sp>
        <p:nvSpPr>
          <p:cNvPr id="14" name="テキスト ボックス 14">
            <a:extLst>
              <a:ext uri="{FF2B5EF4-FFF2-40B4-BE49-F238E27FC236}">
                <a16:creationId xmlns:a16="http://schemas.microsoft.com/office/drawing/2014/main" id="{707A2938-A91E-2BC1-90A6-0CC27F50A8B5}"/>
              </a:ext>
            </a:extLst>
          </p:cNvPr>
          <p:cNvSpPr txBox="1"/>
          <p:nvPr/>
        </p:nvSpPr>
        <p:spPr>
          <a:xfrm>
            <a:off x="5048796" y="2057974"/>
            <a:ext cx="394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rPr>
              <a:t>土砂キキクルの特性変化（イメージ）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2ADF0B-F5F1-F3BA-72C9-1D23B4A37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9" b="12299"/>
          <a:stretch/>
        </p:blipFill>
        <p:spPr bwMode="auto">
          <a:xfrm>
            <a:off x="5513473" y="2516729"/>
            <a:ext cx="2266777" cy="1654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16">
            <a:extLst>
              <a:ext uri="{FF2B5EF4-FFF2-40B4-BE49-F238E27FC236}">
                <a16:creationId xmlns:a16="http://schemas.microsoft.com/office/drawing/2014/main" id="{C76A688D-E7DF-B9D9-9443-84D15C1A51D4}"/>
              </a:ext>
            </a:extLst>
          </p:cNvPr>
          <p:cNvSpPr txBox="1"/>
          <p:nvPr/>
        </p:nvSpPr>
        <p:spPr>
          <a:xfrm>
            <a:off x="5536534" y="2540549"/>
            <a:ext cx="50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現行</a:t>
            </a:r>
          </a:p>
        </p:txBody>
      </p:sp>
      <p:sp>
        <p:nvSpPr>
          <p:cNvPr id="25" name="矢印: 折線 21">
            <a:extLst>
              <a:ext uri="{FF2B5EF4-FFF2-40B4-BE49-F238E27FC236}">
                <a16:creationId xmlns:a16="http://schemas.microsoft.com/office/drawing/2014/main" id="{6A0BC7FB-BEDF-E92D-B8A2-538454DBB2D2}"/>
              </a:ext>
            </a:extLst>
          </p:cNvPr>
          <p:cNvSpPr/>
          <p:nvPr/>
        </p:nvSpPr>
        <p:spPr>
          <a:xfrm flipV="1">
            <a:off x="5781596" y="4260900"/>
            <a:ext cx="504000" cy="414055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0" name="テキスト ボックス 24">
            <a:extLst>
              <a:ext uri="{FF2B5EF4-FFF2-40B4-BE49-F238E27FC236}">
                <a16:creationId xmlns:a16="http://schemas.microsoft.com/office/drawing/2014/main" id="{7A8F8573-A1CA-73CE-05FB-CA962D7F88C9}"/>
              </a:ext>
            </a:extLst>
          </p:cNvPr>
          <p:cNvSpPr/>
          <p:nvPr/>
        </p:nvSpPr>
        <p:spPr>
          <a:xfrm>
            <a:off x="4208243" y="6457237"/>
            <a:ext cx="1439192" cy="221018"/>
          </a:xfrm>
          <a:prstGeom prst="rect">
            <a:avLst/>
          </a:prstGeom>
          <a:solidFill>
            <a:schemeClr val="bg1"/>
          </a:solidFill>
          <a:ln w="0">
            <a:solidFill>
              <a:srgbClr val="76717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6000" tIns="36000" rIns="0" bIns="0" anchor="t">
            <a:spAutoFit/>
          </a:bodyPr>
          <a:lstStyle/>
          <a:p>
            <a:pPr algn="ctr"/>
            <a:r>
              <a:rPr lang="ja-JP" altLang="en-US" sz="1200" b="1" strike="noStrike" spc="-1">
                <a:solidFill>
                  <a:schemeClr val="dk1"/>
                </a:solidFill>
                <a:latin typeface="Meiryo UI"/>
                <a:ea typeface="Meiryo UI"/>
              </a:rPr>
              <a:t>浸水</a:t>
            </a:r>
            <a:r>
              <a:rPr lang="ja-JP" sz="1200" b="1" strike="noStrike" spc="-1">
                <a:solidFill>
                  <a:schemeClr val="dk1"/>
                </a:solidFill>
                <a:latin typeface="Meiryo UI"/>
                <a:ea typeface="Meiryo UI"/>
              </a:rPr>
              <a:t>キキクル</a:t>
            </a:r>
            <a:endParaRPr lang="ja-JP" altLang="en-US" sz="1200" b="1" strike="noStrike" spc="-1">
              <a:solidFill>
                <a:schemeClr val="dk1"/>
              </a:solidFill>
              <a:latin typeface="Meiryo UI"/>
              <a:ea typeface="Meiryo UI"/>
            </a:endParaRPr>
          </a:p>
        </p:txBody>
      </p:sp>
      <p:pic>
        <p:nvPicPr>
          <p:cNvPr id="102" name="図 34">
            <a:extLst>
              <a:ext uri="{FF2B5EF4-FFF2-40B4-BE49-F238E27FC236}">
                <a16:creationId xmlns:a16="http://schemas.microsoft.com/office/drawing/2014/main" id="{D3048E1C-FE61-18E3-194A-660666166A0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363749" y="2804057"/>
            <a:ext cx="180000" cy="1620000"/>
          </a:xfrm>
          <a:prstGeom prst="rect">
            <a:avLst/>
          </a:prstGeom>
          <a:ln w="0">
            <a:noFill/>
          </a:ln>
        </p:spPr>
      </p:pic>
      <p:pic>
        <p:nvPicPr>
          <p:cNvPr id="104" name="図 36">
            <a:extLst>
              <a:ext uri="{FF2B5EF4-FFF2-40B4-BE49-F238E27FC236}">
                <a16:creationId xmlns:a16="http://schemas.microsoft.com/office/drawing/2014/main" id="{37248457-A71A-1A0E-0E08-068EC5898F4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085631" y="5033746"/>
            <a:ext cx="180000" cy="1620000"/>
          </a:xfrm>
          <a:prstGeom prst="rect">
            <a:avLst/>
          </a:prstGeom>
          <a:ln w="0">
            <a:noFill/>
          </a:ln>
        </p:spPr>
      </p:pic>
      <p:sp>
        <p:nvSpPr>
          <p:cNvPr id="110" name="テキスト ボックス 25">
            <a:extLst>
              <a:ext uri="{FF2B5EF4-FFF2-40B4-BE49-F238E27FC236}">
                <a16:creationId xmlns:a16="http://schemas.microsoft.com/office/drawing/2014/main" id="{873D591C-F644-CC82-C6AF-A1DD63E53B81}"/>
              </a:ext>
            </a:extLst>
          </p:cNvPr>
          <p:cNvSpPr/>
          <p:nvPr/>
        </p:nvSpPr>
        <p:spPr>
          <a:xfrm>
            <a:off x="1535335" y="6457237"/>
            <a:ext cx="1411013" cy="221018"/>
          </a:xfrm>
          <a:prstGeom prst="rect">
            <a:avLst/>
          </a:prstGeom>
          <a:solidFill>
            <a:schemeClr val="bg1"/>
          </a:solidFill>
          <a:ln w="0">
            <a:solidFill>
              <a:srgbClr val="76717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6000" tIns="3600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ja-JP" sz="1200" b="1" strike="noStrike" spc="-1">
                <a:solidFill>
                  <a:schemeClr val="dk1"/>
                </a:solidFill>
                <a:latin typeface="Meiryo UI"/>
                <a:ea typeface="Meiryo UI"/>
              </a:rPr>
              <a:t>洪水キキクル</a:t>
            </a:r>
            <a:endParaRPr lang="ja-JP" altLang="en-US" sz="1200" b="1" strike="noStrike" spc="-1">
              <a:solidFill>
                <a:schemeClr val="dk1"/>
              </a:solidFill>
              <a:latin typeface="Meiryo UI"/>
              <a:ea typeface="Meiryo UI"/>
            </a:endParaRPr>
          </a:p>
        </p:txBody>
      </p:sp>
      <p:pic>
        <p:nvPicPr>
          <p:cNvPr id="125" name="図 11">
            <a:extLst>
              <a:ext uri="{FF2B5EF4-FFF2-40B4-BE49-F238E27FC236}">
                <a16:creationId xmlns:a16="http://schemas.microsoft.com/office/drawing/2014/main" id="{46B53B2C-E18B-2DDC-7E9E-90C4A540BF3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6050"/>
          <a:stretch>
            <a:fillRect/>
          </a:stretch>
        </p:blipFill>
        <p:spPr>
          <a:xfrm>
            <a:off x="2001080" y="2430340"/>
            <a:ext cx="302761" cy="296189"/>
          </a:xfrm>
          <a:prstGeom prst="rect">
            <a:avLst/>
          </a:prstGeom>
        </p:spPr>
      </p:pic>
      <p:sp>
        <p:nvSpPr>
          <p:cNvPr id="127" name="テキスト ボックス 20">
            <a:extLst>
              <a:ext uri="{FF2B5EF4-FFF2-40B4-BE49-F238E27FC236}">
                <a16:creationId xmlns:a16="http://schemas.microsoft.com/office/drawing/2014/main" id="{AB2CD794-E92B-CEFC-B6A4-07CDBF2BA475}"/>
              </a:ext>
            </a:extLst>
          </p:cNvPr>
          <p:cNvSpPr/>
          <p:nvPr/>
        </p:nvSpPr>
        <p:spPr>
          <a:xfrm>
            <a:off x="2287100" y="4181829"/>
            <a:ext cx="1739381" cy="221018"/>
          </a:xfrm>
          <a:prstGeom prst="rect">
            <a:avLst/>
          </a:prstGeom>
          <a:solidFill>
            <a:schemeClr val="bg1"/>
          </a:solidFill>
          <a:ln w="0">
            <a:solidFill>
              <a:srgbClr val="76717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6000" tIns="3600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altLang="ja-JP" sz="1200" b="1" spc="-1">
                <a:solidFill>
                  <a:schemeClr val="dk1"/>
                </a:solidFill>
                <a:latin typeface="Meiryo UI"/>
                <a:ea typeface="Meiryo UI"/>
              </a:rPr>
              <a:t>【</a:t>
            </a:r>
            <a:r>
              <a:rPr lang="en-US" altLang="ja-JP" sz="1200" b="1" spc="-1" err="1">
                <a:solidFill>
                  <a:schemeClr val="dk1"/>
                </a:solidFill>
                <a:latin typeface="Meiryo UI"/>
                <a:ea typeface="Meiryo UI"/>
              </a:rPr>
              <a:t>新規】大雨キキクル</a:t>
            </a:r>
          </a:p>
        </p:txBody>
      </p:sp>
      <p:sp>
        <p:nvSpPr>
          <p:cNvPr id="321" name="角丸四角形吹き出し 41">
            <a:extLst>
              <a:ext uri="{FF2B5EF4-FFF2-40B4-BE49-F238E27FC236}">
                <a16:creationId xmlns:a16="http://schemas.microsoft.com/office/drawing/2014/main" id="{79DF7912-A285-6C42-B82D-419B6F8D7AAD}"/>
              </a:ext>
            </a:extLst>
          </p:cNvPr>
          <p:cNvSpPr/>
          <p:nvPr/>
        </p:nvSpPr>
        <p:spPr>
          <a:xfrm>
            <a:off x="52088" y="3647696"/>
            <a:ext cx="1867058" cy="438530"/>
          </a:xfrm>
          <a:prstGeom prst="wedgeRoundRectCallout">
            <a:avLst>
              <a:gd name="adj1" fmla="val 53075"/>
              <a:gd name="adj2" fmla="val -78357"/>
              <a:gd name="adj3" fmla="val 16667"/>
            </a:avLst>
          </a:prstGeom>
          <a:solidFill>
            <a:srgbClr val="F6F9D4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ja-JP" sz="1100" b="1" spc="-1" dirty="0">
                <a:solidFill>
                  <a:srgbClr val="000000"/>
                </a:solidFill>
                <a:latin typeface="Meiryo UI"/>
                <a:ea typeface="Meiryo UI"/>
              </a:rPr>
              <a:t>現行の浸水と洪水メッシュの危険度を重ね合せた危険度</a:t>
            </a:r>
            <a:endParaRPr lang="en-US" altLang="ja-JP" dirty="0"/>
          </a:p>
        </p:txBody>
      </p:sp>
      <p:pic>
        <p:nvPicPr>
          <p:cNvPr id="323" name="図 14">
            <a:extLst>
              <a:ext uri="{FF2B5EF4-FFF2-40B4-BE49-F238E27FC236}">
                <a16:creationId xmlns:a16="http://schemas.microsoft.com/office/drawing/2014/main" id="{09B4005C-CD7C-46A9-CB9B-FDF6E2CF1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5306" y="4689046"/>
            <a:ext cx="306442" cy="292922"/>
          </a:xfrm>
          <a:prstGeom prst="rect">
            <a:avLst/>
          </a:prstGeom>
        </p:spPr>
      </p:pic>
      <p:pic>
        <p:nvPicPr>
          <p:cNvPr id="335" name="図 20">
            <a:extLst>
              <a:ext uri="{FF2B5EF4-FFF2-40B4-BE49-F238E27FC236}">
                <a16:creationId xmlns:a16="http://schemas.microsoft.com/office/drawing/2014/main" id="{A795A2F6-CE9D-CB97-8075-33EB65887B8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4808"/>
          <a:stretch>
            <a:fillRect/>
          </a:stretch>
        </p:blipFill>
        <p:spPr>
          <a:xfrm>
            <a:off x="2963639" y="2435296"/>
            <a:ext cx="318462" cy="296189"/>
          </a:xfrm>
          <a:prstGeom prst="rect">
            <a:avLst/>
          </a:prstGeom>
        </p:spPr>
      </p:pic>
      <p:pic>
        <p:nvPicPr>
          <p:cNvPr id="337" name="図 38">
            <a:extLst>
              <a:ext uri="{FF2B5EF4-FFF2-40B4-BE49-F238E27FC236}">
                <a16:creationId xmlns:a16="http://schemas.microsoft.com/office/drawing/2014/main" id="{047DA415-E74C-506A-39D1-90DA7B33F3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5900" y="2429368"/>
            <a:ext cx="353599" cy="292633"/>
          </a:xfrm>
          <a:prstGeom prst="rect">
            <a:avLst/>
          </a:prstGeom>
        </p:spPr>
      </p:pic>
      <p:pic>
        <p:nvPicPr>
          <p:cNvPr id="339" name="図 50">
            <a:extLst>
              <a:ext uri="{FF2B5EF4-FFF2-40B4-BE49-F238E27FC236}">
                <a16:creationId xmlns:a16="http://schemas.microsoft.com/office/drawing/2014/main" id="{935B1B9A-B41D-B469-61BA-5BCC7D1CB87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5627" r="26508"/>
          <a:stretch>
            <a:fillRect/>
          </a:stretch>
        </p:blipFill>
        <p:spPr>
          <a:xfrm>
            <a:off x="2631445" y="2523947"/>
            <a:ext cx="343442" cy="180174"/>
          </a:xfrm>
          <a:prstGeom prst="rect">
            <a:avLst/>
          </a:prstGeom>
        </p:spPr>
      </p:pic>
      <p:pic>
        <p:nvPicPr>
          <p:cNvPr id="341" name="図 62">
            <a:extLst>
              <a:ext uri="{FF2B5EF4-FFF2-40B4-BE49-F238E27FC236}">
                <a16:creationId xmlns:a16="http://schemas.microsoft.com/office/drawing/2014/main" id="{808A28FD-0C97-EA94-8BA7-6E7E07A5E3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6050"/>
          <a:stretch>
            <a:fillRect/>
          </a:stretch>
        </p:blipFill>
        <p:spPr>
          <a:xfrm>
            <a:off x="3897749" y="4696314"/>
            <a:ext cx="302761" cy="296189"/>
          </a:xfrm>
          <a:prstGeom prst="rect">
            <a:avLst/>
          </a:prstGeom>
        </p:spPr>
      </p:pic>
      <p:pic>
        <p:nvPicPr>
          <p:cNvPr id="343" name="図 63">
            <a:extLst>
              <a:ext uri="{FF2B5EF4-FFF2-40B4-BE49-F238E27FC236}">
                <a16:creationId xmlns:a16="http://schemas.microsoft.com/office/drawing/2014/main" id="{2ABF6EBD-1A49-345D-3A65-93A772D30D1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5651" r="26112"/>
          <a:stretch>
            <a:fillRect/>
          </a:stretch>
        </p:blipFill>
        <p:spPr>
          <a:xfrm>
            <a:off x="4554939" y="4809058"/>
            <a:ext cx="349776" cy="169896"/>
          </a:xfrm>
          <a:prstGeom prst="rect">
            <a:avLst/>
          </a:prstGeom>
        </p:spPr>
      </p:pic>
      <p:pic>
        <p:nvPicPr>
          <p:cNvPr id="345" name="図 64">
            <a:extLst>
              <a:ext uri="{FF2B5EF4-FFF2-40B4-BE49-F238E27FC236}">
                <a16:creationId xmlns:a16="http://schemas.microsoft.com/office/drawing/2014/main" id="{89D11B76-41EC-D0CB-752A-3DDA36CB49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5624" y="4699911"/>
            <a:ext cx="353599" cy="292633"/>
          </a:xfrm>
          <a:prstGeom prst="rect">
            <a:avLst/>
          </a:prstGeom>
        </p:spPr>
      </p:pic>
      <p:pic>
        <p:nvPicPr>
          <p:cNvPr id="347" name="図 65">
            <a:extLst>
              <a:ext uri="{FF2B5EF4-FFF2-40B4-BE49-F238E27FC236}">
                <a16:creationId xmlns:a16="http://schemas.microsoft.com/office/drawing/2014/main" id="{119BE8D8-67E1-6ED3-66B2-E2E774723C7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5984" r="27633"/>
          <a:stretch>
            <a:fillRect/>
          </a:stretch>
        </p:blipFill>
        <p:spPr>
          <a:xfrm>
            <a:off x="1534656" y="4761951"/>
            <a:ext cx="384490" cy="211466"/>
          </a:xfrm>
          <a:prstGeom prst="rect">
            <a:avLst/>
          </a:prstGeom>
        </p:spPr>
      </p:pic>
      <p:pic>
        <p:nvPicPr>
          <p:cNvPr id="349" name="図 66">
            <a:extLst>
              <a:ext uri="{FF2B5EF4-FFF2-40B4-BE49-F238E27FC236}">
                <a16:creationId xmlns:a16="http://schemas.microsoft.com/office/drawing/2014/main" id="{F45D5AD6-2B74-50ED-F65D-18C9D44FEF4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6050"/>
          <a:stretch>
            <a:fillRect/>
          </a:stretch>
        </p:blipFill>
        <p:spPr>
          <a:xfrm>
            <a:off x="856571" y="4688695"/>
            <a:ext cx="302761" cy="296189"/>
          </a:xfrm>
          <a:prstGeom prst="rect">
            <a:avLst/>
          </a:prstGeom>
        </p:spPr>
      </p:pic>
      <p:pic>
        <p:nvPicPr>
          <p:cNvPr id="351" name="図 67">
            <a:extLst>
              <a:ext uri="{FF2B5EF4-FFF2-40B4-BE49-F238E27FC236}">
                <a16:creationId xmlns:a16="http://schemas.microsoft.com/office/drawing/2014/main" id="{E69982B8-0093-B8D1-6863-D3D5FBCD1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446" y="4692292"/>
            <a:ext cx="353599" cy="292633"/>
          </a:xfrm>
          <a:prstGeom prst="rect">
            <a:avLst/>
          </a:prstGeom>
        </p:spPr>
      </p:pic>
      <p:pic>
        <p:nvPicPr>
          <p:cNvPr id="353" name="図 68">
            <a:extLst>
              <a:ext uri="{FF2B5EF4-FFF2-40B4-BE49-F238E27FC236}">
                <a16:creationId xmlns:a16="http://schemas.microsoft.com/office/drawing/2014/main" id="{61231AF8-C732-EA3A-0EBE-963C3A0722E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4808"/>
          <a:stretch>
            <a:fillRect/>
          </a:stretch>
        </p:blipFill>
        <p:spPr>
          <a:xfrm>
            <a:off x="1948794" y="4688279"/>
            <a:ext cx="318462" cy="296189"/>
          </a:xfrm>
          <a:prstGeom prst="rect">
            <a:avLst/>
          </a:prstGeom>
        </p:spPr>
      </p:pic>
      <p:pic>
        <p:nvPicPr>
          <p:cNvPr id="375" name="図 7">
            <a:extLst>
              <a:ext uri="{FF2B5EF4-FFF2-40B4-BE49-F238E27FC236}">
                <a16:creationId xmlns:a16="http://schemas.microsoft.com/office/drawing/2014/main" id="{A12B9031-29DD-F9E8-4B15-C81B58A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6249" y="4704280"/>
            <a:ext cx="353599" cy="298730"/>
          </a:xfrm>
          <a:prstGeom prst="rect">
            <a:avLst/>
          </a:prstGeom>
        </p:spPr>
      </p:pic>
      <p:pic>
        <p:nvPicPr>
          <p:cNvPr id="377" name="図 8">
            <a:extLst>
              <a:ext uri="{FF2B5EF4-FFF2-40B4-BE49-F238E27FC236}">
                <a16:creationId xmlns:a16="http://schemas.microsoft.com/office/drawing/2014/main" id="{1D60DF9F-BA1F-5078-C696-614C22045C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0985" y="4691661"/>
            <a:ext cx="353599" cy="298730"/>
          </a:xfrm>
          <a:prstGeom prst="rect">
            <a:avLst/>
          </a:prstGeom>
        </p:spPr>
      </p:pic>
      <p:pic>
        <p:nvPicPr>
          <p:cNvPr id="379" name="図 10">
            <a:extLst>
              <a:ext uri="{FF2B5EF4-FFF2-40B4-BE49-F238E27FC236}">
                <a16:creationId xmlns:a16="http://schemas.microsoft.com/office/drawing/2014/main" id="{C7AC352D-2C1A-285C-D7E8-D360FE6085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64013" y="4670122"/>
            <a:ext cx="318463" cy="312673"/>
          </a:xfrm>
          <a:prstGeom prst="rect">
            <a:avLst/>
          </a:prstGeom>
        </p:spPr>
      </p:pic>
      <p:sp>
        <p:nvSpPr>
          <p:cNvPr id="371" name="角丸四角形吹き出し 41">
            <a:extLst>
              <a:ext uri="{FF2B5EF4-FFF2-40B4-BE49-F238E27FC236}">
                <a16:creationId xmlns:a16="http://schemas.microsoft.com/office/drawing/2014/main" id="{9BB9B8E0-E15E-C567-6D89-F8E2DF08AC23}"/>
              </a:ext>
            </a:extLst>
          </p:cNvPr>
          <p:cNvSpPr/>
          <p:nvPr/>
        </p:nvSpPr>
        <p:spPr>
          <a:xfrm>
            <a:off x="2359359" y="4405633"/>
            <a:ext cx="1661787" cy="571284"/>
          </a:xfrm>
          <a:prstGeom prst="wedgeRoundRectCallout">
            <a:avLst>
              <a:gd name="adj1" fmla="val -76081"/>
              <a:gd name="adj2" fmla="val 42402"/>
              <a:gd name="adj3" fmla="val 16667"/>
            </a:avLst>
          </a:prstGeom>
          <a:solidFill>
            <a:srgbClr val="F6F9D4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1100" b="1" spc="-1">
                <a:latin typeface="Meiryo UI"/>
                <a:ea typeface="Meiryo UI"/>
              </a:rPr>
              <a:t>ボタンにより大雨キキクル、浸水キキクル、洪水キキクルを切替え表示</a:t>
            </a:r>
          </a:p>
        </p:txBody>
      </p:sp>
      <p:sp>
        <p:nvSpPr>
          <p:cNvPr id="2" name="角丸四角形吹き出し 41">
            <a:extLst>
              <a:ext uri="{FF2B5EF4-FFF2-40B4-BE49-F238E27FC236}">
                <a16:creationId xmlns:a16="http://schemas.microsoft.com/office/drawing/2014/main" id="{8902B464-4077-AEC1-38EA-83D4C79B9ECF}"/>
              </a:ext>
            </a:extLst>
          </p:cNvPr>
          <p:cNvSpPr/>
          <p:nvPr/>
        </p:nvSpPr>
        <p:spPr>
          <a:xfrm>
            <a:off x="2357878" y="4405521"/>
            <a:ext cx="1661787" cy="571284"/>
          </a:xfrm>
          <a:prstGeom prst="wedgeRoundRectCallout">
            <a:avLst>
              <a:gd name="adj1" fmla="val 84035"/>
              <a:gd name="adj2" fmla="val 41882"/>
              <a:gd name="adj3" fmla="val 16667"/>
            </a:avLst>
          </a:prstGeom>
          <a:solidFill>
            <a:srgbClr val="F6F9D4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1100" b="1" spc="-1">
                <a:latin typeface="Meiryo UI"/>
                <a:ea typeface="Meiryo UI"/>
              </a:rPr>
              <a:t>ボタンにより大雨キキクル、浸水キキクル、洪水キキクルを切替え表示</a:t>
            </a:r>
          </a:p>
        </p:txBody>
      </p:sp>
      <p:pic>
        <p:nvPicPr>
          <p:cNvPr id="4" name="図 36">
            <a:extLst>
              <a:ext uri="{FF2B5EF4-FFF2-40B4-BE49-F238E27FC236}">
                <a16:creationId xmlns:a16="http://schemas.microsoft.com/office/drawing/2014/main" id="{76BFA9DC-338E-8F63-92B1-08E0DAB7B3D8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18338" y="5048086"/>
            <a:ext cx="180000" cy="1620000"/>
          </a:xfrm>
          <a:prstGeom prst="rect">
            <a:avLst/>
          </a:prstGeom>
          <a:ln w="0">
            <a:noFill/>
          </a:ln>
        </p:spPr>
      </p:pic>
      <p:sp>
        <p:nvSpPr>
          <p:cNvPr id="5" name="角丸四角形吹き出し 41">
            <a:extLst>
              <a:ext uri="{FF2B5EF4-FFF2-40B4-BE49-F238E27FC236}">
                <a16:creationId xmlns:a16="http://schemas.microsoft.com/office/drawing/2014/main" id="{46889A31-C0D3-09F4-3E14-C3263DA25DFF}"/>
              </a:ext>
            </a:extLst>
          </p:cNvPr>
          <p:cNvSpPr/>
          <p:nvPr/>
        </p:nvSpPr>
        <p:spPr>
          <a:xfrm>
            <a:off x="6876306" y="3957033"/>
            <a:ext cx="2172571" cy="497297"/>
          </a:xfrm>
          <a:prstGeom prst="wedgeRoundRectCallout">
            <a:avLst>
              <a:gd name="adj1" fmla="val -16786"/>
              <a:gd name="adj2" fmla="val 100130"/>
              <a:gd name="adj3" fmla="val 16667"/>
            </a:avLst>
          </a:prstGeom>
          <a:solidFill>
            <a:srgbClr val="F6F9D4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ja-JP" sz="1100" b="1" spc="-1">
                <a:solidFill>
                  <a:srgbClr val="000000"/>
                </a:solidFill>
                <a:latin typeface="Meiryo UI"/>
                <a:ea typeface="Meiryo UI"/>
              </a:rPr>
              <a:t>現行</a:t>
            </a:r>
            <a:r>
              <a:rPr lang="ja-JP" altLang="en-US" sz="1100" b="1" spc="-1">
                <a:solidFill>
                  <a:srgbClr val="000000"/>
                </a:solidFill>
                <a:latin typeface="Meiryo UI"/>
                <a:ea typeface="Meiryo UI"/>
              </a:rPr>
              <a:t>に比べて赤が絞り込まれ、黄から紫になることが多くなる傾向</a:t>
            </a:r>
            <a:endParaRPr lang="en-US" altLang="ja-JP"/>
          </a:p>
        </p:txBody>
      </p:sp>
      <p:sp>
        <p:nvSpPr>
          <p:cNvPr id="6" name="テキスト ボックス 16">
            <a:extLst>
              <a:ext uri="{FF2B5EF4-FFF2-40B4-BE49-F238E27FC236}">
                <a16:creationId xmlns:a16="http://schemas.microsoft.com/office/drawing/2014/main" id="{C9564746-D768-40B0-C236-EE2CA7DF1CA9}"/>
              </a:ext>
            </a:extLst>
          </p:cNvPr>
          <p:cNvSpPr txBox="1"/>
          <p:nvPr/>
        </p:nvSpPr>
        <p:spPr>
          <a:xfrm>
            <a:off x="6328581" y="4408408"/>
            <a:ext cx="50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152188241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02DDBAD16665B46B6D1142B09C83A07" ma:contentTypeVersion="14" ma:contentTypeDescription="新しいドキュメントを作成します。" ma:contentTypeScope="" ma:versionID="352751f30c75c005f70603d7d1d74049">
  <xsd:schema xmlns:xsd="http://www.w3.org/2001/XMLSchema" xmlns:xs="http://www.w3.org/2001/XMLSchema" xmlns:p="http://schemas.microsoft.com/office/2006/metadata/properties" xmlns:ns2="26a6a4eb-17f4-46cb-8870-5a9fced69f37" xmlns:ns3="4aecb32f-6c8f-4988-aa43-451f6c88d068" targetNamespace="http://schemas.microsoft.com/office/2006/metadata/properties" ma:root="true" ma:fieldsID="5fbfab5de7f7e7c1097f0d1bdd949529" ns2:_="" ns3:_="">
    <xsd:import namespace="26a6a4eb-17f4-46cb-8870-5a9fced69f37"/>
    <xsd:import namespace="4aecb32f-6c8f-4988-aa43-451f6c88d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6a4eb-17f4-46cb-8870-5a9fced69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cb32f-6c8f-4988-aa43-451f6c88d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9947fc1-1483-460b-a7bf-1bb012e2282b}" ma:internalName="TaxCatchAll" ma:showField="CatchAllData" ma:web="4aecb32f-6c8f-4988-aa43-451f6c88d0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a6a4eb-17f4-46cb-8870-5a9fced69f37">
      <Terms xmlns="http://schemas.microsoft.com/office/infopath/2007/PartnerControls"/>
    </lcf76f155ced4ddcb4097134ff3c332f>
    <TaxCatchAll xmlns="4aecb32f-6c8f-4988-aa43-451f6c88d068" xsi:nil="true"/>
  </documentManagement>
</p:properties>
</file>

<file path=customXml/itemProps1.xml><?xml version="1.0" encoding="utf-8"?>
<ds:datastoreItem xmlns:ds="http://schemas.openxmlformats.org/officeDocument/2006/customXml" ds:itemID="{5A13E8C5-0B1A-45BB-9D12-4D5DED261019}"/>
</file>

<file path=customXml/itemProps2.xml><?xml version="1.0" encoding="utf-8"?>
<ds:datastoreItem xmlns:ds="http://schemas.openxmlformats.org/officeDocument/2006/customXml" ds:itemID="{9F1B7984-CE2D-46BB-B6BB-984920AE9F0C}"/>
</file>

<file path=customXml/itemProps3.xml><?xml version="1.0" encoding="utf-8"?>
<ds:datastoreItem xmlns:ds="http://schemas.openxmlformats.org/officeDocument/2006/customXml" ds:itemID="{59158C19-FC39-4B16-9962-5C962F01B8B6}"/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204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游明朝</vt:lpstr>
      <vt:lpstr>Arial</vt:lpstr>
      <vt:lpstr>Symbol</vt:lpstr>
      <vt:lpstr>Wingdings</vt:lpstr>
      <vt:lpstr>テーマ1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2025-12-25T05:37:51Z</dcterms:created>
  <dcterms:modified xsi:type="dcterms:W3CDTF">2025-12-25T05:37:58Z</dcterms:modified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0x010100B02DDBAD16665B46B6D1142B09C83A07</vt:lpwstr>
  </property>
  <property fmtid="{D5CDD505-2E9C-101B-9397-08002B2CF9AE}" pid="4" name="PresentationFormat">
    <vt:lpwstr>画面に合わせる (4:3)</vt:lpwstr>
  </property>
</Properties>
</file>