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Lst>
  <p:sldSz cx="10693400" cy="7556500"/>
  <p:notesSz cx="6858000" cy="9144000"/>
  <p:embeddedFontLst>
    <p:embeddedFont>
      <p:font typeface="Rounded M+" panose="020B0600070205080204" charset="-128"/>
      <p:regular r:id="rId4"/>
    </p:embeddedFont>
    <p:embeddedFont>
      <p:font typeface="Rounded M+ Bold" panose="020B0600070205080204" charset="-128"/>
      <p:regular r:id="rId5"/>
    </p:embeddedFont>
    <p:embeddedFont>
      <p:font typeface="モトヤゴシック w" panose="020B0600070205080204" charset="-128"/>
      <p:regular r:id="rId6"/>
    </p:embeddedFont>
    <p:embeddedFont>
      <p:font typeface="ロダン EB" panose="020B0600070205080204" charset="-128"/>
      <p:regular r:id="rId7"/>
    </p:embeddedFont>
    <p:embeddedFont>
      <p:font typeface="Meiryo UI" panose="020B0604030504040204" pitchFamily="50" charset="-128"/>
      <p:regular r:id="rId8"/>
      <p:bold r:id="rId9"/>
      <p:italic r:id="rId10"/>
      <p:boldItalic r:id="rId11"/>
    </p:embeddedFont>
    <p:embeddedFont>
      <p:font typeface="游ゴシック Medium" panose="020B0500000000000000" pitchFamily="50" charset="-128"/>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267"/>
    <a:srgbClr val="F0D561"/>
    <a:srgbClr val="F5F5F5"/>
    <a:srgbClr val="F3D8EB"/>
    <a:srgbClr val="9FCED6"/>
    <a:srgbClr val="F4EE00"/>
    <a:srgbClr val="EDE20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BED78-EDD8-435D-9185-C88FFD15D9D7}" v="1" dt="2026-01-26T06:53:28.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19" autoAdjust="0"/>
    <p:restoredTop sz="94622" autoAdjust="0"/>
  </p:normalViewPr>
  <p:slideViewPr>
    <p:cSldViewPr>
      <p:cViewPr>
        <p:scale>
          <a:sx n="125" d="100"/>
          <a:sy n="125" d="100"/>
        </p:scale>
        <p:origin x="1387"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font" Target="fonts/font4.fntdata"/><Relationship Id="rId12" Type="http://schemas.openxmlformats.org/officeDocument/2006/relationships/font" Target="fonts/font9.fntdata"/><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小林 勇壮(KOBAYASHI Yuso)" userId="a94085cc-06c1-4dfd-8428-90e2f5bad0b3" providerId="ADAL" clId="{54A6CD1F-6366-4DEB-ABCE-1C91FECF998A}"/>
    <pc:docChg chg="undo custSel mod modSld">
      <pc:chgData name="小林 勇壮(KOBAYASHI Yuso)" userId="a94085cc-06c1-4dfd-8428-90e2f5bad0b3" providerId="ADAL" clId="{54A6CD1F-6366-4DEB-ABCE-1C91FECF998A}" dt="2026-01-26T06:56:27.156" v="47" actId="1038"/>
      <pc:docMkLst>
        <pc:docMk/>
      </pc:docMkLst>
      <pc:sldChg chg="addSp delSp modSp mod">
        <pc:chgData name="小林 勇壮(KOBAYASHI Yuso)" userId="a94085cc-06c1-4dfd-8428-90e2f5bad0b3" providerId="ADAL" clId="{54A6CD1F-6366-4DEB-ABCE-1C91FECF998A}" dt="2026-01-26T06:56:27.156" v="47" actId="1038"/>
        <pc:sldMkLst>
          <pc:docMk/>
          <pc:sldMk cId="0" sldId="257"/>
        </pc:sldMkLst>
        <pc:picChg chg="add mod modCrop">
          <ac:chgData name="小林 勇壮(KOBAYASHI Yuso)" userId="a94085cc-06c1-4dfd-8428-90e2f5bad0b3" providerId="ADAL" clId="{54A6CD1F-6366-4DEB-ABCE-1C91FECF998A}" dt="2026-01-26T06:56:27.156" v="47" actId="1038"/>
          <ac:picMkLst>
            <pc:docMk/>
            <pc:sldMk cId="0" sldId="257"/>
            <ac:picMk id="2" creationId="{A82D2654-9D5F-A3F5-FBCC-94D40F427DCC}"/>
          </ac:picMkLst>
        </pc:picChg>
        <pc:picChg chg="del">
          <ac:chgData name="小林 勇壮(KOBAYASHI Yuso)" userId="a94085cc-06c1-4dfd-8428-90e2f5bad0b3" providerId="ADAL" clId="{54A6CD1F-6366-4DEB-ABCE-1C91FECF998A}" dt="2026-01-26T06:55:23.901" v="20" actId="478"/>
          <ac:picMkLst>
            <pc:docMk/>
            <pc:sldMk cId="0" sldId="257"/>
            <ac:picMk id="22" creationId="{6D599B0C-8C6C-9EBA-7729-1AAFFF24D431}"/>
          </ac:picMkLst>
        </pc:picChg>
        <pc:picChg chg="mod">
          <ac:chgData name="小林 勇壮(KOBAYASHI Yuso)" userId="a94085cc-06c1-4dfd-8428-90e2f5bad0b3" providerId="ADAL" clId="{54A6CD1F-6366-4DEB-ABCE-1C91FECF998A}" dt="2026-01-26T06:55:42.916" v="30" actId="1076"/>
          <ac:picMkLst>
            <pc:docMk/>
            <pc:sldMk cId="0" sldId="257"/>
            <ac:picMk id="75" creationId="{3F465D3D-F5F1-8F16-71C9-08686050525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1" y="0"/>
            <a:ext cx="10730487" cy="7556500"/>
          </a:xfrm>
          <a:custGeom>
            <a:avLst/>
            <a:gdLst/>
            <a:ahLst/>
            <a:cxnLst/>
            <a:rect l="l" t="t" r="r" b="b"/>
            <a:pathLst>
              <a:path w="12186970" h="7504425">
                <a:moveTo>
                  <a:pt x="0" y="0"/>
                </a:moveTo>
                <a:lnTo>
                  <a:pt x="12186970" y="0"/>
                </a:lnTo>
                <a:lnTo>
                  <a:pt x="12186970" y="7504425"/>
                </a:lnTo>
                <a:lnTo>
                  <a:pt x="0" y="7504425"/>
                </a:lnTo>
                <a:lnTo>
                  <a:pt x="0" y="0"/>
                </a:lnTo>
                <a:close/>
              </a:path>
            </a:pathLst>
          </a:custGeom>
          <a:blipFill>
            <a:blip r:embed="rId2"/>
            <a:stretch>
              <a:fillRect l="-13573" t="-10898" b="-10898"/>
            </a:stretch>
          </a:blipFill>
        </p:spPr>
        <p:txBody>
          <a:bodyPr/>
          <a:lstStyle/>
          <a:p>
            <a:endParaRPr lang="ja-JP" altLang="en-US" dirty="0"/>
          </a:p>
        </p:txBody>
      </p:sp>
      <p:grpSp>
        <p:nvGrpSpPr>
          <p:cNvPr id="3" name="Group 3"/>
          <p:cNvGrpSpPr/>
          <p:nvPr/>
        </p:nvGrpSpPr>
        <p:grpSpPr>
          <a:xfrm>
            <a:off x="3822700" y="-153160"/>
            <a:ext cx="3188363" cy="7506565"/>
            <a:chOff x="0" y="-123825"/>
            <a:chExt cx="1142637" cy="2690183"/>
          </a:xfrm>
        </p:grpSpPr>
        <p:sp>
          <p:nvSpPr>
            <p:cNvPr id="4" name="Freeform 4"/>
            <p:cNvSpPr/>
            <p:nvPr/>
          </p:nvSpPr>
          <p:spPr>
            <a:xfrm>
              <a:off x="0" y="0"/>
              <a:ext cx="1142637" cy="2566358"/>
            </a:xfrm>
            <a:custGeom>
              <a:avLst/>
              <a:gdLst/>
              <a:ahLst/>
              <a:cxnLst/>
              <a:rect l="l" t="t" r="r" b="b"/>
              <a:pathLst>
                <a:path w="1142637" h="2566358">
                  <a:moveTo>
                    <a:pt x="89843" y="0"/>
                  </a:moveTo>
                  <a:lnTo>
                    <a:pt x="1052795" y="0"/>
                  </a:lnTo>
                  <a:cubicBezTo>
                    <a:pt x="1076622" y="0"/>
                    <a:pt x="1099474" y="9466"/>
                    <a:pt x="1116323" y="26314"/>
                  </a:cubicBezTo>
                  <a:cubicBezTo>
                    <a:pt x="1133172" y="43163"/>
                    <a:pt x="1142637" y="66015"/>
                    <a:pt x="1142637" y="89843"/>
                  </a:cubicBezTo>
                  <a:lnTo>
                    <a:pt x="1142637" y="2476516"/>
                  </a:lnTo>
                  <a:cubicBezTo>
                    <a:pt x="1142637" y="2526134"/>
                    <a:pt x="1102413" y="2566358"/>
                    <a:pt x="1052795" y="2566358"/>
                  </a:cubicBezTo>
                  <a:lnTo>
                    <a:pt x="89843" y="2566358"/>
                  </a:lnTo>
                  <a:cubicBezTo>
                    <a:pt x="66015" y="2566358"/>
                    <a:pt x="43163" y="2556893"/>
                    <a:pt x="26314" y="2540044"/>
                  </a:cubicBezTo>
                  <a:cubicBezTo>
                    <a:pt x="9466" y="2523195"/>
                    <a:pt x="0" y="2500343"/>
                    <a:pt x="0" y="2476516"/>
                  </a:cubicBezTo>
                  <a:lnTo>
                    <a:pt x="0" y="89843"/>
                  </a:lnTo>
                  <a:cubicBezTo>
                    <a:pt x="0" y="66015"/>
                    <a:pt x="9466" y="43163"/>
                    <a:pt x="26314" y="26314"/>
                  </a:cubicBezTo>
                  <a:cubicBezTo>
                    <a:pt x="43163" y="9466"/>
                    <a:pt x="66015" y="0"/>
                    <a:pt x="89843" y="0"/>
                  </a:cubicBezTo>
                  <a:close/>
                </a:path>
              </a:pathLst>
            </a:custGeom>
            <a:solidFill>
              <a:srgbClr val="F5F5F5"/>
            </a:solidFill>
          </p:spPr>
          <p:txBody>
            <a:bodyPr/>
            <a:lstStyle/>
            <a:p>
              <a:endParaRPr lang="ja-JP" altLang="en-US"/>
            </a:p>
          </p:txBody>
        </p:sp>
        <p:sp>
          <p:nvSpPr>
            <p:cNvPr id="5" name="TextBox 5"/>
            <p:cNvSpPr txBox="1"/>
            <p:nvPr/>
          </p:nvSpPr>
          <p:spPr>
            <a:xfrm>
              <a:off x="0" y="-123825"/>
              <a:ext cx="1142637" cy="2690183"/>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grpSp>
        <p:nvGrpSpPr>
          <p:cNvPr id="6" name="Group 6"/>
          <p:cNvGrpSpPr/>
          <p:nvPr/>
        </p:nvGrpSpPr>
        <p:grpSpPr>
          <a:xfrm>
            <a:off x="3822700" y="2685238"/>
            <a:ext cx="3188363" cy="3643688"/>
            <a:chOff x="0" y="0"/>
            <a:chExt cx="1142637" cy="1305816"/>
          </a:xfrm>
        </p:grpSpPr>
        <p:sp>
          <p:nvSpPr>
            <p:cNvPr id="7" name="Freeform 7"/>
            <p:cNvSpPr/>
            <p:nvPr/>
          </p:nvSpPr>
          <p:spPr>
            <a:xfrm>
              <a:off x="0" y="0"/>
              <a:ext cx="1142637" cy="1305816"/>
            </a:xfrm>
            <a:custGeom>
              <a:avLst/>
              <a:gdLst/>
              <a:ahLst/>
              <a:cxnLst/>
              <a:rect l="l" t="t" r="r" b="b"/>
              <a:pathLst>
                <a:path w="1142637" h="1305816">
                  <a:moveTo>
                    <a:pt x="89843" y="0"/>
                  </a:moveTo>
                  <a:lnTo>
                    <a:pt x="1052795" y="0"/>
                  </a:lnTo>
                  <a:cubicBezTo>
                    <a:pt x="1076622" y="0"/>
                    <a:pt x="1099474" y="9466"/>
                    <a:pt x="1116323" y="26314"/>
                  </a:cubicBezTo>
                  <a:cubicBezTo>
                    <a:pt x="1133172" y="43163"/>
                    <a:pt x="1142637" y="66015"/>
                    <a:pt x="1142637" y="89843"/>
                  </a:cubicBezTo>
                  <a:lnTo>
                    <a:pt x="1142637" y="1215973"/>
                  </a:lnTo>
                  <a:cubicBezTo>
                    <a:pt x="1142637" y="1239801"/>
                    <a:pt x="1133172" y="1262652"/>
                    <a:pt x="1116323" y="1279501"/>
                  </a:cubicBezTo>
                  <a:cubicBezTo>
                    <a:pt x="1099474" y="1296350"/>
                    <a:pt x="1076622" y="1305816"/>
                    <a:pt x="1052795" y="1305816"/>
                  </a:cubicBezTo>
                  <a:lnTo>
                    <a:pt x="89843" y="1305816"/>
                  </a:lnTo>
                  <a:cubicBezTo>
                    <a:pt x="66015" y="1305816"/>
                    <a:pt x="43163" y="1296350"/>
                    <a:pt x="26314" y="1279501"/>
                  </a:cubicBezTo>
                  <a:cubicBezTo>
                    <a:pt x="9466" y="1262652"/>
                    <a:pt x="0" y="1239801"/>
                    <a:pt x="0" y="1215973"/>
                  </a:cubicBezTo>
                  <a:lnTo>
                    <a:pt x="0" y="89843"/>
                  </a:lnTo>
                  <a:cubicBezTo>
                    <a:pt x="0" y="66015"/>
                    <a:pt x="9466" y="43163"/>
                    <a:pt x="26314" y="26314"/>
                  </a:cubicBezTo>
                  <a:cubicBezTo>
                    <a:pt x="43163" y="9466"/>
                    <a:pt x="66015" y="0"/>
                    <a:pt x="89843" y="0"/>
                  </a:cubicBezTo>
                  <a:close/>
                </a:path>
              </a:pathLst>
            </a:custGeom>
            <a:solidFill>
              <a:srgbClr val="FFF7DA"/>
            </a:solidFill>
          </p:spPr>
          <p:txBody>
            <a:bodyPr/>
            <a:lstStyle/>
            <a:p>
              <a:endParaRPr lang="ja-JP" altLang="en-US"/>
            </a:p>
          </p:txBody>
        </p:sp>
        <p:sp>
          <p:nvSpPr>
            <p:cNvPr id="8" name="TextBox 8"/>
            <p:cNvSpPr txBox="1"/>
            <p:nvPr/>
          </p:nvSpPr>
          <p:spPr>
            <a:xfrm>
              <a:off x="0" y="-123825"/>
              <a:ext cx="1142637" cy="1429641"/>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grpSp>
        <p:nvGrpSpPr>
          <p:cNvPr id="9" name="Group 9"/>
          <p:cNvGrpSpPr/>
          <p:nvPr/>
        </p:nvGrpSpPr>
        <p:grpSpPr>
          <a:xfrm>
            <a:off x="314724" y="-153160"/>
            <a:ext cx="3188363" cy="7506565"/>
            <a:chOff x="0" y="-123825"/>
            <a:chExt cx="1142637" cy="2690183"/>
          </a:xfrm>
        </p:grpSpPr>
        <p:sp>
          <p:nvSpPr>
            <p:cNvPr id="10" name="Freeform 10"/>
            <p:cNvSpPr/>
            <p:nvPr/>
          </p:nvSpPr>
          <p:spPr>
            <a:xfrm>
              <a:off x="0" y="0"/>
              <a:ext cx="1142637" cy="2566358"/>
            </a:xfrm>
            <a:custGeom>
              <a:avLst/>
              <a:gdLst/>
              <a:ahLst/>
              <a:cxnLst/>
              <a:rect l="l" t="t" r="r" b="b"/>
              <a:pathLst>
                <a:path w="1142637" h="2566358">
                  <a:moveTo>
                    <a:pt x="89843" y="0"/>
                  </a:moveTo>
                  <a:lnTo>
                    <a:pt x="1052795" y="0"/>
                  </a:lnTo>
                  <a:cubicBezTo>
                    <a:pt x="1076622" y="0"/>
                    <a:pt x="1099474" y="9466"/>
                    <a:pt x="1116323" y="26314"/>
                  </a:cubicBezTo>
                  <a:cubicBezTo>
                    <a:pt x="1133172" y="43163"/>
                    <a:pt x="1142637" y="66015"/>
                    <a:pt x="1142637" y="89843"/>
                  </a:cubicBezTo>
                  <a:lnTo>
                    <a:pt x="1142637" y="2476516"/>
                  </a:lnTo>
                  <a:cubicBezTo>
                    <a:pt x="1142637" y="2526134"/>
                    <a:pt x="1102413" y="2566358"/>
                    <a:pt x="1052795" y="2566358"/>
                  </a:cubicBezTo>
                  <a:lnTo>
                    <a:pt x="89843" y="2566358"/>
                  </a:lnTo>
                  <a:cubicBezTo>
                    <a:pt x="66015" y="2566358"/>
                    <a:pt x="43163" y="2556893"/>
                    <a:pt x="26314" y="2540044"/>
                  </a:cubicBezTo>
                  <a:cubicBezTo>
                    <a:pt x="9466" y="2523195"/>
                    <a:pt x="0" y="2500343"/>
                    <a:pt x="0" y="2476516"/>
                  </a:cubicBezTo>
                  <a:lnTo>
                    <a:pt x="0" y="89843"/>
                  </a:lnTo>
                  <a:cubicBezTo>
                    <a:pt x="0" y="66015"/>
                    <a:pt x="9466" y="43163"/>
                    <a:pt x="26314" y="26314"/>
                  </a:cubicBezTo>
                  <a:cubicBezTo>
                    <a:pt x="43163" y="9466"/>
                    <a:pt x="66015" y="0"/>
                    <a:pt x="89843" y="0"/>
                  </a:cubicBezTo>
                  <a:close/>
                </a:path>
              </a:pathLst>
            </a:custGeom>
            <a:solidFill>
              <a:srgbClr val="F5F5F5"/>
            </a:solidFill>
          </p:spPr>
          <p:txBody>
            <a:bodyPr/>
            <a:lstStyle/>
            <a:p>
              <a:endParaRPr lang="ja-JP" altLang="en-US"/>
            </a:p>
          </p:txBody>
        </p:sp>
        <p:sp>
          <p:nvSpPr>
            <p:cNvPr id="11" name="TextBox 11"/>
            <p:cNvSpPr txBox="1"/>
            <p:nvPr/>
          </p:nvSpPr>
          <p:spPr>
            <a:xfrm>
              <a:off x="0" y="-123825"/>
              <a:ext cx="1142637" cy="2690183"/>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sp>
        <p:nvSpPr>
          <p:cNvPr id="12" name="Freeform 12"/>
          <p:cNvSpPr/>
          <p:nvPr/>
        </p:nvSpPr>
        <p:spPr>
          <a:xfrm>
            <a:off x="7129529" y="576187"/>
            <a:ext cx="1858070" cy="1286361"/>
          </a:xfrm>
          <a:custGeom>
            <a:avLst/>
            <a:gdLst/>
            <a:ahLst/>
            <a:cxnLst/>
            <a:rect l="l" t="t" r="r" b="b"/>
            <a:pathLst>
              <a:path w="1858070" h="1286361">
                <a:moveTo>
                  <a:pt x="0" y="0"/>
                </a:moveTo>
                <a:lnTo>
                  <a:pt x="1858071" y="0"/>
                </a:lnTo>
                <a:lnTo>
                  <a:pt x="1858071" y="1286360"/>
                </a:lnTo>
                <a:lnTo>
                  <a:pt x="0" y="1286360"/>
                </a:lnTo>
                <a:lnTo>
                  <a:pt x="0" y="0"/>
                </a:lnTo>
                <a:close/>
              </a:path>
            </a:pathLst>
          </a:custGeom>
          <a:blipFill>
            <a:blip r:embed="rId3"/>
            <a:stretch>
              <a:fillRect/>
            </a:stretch>
          </a:blipFill>
        </p:spPr>
        <p:txBody>
          <a:bodyPr/>
          <a:lstStyle/>
          <a:p>
            <a:endParaRPr lang="ja-JP" altLang="en-US"/>
          </a:p>
        </p:txBody>
      </p:sp>
      <p:sp>
        <p:nvSpPr>
          <p:cNvPr id="13" name="Freeform 13"/>
          <p:cNvSpPr/>
          <p:nvPr/>
        </p:nvSpPr>
        <p:spPr>
          <a:xfrm>
            <a:off x="8880853" y="139668"/>
            <a:ext cx="1849634" cy="1655455"/>
          </a:xfrm>
          <a:custGeom>
            <a:avLst/>
            <a:gdLst/>
            <a:ahLst/>
            <a:cxnLst/>
            <a:rect l="l" t="t" r="r" b="b"/>
            <a:pathLst>
              <a:path w="2222868" h="1655455">
                <a:moveTo>
                  <a:pt x="0" y="0"/>
                </a:moveTo>
                <a:lnTo>
                  <a:pt x="2222868" y="0"/>
                </a:lnTo>
                <a:lnTo>
                  <a:pt x="2222868" y="1655455"/>
                </a:lnTo>
                <a:lnTo>
                  <a:pt x="0" y="1655455"/>
                </a:lnTo>
                <a:lnTo>
                  <a:pt x="0" y="0"/>
                </a:lnTo>
                <a:close/>
              </a:path>
            </a:pathLst>
          </a:custGeom>
          <a:blipFill>
            <a:blip r:embed="rId3"/>
            <a:stretch>
              <a:fillRect l="-1" r="-39092" b="-7634"/>
            </a:stretch>
          </a:blipFill>
        </p:spPr>
        <p:txBody>
          <a:bodyPr/>
          <a:lstStyle/>
          <a:p>
            <a:endParaRPr lang="ja-JP" altLang="en-US" dirty="0"/>
          </a:p>
        </p:txBody>
      </p:sp>
      <p:sp>
        <p:nvSpPr>
          <p:cNvPr id="14" name="Freeform 14"/>
          <p:cNvSpPr/>
          <p:nvPr/>
        </p:nvSpPr>
        <p:spPr>
          <a:xfrm>
            <a:off x="7184193" y="3871543"/>
            <a:ext cx="3382930" cy="2761317"/>
          </a:xfrm>
          <a:custGeom>
            <a:avLst/>
            <a:gdLst/>
            <a:ahLst/>
            <a:cxnLst/>
            <a:rect l="l" t="t" r="r" b="b"/>
            <a:pathLst>
              <a:path w="3382930" h="2761317">
                <a:moveTo>
                  <a:pt x="0" y="0"/>
                </a:moveTo>
                <a:lnTo>
                  <a:pt x="3382930" y="0"/>
                </a:lnTo>
                <a:lnTo>
                  <a:pt x="3382930" y="2761316"/>
                </a:lnTo>
                <a:lnTo>
                  <a:pt x="0" y="2761316"/>
                </a:lnTo>
                <a:lnTo>
                  <a:pt x="0" y="0"/>
                </a:lnTo>
                <a:close/>
              </a:path>
            </a:pathLst>
          </a:custGeom>
          <a:blipFill>
            <a:blip r:embed="rId4"/>
            <a:stretch>
              <a:fillRect/>
            </a:stretch>
          </a:blipFill>
        </p:spPr>
        <p:txBody>
          <a:bodyPr/>
          <a:lstStyle/>
          <a:p>
            <a:endParaRPr lang="ja-JP" altLang="en-US"/>
          </a:p>
        </p:txBody>
      </p:sp>
      <p:grpSp>
        <p:nvGrpSpPr>
          <p:cNvPr id="15" name="Group 15"/>
          <p:cNvGrpSpPr/>
          <p:nvPr/>
        </p:nvGrpSpPr>
        <p:grpSpPr>
          <a:xfrm>
            <a:off x="2259535" y="1028643"/>
            <a:ext cx="1198113" cy="913738"/>
            <a:chOff x="0" y="0"/>
            <a:chExt cx="1597484" cy="1218318"/>
          </a:xfrm>
        </p:grpSpPr>
        <p:sp>
          <p:nvSpPr>
            <p:cNvPr id="16" name="Freeform 16"/>
            <p:cNvSpPr/>
            <p:nvPr/>
          </p:nvSpPr>
          <p:spPr>
            <a:xfrm>
              <a:off x="0" y="0"/>
              <a:ext cx="1597484" cy="1218318"/>
            </a:xfrm>
            <a:custGeom>
              <a:avLst/>
              <a:gdLst/>
              <a:ahLst/>
              <a:cxnLst/>
              <a:rect l="l" t="t" r="r" b="b"/>
              <a:pathLst>
                <a:path w="1597484" h="1218318">
                  <a:moveTo>
                    <a:pt x="0" y="0"/>
                  </a:moveTo>
                  <a:lnTo>
                    <a:pt x="1597484" y="0"/>
                  </a:lnTo>
                  <a:lnTo>
                    <a:pt x="1597484" y="1218318"/>
                  </a:lnTo>
                  <a:lnTo>
                    <a:pt x="0" y="1218318"/>
                  </a:lnTo>
                  <a:lnTo>
                    <a:pt x="0" y="0"/>
                  </a:lnTo>
                  <a:close/>
                </a:path>
              </a:pathLst>
            </a:custGeom>
            <a:blipFill>
              <a:blip r:embed="rId5"/>
              <a:stretch>
                <a:fillRect l="-228671" t="-8583" r="-5603" b="-201519"/>
              </a:stretch>
            </a:blipFill>
          </p:spPr>
          <p:txBody>
            <a:bodyPr/>
            <a:lstStyle/>
            <a:p>
              <a:endParaRPr lang="ja-JP" altLang="en-US"/>
            </a:p>
          </p:txBody>
        </p:sp>
        <p:grpSp>
          <p:nvGrpSpPr>
            <p:cNvPr id="17" name="Group 17"/>
            <p:cNvGrpSpPr/>
            <p:nvPr/>
          </p:nvGrpSpPr>
          <p:grpSpPr>
            <a:xfrm>
              <a:off x="0" y="19960"/>
              <a:ext cx="967256" cy="189560"/>
              <a:chOff x="0" y="0"/>
              <a:chExt cx="198503" cy="38902"/>
            </a:xfrm>
          </p:grpSpPr>
          <p:sp>
            <p:nvSpPr>
              <p:cNvPr id="18" name="Freeform 18"/>
              <p:cNvSpPr/>
              <p:nvPr/>
            </p:nvSpPr>
            <p:spPr>
              <a:xfrm>
                <a:off x="0" y="0"/>
                <a:ext cx="198503" cy="38902"/>
              </a:xfrm>
              <a:custGeom>
                <a:avLst/>
                <a:gdLst/>
                <a:ahLst/>
                <a:cxnLst/>
                <a:rect l="l" t="t" r="r" b="b"/>
                <a:pathLst>
                  <a:path w="198503" h="38902">
                    <a:moveTo>
                      <a:pt x="0" y="0"/>
                    </a:moveTo>
                    <a:lnTo>
                      <a:pt x="198503" y="0"/>
                    </a:lnTo>
                    <a:lnTo>
                      <a:pt x="198503" y="38902"/>
                    </a:lnTo>
                    <a:lnTo>
                      <a:pt x="0" y="38902"/>
                    </a:lnTo>
                    <a:close/>
                  </a:path>
                </a:pathLst>
              </a:custGeom>
              <a:solidFill>
                <a:srgbClr val="F5F5F5"/>
              </a:solidFill>
            </p:spPr>
            <p:txBody>
              <a:bodyPr/>
              <a:lstStyle/>
              <a:p>
                <a:endParaRPr lang="ja-JP" altLang="en-US"/>
              </a:p>
            </p:txBody>
          </p:sp>
          <p:sp>
            <p:nvSpPr>
              <p:cNvPr id="19" name="TextBox 19"/>
              <p:cNvSpPr txBox="1"/>
              <p:nvPr/>
            </p:nvSpPr>
            <p:spPr>
              <a:xfrm>
                <a:off x="0" y="-123825"/>
                <a:ext cx="198503" cy="162727"/>
              </a:xfrm>
              <a:prstGeom prst="rect">
                <a:avLst/>
              </a:prstGeom>
            </p:spPr>
            <p:txBody>
              <a:bodyPr lIns="79901" tIns="79901" rIns="79901" bIns="79901" rtlCol="0" anchor="ctr"/>
              <a:lstStyle/>
              <a:p>
                <a:pPr algn="ctr">
                  <a:lnSpc>
                    <a:spcPts val="1500"/>
                  </a:lnSpc>
                </a:pPr>
                <a:endParaRPr/>
              </a:p>
            </p:txBody>
          </p:sp>
        </p:grpSp>
      </p:grpSp>
      <p:sp>
        <p:nvSpPr>
          <p:cNvPr id="20" name="Freeform 20"/>
          <p:cNvSpPr/>
          <p:nvPr/>
        </p:nvSpPr>
        <p:spPr>
          <a:xfrm>
            <a:off x="1959825" y="3785581"/>
            <a:ext cx="1848532" cy="1200469"/>
          </a:xfrm>
          <a:custGeom>
            <a:avLst/>
            <a:gdLst/>
            <a:ahLst/>
            <a:cxnLst/>
            <a:rect l="l" t="t" r="r" b="b"/>
            <a:pathLst>
              <a:path w="1848532" h="1200469">
                <a:moveTo>
                  <a:pt x="0" y="0"/>
                </a:moveTo>
                <a:lnTo>
                  <a:pt x="1848531" y="0"/>
                </a:lnTo>
                <a:lnTo>
                  <a:pt x="1848531" y="1200468"/>
                </a:lnTo>
                <a:lnTo>
                  <a:pt x="0" y="1200468"/>
                </a:lnTo>
                <a:lnTo>
                  <a:pt x="0" y="0"/>
                </a:lnTo>
                <a:close/>
              </a:path>
            </a:pathLst>
          </a:custGeom>
          <a:blipFill>
            <a:blip r:embed="rId6"/>
            <a:stretch>
              <a:fillRect t="-8943"/>
            </a:stretch>
          </a:blipFill>
        </p:spPr>
        <p:txBody>
          <a:bodyPr/>
          <a:lstStyle/>
          <a:p>
            <a:endParaRPr lang="ja-JP" altLang="en-US"/>
          </a:p>
        </p:txBody>
      </p:sp>
      <p:sp>
        <p:nvSpPr>
          <p:cNvPr id="21" name="Freeform 21"/>
          <p:cNvSpPr/>
          <p:nvPr/>
        </p:nvSpPr>
        <p:spPr>
          <a:xfrm>
            <a:off x="295039" y="471704"/>
            <a:ext cx="451436" cy="477456"/>
          </a:xfrm>
          <a:custGeom>
            <a:avLst/>
            <a:gdLst/>
            <a:ahLst/>
            <a:cxnLst/>
            <a:rect l="l" t="t" r="r" b="b"/>
            <a:pathLst>
              <a:path w="451436" h="477456">
                <a:moveTo>
                  <a:pt x="0" y="0"/>
                </a:moveTo>
                <a:lnTo>
                  <a:pt x="451436" y="0"/>
                </a:lnTo>
                <a:lnTo>
                  <a:pt x="451436" y="477456"/>
                </a:lnTo>
                <a:lnTo>
                  <a:pt x="0" y="477456"/>
                </a:lnTo>
                <a:lnTo>
                  <a:pt x="0" y="0"/>
                </a:lnTo>
                <a:close/>
              </a:path>
            </a:pathLst>
          </a:custGeom>
          <a:blipFill>
            <a:blip r:embed="rId7"/>
            <a:stretch>
              <a:fillRect l="-14848" t="-28916" r="-103478" b="-25904"/>
            </a:stretch>
          </a:blipFill>
        </p:spPr>
        <p:txBody>
          <a:bodyPr/>
          <a:lstStyle/>
          <a:p>
            <a:endParaRPr lang="ja-JP" altLang="en-US"/>
          </a:p>
        </p:txBody>
      </p:sp>
      <p:sp>
        <p:nvSpPr>
          <p:cNvPr id="23" name="Freeform 23"/>
          <p:cNvSpPr/>
          <p:nvPr/>
        </p:nvSpPr>
        <p:spPr>
          <a:xfrm>
            <a:off x="7243121" y="6648281"/>
            <a:ext cx="3382930" cy="793741"/>
          </a:xfrm>
          <a:custGeom>
            <a:avLst/>
            <a:gdLst/>
            <a:ahLst/>
            <a:cxnLst/>
            <a:rect l="l" t="t" r="r" b="b"/>
            <a:pathLst>
              <a:path w="1212366" h="284459">
                <a:moveTo>
                  <a:pt x="0" y="0"/>
                </a:moveTo>
                <a:lnTo>
                  <a:pt x="1212366" y="0"/>
                </a:lnTo>
                <a:lnTo>
                  <a:pt x="1212366" y="284459"/>
                </a:lnTo>
                <a:lnTo>
                  <a:pt x="0" y="284459"/>
                </a:lnTo>
                <a:close/>
              </a:path>
            </a:pathLst>
          </a:custGeom>
          <a:solidFill>
            <a:srgbClr val="FFFFFF"/>
          </a:solidFill>
        </p:spPr>
        <p:txBody>
          <a:bodyPr/>
          <a:lstStyle/>
          <a:p>
            <a:endParaRPr lang="ja-JP" altLang="en-US"/>
          </a:p>
        </p:txBody>
      </p:sp>
      <p:sp>
        <p:nvSpPr>
          <p:cNvPr id="24" name="TextBox 24"/>
          <p:cNvSpPr txBox="1"/>
          <p:nvPr/>
        </p:nvSpPr>
        <p:spPr>
          <a:xfrm>
            <a:off x="11144109" y="5405824"/>
            <a:ext cx="3382930" cy="1139256"/>
          </a:xfrm>
          <a:prstGeom prst="rect">
            <a:avLst/>
          </a:prstGeom>
        </p:spPr>
        <p:txBody>
          <a:bodyPr lIns="50800" tIns="50800" rIns="50800" bIns="50800" rtlCol="0" anchor="ctr"/>
          <a:lstStyle/>
          <a:p>
            <a:pPr algn="ctr">
              <a:lnSpc>
                <a:spcPts val="1500"/>
              </a:lnSpc>
            </a:pPr>
            <a:endParaRPr/>
          </a:p>
        </p:txBody>
      </p:sp>
      <p:sp>
        <p:nvSpPr>
          <p:cNvPr id="25" name="Freeform 25"/>
          <p:cNvSpPr/>
          <p:nvPr/>
        </p:nvSpPr>
        <p:spPr>
          <a:xfrm>
            <a:off x="8364818" y="6694546"/>
            <a:ext cx="915349" cy="400465"/>
          </a:xfrm>
          <a:custGeom>
            <a:avLst/>
            <a:gdLst/>
            <a:ahLst/>
            <a:cxnLst/>
            <a:rect l="l" t="t" r="r" b="b"/>
            <a:pathLst>
              <a:path w="915349" h="400465">
                <a:moveTo>
                  <a:pt x="0" y="0"/>
                </a:moveTo>
                <a:lnTo>
                  <a:pt x="915350" y="0"/>
                </a:lnTo>
                <a:lnTo>
                  <a:pt x="915350" y="400465"/>
                </a:lnTo>
                <a:lnTo>
                  <a:pt x="0" y="400465"/>
                </a:lnTo>
                <a:lnTo>
                  <a:pt x="0" y="0"/>
                </a:lnTo>
                <a:close/>
              </a:path>
            </a:pathLst>
          </a:custGeom>
          <a:blipFill>
            <a:blip r:embed="rId8"/>
            <a:stretch>
              <a:fillRect/>
            </a:stretch>
          </a:blipFill>
        </p:spPr>
        <p:txBody>
          <a:bodyPr/>
          <a:lstStyle/>
          <a:p>
            <a:endParaRPr lang="ja-JP" altLang="en-US"/>
          </a:p>
        </p:txBody>
      </p:sp>
      <p:sp>
        <p:nvSpPr>
          <p:cNvPr id="26" name="Freeform 26"/>
          <p:cNvSpPr/>
          <p:nvPr/>
        </p:nvSpPr>
        <p:spPr>
          <a:xfrm>
            <a:off x="4249022" y="4769845"/>
            <a:ext cx="2454134" cy="889025"/>
          </a:xfrm>
          <a:custGeom>
            <a:avLst/>
            <a:gdLst/>
            <a:ahLst/>
            <a:cxnLst/>
            <a:rect l="l" t="t" r="r" b="b"/>
            <a:pathLst>
              <a:path w="2454134" h="889025">
                <a:moveTo>
                  <a:pt x="0" y="0"/>
                </a:moveTo>
                <a:lnTo>
                  <a:pt x="2454134" y="0"/>
                </a:lnTo>
                <a:lnTo>
                  <a:pt x="2454134" y="889024"/>
                </a:lnTo>
                <a:lnTo>
                  <a:pt x="0" y="889024"/>
                </a:lnTo>
                <a:lnTo>
                  <a:pt x="0" y="0"/>
                </a:lnTo>
                <a:close/>
              </a:path>
            </a:pathLst>
          </a:custGeom>
          <a:blipFill>
            <a:blip r:embed="rId9"/>
            <a:stretch>
              <a:fillRect/>
            </a:stretch>
          </a:blipFill>
        </p:spPr>
        <p:txBody>
          <a:bodyPr/>
          <a:lstStyle/>
          <a:p>
            <a:endParaRPr lang="ja-JP" altLang="en-US"/>
          </a:p>
        </p:txBody>
      </p:sp>
      <p:sp>
        <p:nvSpPr>
          <p:cNvPr id="27" name="Freeform 27"/>
          <p:cNvSpPr/>
          <p:nvPr/>
        </p:nvSpPr>
        <p:spPr>
          <a:xfrm>
            <a:off x="4441066" y="5677919"/>
            <a:ext cx="2019865" cy="613925"/>
          </a:xfrm>
          <a:custGeom>
            <a:avLst/>
            <a:gdLst/>
            <a:ahLst/>
            <a:cxnLst/>
            <a:rect l="l" t="t" r="r" b="b"/>
            <a:pathLst>
              <a:path w="2019865" h="613925">
                <a:moveTo>
                  <a:pt x="0" y="0"/>
                </a:moveTo>
                <a:lnTo>
                  <a:pt x="2019866" y="0"/>
                </a:lnTo>
                <a:lnTo>
                  <a:pt x="2019866" y="613925"/>
                </a:lnTo>
                <a:lnTo>
                  <a:pt x="0" y="613925"/>
                </a:lnTo>
                <a:lnTo>
                  <a:pt x="0" y="0"/>
                </a:lnTo>
                <a:close/>
              </a:path>
            </a:pathLst>
          </a:custGeom>
          <a:blipFill>
            <a:blip r:embed="rId10"/>
            <a:stretch>
              <a:fillRect b="-21697"/>
            </a:stretch>
          </a:blipFill>
        </p:spPr>
        <p:txBody>
          <a:bodyPr/>
          <a:lstStyle/>
          <a:p>
            <a:endParaRPr lang="ja-JP" altLang="en-US"/>
          </a:p>
        </p:txBody>
      </p:sp>
      <p:sp>
        <p:nvSpPr>
          <p:cNvPr id="28" name="Freeform 28"/>
          <p:cNvSpPr/>
          <p:nvPr/>
        </p:nvSpPr>
        <p:spPr>
          <a:xfrm>
            <a:off x="4384999" y="3453147"/>
            <a:ext cx="2281005" cy="928732"/>
          </a:xfrm>
          <a:custGeom>
            <a:avLst/>
            <a:gdLst/>
            <a:ahLst/>
            <a:cxnLst/>
            <a:rect l="l" t="t" r="r" b="b"/>
            <a:pathLst>
              <a:path w="2281005" h="928732">
                <a:moveTo>
                  <a:pt x="0" y="0"/>
                </a:moveTo>
                <a:lnTo>
                  <a:pt x="2281005" y="0"/>
                </a:lnTo>
                <a:lnTo>
                  <a:pt x="2281005" y="928732"/>
                </a:lnTo>
                <a:lnTo>
                  <a:pt x="0" y="928732"/>
                </a:lnTo>
                <a:lnTo>
                  <a:pt x="0" y="0"/>
                </a:lnTo>
                <a:close/>
              </a:path>
            </a:pathLst>
          </a:custGeom>
          <a:blipFill>
            <a:blip r:embed="rId11"/>
            <a:stretch>
              <a:fillRect/>
            </a:stretch>
          </a:blipFill>
        </p:spPr>
        <p:txBody>
          <a:bodyPr/>
          <a:lstStyle/>
          <a:p>
            <a:endParaRPr lang="ja-JP" altLang="en-US"/>
          </a:p>
        </p:txBody>
      </p:sp>
      <p:sp>
        <p:nvSpPr>
          <p:cNvPr id="29" name="TextBox 29"/>
          <p:cNvSpPr txBox="1"/>
          <p:nvPr/>
        </p:nvSpPr>
        <p:spPr>
          <a:xfrm>
            <a:off x="3932130" y="915901"/>
            <a:ext cx="2346455" cy="713791"/>
          </a:xfrm>
          <a:prstGeom prst="rect">
            <a:avLst/>
          </a:prstGeom>
        </p:spPr>
        <p:txBody>
          <a:bodyPr lIns="0" tIns="0" rIns="0" bIns="0" rtlCol="0" anchor="t">
            <a:spAutoFit/>
          </a:bodyPr>
          <a:lstStyle/>
          <a:p>
            <a:pPr algn="l">
              <a:lnSpc>
                <a:spcPts val="1909"/>
              </a:lnSpc>
              <a:spcBef>
                <a:spcPct val="0"/>
              </a:spcBef>
            </a:pPr>
            <a:r>
              <a:rPr lang="en-US" sz="1399" b="1" dirty="0" err="1">
                <a:solidFill>
                  <a:srgbClr val="B90505"/>
                </a:solidFill>
                <a:latin typeface="Rounded M+ Bold"/>
                <a:ea typeface="Rounded M+ Bold"/>
                <a:cs typeface="Rounded M+ Bold"/>
                <a:sym typeface="Rounded M+ Bold"/>
              </a:rPr>
              <a:t>Ａ.雨による災害の危険度をリアルタイム表示する</a:t>
            </a:r>
            <a:endParaRPr lang="en-US" sz="1399" b="1" dirty="0">
              <a:solidFill>
                <a:srgbClr val="B90505"/>
              </a:solidFill>
              <a:latin typeface="Rounded M+ Bold"/>
              <a:ea typeface="Rounded M+ Bold"/>
              <a:cs typeface="Rounded M+ Bold"/>
              <a:sym typeface="Rounded M+ Bold"/>
            </a:endParaRPr>
          </a:p>
          <a:p>
            <a:pPr algn="l">
              <a:lnSpc>
                <a:spcPts val="1909"/>
              </a:lnSpc>
              <a:spcBef>
                <a:spcPct val="0"/>
              </a:spcBef>
            </a:pPr>
            <a:r>
              <a:rPr lang="en-US" sz="1399" b="1" dirty="0">
                <a:solidFill>
                  <a:srgbClr val="B90505"/>
                </a:solidFill>
                <a:latin typeface="Rounded M+ Bold"/>
                <a:ea typeface="Rounded M+ Bold"/>
                <a:cs typeface="Rounded M+ Bold"/>
                <a:sym typeface="Rounded M+ Bold"/>
              </a:rPr>
              <a:t>『</a:t>
            </a:r>
            <a:r>
              <a:rPr lang="en-US" sz="1399" b="1" dirty="0" err="1">
                <a:solidFill>
                  <a:srgbClr val="B90505"/>
                </a:solidFill>
                <a:latin typeface="Rounded M+ Bold"/>
                <a:ea typeface="Rounded M+ Bold"/>
                <a:cs typeface="Rounded M+ Bold"/>
                <a:sym typeface="Rounded M+ Bold"/>
              </a:rPr>
              <a:t>キキクル』を活用しよう</a:t>
            </a:r>
            <a:r>
              <a:rPr lang="en-US" sz="1399" b="1" dirty="0">
                <a:solidFill>
                  <a:srgbClr val="B90505"/>
                </a:solidFill>
                <a:latin typeface="Rounded M+ Bold"/>
                <a:ea typeface="Rounded M+ Bold"/>
                <a:cs typeface="Rounded M+ Bold"/>
                <a:sym typeface="Rounded M+ Bold"/>
              </a:rPr>
              <a:t>。</a:t>
            </a:r>
          </a:p>
        </p:txBody>
      </p:sp>
      <p:sp>
        <p:nvSpPr>
          <p:cNvPr id="30" name="Freeform 30"/>
          <p:cNvSpPr/>
          <p:nvPr/>
        </p:nvSpPr>
        <p:spPr>
          <a:xfrm>
            <a:off x="6060263" y="698729"/>
            <a:ext cx="940422" cy="1253961"/>
          </a:xfrm>
          <a:custGeom>
            <a:avLst/>
            <a:gdLst/>
            <a:ahLst/>
            <a:cxnLst/>
            <a:rect l="l" t="t" r="r" b="b"/>
            <a:pathLst>
              <a:path w="940422" h="1253961">
                <a:moveTo>
                  <a:pt x="0" y="0"/>
                </a:moveTo>
                <a:lnTo>
                  <a:pt x="940422" y="0"/>
                </a:lnTo>
                <a:lnTo>
                  <a:pt x="940422" y="1253962"/>
                </a:lnTo>
                <a:lnTo>
                  <a:pt x="0" y="1253962"/>
                </a:lnTo>
                <a:lnTo>
                  <a:pt x="0" y="0"/>
                </a:lnTo>
                <a:close/>
              </a:path>
            </a:pathLst>
          </a:custGeom>
          <a:blipFill>
            <a:blip r:embed="rId12"/>
            <a:stretch>
              <a:fillRect l="-1273" r="-4513"/>
            </a:stretch>
          </a:blipFill>
        </p:spPr>
        <p:txBody>
          <a:bodyPr/>
          <a:lstStyle/>
          <a:p>
            <a:endParaRPr lang="ja-JP" altLang="en-US"/>
          </a:p>
        </p:txBody>
      </p:sp>
      <p:sp>
        <p:nvSpPr>
          <p:cNvPr id="31" name="Freeform 31"/>
          <p:cNvSpPr/>
          <p:nvPr/>
        </p:nvSpPr>
        <p:spPr>
          <a:xfrm>
            <a:off x="6129359" y="2469979"/>
            <a:ext cx="663144" cy="161464"/>
          </a:xfrm>
          <a:custGeom>
            <a:avLst/>
            <a:gdLst/>
            <a:ahLst/>
            <a:cxnLst/>
            <a:rect l="l" t="t" r="r" b="b"/>
            <a:pathLst>
              <a:path w="663144" h="161464">
                <a:moveTo>
                  <a:pt x="0" y="0"/>
                </a:moveTo>
                <a:lnTo>
                  <a:pt x="663145" y="0"/>
                </a:lnTo>
                <a:lnTo>
                  <a:pt x="663145" y="161465"/>
                </a:lnTo>
                <a:lnTo>
                  <a:pt x="0" y="161465"/>
                </a:lnTo>
                <a:lnTo>
                  <a:pt x="0" y="0"/>
                </a:lnTo>
                <a:close/>
              </a:path>
            </a:pathLst>
          </a:custGeom>
          <a:blipFill>
            <a:blip r:embed="rId13"/>
            <a:stretch>
              <a:fillRect/>
            </a:stretch>
          </a:blipFill>
        </p:spPr>
        <p:txBody>
          <a:bodyPr/>
          <a:lstStyle/>
          <a:p>
            <a:endParaRPr lang="ja-JP" altLang="en-US"/>
          </a:p>
        </p:txBody>
      </p:sp>
      <p:sp>
        <p:nvSpPr>
          <p:cNvPr id="32" name="Freeform 32"/>
          <p:cNvSpPr/>
          <p:nvPr/>
        </p:nvSpPr>
        <p:spPr>
          <a:xfrm>
            <a:off x="3955798" y="2678528"/>
            <a:ext cx="508310" cy="464098"/>
          </a:xfrm>
          <a:custGeom>
            <a:avLst/>
            <a:gdLst/>
            <a:ahLst/>
            <a:cxnLst/>
            <a:rect l="l" t="t" r="r" b="b"/>
            <a:pathLst>
              <a:path w="508310" h="464098">
                <a:moveTo>
                  <a:pt x="0" y="0"/>
                </a:moveTo>
                <a:lnTo>
                  <a:pt x="508310" y="0"/>
                </a:lnTo>
                <a:lnTo>
                  <a:pt x="508310" y="464098"/>
                </a:lnTo>
                <a:lnTo>
                  <a:pt x="0" y="464098"/>
                </a:lnTo>
                <a:lnTo>
                  <a:pt x="0" y="0"/>
                </a:lnTo>
                <a:close/>
              </a:path>
            </a:pathLst>
          </a:custGeom>
          <a:blipFill>
            <a:blip r:embed="rId7"/>
            <a:stretch>
              <a:fillRect l="-90727" t="-24608" b="-32064"/>
            </a:stretch>
          </a:blipFill>
        </p:spPr>
        <p:txBody>
          <a:bodyPr/>
          <a:lstStyle/>
          <a:p>
            <a:endParaRPr lang="ja-JP" altLang="en-US"/>
          </a:p>
        </p:txBody>
      </p:sp>
      <p:sp>
        <p:nvSpPr>
          <p:cNvPr id="33" name="Freeform 33"/>
          <p:cNvSpPr/>
          <p:nvPr/>
        </p:nvSpPr>
        <p:spPr>
          <a:xfrm>
            <a:off x="366683" y="3367418"/>
            <a:ext cx="508310" cy="464098"/>
          </a:xfrm>
          <a:custGeom>
            <a:avLst/>
            <a:gdLst/>
            <a:ahLst/>
            <a:cxnLst/>
            <a:rect l="l" t="t" r="r" b="b"/>
            <a:pathLst>
              <a:path w="508310" h="464098">
                <a:moveTo>
                  <a:pt x="0" y="0"/>
                </a:moveTo>
                <a:lnTo>
                  <a:pt x="508310" y="0"/>
                </a:lnTo>
                <a:lnTo>
                  <a:pt x="508310" y="464099"/>
                </a:lnTo>
                <a:lnTo>
                  <a:pt x="0" y="464099"/>
                </a:lnTo>
                <a:lnTo>
                  <a:pt x="0" y="0"/>
                </a:lnTo>
                <a:close/>
              </a:path>
            </a:pathLst>
          </a:custGeom>
          <a:blipFill>
            <a:blip r:embed="rId7"/>
            <a:stretch>
              <a:fillRect l="-90727" t="-24608" b="-32064"/>
            </a:stretch>
          </a:blipFill>
        </p:spPr>
        <p:txBody>
          <a:bodyPr/>
          <a:lstStyle/>
          <a:p>
            <a:endParaRPr lang="ja-JP" altLang="en-US"/>
          </a:p>
        </p:txBody>
      </p:sp>
      <p:sp>
        <p:nvSpPr>
          <p:cNvPr id="34" name="AutoShape 34"/>
          <p:cNvSpPr/>
          <p:nvPr/>
        </p:nvSpPr>
        <p:spPr>
          <a:xfrm flipV="1">
            <a:off x="718130" y="963585"/>
            <a:ext cx="2208951" cy="7620"/>
          </a:xfrm>
          <a:prstGeom prst="line">
            <a:avLst/>
          </a:prstGeom>
          <a:ln w="85725" cap="flat">
            <a:solidFill>
              <a:srgbClr val="FFDE59"/>
            </a:solidFill>
            <a:prstDash val="solid"/>
            <a:headEnd type="none" w="sm" len="sm"/>
            <a:tailEnd type="none" w="sm" len="sm"/>
          </a:ln>
        </p:spPr>
        <p:txBody>
          <a:bodyPr/>
          <a:lstStyle/>
          <a:p>
            <a:endParaRPr lang="ja-JP" altLang="en-US"/>
          </a:p>
        </p:txBody>
      </p:sp>
      <p:sp>
        <p:nvSpPr>
          <p:cNvPr id="35" name="AutoShape 35"/>
          <p:cNvSpPr/>
          <p:nvPr/>
        </p:nvSpPr>
        <p:spPr>
          <a:xfrm>
            <a:off x="746475" y="3870174"/>
            <a:ext cx="2213289" cy="0"/>
          </a:xfrm>
          <a:prstGeom prst="line">
            <a:avLst/>
          </a:prstGeom>
          <a:ln w="85725" cap="flat">
            <a:solidFill>
              <a:srgbClr val="FFDE59"/>
            </a:solidFill>
            <a:prstDash val="solid"/>
            <a:headEnd type="none" w="sm" len="sm"/>
            <a:tailEnd type="none" w="sm" len="sm"/>
          </a:ln>
        </p:spPr>
        <p:txBody>
          <a:bodyPr/>
          <a:lstStyle/>
          <a:p>
            <a:endParaRPr lang="ja-JP" altLang="en-US"/>
          </a:p>
        </p:txBody>
      </p:sp>
      <p:grpSp>
        <p:nvGrpSpPr>
          <p:cNvPr id="36" name="Group 36"/>
          <p:cNvGrpSpPr/>
          <p:nvPr/>
        </p:nvGrpSpPr>
        <p:grpSpPr>
          <a:xfrm>
            <a:off x="382195" y="2550712"/>
            <a:ext cx="3001183" cy="626207"/>
            <a:chOff x="0" y="0"/>
            <a:chExt cx="1075556" cy="224418"/>
          </a:xfrm>
        </p:grpSpPr>
        <p:sp>
          <p:nvSpPr>
            <p:cNvPr id="37" name="Freeform 37"/>
            <p:cNvSpPr/>
            <p:nvPr/>
          </p:nvSpPr>
          <p:spPr>
            <a:xfrm>
              <a:off x="0" y="0"/>
              <a:ext cx="1075556" cy="224418"/>
            </a:xfrm>
            <a:custGeom>
              <a:avLst/>
              <a:gdLst/>
              <a:ahLst/>
              <a:cxnLst/>
              <a:rect l="l" t="t" r="r" b="b"/>
              <a:pathLst>
                <a:path w="1075556" h="224418">
                  <a:moveTo>
                    <a:pt x="0" y="0"/>
                  </a:moveTo>
                  <a:lnTo>
                    <a:pt x="1075556" y="0"/>
                  </a:lnTo>
                  <a:lnTo>
                    <a:pt x="1075556" y="224418"/>
                  </a:lnTo>
                  <a:lnTo>
                    <a:pt x="0" y="224418"/>
                  </a:lnTo>
                  <a:close/>
                </a:path>
              </a:pathLst>
            </a:custGeom>
            <a:solidFill>
              <a:srgbClr val="FFF7DA"/>
            </a:solidFill>
          </p:spPr>
          <p:txBody>
            <a:bodyPr/>
            <a:lstStyle/>
            <a:p>
              <a:endParaRPr lang="ja-JP" altLang="en-US"/>
            </a:p>
          </p:txBody>
        </p:sp>
        <p:sp>
          <p:nvSpPr>
            <p:cNvPr id="38" name="TextBox 38"/>
            <p:cNvSpPr txBox="1"/>
            <p:nvPr/>
          </p:nvSpPr>
          <p:spPr>
            <a:xfrm>
              <a:off x="0" y="-19050"/>
              <a:ext cx="1075556" cy="243468"/>
            </a:xfrm>
            <a:prstGeom prst="rect">
              <a:avLst/>
            </a:prstGeom>
          </p:spPr>
          <p:txBody>
            <a:bodyPr lIns="50800" tIns="50800" rIns="50800" bIns="50800" rtlCol="0" anchor="ctr"/>
            <a:lstStyle/>
            <a:p>
              <a:pPr algn="just">
                <a:lnSpc>
                  <a:spcPts val="1364"/>
                </a:lnSpc>
              </a:pPr>
              <a:r>
                <a:rPr lang="en-US" sz="1000">
                  <a:solidFill>
                    <a:srgbClr val="000000"/>
                  </a:solidFill>
                  <a:latin typeface="Rounded M+"/>
                  <a:ea typeface="Rounded M+"/>
                  <a:cs typeface="Rounded M+"/>
                  <a:sym typeface="Rounded M+"/>
                </a:rPr>
                <a:t>【一例】</a:t>
              </a:r>
            </a:p>
            <a:p>
              <a:pPr algn="just">
                <a:lnSpc>
                  <a:spcPts val="1364"/>
                </a:lnSpc>
              </a:pPr>
              <a:r>
                <a:rPr lang="en-US" sz="1000">
                  <a:solidFill>
                    <a:srgbClr val="000000"/>
                  </a:solidFill>
                  <a:latin typeface="Rounded M+"/>
                  <a:ea typeface="Rounded M+"/>
                  <a:cs typeface="Rounded M+"/>
                  <a:sym typeface="Rounded M+"/>
                </a:rPr>
                <a:t> 　　◎気象防災速報（線状降水帯発生）</a:t>
              </a:r>
            </a:p>
            <a:p>
              <a:pPr algn="just">
                <a:lnSpc>
                  <a:spcPts val="1364"/>
                </a:lnSpc>
              </a:pPr>
              <a:r>
                <a:rPr lang="en-US" sz="1000">
                  <a:solidFill>
                    <a:srgbClr val="000000"/>
                  </a:solidFill>
                  <a:latin typeface="Rounded M+"/>
                  <a:ea typeface="Rounded M+"/>
                  <a:cs typeface="Rounded M+"/>
                  <a:sym typeface="Rounded M+"/>
                </a:rPr>
                <a:t> 　　◎気象防災速報（記録的短時間大雨）</a:t>
              </a:r>
            </a:p>
          </p:txBody>
        </p:sp>
      </p:grpSp>
      <p:grpSp>
        <p:nvGrpSpPr>
          <p:cNvPr id="39" name="Group 39"/>
          <p:cNvGrpSpPr/>
          <p:nvPr/>
        </p:nvGrpSpPr>
        <p:grpSpPr>
          <a:xfrm>
            <a:off x="3992819" y="3180783"/>
            <a:ext cx="2916361" cy="229393"/>
            <a:chOff x="0" y="0"/>
            <a:chExt cx="1045158" cy="82209"/>
          </a:xfrm>
        </p:grpSpPr>
        <p:sp>
          <p:nvSpPr>
            <p:cNvPr id="40" name="Freeform 40"/>
            <p:cNvSpPr/>
            <p:nvPr/>
          </p:nvSpPr>
          <p:spPr>
            <a:xfrm>
              <a:off x="0" y="0"/>
              <a:ext cx="1045158" cy="82209"/>
            </a:xfrm>
            <a:custGeom>
              <a:avLst/>
              <a:gdLst/>
              <a:ahLst/>
              <a:cxnLst/>
              <a:rect l="l" t="t" r="r" b="b"/>
              <a:pathLst>
                <a:path w="1045158" h="82209">
                  <a:moveTo>
                    <a:pt x="41105" y="0"/>
                  </a:moveTo>
                  <a:lnTo>
                    <a:pt x="1004053" y="0"/>
                  </a:lnTo>
                  <a:cubicBezTo>
                    <a:pt x="1026755" y="0"/>
                    <a:pt x="1045158" y="18403"/>
                    <a:pt x="1045158" y="41105"/>
                  </a:cubicBezTo>
                  <a:lnTo>
                    <a:pt x="1045158" y="41105"/>
                  </a:lnTo>
                  <a:cubicBezTo>
                    <a:pt x="1045158" y="63806"/>
                    <a:pt x="1026755" y="82209"/>
                    <a:pt x="1004053" y="82209"/>
                  </a:cubicBezTo>
                  <a:lnTo>
                    <a:pt x="41105" y="82209"/>
                  </a:lnTo>
                  <a:cubicBezTo>
                    <a:pt x="18403" y="82209"/>
                    <a:pt x="0" y="63806"/>
                    <a:pt x="0" y="41105"/>
                  </a:cubicBezTo>
                  <a:lnTo>
                    <a:pt x="0" y="41105"/>
                  </a:lnTo>
                  <a:cubicBezTo>
                    <a:pt x="0" y="18403"/>
                    <a:pt x="18403" y="0"/>
                    <a:pt x="41105" y="0"/>
                  </a:cubicBezTo>
                  <a:close/>
                </a:path>
              </a:pathLst>
            </a:custGeom>
            <a:solidFill>
              <a:srgbClr val="200359"/>
            </a:solidFill>
          </p:spPr>
          <p:txBody>
            <a:bodyPr/>
            <a:lstStyle/>
            <a:p>
              <a:endParaRPr lang="ja-JP" altLang="en-US"/>
            </a:p>
          </p:txBody>
        </p:sp>
        <p:sp>
          <p:nvSpPr>
            <p:cNvPr id="41" name="TextBox 41"/>
            <p:cNvSpPr txBox="1"/>
            <p:nvPr/>
          </p:nvSpPr>
          <p:spPr>
            <a:xfrm>
              <a:off x="0" y="-19050"/>
              <a:ext cx="1045158" cy="101259"/>
            </a:xfrm>
            <a:prstGeom prst="rect">
              <a:avLst/>
            </a:prstGeom>
          </p:spPr>
          <p:txBody>
            <a:bodyPr lIns="50800" tIns="50800" rIns="50800" bIns="50800" rtlCol="0" anchor="ctr"/>
            <a:lstStyle/>
            <a:p>
              <a:pPr algn="ctr">
                <a:lnSpc>
                  <a:spcPts val="1364"/>
                </a:lnSpc>
              </a:pPr>
              <a:endParaRPr/>
            </a:p>
          </p:txBody>
        </p:sp>
      </p:grpSp>
      <p:grpSp>
        <p:nvGrpSpPr>
          <p:cNvPr id="42" name="Group 42"/>
          <p:cNvGrpSpPr/>
          <p:nvPr/>
        </p:nvGrpSpPr>
        <p:grpSpPr>
          <a:xfrm>
            <a:off x="3992819" y="4450625"/>
            <a:ext cx="2916361" cy="235566"/>
            <a:chOff x="0" y="0"/>
            <a:chExt cx="1045158" cy="84421"/>
          </a:xfrm>
        </p:grpSpPr>
        <p:sp>
          <p:nvSpPr>
            <p:cNvPr id="43" name="Freeform 43"/>
            <p:cNvSpPr/>
            <p:nvPr/>
          </p:nvSpPr>
          <p:spPr>
            <a:xfrm>
              <a:off x="0" y="0"/>
              <a:ext cx="1045158" cy="84421"/>
            </a:xfrm>
            <a:custGeom>
              <a:avLst/>
              <a:gdLst/>
              <a:ahLst/>
              <a:cxnLst/>
              <a:rect l="l" t="t" r="r" b="b"/>
              <a:pathLst>
                <a:path w="1045158" h="84421">
                  <a:moveTo>
                    <a:pt x="42211" y="0"/>
                  </a:moveTo>
                  <a:lnTo>
                    <a:pt x="1002947" y="0"/>
                  </a:lnTo>
                  <a:cubicBezTo>
                    <a:pt x="1014142" y="0"/>
                    <a:pt x="1024879" y="4447"/>
                    <a:pt x="1032795" y="12363"/>
                  </a:cubicBezTo>
                  <a:cubicBezTo>
                    <a:pt x="1040711" y="20279"/>
                    <a:pt x="1045158" y="31016"/>
                    <a:pt x="1045158" y="42211"/>
                  </a:cubicBezTo>
                  <a:lnTo>
                    <a:pt x="1045158" y="42211"/>
                  </a:lnTo>
                  <a:cubicBezTo>
                    <a:pt x="1045158" y="53406"/>
                    <a:pt x="1040711" y="64142"/>
                    <a:pt x="1032795" y="72058"/>
                  </a:cubicBezTo>
                  <a:cubicBezTo>
                    <a:pt x="1024879" y="79974"/>
                    <a:pt x="1014142" y="84421"/>
                    <a:pt x="1002947" y="84421"/>
                  </a:cubicBezTo>
                  <a:lnTo>
                    <a:pt x="42211" y="84421"/>
                  </a:lnTo>
                  <a:cubicBezTo>
                    <a:pt x="31016" y="84421"/>
                    <a:pt x="20279" y="79974"/>
                    <a:pt x="12363" y="72058"/>
                  </a:cubicBezTo>
                  <a:cubicBezTo>
                    <a:pt x="4447" y="64142"/>
                    <a:pt x="0" y="53406"/>
                    <a:pt x="0" y="42211"/>
                  </a:cubicBezTo>
                  <a:lnTo>
                    <a:pt x="0" y="42211"/>
                  </a:lnTo>
                  <a:cubicBezTo>
                    <a:pt x="0" y="31016"/>
                    <a:pt x="4447" y="20279"/>
                    <a:pt x="12363" y="12363"/>
                  </a:cubicBezTo>
                  <a:cubicBezTo>
                    <a:pt x="20279" y="4447"/>
                    <a:pt x="31016" y="0"/>
                    <a:pt x="42211" y="0"/>
                  </a:cubicBezTo>
                  <a:close/>
                </a:path>
              </a:pathLst>
            </a:custGeom>
            <a:solidFill>
              <a:srgbClr val="200359"/>
            </a:solidFill>
          </p:spPr>
          <p:txBody>
            <a:bodyPr/>
            <a:lstStyle/>
            <a:p>
              <a:endParaRPr lang="ja-JP" altLang="en-US"/>
            </a:p>
          </p:txBody>
        </p:sp>
        <p:sp>
          <p:nvSpPr>
            <p:cNvPr id="44" name="TextBox 44"/>
            <p:cNvSpPr txBox="1"/>
            <p:nvPr/>
          </p:nvSpPr>
          <p:spPr>
            <a:xfrm>
              <a:off x="0" y="-19050"/>
              <a:ext cx="1045158" cy="103471"/>
            </a:xfrm>
            <a:prstGeom prst="rect">
              <a:avLst/>
            </a:prstGeom>
          </p:spPr>
          <p:txBody>
            <a:bodyPr lIns="50800" tIns="50800" rIns="50800" bIns="50800" rtlCol="0" anchor="ctr"/>
            <a:lstStyle/>
            <a:p>
              <a:pPr algn="ctr">
                <a:lnSpc>
                  <a:spcPts val="1364"/>
                </a:lnSpc>
              </a:pPr>
              <a:endParaRPr/>
            </a:p>
          </p:txBody>
        </p:sp>
      </p:grpSp>
      <p:sp>
        <p:nvSpPr>
          <p:cNvPr id="45" name="Freeform 45"/>
          <p:cNvSpPr/>
          <p:nvPr/>
        </p:nvSpPr>
        <p:spPr>
          <a:xfrm>
            <a:off x="366683" y="5472596"/>
            <a:ext cx="451436" cy="477456"/>
          </a:xfrm>
          <a:custGeom>
            <a:avLst/>
            <a:gdLst/>
            <a:ahLst/>
            <a:cxnLst/>
            <a:rect l="l" t="t" r="r" b="b"/>
            <a:pathLst>
              <a:path w="451436" h="477456">
                <a:moveTo>
                  <a:pt x="0" y="0"/>
                </a:moveTo>
                <a:lnTo>
                  <a:pt x="451436" y="0"/>
                </a:lnTo>
                <a:lnTo>
                  <a:pt x="451436" y="477456"/>
                </a:lnTo>
                <a:lnTo>
                  <a:pt x="0" y="477456"/>
                </a:lnTo>
                <a:lnTo>
                  <a:pt x="0" y="0"/>
                </a:lnTo>
                <a:close/>
              </a:path>
            </a:pathLst>
          </a:custGeom>
          <a:blipFill>
            <a:blip r:embed="rId7"/>
            <a:stretch>
              <a:fillRect l="-14848" t="-28916" r="-103478" b="-25904"/>
            </a:stretch>
          </a:blipFill>
        </p:spPr>
        <p:txBody>
          <a:bodyPr/>
          <a:lstStyle/>
          <a:p>
            <a:endParaRPr lang="ja-JP" altLang="en-US"/>
          </a:p>
        </p:txBody>
      </p:sp>
      <p:sp>
        <p:nvSpPr>
          <p:cNvPr id="46" name="AutoShape 46"/>
          <p:cNvSpPr/>
          <p:nvPr/>
        </p:nvSpPr>
        <p:spPr>
          <a:xfrm>
            <a:off x="4384999" y="3050442"/>
            <a:ext cx="1239612" cy="0"/>
          </a:xfrm>
          <a:prstGeom prst="line">
            <a:avLst/>
          </a:prstGeom>
          <a:ln w="85725" cap="flat">
            <a:solidFill>
              <a:srgbClr val="FFDE59"/>
            </a:solidFill>
            <a:prstDash val="solid"/>
            <a:headEnd type="none" w="sm" len="sm"/>
            <a:tailEnd type="none" w="sm" len="sm"/>
          </a:ln>
        </p:spPr>
        <p:txBody>
          <a:bodyPr/>
          <a:lstStyle/>
          <a:p>
            <a:endParaRPr lang="ja-JP" altLang="en-US"/>
          </a:p>
        </p:txBody>
      </p:sp>
      <p:grpSp>
        <p:nvGrpSpPr>
          <p:cNvPr id="47" name="Group 47"/>
          <p:cNvGrpSpPr/>
          <p:nvPr/>
        </p:nvGrpSpPr>
        <p:grpSpPr>
          <a:xfrm>
            <a:off x="434432" y="4846389"/>
            <a:ext cx="2948946" cy="626207"/>
            <a:chOff x="0" y="0"/>
            <a:chExt cx="1056836" cy="224418"/>
          </a:xfrm>
        </p:grpSpPr>
        <p:sp>
          <p:nvSpPr>
            <p:cNvPr id="48" name="Freeform 48"/>
            <p:cNvSpPr/>
            <p:nvPr/>
          </p:nvSpPr>
          <p:spPr>
            <a:xfrm>
              <a:off x="0" y="0"/>
              <a:ext cx="1056836" cy="224418"/>
            </a:xfrm>
            <a:custGeom>
              <a:avLst/>
              <a:gdLst/>
              <a:ahLst/>
              <a:cxnLst/>
              <a:rect l="l" t="t" r="r" b="b"/>
              <a:pathLst>
                <a:path w="1056836" h="224418">
                  <a:moveTo>
                    <a:pt x="0" y="0"/>
                  </a:moveTo>
                  <a:lnTo>
                    <a:pt x="1056836" y="0"/>
                  </a:lnTo>
                  <a:lnTo>
                    <a:pt x="1056836" y="224418"/>
                  </a:lnTo>
                  <a:lnTo>
                    <a:pt x="0" y="224418"/>
                  </a:lnTo>
                  <a:close/>
                </a:path>
              </a:pathLst>
            </a:custGeom>
            <a:solidFill>
              <a:srgbClr val="FFF7DA"/>
            </a:solidFill>
          </p:spPr>
          <p:txBody>
            <a:bodyPr/>
            <a:lstStyle/>
            <a:p>
              <a:endParaRPr lang="ja-JP" altLang="en-US"/>
            </a:p>
          </p:txBody>
        </p:sp>
        <p:sp>
          <p:nvSpPr>
            <p:cNvPr id="49" name="TextBox 49"/>
            <p:cNvSpPr txBox="1"/>
            <p:nvPr/>
          </p:nvSpPr>
          <p:spPr>
            <a:xfrm>
              <a:off x="0" y="-19050"/>
              <a:ext cx="1056836" cy="243468"/>
            </a:xfrm>
            <a:prstGeom prst="rect">
              <a:avLst/>
            </a:prstGeom>
          </p:spPr>
          <p:txBody>
            <a:bodyPr lIns="50800" tIns="50800" rIns="50800" bIns="50800" rtlCol="0" anchor="ctr"/>
            <a:lstStyle/>
            <a:p>
              <a:pPr algn="just">
                <a:lnSpc>
                  <a:spcPts val="1364"/>
                </a:lnSpc>
              </a:pPr>
              <a:r>
                <a:rPr lang="en-US" sz="1000">
                  <a:solidFill>
                    <a:srgbClr val="000000"/>
                  </a:solidFill>
                  <a:latin typeface="Rounded M+"/>
                  <a:ea typeface="Rounded M+"/>
                  <a:cs typeface="Rounded M+"/>
                  <a:sym typeface="Rounded M+"/>
                </a:rPr>
                <a:t>【一例】</a:t>
              </a:r>
            </a:p>
            <a:p>
              <a:pPr algn="just">
                <a:lnSpc>
                  <a:spcPts val="1364"/>
                </a:lnSpc>
              </a:pPr>
              <a:r>
                <a:rPr lang="en-US" sz="1000">
                  <a:solidFill>
                    <a:srgbClr val="000000"/>
                  </a:solidFill>
                  <a:latin typeface="Rounded M+"/>
                  <a:ea typeface="Rounded M+"/>
                  <a:cs typeface="Rounded M+"/>
                  <a:sym typeface="Rounded M+"/>
                </a:rPr>
                <a:t>　　 ◎気象解説情報（台風第〇号）</a:t>
              </a:r>
            </a:p>
            <a:p>
              <a:pPr algn="just">
                <a:lnSpc>
                  <a:spcPts val="1364"/>
                </a:lnSpc>
              </a:pPr>
              <a:r>
                <a:rPr lang="en-US" sz="1000">
                  <a:solidFill>
                    <a:srgbClr val="000000"/>
                  </a:solidFill>
                  <a:latin typeface="Rounded M+"/>
                  <a:ea typeface="Rounded M+"/>
                  <a:cs typeface="Rounded M+"/>
                  <a:sym typeface="Rounded M+"/>
                </a:rPr>
                <a:t>　　 ◎気象解説情報（線状降水帯半日前予測）</a:t>
              </a:r>
            </a:p>
          </p:txBody>
        </p:sp>
      </p:grpSp>
      <p:sp>
        <p:nvSpPr>
          <p:cNvPr id="50" name="Freeform 50"/>
          <p:cNvSpPr/>
          <p:nvPr/>
        </p:nvSpPr>
        <p:spPr>
          <a:xfrm>
            <a:off x="6248218" y="6870129"/>
            <a:ext cx="894099" cy="189996"/>
          </a:xfrm>
          <a:custGeom>
            <a:avLst/>
            <a:gdLst/>
            <a:ahLst/>
            <a:cxnLst/>
            <a:rect l="l" t="t" r="r" b="b"/>
            <a:pathLst>
              <a:path w="894099" h="189996">
                <a:moveTo>
                  <a:pt x="0" y="0"/>
                </a:moveTo>
                <a:lnTo>
                  <a:pt x="894098" y="0"/>
                </a:lnTo>
                <a:lnTo>
                  <a:pt x="894098" y="189996"/>
                </a:lnTo>
                <a:lnTo>
                  <a:pt x="0" y="189996"/>
                </a:lnTo>
                <a:lnTo>
                  <a:pt x="0" y="0"/>
                </a:lnTo>
                <a:close/>
              </a:path>
            </a:pathLst>
          </a:custGeom>
          <a:blipFill>
            <a:blip r:embed="rId14"/>
            <a:stretch>
              <a:fillRect/>
            </a:stretch>
          </a:blipFill>
        </p:spPr>
        <p:txBody>
          <a:bodyPr/>
          <a:lstStyle/>
          <a:p>
            <a:endParaRPr lang="ja-JP" altLang="en-US"/>
          </a:p>
        </p:txBody>
      </p:sp>
      <p:sp>
        <p:nvSpPr>
          <p:cNvPr id="51" name="Freeform 51"/>
          <p:cNvSpPr/>
          <p:nvPr/>
        </p:nvSpPr>
        <p:spPr>
          <a:xfrm>
            <a:off x="2858592" y="6003583"/>
            <a:ext cx="505402" cy="508077"/>
          </a:xfrm>
          <a:custGeom>
            <a:avLst/>
            <a:gdLst/>
            <a:ahLst/>
            <a:cxnLst/>
            <a:rect l="l" t="t" r="r" b="b"/>
            <a:pathLst>
              <a:path w="505402" h="508077">
                <a:moveTo>
                  <a:pt x="0" y="0"/>
                </a:moveTo>
                <a:lnTo>
                  <a:pt x="505402" y="0"/>
                </a:lnTo>
                <a:lnTo>
                  <a:pt x="505402" y="508077"/>
                </a:lnTo>
                <a:lnTo>
                  <a:pt x="0" y="508077"/>
                </a:lnTo>
                <a:lnTo>
                  <a:pt x="0" y="0"/>
                </a:lnTo>
                <a:close/>
              </a:path>
            </a:pathLst>
          </a:custGeom>
          <a:blipFill>
            <a:blip r:embed="rId15"/>
            <a:stretch>
              <a:fillRect/>
            </a:stretch>
          </a:blipFill>
        </p:spPr>
        <p:txBody>
          <a:bodyPr/>
          <a:lstStyle/>
          <a:p>
            <a:endParaRPr lang="ja-JP" altLang="en-US"/>
          </a:p>
        </p:txBody>
      </p:sp>
      <p:sp>
        <p:nvSpPr>
          <p:cNvPr id="52" name="Freeform 52"/>
          <p:cNvSpPr/>
          <p:nvPr/>
        </p:nvSpPr>
        <p:spPr>
          <a:xfrm>
            <a:off x="6211974" y="1952691"/>
            <a:ext cx="483293" cy="483293"/>
          </a:xfrm>
          <a:custGeom>
            <a:avLst/>
            <a:gdLst/>
            <a:ahLst/>
            <a:cxnLst/>
            <a:rect l="l" t="t" r="r" b="b"/>
            <a:pathLst>
              <a:path w="483293" h="483293">
                <a:moveTo>
                  <a:pt x="0" y="0"/>
                </a:moveTo>
                <a:lnTo>
                  <a:pt x="483293" y="0"/>
                </a:lnTo>
                <a:lnTo>
                  <a:pt x="483293" y="483293"/>
                </a:lnTo>
                <a:lnTo>
                  <a:pt x="0" y="483293"/>
                </a:lnTo>
                <a:lnTo>
                  <a:pt x="0" y="0"/>
                </a:lnTo>
                <a:close/>
              </a:path>
            </a:pathLst>
          </a:custGeom>
          <a:blipFill>
            <a:blip r:embed="rId16"/>
            <a:stretch>
              <a:fillRect/>
            </a:stretch>
          </a:blipFill>
        </p:spPr>
        <p:txBody>
          <a:bodyPr/>
          <a:lstStyle/>
          <a:p>
            <a:endParaRPr lang="ja-JP" altLang="en-US"/>
          </a:p>
        </p:txBody>
      </p:sp>
      <p:sp>
        <p:nvSpPr>
          <p:cNvPr id="53" name="Freeform 53"/>
          <p:cNvSpPr/>
          <p:nvPr/>
        </p:nvSpPr>
        <p:spPr>
          <a:xfrm>
            <a:off x="6406195" y="6445437"/>
            <a:ext cx="483779" cy="483779"/>
          </a:xfrm>
          <a:custGeom>
            <a:avLst/>
            <a:gdLst/>
            <a:ahLst/>
            <a:cxnLst/>
            <a:rect l="l" t="t" r="r" b="b"/>
            <a:pathLst>
              <a:path w="483779" h="483779">
                <a:moveTo>
                  <a:pt x="0" y="0"/>
                </a:moveTo>
                <a:lnTo>
                  <a:pt x="483779" y="0"/>
                </a:lnTo>
                <a:lnTo>
                  <a:pt x="483779" y="483779"/>
                </a:lnTo>
                <a:lnTo>
                  <a:pt x="0" y="483779"/>
                </a:lnTo>
                <a:lnTo>
                  <a:pt x="0" y="0"/>
                </a:lnTo>
                <a:close/>
              </a:path>
            </a:pathLst>
          </a:custGeom>
          <a:blipFill>
            <a:blip r:embed="rId17"/>
            <a:stretch>
              <a:fillRect/>
            </a:stretch>
          </a:blipFill>
        </p:spPr>
        <p:txBody>
          <a:bodyPr/>
          <a:lstStyle/>
          <a:p>
            <a:endParaRPr lang="ja-JP" altLang="en-US"/>
          </a:p>
        </p:txBody>
      </p:sp>
      <p:sp>
        <p:nvSpPr>
          <p:cNvPr id="54" name="TextBox 54"/>
          <p:cNvSpPr txBox="1"/>
          <p:nvPr/>
        </p:nvSpPr>
        <p:spPr>
          <a:xfrm>
            <a:off x="3865566" y="1944017"/>
            <a:ext cx="2263793" cy="582111"/>
          </a:xfrm>
          <a:prstGeom prst="rect">
            <a:avLst/>
          </a:prstGeom>
        </p:spPr>
        <p:txBody>
          <a:bodyPr lIns="0" tIns="0" rIns="0" bIns="0" rtlCol="0" anchor="t">
            <a:spAutoFit/>
          </a:bodyPr>
          <a:lstStyle/>
          <a:p>
            <a:pPr algn="l">
              <a:lnSpc>
                <a:spcPts val="1593"/>
              </a:lnSpc>
            </a:pPr>
            <a:r>
              <a:rPr lang="en-US" sz="959" spc="61">
                <a:solidFill>
                  <a:srgbClr val="000000"/>
                </a:solidFill>
                <a:latin typeface="Rounded M+"/>
                <a:ea typeface="Rounded M+"/>
                <a:cs typeface="Rounded M+"/>
                <a:sym typeface="Rounded M+"/>
              </a:rPr>
              <a:t>　キキクルは、大雨などによる災害の危険度を、</a:t>
            </a:r>
            <a:r>
              <a:rPr lang="en-US" sz="959" spc="61">
                <a:solidFill>
                  <a:srgbClr val="B90505"/>
                </a:solidFill>
                <a:latin typeface="Rounded M+"/>
                <a:ea typeface="Rounded M+"/>
                <a:cs typeface="Rounded M+"/>
                <a:sym typeface="Rounded M+"/>
              </a:rPr>
              <a:t>色分けされた地図</a:t>
            </a:r>
            <a:r>
              <a:rPr lang="en-US" sz="959" spc="61">
                <a:solidFill>
                  <a:srgbClr val="000000"/>
                </a:solidFill>
                <a:latin typeface="Rounded M+"/>
                <a:ea typeface="Rounded M+"/>
                <a:cs typeface="Rounded M+"/>
                <a:sym typeface="Rounded M+"/>
              </a:rPr>
              <a:t>で確認できるツールです。</a:t>
            </a:r>
          </a:p>
        </p:txBody>
      </p:sp>
      <p:sp>
        <p:nvSpPr>
          <p:cNvPr id="55" name="TextBox 55"/>
          <p:cNvSpPr txBox="1"/>
          <p:nvPr/>
        </p:nvSpPr>
        <p:spPr>
          <a:xfrm>
            <a:off x="697217" y="389751"/>
            <a:ext cx="2666777" cy="237541"/>
          </a:xfrm>
          <a:prstGeom prst="rect">
            <a:avLst/>
          </a:prstGeom>
        </p:spPr>
        <p:txBody>
          <a:bodyPr lIns="0" tIns="0" rIns="0" bIns="0" rtlCol="0" anchor="t">
            <a:spAutoFit/>
          </a:bodyPr>
          <a:lstStyle/>
          <a:p>
            <a:pPr algn="ctr">
              <a:lnSpc>
                <a:spcPts val="1909"/>
              </a:lnSpc>
              <a:spcBef>
                <a:spcPct val="0"/>
              </a:spcBef>
            </a:pPr>
            <a:r>
              <a:rPr lang="en-US" sz="1399" b="1">
                <a:solidFill>
                  <a:srgbClr val="000000"/>
                </a:solidFill>
                <a:latin typeface="Rounded M+ Bold"/>
                <a:ea typeface="Rounded M+ Bold"/>
                <a:cs typeface="Rounded M+ Bold"/>
                <a:sym typeface="Rounded M+ Bold"/>
              </a:rPr>
              <a:t>この情報が出たら、すぐ動いて！</a:t>
            </a:r>
          </a:p>
        </p:txBody>
      </p:sp>
      <p:sp>
        <p:nvSpPr>
          <p:cNvPr id="56" name="TextBox 56"/>
          <p:cNvSpPr txBox="1"/>
          <p:nvPr/>
        </p:nvSpPr>
        <p:spPr>
          <a:xfrm>
            <a:off x="7424001" y="1632477"/>
            <a:ext cx="3312824" cy="1692771"/>
          </a:xfrm>
          <a:prstGeom prst="rect">
            <a:avLst/>
          </a:prstGeom>
        </p:spPr>
        <p:txBody>
          <a:bodyPr lIns="0" tIns="0" rIns="0" bIns="0" rtlCol="0" anchor="t">
            <a:spAutoFit/>
          </a:bodyPr>
          <a:lstStyle/>
          <a:p>
            <a:pPr algn="ctr">
              <a:lnSpc>
                <a:spcPts val="6583"/>
              </a:lnSpc>
            </a:pPr>
            <a:r>
              <a:rPr lang="en-US" sz="5877" spc="628" dirty="0" err="1">
                <a:solidFill>
                  <a:srgbClr val="F0D561"/>
                </a:solidFill>
                <a:latin typeface="ロダン EB"/>
                <a:ea typeface="ロダン EB"/>
                <a:cs typeface="ロダン EB"/>
                <a:sym typeface="ロダン EB"/>
              </a:rPr>
              <a:t>この雨</a:t>
            </a:r>
            <a:r>
              <a:rPr lang="en-US" sz="5877" spc="628" dirty="0">
                <a:solidFill>
                  <a:srgbClr val="F0D561"/>
                </a:solidFill>
                <a:latin typeface="ロダン EB"/>
                <a:ea typeface="ロダン EB"/>
                <a:cs typeface="ロダン EB"/>
                <a:sym typeface="ロダン EB"/>
              </a:rPr>
              <a:t>、</a:t>
            </a:r>
          </a:p>
          <a:p>
            <a:pPr algn="ctr">
              <a:lnSpc>
                <a:spcPts val="6583"/>
              </a:lnSpc>
            </a:pPr>
            <a:r>
              <a:rPr lang="en-US" sz="5877" spc="628" dirty="0" err="1">
                <a:solidFill>
                  <a:srgbClr val="F0D561"/>
                </a:solidFill>
                <a:latin typeface="ロダン EB"/>
                <a:ea typeface="ロダン EB"/>
                <a:cs typeface="ロダン EB"/>
                <a:sym typeface="ロダン EB"/>
              </a:rPr>
              <a:t>大丈夫</a:t>
            </a:r>
            <a:r>
              <a:rPr lang="en-US" sz="5877" spc="628" dirty="0">
                <a:solidFill>
                  <a:srgbClr val="F0D561"/>
                </a:solidFill>
                <a:latin typeface="ロダン EB"/>
                <a:ea typeface="ロダン EB"/>
                <a:cs typeface="ロダン EB"/>
                <a:sym typeface="ロダン EB"/>
              </a:rPr>
              <a:t>？</a:t>
            </a:r>
          </a:p>
        </p:txBody>
      </p:sp>
      <p:sp>
        <p:nvSpPr>
          <p:cNvPr id="57" name="TextBox 57"/>
          <p:cNvSpPr txBox="1"/>
          <p:nvPr/>
        </p:nvSpPr>
        <p:spPr>
          <a:xfrm>
            <a:off x="4054398" y="353607"/>
            <a:ext cx="3087919" cy="273685"/>
          </a:xfrm>
          <a:prstGeom prst="rect">
            <a:avLst/>
          </a:prstGeom>
        </p:spPr>
        <p:txBody>
          <a:bodyPr lIns="0" tIns="0" rIns="0" bIns="0" rtlCol="0" anchor="t">
            <a:spAutoFit/>
          </a:bodyPr>
          <a:lstStyle/>
          <a:p>
            <a:pPr algn="l">
              <a:lnSpc>
                <a:spcPts val="2239"/>
              </a:lnSpc>
            </a:pPr>
            <a:r>
              <a:rPr lang="en-US" sz="1599" b="1" spc="121" dirty="0" err="1">
                <a:solidFill>
                  <a:srgbClr val="000000"/>
                </a:solidFill>
                <a:latin typeface="Rounded M+ Bold"/>
                <a:ea typeface="Rounded M+ Bold"/>
                <a:cs typeface="Rounded M+ Bold"/>
                <a:sym typeface="Rounded M+ Bold"/>
              </a:rPr>
              <a:t>Q.今どのくらい危険なの</a:t>
            </a:r>
            <a:r>
              <a:rPr lang="en-US" sz="1599" b="1" spc="121" dirty="0">
                <a:solidFill>
                  <a:srgbClr val="000000"/>
                </a:solidFill>
                <a:latin typeface="Rounded M+ Bold"/>
                <a:ea typeface="Rounded M+ Bold"/>
                <a:cs typeface="Rounded M+ Bold"/>
                <a:sym typeface="Rounded M+ Bold"/>
              </a:rPr>
              <a:t>？</a:t>
            </a:r>
          </a:p>
        </p:txBody>
      </p:sp>
      <p:sp>
        <p:nvSpPr>
          <p:cNvPr id="58" name="TextBox 58"/>
          <p:cNvSpPr txBox="1"/>
          <p:nvPr/>
        </p:nvSpPr>
        <p:spPr>
          <a:xfrm>
            <a:off x="7866050" y="7110781"/>
            <a:ext cx="2243099" cy="299669"/>
          </a:xfrm>
          <a:prstGeom prst="rect">
            <a:avLst/>
          </a:prstGeom>
        </p:spPr>
        <p:txBody>
          <a:bodyPr lIns="0" tIns="0" rIns="0" bIns="0" rtlCol="0" anchor="t">
            <a:spAutoFit/>
          </a:bodyPr>
          <a:lstStyle/>
          <a:p>
            <a:pPr algn="l">
              <a:lnSpc>
                <a:spcPts val="929"/>
              </a:lnSpc>
            </a:pPr>
            <a:r>
              <a:rPr lang="en-US" sz="676" dirty="0">
                <a:solidFill>
                  <a:srgbClr val="000000"/>
                </a:solidFill>
                <a:latin typeface="モトヤゴシック w"/>
                <a:ea typeface="モトヤゴシック w"/>
                <a:cs typeface="モトヤゴシック w"/>
                <a:sym typeface="モトヤゴシック w"/>
              </a:rPr>
              <a:t>〒105-8431 東京都港区⻁ノ⾨3-6-9 電話：03-6758-3900 FAX：03-3434-9086（⽿</a:t>
            </a:r>
            <a:r>
              <a:rPr lang="en-US" sz="676" dirty="0" err="1">
                <a:solidFill>
                  <a:srgbClr val="000000"/>
                </a:solidFill>
                <a:latin typeface="モトヤゴシック w"/>
                <a:ea typeface="モトヤゴシック w"/>
                <a:cs typeface="モトヤゴシック w"/>
                <a:sym typeface="モトヤゴシック w"/>
              </a:rPr>
              <a:t>の不⾃由な⽅向け</a:t>
            </a:r>
            <a:r>
              <a:rPr lang="en-US" sz="676" dirty="0">
                <a:solidFill>
                  <a:srgbClr val="000000"/>
                </a:solidFill>
                <a:latin typeface="モトヤゴシック w"/>
                <a:ea typeface="モトヤゴシック w"/>
                <a:cs typeface="モトヤゴシック w"/>
                <a:sym typeface="モトヤゴシック w"/>
              </a:rPr>
              <a:t>）</a:t>
            </a:r>
          </a:p>
        </p:txBody>
      </p:sp>
      <p:sp>
        <p:nvSpPr>
          <p:cNvPr id="59" name="TextBox 59"/>
          <p:cNvSpPr txBox="1"/>
          <p:nvPr/>
        </p:nvSpPr>
        <p:spPr>
          <a:xfrm>
            <a:off x="7344153" y="3343650"/>
            <a:ext cx="3073400" cy="205689"/>
          </a:xfrm>
          <a:prstGeom prst="rect">
            <a:avLst/>
          </a:prstGeom>
        </p:spPr>
        <p:txBody>
          <a:bodyPr lIns="0" tIns="0" rIns="0" bIns="0" rtlCol="0" anchor="t">
            <a:spAutoFit/>
          </a:bodyPr>
          <a:lstStyle/>
          <a:p>
            <a:pPr algn="ctr">
              <a:lnSpc>
                <a:spcPts val="1500"/>
              </a:lnSpc>
              <a:spcBef>
                <a:spcPct val="0"/>
              </a:spcBef>
            </a:pPr>
            <a:r>
              <a:rPr lang="en-US" sz="1100" b="1" dirty="0">
                <a:solidFill>
                  <a:srgbClr val="000000"/>
                </a:solidFill>
                <a:latin typeface="Rounded M+ Bold"/>
                <a:ea typeface="Rounded M+ Bold"/>
                <a:cs typeface="Rounded M+ Bold"/>
                <a:sym typeface="Rounded M+ Bold"/>
              </a:rPr>
              <a:t>５色のサインで「逃げどき」がわかる防災ガイド</a:t>
            </a:r>
          </a:p>
        </p:txBody>
      </p:sp>
      <p:sp>
        <p:nvSpPr>
          <p:cNvPr id="60" name="TextBox 60"/>
          <p:cNvSpPr txBox="1"/>
          <p:nvPr/>
        </p:nvSpPr>
        <p:spPr>
          <a:xfrm>
            <a:off x="7344153" y="1351941"/>
            <a:ext cx="2895600" cy="192745"/>
          </a:xfrm>
          <a:prstGeom prst="rect">
            <a:avLst/>
          </a:prstGeom>
        </p:spPr>
        <p:txBody>
          <a:bodyPr lIns="0" tIns="0" rIns="0" bIns="0" rtlCol="0" anchor="t">
            <a:spAutoFit/>
          </a:bodyPr>
          <a:lstStyle/>
          <a:p>
            <a:pPr>
              <a:lnSpc>
                <a:spcPts val="1636"/>
              </a:lnSpc>
              <a:spcBef>
                <a:spcPct val="0"/>
              </a:spcBef>
            </a:pPr>
            <a:r>
              <a:rPr lang="en-US" sz="1150" b="1" dirty="0">
                <a:solidFill>
                  <a:srgbClr val="000000"/>
                </a:solidFill>
                <a:latin typeface="Rounded M+ Bold"/>
                <a:ea typeface="Rounded M+ Bold"/>
                <a:cs typeface="Rounded M+ Bold"/>
                <a:sym typeface="Rounded M+ Bold"/>
              </a:rPr>
              <a:t>「</a:t>
            </a:r>
            <a:r>
              <a:rPr lang="en-US" sz="1150" b="1" dirty="0" err="1">
                <a:solidFill>
                  <a:srgbClr val="000000"/>
                </a:solidFill>
                <a:latin typeface="Rounded M+ Bold"/>
                <a:ea typeface="Rounded M+ Bold"/>
                <a:cs typeface="Rounded M+ Bold"/>
                <a:sym typeface="Rounded M+ Bold"/>
              </a:rPr>
              <a:t>防災気象情報」に関する大切なお知らせ</a:t>
            </a:r>
            <a:endParaRPr lang="en-US" sz="1150" b="1" dirty="0">
              <a:solidFill>
                <a:srgbClr val="000000"/>
              </a:solidFill>
              <a:latin typeface="Rounded M+ Bold"/>
              <a:ea typeface="Rounded M+ Bold"/>
              <a:cs typeface="Rounded M+ Bold"/>
              <a:sym typeface="Rounded M+ Bold"/>
            </a:endParaRPr>
          </a:p>
        </p:txBody>
      </p:sp>
      <p:sp>
        <p:nvSpPr>
          <p:cNvPr id="61" name="TextBox 61"/>
          <p:cNvSpPr txBox="1"/>
          <p:nvPr/>
        </p:nvSpPr>
        <p:spPr>
          <a:xfrm>
            <a:off x="411735" y="1060367"/>
            <a:ext cx="1830681" cy="824865"/>
          </a:xfrm>
          <a:prstGeom prst="rect">
            <a:avLst/>
          </a:prstGeom>
        </p:spPr>
        <p:txBody>
          <a:bodyPr lIns="0" tIns="0" rIns="0" bIns="0" rtlCol="0" anchor="t">
            <a:spAutoFit/>
          </a:bodyPr>
          <a:lstStyle/>
          <a:p>
            <a:pPr algn="l">
              <a:lnSpc>
                <a:spcPts val="1680"/>
              </a:lnSpc>
            </a:pPr>
            <a:r>
              <a:rPr lang="en-US" sz="1000">
                <a:solidFill>
                  <a:srgbClr val="000000"/>
                </a:solidFill>
                <a:latin typeface="Rounded M+"/>
                <a:ea typeface="Rounded M+"/>
                <a:cs typeface="Rounded M+"/>
                <a:sym typeface="Rounded M+"/>
              </a:rPr>
              <a:t>　災害発生の危険度が高まっている状況で､警戒感を一段高めて速やかな防災対応や行動の判断を後押しする情報です。</a:t>
            </a:r>
          </a:p>
        </p:txBody>
      </p:sp>
      <p:sp>
        <p:nvSpPr>
          <p:cNvPr id="62" name="TextBox 62"/>
          <p:cNvSpPr txBox="1"/>
          <p:nvPr/>
        </p:nvSpPr>
        <p:spPr>
          <a:xfrm>
            <a:off x="411735" y="3970186"/>
            <a:ext cx="1847800" cy="82740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現在の気象状況と今後の見込みを伝え、災害への備えや今後の行動の検討や判断を後押しする情報です。</a:t>
            </a:r>
          </a:p>
        </p:txBody>
      </p:sp>
      <p:sp>
        <p:nvSpPr>
          <p:cNvPr id="63" name="TextBox 63"/>
          <p:cNvSpPr txBox="1"/>
          <p:nvPr/>
        </p:nvSpPr>
        <p:spPr>
          <a:xfrm>
            <a:off x="787949" y="575895"/>
            <a:ext cx="2210402" cy="416053"/>
          </a:xfrm>
          <a:prstGeom prst="rect">
            <a:avLst/>
          </a:prstGeom>
        </p:spPr>
        <p:txBody>
          <a:bodyPr lIns="0" tIns="0" rIns="0" bIns="0" rtlCol="0" anchor="t">
            <a:spAutoFit/>
          </a:bodyPr>
          <a:lstStyle/>
          <a:p>
            <a:pPr algn="l">
              <a:lnSpc>
                <a:spcPts val="3443"/>
              </a:lnSpc>
            </a:pPr>
            <a:r>
              <a:rPr lang="en-US" sz="2099" b="1">
                <a:solidFill>
                  <a:srgbClr val="B90505"/>
                </a:solidFill>
                <a:latin typeface="Rounded M+ Bold"/>
                <a:ea typeface="Rounded M+ Bold"/>
                <a:cs typeface="Rounded M+ Bold"/>
                <a:sym typeface="Rounded M+ Bold"/>
              </a:rPr>
              <a:t>「気象防災速報」</a:t>
            </a:r>
          </a:p>
        </p:txBody>
      </p:sp>
      <p:sp>
        <p:nvSpPr>
          <p:cNvPr id="64" name="TextBox 64"/>
          <p:cNvSpPr txBox="1"/>
          <p:nvPr/>
        </p:nvSpPr>
        <p:spPr>
          <a:xfrm>
            <a:off x="826536" y="3308539"/>
            <a:ext cx="2160000" cy="592201"/>
          </a:xfrm>
          <a:prstGeom prst="rect">
            <a:avLst/>
          </a:prstGeom>
        </p:spPr>
        <p:txBody>
          <a:bodyPr lIns="0" tIns="0" rIns="0" bIns="0" rtlCol="0" anchor="t">
            <a:spAutoFit/>
          </a:bodyPr>
          <a:lstStyle/>
          <a:p>
            <a:pPr algn="ctr">
              <a:lnSpc>
                <a:spcPts val="1909"/>
              </a:lnSpc>
              <a:spcBef>
                <a:spcPct val="0"/>
              </a:spcBef>
            </a:pPr>
            <a:r>
              <a:rPr lang="en-US" sz="1399" b="1" dirty="0" err="1">
                <a:solidFill>
                  <a:srgbClr val="000000"/>
                </a:solidFill>
                <a:latin typeface="Rounded M+ Bold"/>
                <a:ea typeface="Rounded M+ Bold"/>
                <a:cs typeface="Rounded M+ Bold"/>
                <a:sym typeface="Rounded M+ Bold"/>
              </a:rPr>
              <a:t>備えは「早め」が安心</a:t>
            </a:r>
            <a:r>
              <a:rPr lang="en-US" sz="1399" b="1" dirty="0">
                <a:solidFill>
                  <a:srgbClr val="000000"/>
                </a:solidFill>
                <a:latin typeface="Rounded M+ Bold"/>
                <a:ea typeface="Rounded M+ Bold"/>
                <a:cs typeface="Rounded M+ Bold"/>
                <a:sym typeface="Rounded M+ Bold"/>
              </a:rPr>
              <a:t>！</a:t>
            </a:r>
          </a:p>
          <a:p>
            <a:pPr algn="l">
              <a:lnSpc>
                <a:spcPts val="2864"/>
              </a:lnSpc>
              <a:spcBef>
                <a:spcPct val="0"/>
              </a:spcBef>
            </a:pPr>
            <a:r>
              <a:rPr lang="en-US" sz="2099" b="1" dirty="0">
                <a:solidFill>
                  <a:srgbClr val="B90505"/>
                </a:solidFill>
                <a:latin typeface="Rounded M+ Bold"/>
                <a:ea typeface="Rounded M+ Bold"/>
                <a:cs typeface="Rounded M+ Bold"/>
                <a:sym typeface="Rounded M+ Bold"/>
              </a:rPr>
              <a:t>「</a:t>
            </a:r>
            <a:r>
              <a:rPr lang="en-US" sz="2099" b="1" dirty="0" err="1">
                <a:solidFill>
                  <a:srgbClr val="B90505"/>
                </a:solidFill>
                <a:latin typeface="Rounded M+ Bold"/>
                <a:ea typeface="Rounded M+ Bold"/>
                <a:cs typeface="Rounded M+ Bold"/>
                <a:sym typeface="Rounded M+ Bold"/>
              </a:rPr>
              <a:t>気象解説情報</a:t>
            </a:r>
            <a:r>
              <a:rPr lang="en-US" sz="2099" b="1" dirty="0">
                <a:solidFill>
                  <a:srgbClr val="B90505"/>
                </a:solidFill>
                <a:latin typeface="Rounded M+ Bold"/>
                <a:ea typeface="Rounded M+ Bold"/>
                <a:cs typeface="Rounded M+ Bold"/>
                <a:sym typeface="Rounded M+ Bold"/>
              </a:rPr>
              <a:t>」</a:t>
            </a:r>
          </a:p>
        </p:txBody>
      </p:sp>
      <p:sp>
        <p:nvSpPr>
          <p:cNvPr id="65" name="TextBox 65"/>
          <p:cNvSpPr txBox="1"/>
          <p:nvPr/>
        </p:nvSpPr>
        <p:spPr>
          <a:xfrm>
            <a:off x="4473421" y="3173585"/>
            <a:ext cx="1955155" cy="205689"/>
          </a:xfrm>
          <a:prstGeom prst="rect">
            <a:avLst/>
          </a:prstGeom>
        </p:spPr>
        <p:txBody>
          <a:bodyPr lIns="0" tIns="0" rIns="0" bIns="0" rtlCol="0" anchor="t">
            <a:spAutoFit/>
          </a:bodyPr>
          <a:lstStyle/>
          <a:p>
            <a:pPr algn="ctr">
              <a:lnSpc>
                <a:spcPts val="1500"/>
              </a:lnSpc>
              <a:spcBef>
                <a:spcPct val="0"/>
              </a:spcBef>
            </a:pPr>
            <a:r>
              <a:rPr lang="en-US" sz="1100" b="1">
                <a:solidFill>
                  <a:srgbClr val="FDFDFD"/>
                </a:solidFill>
                <a:latin typeface="Rounded M+ Bold"/>
                <a:ea typeface="Rounded M+ Bold"/>
                <a:cs typeface="Rounded M+ Bold"/>
                <a:sym typeface="Rounded M+ Bold"/>
              </a:rPr>
              <a:t>危険度を５段階に色分け</a:t>
            </a:r>
          </a:p>
        </p:txBody>
      </p:sp>
      <p:sp>
        <p:nvSpPr>
          <p:cNvPr id="66" name="TextBox 66"/>
          <p:cNvSpPr txBox="1"/>
          <p:nvPr/>
        </p:nvSpPr>
        <p:spPr>
          <a:xfrm>
            <a:off x="4370347" y="4453967"/>
            <a:ext cx="2310309" cy="205689"/>
          </a:xfrm>
          <a:prstGeom prst="rect">
            <a:avLst/>
          </a:prstGeom>
        </p:spPr>
        <p:txBody>
          <a:bodyPr lIns="0" tIns="0" rIns="0" bIns="0" rtlCol="0" anchor="t">
            <a:spAutoFit/>
          </a:bodyPr>
          <a:lstStyle/>
          <a:p>
            <a:pPr algn="ctr">
              <a:lnSpc>
                <a:spcPts val="1500"/>
              </a:lnSpc>
              <a:spcBef>
                <a:spcPct val="0"/>
              </a:spcBef>
            </a:pPr>
            <a:r>
              <a:rPr lang="en-US" sz="1100" b="1">
                <a:solidFill>
                  <a:srgbClr val="FDFDFD"/>
                </a:solidFill>
                <a:latin typeface="Rounded M+ Bold"/>
                <a:ea typeface="Rounded M+ Bold"/>
                <a:cs typeface="Rounded M+ Bold"/>
                <a:sym typeface="Rounded M+ Bold"/>
              </a:rPr>
              <a:t>地図上にほぼリアルタイム表示</a:t>
            </a:r>
          </a:p>
        </p:txBody>
      </p:sp>
      <p:sp>
        <p:nvSpPr>
          <p:cNvPr id="67" name="TextBox 67"/>
          <p:cNvSpPr txBox="1"/>
          <p:nvPr/>
        </p:nvSpPr>
        <p:spPr>
          <a:xfrm>
            <a:off x="818119" y="5606549"/>
            <a:ext cx="2484000" cy="220574"/>
          </a:xfrm>
          <a:prstGeom prst="rect">
            <a:avLst/>
          </a:prstGeom>
        </p:spPr>
        <p:txBody>
          <a:bodyPr lIns="0" tIns="0" rIns="0" bIns="0" rtlCol="0" anchor="t">
            <a:spAutoFit/>
          </a:bodyPr>
          <a:lstStyle/>
          <a:p>
            <a:pPr algn="ctr">
              <a:lnSpc>
                <a:spcPts val="1773"/>
              </a:lnSpc>
              <a:spcBef>
                <a:spcPct val="0"/>
              </a:spcBef>
            </a:pPr>
            <a:r>
              <a:rPr lang="en-US" sz="1299" b="1" dirty="0" err="1">
                <a:solidFill>
                  <a:srgbClr val="000000"/>
                </a:solidFill>
                <a:latin typeface="Rounded M+ Bold"/>
                <a:ea typeface="Rounded M+ Bold"/>
                <a:cs typeface="Rounded M+ Bold"/>
                <a:sym typeface="Rounded M+ Bold"/>
              </a:rPr>
              <a:t>各市町村からの情報もチェック</a:t>
            </a:r>
            <a:r>
              <a:rPr lang="en-US" sz="1299" b="1" dirty="0">
                <a:solidFill>
                  <a:srgbClr val="000000"/>
                </a:solidFill>
                <a:latin typeface="Rounded M+ Bold"/>
                <a:ea typeface="Rounded M+ Bold"/>
                <a:cs typeface="Rounded M+ Bold"/>
                <a:sym typeface="Rounded M+ Bold"/>
              </a:rPr>
              <a:t>！</a:t>
            </a:r>
          </a:p>
        </p:txBody>
      </p:sp>
      <p:sp>
        <p:nvSpPr>
          <p:cNvPr id="68" name="TextBox 68"/>
          <p:cNvSpPr txBox="1"/>
          <p:nvPr/>
        </p:nvSpPr>
        <p:spPr>
          <a:xfrm>
            <a:off x="411735" y="1885232"/>
            <a:ext cx="3008027" cy="61785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この情報が発表されたら、キキクルなどの他の防災気象情報や、自治体が発令する避難情報にも留意し、身の安全を確保してください。</a:t>
            </a:r>
          </a:p>
        </p:txBody>
      </p:sp>
      <p:sp>
        <p:nvSpPr>
          <p:cNvPr id="69" name="TextBox 69"/>
          <p:cNvSpPr txBox="1"/>
          <p:nvPr/>
        </p:nvSpPr>
        <p:spPr>
          <a:xfrm>
            <a:off x="411735" y="5940527"/>
            <a:ext cx="2318293" cy="61785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リンク先からそれぞれの気象台の紹介ページに移動すると、各自治体のページへのリンクをご参照いただけます。</a:t>
            </a:r>
          </a:p>
        </p:txBody>
      </p:sp>
      <p:sp>
        <p:nvSpPr>
          <p:cNvPr id="70" name="TextBox 70"/>
          <p:cNvSpPr txBox="1"/>
          <p:nvPr/>
        </p:nvSpPr>
        <p:spPr>
          <a:xfrm>
            <a:off x="3992819" y="7126800"/>
            <a:ext cx="2578135" cy="113480"/>
          </a:xfrm>
          <a:prstGeom prst="rect">
            <a:avLst/>
          </a:prstGeom>
        </p:spPr>
        <p:txBody>
          <a:bodyPr lIns="0" tIns="0" rIns="0" bIns="0" rtlCol="0" anchor="t">
            <a:spAutoFit/>
          </a:bodyPr>
          <a:lstStyle/>
          <a:p>
            <a:pPr algn="ctr">
              <a:lnSpc>
                <a:spcPts val="954"/>
              </a:lnSpc>
              <a:spcBef>
                <a:spcPct val="0"/>
              </a:spcBef>
            </a:pPr>
            <a:r>
              <a:rPr lang="en-US" sz="700">
                <a:solidFill>
                  <a:srgbClr val="000000"/>
                </a:solidFill>
                <a:latin typeface="Rounded M+"/>
                <a:ea typeface="Rounded M+"/>
                <a:cs typeface="Rounded M+"/>
                <a:sym typeface="Rounded M+"/>
              </a:rPr>
              <a:t>（※一部事業者では、警報や特別警報の通知も提供しています）</a:t>
            </a:r>
          </a:p>
        </p:txBody>
      </p:sp>
      <p:sp>
        <p:nvSpPr>
          <p:cNvPr id="71" name="TextBox 71"/>
          <p:cNvSpPr txBox="1"/>
          <p:nvPr/>
        </p:nvSpPr>
        <p:spPr>
          <a:xfrm>
            <a:off x="4423979" y="2724855"/>
            <a:ext cx="1239983" cy="399796"/>
          </a:xfrm>
          <a:prstGeom prst="rect">
            <a:avLst/>
          </a:prstGeom>
        </p:spPr>
        <p:txBody>
          <a:bodyPr lIns="0" tIns="0" rIns="0" bIns="0" rtlCol="0" anchor="t">
            <a:spAutoFit/>
          </a:bodyPr>
          <a:lstStyle/>
          <a:p>
            <a:pPr algn="ctr">
              <a:lnSpc>
                <a:spcPts val="3137"/>
              </a:lnSpc>
              <a:spcBef>
                <a:spcPct val="0"/>
              </a:spcBef>
            </a:pPr>
            <a:r>
              <a:rPr lang="en-US" sz="2299" b="1">
                <a:solidFill>
                  <a:srgbClr val="B90505"/>
                </a:solidFill>
                <a:latin typeface="Rounded M+ Bold"/>
                <a:ea typeface="Rounded M+ Bold"/>
                <a:cs typeface="Rounded M+ Bold"/>
                <a:sym typeface="Rounded M+ Bold"/>
              </a:rPr>
              <a:t>キキクル </a:t>
            </a:r>
          </a:p>
        </p:txBody>
      </p:sp>
      <p:sp>
        <p:nvSpPr>
          <p:cNvPr id="72" name="TextBox 72"/>
          <p:cNvSpPr txBox="1"/>
          <p:nvPr/>
        </p:nvSpPr>
        <p:spPr>
          <a:xfrm>
            <a:off x="5702942" y="2843902"/>
            <a:ext cx="852834" cy="260682"/>
          </a:xfrm>
          <a:prstGeom prst="rect">
            <a:avLst/>
          </a:prstGeom>
        </p:spPr>
        <p:txBody>
          <a:bodyPr lIns="0" tIns="0" rIns="0" bIns="0" rtlCol="0" anchor="t">
            <a:spAutoFit/>
          </a:bodyPr>
          <a:lstStyle/>
          <a:p>
            <a:pPr algn="l">
              <a:lnSpc>
                <a:spcPts val="2131"/>
              </a:lnSpc>
            </a:pPr>
            <a:r>
              <a:rPr lang="en-US" sz="1299" b="1">
                <a:solidFill>
                  <a:srgbClr val="000000"/>
                </a:solidFill>
                <a:latin typeface="Rounded M+ Bold"/>
                <a:ea typeface="Rounded M+ Bold"/>
                <a:cs typeface="Rounded M+ Bold"/>
                <a:sym typeface="Rounded M+ Bold"/>
              </a:rPr>
              <a:t>の主な特徴</a:t>
            </a:r>
          </a:p>
        </p:txBody>
      </p:sp>
      <p:sp>
        <p:nvSpPr>
          <p:cNvPr id="73" name="TextBox 73"/>
          <p:cNvSpPr txBox="1"/>
          <p:nvPr/>
        </p:nvSpPr>
        <p:spPr>
          <a:xfrm>
            <a:off x="411735" y="6577432"/>
            <a:ext cx="2910846" cy="61785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各携帯電話事業者の緊急速報メールサービスを活用して災害・避難情報を配信している自治体もあります。</a:t>
            </a:r>
          </a:p>
        </p:txBody>
      </p:sp>
      <p:sp>
        <p:nvSpPr>
          <p:cNvPr id="74" name="TextBox 74"/>
          <p:cNvSpPr txBox="1"/>
          <p:nvPr/>
        </p:nvSpPr>
        <p:spPr>
          <a:xfrm>
            <a:off x="3865566" y="6462276"/>
            <a:ext cx="2528893" cy="582111"/>
          </a:xfrm>
          <a:prstGeom prst="rect">
            <a:avLst/>
          </a:prstGeom>
        </p:spPr>
        <p:txBody>
          <a:bodyPr lIns="0" tIns="0" rIns="0" bIns="0" rtlCol="0" anchor="t">
            <a:spAutoFit/>
          </a:bodyPr>
          <a:lstStyle/>
          <a:p>
            <a:pPr algn="l">
              <a:lnSpc>
                <a:spcPts val="1593"/>
              </a:lnSpc>
            </a:pPr>
            <a:r>
              <a:rPr lang="en-US" sz="959" spc="61">
                <a:solidFill>
                  <a:srgbClr val="000000"/>
                </a:solidFill>
                <a:latin typeface="Rounded M+"/>
                <a:ea typeface="Rounded M+"/>
                <a:cs typeface="Rounded M+"/>
                <a:sym typeface="Rounded M+"/>
              </a:rPr>
              <a:t>　警戒レベル４相当の「危険」（紫）などへの危険度の高まりを通知してくれるサービスを行っている事業者もあります。</a:t>
            </a:r>
          </a:p>
        </p:txBody>
      </p:sp>
      <p:sp>
        <p:nvSpPr>
          <p:cNvPr id="75" name="TextBox 56">
            <a:extLst>
              <a:ext uri="{FF2B5EF4-FFF2-40B4-BE49-F238E27FC236}">
                <a16:creationId xmlns:a16="http://schemas.microsoft.com/office/drawing/2014/main" id="{D1E506C6-5247-0C8C-FF5E-1FA86BE8610F}"/>
              </a:ext>
            </a:extLst>
          </p:cNvPr>
          <p:cNvSpPr txBox="1"/>
          <p:nvPr/>
        </p:nvSpPr>
        <p:spPr>
          <a:xfrm>
            <a:off x="7375529" y="1602708"/>
            <a:ext cx="3312824" cy="1692771"/>
          </a:xfrm>
          <a:prstGeom prst="rect">
            <a:avLst/>
          </a:prstGeom>
        </p:spPr>
        <p:txBody>
          <a:bodyPr lIns="0" tIns="0" rIns="0" bIns="0" rtlCol="0" anchor="t">
            <a:spAutoFit/>
          </a:bodyPr>
          <a:lstStyle/>
          <a:p>
            <a:pPr algn="ctr">
              <a:lnSpc>
                <a:spcPts val="6583"/>
              </a:lnSpc>
            </a:pPr>
            <a:r>
              <a:rPr lang="en-US" sz="5877" spc="628" dirty="0" err="1">
                <a:ln w="38100">
                  <a:solidFill>
                    <a:schemeClr val="tx1"/>
                  </a:solidFill>
                </a:ln>
                <a:noFill/>
                <a:latin typeface="ロダン EB"/>
                <a:ea typeface="ロダン EB"/>
                <a:cs typeface="ロダン EB"/>
                <a:sym typeface="ロダン EB"/>
              </a:rPr>
              <a:t>この雨</a:t>
            </a:r>
            <a:r>
              <a:rPr lang="en-US" sz="5877" spc="628" dirty="0">
                <a:ln w="38100">
                  <a:solidFill>
                    <a:schemeClr val="tx1"/>
                  </a:solidFill>
                </a:ln>
                <a:noFill/>
                <a:latin typeface="ロダン EB"/>
                <a:ea typeface="ロダン EB"/>
                <a:cs typeface="ロダン EB"/>
                <a:sym typeface="ロダン EB"/>
              </a:rPr>
              <a:t>、</a:t>
            </a:r>
          </a:p>
          <a:p>
            <a:pPr algn="ctr">
              <a:lnSpc>
                <a:spcPts val="6583"/>
              </a:lnSpc>
            </a:pPr>
            <a:r>
              <a:rPr lang="en-US" sz="5877" spc="628" dirty="0" err="1">
                <a:ln w="38100">
                  <a:solidFill>
                    <a:schemeClr val="tx1"/>
                  </a:solidFill>
                </a:ln>
                <a:noFill/>
                <a:latin typeface="ロダン EB"/>
                <a:ea typeface="ロダン EB"/>
                <a:cs typeface="ロダン EB"/>
                <a:sym typeface="ロダン EB"/>
              </a:rPr>
              <a:t>大丈夫</a:t>
            </a:r>
            <a:r>
              <a:rPr lang="en-US" sz="5877" spc="628" dirty="0">
                <a:ln w="38100">
                  <a:solidFill>
                    <a:schemeClr val="tx1"/>
                  </a:solidFill>
                </a:ln>
                <a:noFill/>
                <a:latin typeface="ロダン EB"/>
                <a:ea typeface="ロダン EB"/>
                <a:cs typeface="ロダン EB"/>
                <a:sym typeface="ロダン EB"/>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D2DB"/>
        </a:solidFill>
        <a:effectLst/>
      </p:bgPr>
    </p:bg>
    <p:spTree>
      <p:nvGrpSpPr>
        <p:cNvPr id="1" name=""/>
        <p:cNvGrpSpPr/>
        <p:nvPr/>
      </p:nvGrpSpPr>
      <p:grpSpPr>
        <a:xfrm>
          <a:off x="0" y="0"/>
          <a:ext cx="0" cy="0"/>
          <a:chOff x="0" y="0"/>
          <a:chExt cx="0" cy="0"/>
        </a:xfrm>
      </p:grpSpPr>
      <p:sp>
        <p:nvSpPr>
          <p:cNvPr id="70" name="四角形: 角を丸くする 69">
            <a:extLst>
              <a:ext uri="{FF2B5EF4-FFF2-40B4-BE49-F238E27FC236}">
                <a16:creationId xmlns:a16="http://schemas.microsoft.com/office/drawing/2014/main" id="{5F3DD6C5-149A-B665-CB90-0622996F12B0}"/>
              </a:ext>
            </a:extLst>
          </p:cNvPr>
          <p:cNvSpPr/>
          <p:nvPr/>
        </p:nvSpPr>
        <p:spPr>
          <a:xfrm>
            <a:off x="215614" y="196850"/>
            <a:ext cx="10296000" cy="7239000"/>
          </a:xfrm>
          <a:prstGeom prst="roundRect">
            <a:avLst>
              <a:gd name="adj" fmla="val 3801"/>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図 74">
            <a:extLst>
              <a:ext uri="{FF2B5EF4-FFF2-40B4-BE49-F238E27FC236}">
                <a16:creationId xmlns:a16="http://schemas.microsoft.com/office/drawing/2014/main" id="{3F465D3D-F5F1-8F16-71C9-086860505254}"/>
              </a:ext>
            </a:extLst>
          </p:cNvPr>
          <p:cNvPicPr>
            <a:picLocks noChangeAspect="1"/>
          </p:cNvPicPr>
          <p:nvPr/>
        </p:nvPicPr>
        <p:blipFill>
          <a:blip r:embed="rId2"/>
          <a:srcRect t="14568" r="19150"/>
          <a:stretch/>
        </p:blipFill>
        <p:spPr>
          <a:xfrm>
            <a:off x="4588829" y="-3204"/>
            <a:ext cx="6104571" cy="6455658"/>
          </a:xfrm>
          <a:prstGeom prst="rect">
            <a:avLst/>
          </a:prstGeom>
        </p:spPr>
      </p:pic>
      <p:sp>
        <p:nvSpPr>
          <p:cNvPr id="7" name="AutoShape 7"/>
          <p:cNvSpPr/>
          <p:nvPr/>
        </p:nvSpPr>
        <p:spPr>
          <a:xfrm>
            <a:off x="506190" y="1018895"/>
            <a:ext cx="5165034" cy="0"/>
          </a:xfrm>
          <a:prstGeom prst="line">
            <a:avLst/>
          </a:prstGeom>
          <a:ln w="85725" cap="flat">
            <a:solidFill>
              <a:srgbClr val="FFDE59"/>
            </a:solidFill>
            <a:prstDash val="solid"/>
            <a:headEnd type="none" w="sm" len="sm"/>
            <a:tailEnd type="none" w="sm" len="sm"/>
          </a:ln>
        </p:spPr>
        <p:txBody>
          <a:bodyPr/>
          <a:lstStyle/>
          <a:p>
            <a:endParaRPr lang="ja-JP" altLang="en-US"/>
          </a:p>
        </p:txBody>
      </p:sp>
      <p:sp>
        <p:nvSpPr>
          <p:cNvPr id="8" name="AutoShape 8"/>
          <p:cNvSpPr/>
          <p:nvPr/>
        </p:nvSpPr>
        <p:spPr>
          <a:xfrm>
            <a:off x="495393" y="4247438"/>
            <a:ext cx="5165034" cy="0"/>
          </a:xfrm>
          <a:prstGeom prst="line">
            <a:avLst/>
          </a:prstGeom>
          <a:ln w="85725" cap="flat">
            <a:solidFill>
              <a:srgbClr val="FFDE59"/>
            </a:solidFill>
            <a:prstDash val="solid"/>
            <a:headEnd type="none" w="sm" len="sm"/>
            <a:tailEnd type="none" w="sm" len="sm"/>
          </a:ln>
        </p:spPr>
        <p:txBody>
          <a:bodyPr/>
          <a:lstStyle/>
          <a:p>
            <a:endParaRPr lang="ja-JP" altLang="en-US"/>
          </a:p>
        </p:txBody>
      </p:sp>
      <p:grpSp>
        <p:nvGrpSpPr>
          <p:cNvPr id="9" name="Group 9"/>
          <p:cNvGrpSpPr/>
          <p:nvPr/>
        </p:nvGrpSpPr>
        <p:grpSpPr>
          <a:xfrm>
            <a:off x="225717" y="5769837"/>
            <a:ext cx="3682709" cy="477103"/>
            <a:chOff x="0" y="-307936"/>
            <a:chExt cx="4910279" cy="944544"/>
          </a:xfrm>
        </p:grpSpPr>
        <p:sp>
          <p:nvSpPr>
            <p:cNvPr id="10" name="AutoShape 10"/>
            <p:cNvSpPr/>
            <p:nvPr/>
          </p:nvSpPr>
          <p:spPr>
            <a:xfrm>
              <a:off x="653681" y="636608"/>
              <a:ext cx="1886471" cy="0"/>
            </a:xfrm>
            <a:prstGeom prst="line">
              <a:avLst/>
            </a:prstGeom>
            <a:ln w="98425" cap="flat">
              <a:solidFill>
                <a:srgbClr val="FFDE59"/>
              </a:solidFill>
              <a:prstDash val="solid"/>
              <a:headEnd type="none" w="sm" len="sm"/>
              <a:tailEnd type="none" w="sm" len="sm"/>
            </a:ln>
          </p:spPr>
          <p:txBody>
            <a:bodyPr/>
            <a:lstStyle/>
            <a:p>
              <a:endParaRPr lang="ja-JP" altLang="en-US"/>
            </a:p>
          </p:txBody>
        </p:sp>
        <p:sp>
          <p:nvSpPr>
            <p:cNvPr id="11" name="Freeform 11"/>
            <p:cNvSpPr/>
            <p:nvPr/>
          </p:nvSpPr>
          <p:spPr>
            <a:xfrm>
              <a:off x="0" y="-225091"/>
              <a:ext cx="625139" cy="861699"/>
            </a:xfrm>
            <a:custGeom>
              <a:avLst/>
              <a:gdLst/>
              <a:ahLst/>
              <a:cxnLst/>
              <a:rect l="l" t="t" r="r" b="b"/>
              <a:pathLst>
                <a:path w="625139" h="636608">
                  <a:moveTo>
                    <a:pt x="0" y="0"/>
                  </a:moveTo>
                  <a:lnTo>
                    <a:pt x="625139" y="0"/>
                  </a:lnTo>
                  <a:lnTo>
                    <a:pt x="625139" y="636608"/>
                  </a:lnTo>
                  <a:lnTo>
                    <a:pt x="0" y="636608"/>
                  </a:lnTo>
                  <a:lnTo>
                    <a:pt x="0" y="0"/>
                  </a:lnTo>
                  <a:close/>
                </a:path>
              </a:pathLst>
            </a:custGeom>
            <a:blipFill>
              <a:blip r:embed="rId3"/>
              <a:stretch>
                <a:fillRect l="-12439" t="-28916" r="-97776" b="-25904"/>
              </a:stretch>
            </a:blipFill>
          </p:spPr>
          <p:txBody>
            <a:bodyPr/>
            <a:lstStyle/>
            <a:p>
              <a:endParaRPr lang="ja-JP" altLang="en-US"/>
            </a:p>
          </p:txBody>
        </p:sp>
        <p:sp>
          <p:nvSpPr>
            <p:cNvPr id="12" name="AutoShape 12"/>
            <p:cNvSpPr/>
            <p:nvPr/>
          </p:nvSpPr>
          <p:spPr>
            <a:xfrm>
              <a:off x="2912685" y="636608"/>
              <a:ext cx="1886471" cy="0"/>
            </a:xfrm>
            <a:prstGeom prst="line">
              <a:avLst/>
            </a:prstGeom>
            <a:ln w="98425" cap="flat">
              <a:solidFill>
                <a:srgbClr val="FFDE59"/>
              </a:solidFill>
              <a:prstDash val="solid"/>
              <a:headEnd type="none" w="sm" len="sm"/>
              <a:tailEnd type="none" w="sm" len="sm"/>
            </a:ln>
          </p:spPr>
          <p:txBody>
            <a:bodyPr/>
            <a:lstStyle/>
            <a:p>
              <a:endParaRPr lang="ja-JP" altLang="en-US"/>
            </a:p>
          </p:txBody>
        </p:sp>
        <p:sp>
          <p:nvSpPr>
            <p:cNvPr id="13" name="TextBox 13"/>
            <p:cNvSpPr txBox="1"/>
            <p:nvPr/>
          </p:nvSpPr>
          <p:spPr>
            <a:xfrm>
              <a:off x="591923" y="-307936"/>
              <a:ext cx="4318356" cy="717567"/>
            </a:xfrm>
            <a:prstGeom prst="rect">
              <a:avLst/>
            </a:prstGeom>
          </p:spPr>
          <p:txBody>
            <a:bodyPr lIns="0" tIns="0" rIns="0" bIns="0" rtlCol="0" anchor="t">
              <a:spAutoFit/>
            </a:bodyPr>
            <a:lstStyle/>
            <a:p>
              <a:pPr algn="l">
                <a:lnSpc>
                  <a:spcPts val="1636"/>
                </a:lnSpc>
                <a:spcBef>
                  <a:spcPct val="0"/>
                </a:spcBef>
              </a:pPr>
              <a:r>
                <a:rPr lang="en-US" sz="1200" b="1" dirty="0" err="1">
                  <a:solidFill>
                    <a:srgbClr val="000000"/>
                  </a:solidFill>
                  <a:latin typeface="Rounded M+ Bold"/>
                  <a:ea typeface="Rounded M+ Bold"/>
                  <a:cs typeface="Rounded M+ Bold"/>
                  <a:sym typeface="Rounded M+ Bold"/>
                </a:rPr>
                <a:t>避難するタイミングは</a:t>
              </a:r>
              <a:endParaRPr lang="en-US" sz="1200" b="1" dirty="0">
                <a:solidFill>
                  <a:srgbClr val="000000"/>
                </a:solidFill>
                <a:latin typeface="Rounded M+ Bold"/>
                <a:ea typeface="Rounded M+ Bold"/>
                <a:cs typeface="Rounded M+ Bold"/>
                <a:sym typeface="Rounded M+ Bold"/>
              </a:endParaRPr>
            </a:p>
            <a:p>
              <a:pPr algn="l">
                <a:lnSpc>
                  <a:spcPts val="2727"/>
                </a:lnSpc>
                <a:spcBef>
                  <a:spcPct val="0"/>
                </a:spcBef>
              </a:pPr>
              <a:r>
                <a:rPr lang="en-US" sz="1999" b="1" dirty="0">
                  <a:solidFill>
                    <a:srgbClr val="B90505"/>
                  </a:solidFill>
                  <a:latin typeface="Rounded M+ Bold"/>
                  <a:ea typeface="Rounded M+ Bold"/>
                  <a:cs typeface="Rounded M+ Bold"/>
                  <a:sym typeface="Rounded M+ Bold"/>
                </a:rPr>
                <a:t>「レベル3」</a:t>
              </a:r>
              <a:r>
                <a:rPr lang="en-US" sz="1999" b="1" dirty="0">
                  <a:solidFill>
                    <a:srgbClr val="000000"/>
                  </a:solidFill>
                  <a:latin typeface="Rounded M+ Bold"/>
                  <a:ea typeface="Rounded M+ Bold"/>
                  <a:cs typeface="Rounded M+ Bold"/>
                  <a:sym typeface="Rounded M+ Bold"/>
                </a:rPr>
                <a:t>と</a:t>
              </a:r>
              <a:r>
                <a:rPr lang="en-US" sz="1999" b="1" dirty="0">
                  <a:solidFill>
                    <a:srgbClr val="B90505"/>
                  </a:solidFill>
                  <a:latin typeface="Rounded M+ Bold"/>
                  <a:ea typeface="Rounded M+ Bold"/>
                  <a:cs typeface="Rounded M+ Bold"/>
                  <a:sym typeface="Rounded M+ Bold"/>
                </a:rPr>
                <a:t>「レベル4」</a:t>
              </a:r>
            </a:p>
          </p:txBody>
        </p:sp>
      </p:grpSp>
      <p:sp>
        <p:nvSpPr>
          <p:cNvPr id="14" name="Freeform 14"/>
          <p:cNvSpPr/>
          <p:nvPr/>
        </p:nvSpPr>
        <p:spPr>
          <a:xfrm>
            <a:off x="3875522" y="1275334"/>
            <a:ext cx="1638725" cy="1330134"/>
          </a:xfrm>
          <a:custGeom>
            <a:avLst/>
            <a:gdLst/>
            <a:ahLst/>
            <a:cxnLst/>
            <a:rect l="l" t="t" r="r" b="b"/>
            <a:pathLst>
              <a:path w="1638725" h="1330134">
                <a:moveTo>
                  <a:pt x="0" y="0"/>
                </a:moveTo>
                <a:lnTo>
                  <a:pt x="1638725" y="0"/>
                </a:lnTo>
                <a:lnTo>
                  <a:pt x="1638725" y="1330133"/>
                </a:lnTo>
                <a:lnTo>
                  <a:pt x="0" y="1330133"/>
                </a:lnTo>
                <a:lnTo>
                  <a:pt x="0" y="0"/>
                </a:lnTo>
                <a:close/>
              </a:path>
            </a:pathLst>
          </a:custGeom>
          <a:blipFill>
            <a:blip r:embed="rId4"/>
            <a:stretch>
              <a:fillRect/>
            </a:stretch>
          </a:blipFill>
        </p:spPr>
        <p:txBody>
          <a:bodyPr/>
          <a:lstStyle/>
          <a:p>
            <a:endParaRPr lang="ja-JP" altLang="en-US"/>
          </a:p>
        </p:txBody>
      </p:sp>
      <p:grpSp>
        <p:nvGrpSpPr>
          <p:cNvPr id="15" name="Group 15"/>
          <p:cNvGrpSpPr/>
          <p:nvPr/>
        </p:nvGrpSpPr>
        <p:grpSpPr>
          <a:xfrm>
            <a:off x="388915" y="2246201"/>
            <a:ext cx="3377136" cy="1337356"/>
            <a:chOff x="0" y="0"/>
            <a:chExt cx="1210289" cy="479278"/>
          </a:xfrm>
        </p:grpSpPr>
        <p:sp>
          <p:nvSpPr>
            <p:cNvPr id="16" name="Freeform 16"/>
            <p:cNvSpPr/>
            <p:nvPr/>
          </p:nvSpPr>
          <p:spPr>
            <a:xfrm>
              <a:off x="0" y="0"/>
              <a:ext cx="1210289" cy="479278"/>
            </a:xfrm>
            <a:custGeom>
              <a:avLst/>
              <a:gdLst/>
              <a:ahLst/>
              <a:cxnLst/>
              <a:rect l="l" t="t" r="r" b="b"/>
              <a:pathLst>
                <a:path w="1210289" h="479278">
                  <a:moveTo>
                    <a:pt x="84821" y="0"/>
                  </a:moveTo>
                  <a:lnTo>
                    <a:pt x="1125469" y="0"/>
                  </a:lnTo>
                  <a:cubicBezTo>
                    <a:pt x="1172314" y="0"/>
                    <a:pt x="1210289" y="37976"/>
                    <a:pt x="1210289" y="84821"/>
                  </a:cubicBezTo>
                  <a:lnTo>
                    <a:pt x="1210289" y="394458"/>
                  </a:lnTo>
                  <a:cubicBezTo>
                    <a:pt x="1210289" y="441303"/>
                    <a:pt x="1172314" y="479278"/>
                    <a:pt x="1125469" y="479278"/>
                  </a:cubicBezTo>
                  <a:lnTo>
                    <a:pt x="84821" y="479278"/>
                  </a:lnTo>
                  <a:cubicBezTo>
                    <a:pt x="37976" y="479278"/>
                    <a:pt x="0" y="441303"/>
                    <a:pt x="0" y="394458"/>
                  </a:cubicBezTo>
                  <a:lnTo>
                    <a:pt x="0" y="84821"/>
                  </a:lnTo>
                  <a:cubicBezTo>
                    <a:pt x="0" y="37976"/>
                    <a:pt x="37976" y="0"/>
                    <a:pt x="84821" y="0"/>
                  </a:cubicBezTo>
                  <a:close/>
                </a:path>
              </a:pathLst>
            </a:custGeom>
            <a:solidFill>
              <a:srgbClr val="FFF7DA"/>
            </a:solidFill>
          </p:spPr>
          <p:txBody>
            <a:bodyPr/>
            <a:lstStyle/>
            <a:p>
              <a:endParaRPr lang="ja-JP" altLang="en-US"/>
            </a:p>
          </p:txBody>
        </p:sp>
        <p:sp>
          <p:nvSpPr>
            <p:cNvPr id="17" name="TextBox 17"/>
            <p:cNvSpPr txBox="1"/>
            <p:nvPr/>
          </p:nvSpPr>
          <p:spPr>
            <a:xfrm>
              <a:off x="0" y="-123825"/>
              <a:ext cx="1210289" cy="603103"/>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sp>
        <p:nvSpPr>
          <p:cNvPr id="18" name="Freeform 18"/>
          <p:cNvSpPr/>
          <p:nvPr/>
        </p:nvSpPr>
        <p:spPr>
          <a:xfrm>
            <a:off x="4940987" y="2012580"/>
            <a:ext cx="3050982" cy="1030926"/>
          </a:xfrm>
          <a:custGeom>
            <a:avLst/>
            <a:gdLst/>
            <a:ahLst/>
            <a:cxnLst/>
            <a:rect l="l" t="t" r="r" b="b"/>
            <a:pathLst>
              <a:path w="3050982" h="1030926">
                <a:moveTo>
                  <a:pt x="0" y="0"/>
                </a:moveTo>
                <a:lnTo>
                  <a:pt x="3050982" y="0"/>
                </a:lnTo>
                <a:lnTo>
                  <a:pt x="3050982" y="1030926"/>
                </a:lnTo>
                <a:lnTo>
                  <a:pt x="0" y="1030926"/>
                </a:lnTo>
                <a:lnTo>
                  <a:pt x="0" y="0"/>
                </a:lnTo>
                <a:close/>
              </a:path>
            </a:pathLst>
          </a:custGeom>
          <a:blipFill>
            <a:blip r:embed="rId5"/>
            <a:stretch>
              <a:fillRect/>
            </a:stretch>
          </a:blipFill>
          <a:ln cap="sq">
            <a:noFill/>
            <a:prstDash val="solid"/>
            <a:miter/>
          </a:ln>
        </p:spPr>
        <p:txBody>
          <a:bodyPr/>
          <a:lstStyle/>
          <a:p>
            <a:endParaRPr lang="ja-JP" altLang="en-US"/>
          </a:p>
        </p:txBody>
      </p:sp>
      <p:grpSp>
        <p:nvGrpSpPr>
          <p:cNvPr id="19" name="Group 19"/>
          <p:cNvGrpSpPr/>
          <p:nvPr/>
        </p:nvGrpSpPr>
        <p:grpSpPr>
          <a:xfrm>
            <a:off x="3860565" y="1973583"/>
            <a:ext cx="983854" cy="989934"/>
            <a:chOff x="0" y="0"/>
            <a:chExt cx="952190" cy="958075"/>
          </a:xfrm>
        </p:grpSpPr>
        <p:sp>
          <p:nvSpPr>
            <p:cNvPr id="20" name="Freeform 20"/>
            <p:cNvSpPr/>
            <p:nvPr/>
          </p:nvSpPr>
          <p:spPr>
            <a:xfrm>
              <a:off x="0" y="0"/>
              <a:ext cx="952202" cy="958075"/>
            </a:xfrm>
            <a:custGeom>
              <a:avLst/>
              <a:gdLst/>
              <a:ahLst/>
              <a:cxnLst/>
              <a:rect l="l" t="t" r="r" b="b"/>
              <a:pathLst>
                <a:path w="952202" h="958075">
                  <a:moveTo>
                    <a:pt x="667387" y="0"/>
                  </a:moveTo>
                  <a:lnTo>
                    <a:pt x="282407" y="0"/>
                  </a:lnTo>
                  <a:cubicBezTo>
                    <a:pt x="126426" y="0"/>
                    <a:pt x="0" y="123512"/>
                    <a:pt x="0" y="410274"/>
                  </a:cubicBezTo>
                  <a:cubicBezTo>
                    <a:pt x="0" y="633044"/>
                    <a:pt x="66279" y="728184"/>
                    <a:pt x="162037" y="772326"/>
                  </a:cubicBezTo>
                  <a:lnTo>
                    <a:pt x="162037" y="958075"/>
                  </a:lnTo>
                  <a:lnTo>
                    <a:pt x="353844" y="798607"/>
                  </a:lnTo>
                  <a:lnTo>
                    <a:pt x="667387" y="798607"/>
                  </a:lnTo>
                  <a:cubicBezTo>
                    <a:pt x="825753" y="798607"/>
                    <a:pt x="952190" y="675095"/>
                    <a:pt x="952190" y="410225"/>
                  </a:cubicBezTo>
                  <a:cubicBezTo>
                    <a:pt x="952202" y="123512"/>
                    <a:pt x="825753" y="0"/>
                    <a:pt x="667387" y="0"/>
                  </a:cubicBezTo>
                  <a:close/>
                </a:path>
              </a:pathLst>
            </a:custGeom>
            <a:solidFill>
              <a:srgbClr val="FEE267"/>
            </a:solidFill>
          </p:spPr>
          <p:txBody>
            <a:bodyPr/>
            <a:lstStyle/>
            <a:p>
              <a:endParaRPr lang="ja-JP" altLang="en-US"/>
            </a:p>
          </p:txBody>
        </p:sp>
        <p:sp>
          <p:nvSpPr>
            <p:cNvPr id="21" name="TextBox 21"/>
            <p:cNvSpPr txBox="1"/>
            <p:nvPr/>
          </p:nvSpPr>
          <p:spPr>
            <a:xfrm>
              <a:off x="0" y="9525"/>
              <a:ext cx="952190" cy="758050"/>
            </a:xfrm>
            <a:prstGeom prst="rect">
              <a:avLst/>
            </a:prstGeom>
          </p:spPr>
          <p:txBody>
            <a:bodyPr lIns="76200" tIns="76200" rIns="76200" bIns="76200" rtlCol="0" anchor="ctr"/>
            <a:lstStyle/>
            <a:p>
              <a:pPr algn="ctr">
                <a:lnSpc>
                  <a:spcPts val="1227"/>
                </a:lnSpc>
              </a:pPr>
              <a:r>
                <a:rPr lang="en-US" sz="900" dirty="0" err="1">
                  <a:solidFill>
                    <a:srgbClr val="000000"/>
                  </a:solidFill>
                  <a:latin typeface="Rounded M+"/>
                  <a:ea typeface="Rounded M+"/>
                  <a:cs typeface="Rounded M+"/>
                  <a:sym typeface="Rounded M+"/>
                </a:rPr>
                <a:t>知りたい地域を</a:t>
              </a:r>
              <a:endParaRPr lang="en-US" sz="900" dirty="0">
                <a:solidFill>
                  <a:srgbClr val="000000"/>
                </a:solidFill>
                <a:latin typeface="Rounded M+"/>
                <a:ea typeface="Rounded M+"/>
                <a:cs typeface="Rounded M+"/>
                <a:sym typeface="Rounded M+"/>
              </a:endParaRPr>
            </a:p>
            <a:p>
              <a:pPr algn="ctr">
                <a:lnSpc>
                  <a:spcPts val="1227"/>
                </a:lnSpc>
              </a:pPr>
              <a:r>
                <a:rPr lang="en-US" sz="900" dirty="0" err="1">
                  <a:solidFill>
                    <a:srgbClr val="000000"/>
                  </a:solidFill>
                  <a:latin typeface="Rounded M+"/>
                  <a:ea typeface="Rounded M+"/>
                  <a:cs typeface="Rounded M+"/>
                  <a:sym typeface="Rounded M+"/>
                </a:rPr>
                <a:t>クリックすると</a:t>
              </a:r>
              <a:endParaRPr lang="en-US" sz="900" dirty="0">
                <a:solidFill>
                  <a:srgbClr val="000000"/>
                </a:solidFill>
                <a:latin typeface="Rounded M+"/>
                <a:ea typeface="Rounded M+"/>
                <a:cs typeface="Rounded M+"/>
                <a:sym typeface="Rounded M+"/>
              </a:endParaRPr>
            </a:p>
            <a:p>
              <a:pPr algn="ctr">
                <a:lnSpc>
                  <a:spcPts val="1227"/>
                </a:lnSpc>
              </a:pPr>
              <a:r>
                <a:rPr lang="en-US" sz="900" dirty="0" err="1">
                  <a:solidFill>
                    <a:srgbClr val="000000"/>
                  </a:solidFill>
                  <a:latin typeface="Rounded M+"/>
                  <a:ea typeface="Rounded M+"/>
                  <a:cs typeface="Rounded M+"/>
                  <a:sym typeface="Rounded M+"/>
                </a:rPr>
                <a:t>様々な情報が</a:t>
              </a:r>
              <a:endParaRPr lang="en-US" sz="900" dirty="0">
                <a:solidFill>
                  <a:srgbClr val="000000"/>
                </a:solidFill>
                <a:latin typeface="Rounded M+"/>
                <a:ea typeface="Rounded M+"/>
                <a:cs typeface="Rounded M+"/>
                <a:sym typeface="Rounded M+"/>
              </a:endParaRPr>
            </a:p>
            <a:p>
              <a:pPr algn="ctr">
                <a:lnSpc>
                  <a:spcPts val="1227"/>
                </a:lnSpc>
              </a:pPr>
              <a:r>
                <a:rPr lang="en-US" sz="900" dirty="0" err="1">
                  <a:solidFill>
                    <a:srgbClr val="000000"/>
                  </a:solidFill>
                  <a:latin typeface="Rounded M+"/>
                  <a:ea typeface="Rounded M+"/>
                  <a:cs typeface="Rounded M+"/>
                  <a:sym typeface="Rounded M+"/>
                </a:rPr>
                <a:t>見られるよ</a:t>
              </a:r>
              <a:endParaRPr lang="en-US" sz="900" dirty="0">
                <a:solidFill>
                  <a:srgbClr val="000000"/>
                </a:solidFill>
                <a:latin typeface="Rounded M+"/>
                <a:ea typeface="Rounded M+"/>
                <a:cs typeface="Rounded M+"/>
                <a:sym typeface="Rounded M+"/>
              </a:endParaRPr>
            </a:p>
          </p:txBody>
        </p:sp>
      </p:grpSp>
      <p:sp>
        <p:nvSpPr>
          <p:cNvPr id="23" name="Freeform 23"/>
          <p:cNvSpPr/>
          <p:nvPr/>
        </p:nvSpPr>
        <p:spPr>
          <a:xfrm>
            <a:off x="5291679" y="3532607"/>
            <a:ext cx="663144" cy="161464"/>
          </a:xfrm>
          <a:custGeom>
            <a:avLst/>
            <a:gdLst/>
            <a:ahLst/>
            <a:cxnLst/>
            <a:rect l="l" t="t" r="r" b="b"/>
            <a:pathLst>
              <a:path w="663144" h="161464">
                <a:moveTo>
                  <a:pt x="0" y="0"/>
                </a:moveTo>
                <a:lnTo>
                  <a:pt x="663145" y="0"/>
                </a:lnTo>
                <a:lnTo>
                  <a:pt x="663145" y="161464"/>
                </a:lnTo>
                <a:lnTo>
                  <a:pt x="0" y="161464"/>
                </a:lnTo>
                <a:lnTo>
                  <a:pt x="0" y="0"/>
                </a:lnTo>
                <a:close/>
              </a:path>
            </a:pathLst>
          </a:custGeom>
          <a:blipFill>
            <a:blip r:embed="rId6"/>
            <a:stretch>
              <a:fillRect/>
            </a:stretch>
          </a:blipFill>
        </p:spPr>
        <p:txBody>
          <a:bodyPr/>
          <a:lstStyle/>
          <a:p>
            <a:endParaRPr lang="ja-JP" altLang="en-US"/>
          </a:p>
        </p:txBody>
      </p:sp>
      <p:grpSp>
        <p:nvGrpSpPr>
          <p:cNvPr id="24" name="Group 24"/>
          <p:cNvGrpSpPr/>
          <p:nvPr/>
        </p:nvGrpSpPr>
        <p:grpSpPr>
          <a:xfrm>
            <a:off x="5346000" y="3566983"/>
            <a:ext cx="421442" cy="75711"/>
            <a:chOff x="0" y="0"/>
            <a:chExt cx="151035" cy="27133"/>
          </a:xfrm>
        </p:grpSpPr>
        <p:sp>
          <p:nvSpPr>
            <p:cNvPr id="25" name="Freeform 25"/>
            <p:cNvSpPr/>
            <p:nvPr/>
          </p:nvSpPr>
          <p:spPr>
            <a:xfrm>
              <a:off x="0" y="0"/>
              <a:ext cx="151035" cy="27133"/>
            </a:xfrm>
            <a:custGeom>
              <a:avLst/>
              <a:gdLst/>
              <a:ahLst/>
              <a:cxnLst/>
              <a:rect l="l" t="t" r="r" b="b"/>
              <a:pathLst>
                <a:path w="151035" h="27133">
                  <a:moveTo>
                    <a:pt x="0" y="0"/>
                  </a:moveTo>
                  <a:lnTo>
                    <a:pt x="151035" y="0"/>
                  </a:lnTo>
                  <a:lnTo>
                    <a:pt x="151035" y="27133"/>
                  </a:lnTo>
                  <a:lnTo>
                    <a:pt x="0" y="27133"/>
                  </a:lnTo>
                  <a:close/>
                </a:path>
              </a:pathLst>
            </a:custGeom>
            <a:solidFill>
              <a:srgbClr val="FDFDFD"/>
            </a:solidFill>
          </p:spPr>
          <p:txBody>
            <a:bodyPr/>
            <a:lstStyle/>
            <a:p>
              <a:endParaRPr lang="ja-JP" altLang="en-US"/>
            </a:p>
          </p:txBody>
        </p:sp>
        <p:sp>
          <p:nvSpPr>
            <p:cNvPr id="26" name="TextBox 26"/>
            <p:cNvSpPr txBox="1"/>
            <p:nvPr/>
          </p:nvSpPr>
          <p:spPr>
            <a:xfrm>
              <a:off x="0" y="-19050"/>
              <a:ext cx="151035" cy="46183"/>
            </a:xfrm>
            <a:prstGeom prst="rect">
              <a:avLst/>
            </a:prstGeom>
          </p:spPr>
          <p:txBody>
            <a:bodyPr lIns="50800" tIns="50800" rIns="50800" bIns="50800" rtlCol="0" anchor="ctr"/>
            <a:lstStyle/>
            <a:p>
              <a:pPr algn="ctr">
                <a:lnSpc>
                  <a:spcPts val="1364"/>
                </a:lnSpc>
              </a:pPr>
              <a:endParaRPr/>
            </a:p>
          </p:txBody>
        </p:sp>
      </p:grpSp>
      <p:sp>
        <p:nvSpPr>
          <p:cNvPr id="27" name="TextBox 27"/>
          <p:cNvSpPr txBox="1"/>
          <p:nvPr/>
        </p:nvSpPr>
        <p:spPr>
          <a:xfrm>
            <a:off x="459159" y="2586417"/>
            <a:ext cx="3301231" cy="1026922"/>
          </a:xfrm>
          <a:prstGeom prst="rect">
            <a:avLst/>
          </a:prstGeom>
        </p:spPr>
        <p:txBody>
          <a:bodyPr lIns="0" tIns="0" rIns="0" bIns="0" rtlCol="0" anchor="t">
            <a:spAutoFit/>
          </a:bodyPr>
          <a:lstStyle/>
          <a:p>
            <a:pPr algn="l">
              <a:lnSpc>
                <a:spcPts val="1364"/>
              </a:lnSpc>
              <a:spcBef>
                <a:spcPct val="0"/>
              </a:spcBef>
            </a:pPr>
            <a:r>
              <a:rPr lang="en-US" sz="1000">
                <a:solidFill>
                  <a:srgbClr val="000000"/>
                </a:solidFill>
                <a:latin typeface="Rounded M+"/>
                <a:ea typeface="Rounded M+"/>
                <a:cs typeface="Rounded M+"/>
                <a:sym typeface="Rounded M+"/>
              </a:rPr>
              <a:t>◎気象警報・注意報（大雨・土砂災害・氾濫・高潮など）</a:t>
            </a:r>
          </a:p>
          <a:p>
            <a:pPr algn="l">
              <a:lnSpc>
                <a:spcPts val="1364"/>
              </a:lnSpc>
              <a:spcBef>
                <a:spcPct val="0"/>
              </a:spcBef>
            </a:pPr>
            <a:r>
              <a:rPr lang="en-US" sz="1000">
                <a:solidFill>
                  <a:srgbClr val="000000"/>
                </a:solidFill>
                <a:latin typeface="Rounded M+"/>
                <a:ea typeface="Rounded M+"/>
                <a:cs typeface="Rounded M+"/>
                <a:sym typeface="Rounded M+"/>
              </a:rPr>
              <a:t>◎時系列情報（明日までの警報等の見通し）</a:t>
            </a:r>
          </a:p>
          <a:p>
            <a:pPr algn="l">
              <a:lnSpc>
                <a:spcPts val="1364"/>
              </a:lnSpc>
              <a:spcBef>
                <a:spcPct val="0"/>
              </a:spcBef>
            </a:pPr>
            <a:r>
              <a:rPr lang="en-US" sz="1000">
                <a:solidFill>
                  <a:srgbClr val="000000"/>
                </a:solidFill>
                <a:latin typeface="Rounded M+"/>
                <a:ea typeface="Rounded M+"/>
                <a:cs typeface="Rounded M+"/>
                <a:sym typeface="Rounded M+"/>
              </a:rPr>
              <a:t>◎早期注意情報 　➡災害の兆しを早めにお知らせ</a:t>
            </a:r>
          </a:p>
          <a:p>
            <a:pPr algn="l">
              <a:lnSpc>
                <a:spcPts val="1364"/>
              </a:lnSpc>
              <a:spcBef>
                <a:spcPct val="0"/>
              </a:spcBef>
            </a:pPr>
            <a:r>
              <a:rPr lang="en-US" sz="1000">
                <a:solidFill>
                  <a:srgbClr val="000000"/>
                </a:solidFill>
                <a:latin typeface="Rounded M+"/>
                <a:ea typeface="Rounded M+"/>
                <a:cs typeface="Rounded M+"/>
                <a:sym typeface="Rounded M+"/>
              </a:rPr>
              <a:t>◎キキクル 　　　➡※裏面参照</a:t>
            </a:r>
          </a:p>
          <a:p>
            <a:pPr algn="l">
              <a:lnSpc>
                <a:spcPts val="1364"/>
              </a:lnSpc>
              <a:spcBef>
                <a:spcPct val="0"/>
              </a:spcBef>
            </a:pPr>
            <a:r>
              <a:rPr lang="en-US" sz="1000">
                <a:solidFill>
                  <a:srgbClr val="000000"/>
                </a:solidFill>
                <a:latin typeface="Rounded M+"/>
                <a:ea typeface="Rounded M+"/>
                <a:cs typeface="Rounded M+"/>
                <a:sym typeface="Rounded M+"/>
              </a:rPr>
              <a:t>　など</a:t>
            </a:r>
          </a:p>
          <a:p>
            <a:pPr algn="l">
              <a:lnSpc>
                <a:spcPts val="1364"/>
              </a:lnSpc>
              <a:spcBef>
                <a:spcPct val="0"/>
              </a:spcBef>
            </a:pPr>
            <a:endParaRPr lang="en-US" sz="1000">
              <a:solidFill>
                <a:srgbClr val="000000"/>
              </a:solidFill>
              <a:latin typeface="Rounded M+"/>
              <a:ea typeface="Rounded M+"/>
              <a:cs typeface="Rounded M+"/>
              <a:sym typeface="Rounded M+"/>
            </a:endParaRPr>
          </a:p>
        </p:txBody>
      </p:sp>
      <p:sp>
        <p:nvSpPr>
          <p:cNvPr id="28" name="TextBox 28"/>
          <p:cNvSpPr txBox="1"/>
          <p:nvPr/>
        </p:nvSpPr>
        <p:spPr>
          <a:xfrm>
            <a:off x="3585538" y="3565509"/>
            <a:ext cx="1141487" cy="209755"/>
          </a:xfrm>
          <a:prstGeom prst="rect">
            <a:avLst/>
          </a:prstGeom>
        </p:spPr>
        <p:txBody>
          <a:bodyPr lIns="0" tIns="0" rIns="0" bIns="0" rtlCol="0" anchor="t">
            <a:spAutoFit/>
          </a:bodyPr>
          <a:lstStyle/>
          <a:p>
            <a:pPr algn="ctr">
              <a:lnSpc>
                <a:spcPts val="818"/>
              </a:lnSpc>
              <a:spcBef>
                <a:spcPct val="0"/>
              </a:spcBef>
            </a:pPr>
            <a:r>
              <a:rPr lang="en-US" sz="600">
                <a:solidFill>
                  <a:srgbClr val="000000"/>
                </a:solidFill>
                <a:latin typeface="Rounded M+"/>
                <a:ea typeface="Rounded M+"/>
                <a:cs typeface="Rounded M+"/>
                <a:sym typeface="Rounded M+"/>
              </a:rPr>
              <a:t>気象庁マスコットキャラクター</a:t>
            </a:r>
          </a:p>
          <a:p>
            <a:pPr algn="ctr">
              <a:lnSpc>
                <a:spcPts val="818"/>
              </a:lnSpc>
              <a:spcBef>
                <a:spcPct val="0"/>
              </a:spcBef>
            </a:pPr>
            <a:r>
              <a:rPr lang="en-US" sz="600">
                <a:solidFill>
                  <a:srgbClr val="000000"/>
                </a:solidFill>
                <a:latin typeface="Rounded M+"/>
                <a:ea typeface="Rounded M+"/>
                <a:cs typeface="Rounded M+"/>
                <a:sym typeface="Rounded M+"/>
              </a:rPr>
              <a:t> はれるん</a:t>
            </a:r>
          </a:p>
        </p:txBody>
      </p:sp>
      <p:sp>
        <p:nvSpPr>
          <p:cNvPr id="29" name="Freeform 29"/>
          <p:cNvSpPr/>
          <p:nvPr/>
        </p:nvSpPr>
        <p:spPr>
          <a:xfrm>
            <a:off x="3807625" y="2889497"/>
            <a:ext cx="612332" cy="715341"/>
          </a:xfrm>
          <a:custGeom>
            <a:avLst/>
            <a:gdLst/>
            <a:ahLst/>
            <a:cxnLst/>
            <a:rect l="l" t="t" r="r" b="b"/>
            <a:pathLst>
              <a:path w="612332" h="715341">
                <a:moveTo>
                  <a:pt x="0" y="0"/>
                </a:moveTo>
                <a:lnTo>
                  <a:pt x="612331" y="0"/>
                </a:lnTo>
                <a:lnTo>
                  <a:pt x="612331" y="715341"/>
                </a:lnTo>
                <a:lnTo>
                  <a:pt x="0" y="715341"/>
                </a:lnTo>
                <a:lnTo>
                  <a:pt x="0" y="0"/>
                </a:lnTo>
                <a:close/>
              </a:path>
            </a:pathLst>
          </a:custGeom>
          <a:blipFill>
            <a:blip r:embed="rId7"/>
            <a:stretch>
              <a:fillRect/>
            </a:stretch>
          </a:blipFill>
        </p:spPr>
        <p:txBody>
          <a:bodyPr/>
          <a:lstStyle/>
          <a:p>
            <a:endParaRPr lang="ja-JP" altLang="en-US"/>
          </a:p>
        </p:txBody>
      </p:sp>
      <p:sp>
        <p:nvSpPr>
          <p:cNvPr id="30" name="Freeform 30"/>
          <p:cNvSpPr/>
          <p:nvPr/>
        </p:nvSpPr>
        <p:spPr>
          <a:xfrm>
            <a:off x="5436508" y="3109403"/>
            <a:ext cx="373487" cy="373487"/>
          </a:xfrm>
          <a:custGeom>
            <a:avLst/>
            <a:gdLst/>
            <a:ahLst/>
            <a:cxnLst/>
            <a:rect l="l" t="t" r="r" b="b"/>
            <a:pathLst>
              <a:path w="373487" h="373487">
                <a:moveTo>
                  <a:pt x="0" y="0"/>
                </a:moveTo>
                <a:lnTo>
                  <a:pt x="373487" y="0"/>
                </a:lnTo>
                <a:lnTo>
                  <a:pt x="373487" y="373487"/>
                </a:lnTo>
                <a:lnTo>
                  <a:pt x="0" y="373487"/>
                </a:lnTo>
                <a:lnTo>
                  <a:pt x="0" y="0"/>
                </a:lnTo>
                <a:close/>
              </a:path>
            </a:pathLst>
          </a:custGeom>
          <a:blipFill>
            <a:blip r:embed="rId8"/>
            <a:stretch>
              <a:fillRect/>
            </a:stretch>
          </a:blipFill>
        </p:spPr>
        <p:txBody>
          <a:bodyPr/>
          <a:lstStyle/>
          <a:p>
            <a:endParaRPr lang="ja-JP" altLang="en-US"/>
          </a:p>
        </p:txBody>
      </p:sp>
      <p:sp>
        <p:nvSpPr>
          <p:cNvPr id="31" name="TextBox 31"/>
          <p:cNvSpPr txBox="1"/>
          <p:nvPr/>
        </p:nvSpPr>
        <p:spPr>
          <a:xfrm>
            <a:off x="506190" y="291097"/>
            <a:ext cx="5135272" cy="794256"/>
          </a:xfrm>
          <a:prstGeom prst="rect">
            <a:avLst/>
          </a:prstGeom>
        </p:spPr>
        <p:txBody>
          <a:bodyPr lIns="0" tIns="0" rIns="0" bIns="0" rtlCol="0" anchor="t">
            <a:spAutoFit/>
          </a:bodyPr>
          <a:lstStyle/>
          <a:p>
            <a:pPr algn="l">
              <a:lnSpc>
                <a:spcPts val="2551"/>
              </a:lnSpc>
            </a:pPr>
            <a:r>
              <a:rPr lang="en-US" sz="2277" spc="243" dirty="0" err="1">
                <a:ln>
                  <a:solidFill>
                    <a:schemeClr val="tx1"/>
                  </a:solidFill>
                </a:ln>
                <a:solidFill>
                  <a:srgbClr val="9FCED6"/>
                </a:solidFill>
                <a:latin typeface="ロダン EB"/>
                <a:ea typeface="ロダン EB"/>
                <a:cs typeface="ロダン EB"/>
                <a:sym typeface="ロダン EB"/>
              </a:rPr>
              <a:t>スマホやPCで確認</a:t>
            </a:r>
            <a:r>
              <a:rPr lang="en-US" sz="2277" spc="243" dirty="0">
                <a:ln>
                  <a:solidFill>
                    <a:schemeClr val="tx1"/>
                  </a:solidFill>
                </a:ln>
                <a:solidFill>
                  <a:srgbClr val="9FCED6"/>
                </a:solidFill>
                <a:latin typeface="ロダン EB"/>
                <a:ea typeface="ロダン EB"/>
                <a:cs typeface="ロダン EB"/>
                <a:sym typeface="ロダン EB"/>
              </a:rPr>
              <a:t>！</a:t>
            </a:r>
          </a:p>
          <a:p>
            <a:pPr algn="l">
              <a:lnSpc>
                <a:spcPts val="4029"/>
              </a:lnSpc>
            </a:pPr>
            <a:r>
              <a:rPr lang="en-US" sz="2878" spc="215" dirty="0" err="1">
                <a:ln>
                  <a:solidFill>
                    <a:schemeClr val="tx1"/>
                  </a:solidFill>
                </a:ln>
                <a:solidFill>
                  <a:srgbClr val="9FCED6"/>
                </a:solidFill>
                <a:latin typeface="ロダン EB"/>
                <a:ea typeface="ロダン EB"/>
                <a:cs typeface="ロダン EB"/>
                <a:sym typeface="ロダン EB"/>
              </a:rPr>
              <a:t>防災気象情報のチェック方法</a:t>
            </a:r>
            <a:endParaRPr lang="en-US" sz="2878" spc="215" dirty="0">
              <a:ln>
                <a:solidFill>
                  <a:schemeClr val="tx1"/>
                </a:solidFill>
              </a:ln>
              <a:solidFill>
                <a:srgbClr val="9FCED6"/>
              </a:solidFill>
              <a:latin typeface="ロダン EB"/>
              <a:ea typeface="ロダン EB"/>
              <a:cs typeface="ロダン EB"/>
              <a:sym typeface="ロダン EB"/>
            </a:endParaRPr>
          </a:p>
        </p:txBody>
      </p:sp>
      <p:sp>
        <p:nvSpPr>
          <p:cNvPr id="32" name="TextBox 32"/>
          <p:cNvSpPr txBox="1"/>
          <p:nvPr/>
        </p:nvSpPr>
        <p:spPr>
          <a:xfrm>
            <a:off x="459159" y="1309560"/>
            <a:ext cx="3091681" cy="855472"/>
          </a:xfrm>
          <a:prstGeom prst="rect">
            <a:avLst/>
          </a:prstGeom>
        </p:spPr>
        <p:txBody>
          <a:bodyPr lIns="0" tIns="0" rIns="0" bIns="0" rtlCol="0" anchor="t">
            <a:spAutoFit/>
          </a:bodyPr>
          <a:lstStyle/>
          <a:p>
            <a:pPr algn="l">
              <a:lnSpc>
                <a:spcPts val="1364"/>
              </a:lnSpc>
              <a:spcBef>
                <a:spcPct val="0"/>
              </a:spcBef>
            </a:pPr>
            <a:r>
              <a:rPr lang="en-US" sz="1000">
                <a:solidFill>
                  <a:srgbClr val="000000"/>
                </a:solidFill>
                <a:latin typeface="Rounded M+"/>
                <a:ea typeface="Rounded M+"/>
                <a:cs typeface="Rounded M+"/>
                <a:sym typeface="Rounded M+"/>
              </a:rPr>
              <a:t>気象庁では、大雨などの災害リスクが高まるときに、「警報」などの防災気象情報を発信しています。</a:t>
            </a:r>
          </a:p>
          <a:p>
            <a:pPr algn="l">
              <a:lnSpc>
                <a:spcPts val="1364"/>
              </a:lnSpc>
              <a:spcBef>
                <a:spcPct val="0"/>
              </a:spcBef>
            </a:pPr>
            <a:r>
              <a:rPr lang="en-US" sz="1000">
                <a:solidFill>
                  <a:srgbClr val="000000"/>
                </a:solidFill>
                <a:latin typeface="Rounded M+"/>
                <a:ea typeface="Rounded M+"/>
                <a:cs typeface="Rounded M+"/>
                <a:sym typeface="Rounded M+"/>
              </a:rPr>
              <a:t>気象庁ホームページでは、これらの避難の判断に</a:t>
            </a:r>
          </a:p>
          <a:p>
            <a:pPr algn="l">
              <a:lnSpc>
                <a:spcPts val="1364"/>
              </a:lnSpc>
              <a:spcBef>
                <a:spcPct val="0"/>
              </a:spcBef>
            </a:pPr>
            <a:r>
              <a:rPr lang="en-US" sz="1000">
                <a:solidFill>
                  <a:srgbClr val="000000"/>
                </a:solidFill>
                <a:latin typeface="Rounded M+"/>
                <a:ea typeface="Rounded M+"/>
                <a:cs typeface="Rounded M+"/>
                <a:sym typeface="Rounded M+"/>
              </a:rPr>
              <a:t>役立つ情報を自ら確認することができます。</a:t>
            </a:r>
          </a:p>
          <a:p>
            <a:pPr algn="l">
              <a:lnSpc>
                <a:spcPts val="1364"/>
              </a:lnSpc>
              <a:spcBef>
                <a:spcPct val="0"/>
              </a:spcBef>
            </a:pPr>
            <a:endParaRPr lang="en-US" sz="1000">
              <a:solidFill>
                <a:srgbClr val="000000"/>
              </a:solidFill>
              <a:latin typeface="Rounded M+"/>
              <a:ea typeface="Rounded M+"/>
              <a:cs typeface="Rounded M+"/>
              <a:sym typeface="Rounded M+"/>
            </a:endParaRPr>
          </a:p>
        </p:txBody>
      </p:sp>
      <p:sp>
        <p:nvSpPr>
          <p:cNvPr id="33" name="TextBox 33"/>
          <p:cNvSpPr txBox="1"/>
          <p:nvPr/>
        </p:nvSpPr>
        <p:spPr>
          <a:xfrm>
            <a:off x="3734535" y="1085113"/>
            <a:ext cx="1287697" cy="190221"/>
          </a:xfrm>
          <a:prstGeom prst="rect">
            <a:avLst/>
          </a:prstGeom>
        </p:spPr>
        <p:txBody>
          <a:bodyPr lIns="0" tIns="0" rIns="0" bIns="0" rtlCol="0" anchor="t">
            <a:spAutoFit/>
          </a:bodyPr>
          <a:lstStyle/>
          <a:p>
            <a:pPr algn="l">
              <a:lnSpc>
                <a:spcPts val="1484"/>
              </a:lnSpc>
              <a:spcBef>
                <a:spcPct val="0"/>
              </a:spcBef>
            </a:pPr>
            <a:r>
              <a:rPr lang="en-US" sz="1088" b="1">
                <a:solidFill>
                  <a:srgbClr val="000000"/>
                </a:solidFill>
                <a:latin typeface="Rounded M+ Bold"/>
                <a:ea typeface="Rounded M+ Bold"/>
                <a:cs typeface="Rounded M+ Bold"/>
                <a:sym typeface="Rounded M+ Bold"/>
              </a:rPr>
              <a:t>【PC画面イメージ】</a:t>
            </a:r>
          </a:p>
        </p:txBody>
      </p:sp>
      <p:sp>
        <p:nvSpPr>
          <p:cNvPr id="34" name="TextBox 34"/>
          <p:cNvSpPr txBox="1"/>
          <p:nvPr/>
        </p:nvSpPr>
        <p:spPr>
          <a:xfrm>
            <a:off x="607225" y="4324281"/>
            <a:ext cx="3200400" cy="213131"/>
          </a:xfrm>
          <a:prstGeom prst="rect">
            <a:avLst/>
          </a:prstGeom>
        </p:spPr>
        <p:txBody>
          <a:bodyPr lIns="0" tIns="0" rIns="0" bIns="0" rtlCol="0" anchor="t">
            <a:spAutoFit/>
          </a:bodyPr>
          <a:lstStyle/>
          <a:p>
            <a:pPr algn="ctr">
              <a:lnSpc>
                <a:spcPts val="1636"/>
              </a:lnSpc>
              <a:spcBef>
                <a:spcPct val="0"/>
              </a:spcBef>
            </a:pPr>
            <a:r>
              <a:rPr lang="en-US" sz="1200" dirty="0">
                <a:solidFill>
                  <a:srgbClr val="000000"/>
                </a:solidFill>
                <a:latin typeface="Rounded M+"/>
                <a:ea typeface="Rounded M+"/>
                <a:cs typeface="Rounded M+"/>
                <a:sym typeface="Rounded M+"/>
              </a:rPr>
              <a:t>～</a:t>
            </a:r>
            <a:r>
              <a:rPr lang="en-US" sz="1200" dirty="0" err="1">
                <a:solidFill>
                  <a:srgbClr val="000000"/>
                </a:solidFill>
                <a:latin typeface="Rounded M+"/>
                <a:ea typeface="Rounded M+"/>
                <a:cs typeface="Rounded M+"/>
                <a:sym typeface="Rounded M+"/>
              </a:rPr>
              <a:t>色とレベルでわかる「避難のタイミング</a:t>
            </a:r>
            <a:r>
              <a:rPr lang="en-US" sz="1200" dirty="0">
                <a:solidFill>
                  <a:srgbClr val="000000"/>
                </a:solidFill>
                <a:latin typeface="Rounded M+"/>
                <a:ea typeface="Rounded M+"/>
                <a:cs typeface="Rounded M+"/>
                <a:sym typeface="Rounded M+"/>
              </a:rPr>
              <a:t>」～</a:t>
            </a:r>
          </a:p>
        </p:txBody>
      </p:sp>
      <p:sp>
        <p:nvSpPr>
          <p:cNvPr id="35" name="TextBox 35"/>
          <p:cNvSpPr txBox="1"/>
          <p:nvPr/>
        </p:nvSpPr>
        <p:spPr>
          <a:xfrm>
            <a:off x="388915" y="4575513"/>
            <a:ext cx="3854190" cy="1070871"/>
          </a:xfrm>
          <a:prstGeom prst="rect">
            <a:avLst/>
          </a:prstGeom>
        </p:spPr>
        <p:txBody>
          <a:bodyPr lIns="0" tIns="0" rIns="0" bIns="0" rtlCol="0" anchor="t">
            <a:spAutoFit/>
          </a:bodyPr>
          <a:lstStyle/>
          <a:p>
            <a:pPr algn="l">
              <a:lnSpc>
                <a:spcPts val="1660"/>
              </a:lnSpc>
            </a:pPr>
            <a:r>
              <a:rPr lang="en-US" sz="1000" dirty="0" err="1">
                <a:solidFill>
                  <a:srgbClr val="000000"/>
                </a:solidFill>
                <a:latin typeface="Rounded M+"/>
                <a:ea typeface="Rounded M+"/>
                <a:cs typeface="Rounded M+"/>
                <a:sym typeface="Rounded M+"/>
              </a:rPr>
              <a:t>図は、災害が発生するまでに出される「防災気象情報」と行動の例の関係を時間の流れに</a:t>
            </a:r>
            <a:r>
              <a:rPr lang="ja-JP" altLang="en-US" sz="1000">
                <a:solidFill>
                  <a:srgbClr val="000000"/>
                </a:solidFill>
                <a:latin typeface="Rounded M+"/>
                <a:ea typeface="Rounded M+"/>
                <a:cs typeface="Rounded M+"/>
                <a:sym typeface="Rounded M+"/>
              </a:rPr>
              <a:t>の</a:t>
            </a:r>
            <a:r>
              <a:rPr lang="en-US" sz="1000">
                <a:solidFill>
                  <a:srgbClr val="000000"/>
                </a:solidFill>
                <a:latin typeface="Rounded M+"/>
                <a:ea typeface="Rounded M+"/>
                <a:cs typeface="Rounded M+"/>
                <a:sym typeface="Rounded M+"/>
              </a:rPr>
              <a:t>イメージに沿って表したものです</a:t>
            </a:r>
            <a:r>
              <a:rPr lang="en-US" sz="1000" dirty="0">
                <a:solidFill>
                  <a:srgbClr val="000000"/>
                </a:solidFill>
                <a:latin typeface="Rounded M+"/>
                <a:ea typeface="Rounded M+"/>
                <a:cs typeface="Rounded M+"/>
                <a:sym typeface="Rounded M+"/>
              </a:rPr>
              <a:t>。</a:t>
            </a:r>
          </a:p>
          <a:p>
            <a:pPr algn="l">
              <a:lnSpc>
                <a:spcPts val="1660"/>
              </a:lnSpc>
            </a:pPr>
            <a:r>
              <a:rPr lang="en-US" sz="1000" dirty="0">
                <a:solidFill>
                  <a:srgbClr val="000000"/>
                </a:solidFill>
                <a:latin typeface="Rounded M+"/>
                <a:ea typeface="Rounded M+"/>
                <a:cs typeface="Rounded M+"/>
                <a:sym typeface="Rounded M+"/>
              </a:rPr>
              <a:t>災害の危険が高まると、レベル１～５の情報が順次発表され、各レベルに応じて、とるべき行動も変わります。</a:t>
            </a:r>
          </a:p>
          <a:p>
            <a:pPr algn="l">
              <a:lnSpc>
                <a:spcPts val="1660"/>
              </a:lnSpc>
            </a:pPr>
            <a:endParaRPr lang="en-US" sz="1000" dirty="0">
              <a:solidFill>
                <a:srgbClr val="000000"/>
              </a:solidFill>
              <a:latin typeface="Rounded M+"/>
              <a:ea typeface="Rounded M+"/>
              <a:cs typeface="Rounded M+"/>
              <a:sym typeface="Rounded M+"/>
            </a:endParaRPr>
          </a:p>
        </p:txBody>
      </p:sp>
      <p:sp>
        <p:nvSpPr>
          <p:cNvPr id="36" name="TextBox 36"/>
          <p:cNvSpPr txBox="1"/>
          <p:nvPr/>
        </p:nvSpPr>
        <p:spPr>
          <a:xfrm>
            <a:off x="331713" y="6372261"/>
            <a:ext cx="3968595" cy="617855"/>
          </a:xfrm>
          <a:prstGeom prst="rect">
            <a:avLst/>
          </a:prstGeom>
        </p:spPr>
        <p:txBody>
          <a:bodyPr lIns="0" tIns="0" rIns="0" bIns="0" rtlCol="0" anchor="t">
            <a:spAutoFit/>
          </a:bodyPr>
          <a:lstStyle/>
          <a:p>
            <a:pPr algn="l">
              <a:lnSpc>
                <a:spcPts val="1660"/>
              </a:lnSpc>
            </a:pPr>
            <a:r>
              <a:rPr lang="en-US" sz="1000" dirty="0">
                <a:solidFill>
                  <a:srgbClr val="000000"/>
                </a:solidFill>
                <a:latin typeface="Rounded M+"/>
                <a:ea typeface="Rounded M+"/>
                <a:cs typeface="Rounded M+"/>
                <a:sym typeface="Rounded M+"/>
              </a:rPr>
              <a:t> 「レベル3」は高齢者など避難に時間がかかる人は避難を。</a:t>
            </a:r>
          </a:p>
          <a:p>
            <a:pPr algn="l">
              <a:lnSpc>
                <a:spcPts val="1660"/>
              </a:lnSpc>
            </a:pPr>
            <a:r>
              <a:rPr lang="en-US" sz="1000" dirty="0">
                <a:solidFill>
                  <a:srgbClr val="000000"/>
                </a:solidFill>
                <a:latin typeface="Rounded M+"/>
                <a:ea typeface="Rounded M+"/>
                <a:cs typeface="Rounded M+"/>
                <a:sym typeface="Rounded M+"/>
              </a:rPr>
              <a:t> 「レベル4」は全員が避難するタイミングです。</a:t>
            </a:r>
          </a:p>
          <a:p>
            <a:pPr algn="l">
              <a:lnSpc>
                <a:spcPts val="1660"/>
              </a:lnSpc>
            </a:pPr>
            <a:r>
              <a:rPr lang="en-US" sz="1000" dirty="0">
                <a:solidFill>
                  <a:srgbClr val="000000"/>
                </a:solidFill>
                <a:latin typeface="Rounded M+"/>
                <a:ea typeface="Rounded M+"/>
                <a:cs typeface="Rounded M+"/>
                <a:sym typeface="Rounded M+"/>
              </a:rPr>
              <a:t> 「レベル5」はすでに命の危険が迫っている状態です。</a:t>
            </a:r>
          </a:p>
        </p:txBody>
      </p:sp>
      <p:sp>
        <p:nvSpPr>
          <p:cNvPr id="37" name="TextBox 37"/>
          <p:cNvSpPr txBox="1"/>
          <p:nvPr/>
        </p:nvSpPr>
        <p:spPr>
          <a:xfrm>
            <a:off x="495393" y="3891246"/>
            <a:ext cx="5146068" cy="410369"/>
          </a:xfrm>
          <a:prstGeom prst="rect">
            <a:avLst/>
          </a:prstGeom>
        </p:spPr>
        <p:txBody>
          <a:bodyPr lIns="0" tIns="0" rIns="0" bIns="0" rtlCol="0" anchor="t">
            <a:spAutoFit/>
          </a:bodyPr>
          <a:lstStyle/>
          <a:p>
            <a:pPr algn="ctr">
              <a:lnSpc>
                <a:spcPts val="3223"/>
              </a:lnSpc>
            </a:pPr>
            <a:r>
              <a:rPr lang="en-US" sz="2877" spc="307" dirty="0" err="1">
                <a:ln>
                  <a:solidFill>
                    <a:schemeClr val="tx1"/>
                  </a:solidFill>
                </a:ln>
                <a:solidFill>
                  <a:srgbClr val="F3D8EB"/>
                </a:solidFill>
                <a:latin typeface="ロダン EB"/>
                <a:ea typeface="ロダン EB"/>
                <a:cs typeface="ロダン EB"/>
                <a:sym typeface="ロダン EB"/>
              </a:rPr>
              <a:t>情報が出たら、どう動く</a:t>
            </a:r>
            <a:r>
              <a:rPr lang="en-US" sz="2877" spc="307" dirty="0">
                <a:ln>
                  <a:solidFill>
                    <a:schemeClr val="tx1"/>
                  </a:solidFill>
                </a:ln>
                <a:solidFill>
                  <a:srgbClr val="F3D8EB"/>
                </a:solidFill>
                <a:latin typeface="ロダン EB"/>
                <a:ea typeface="ロダン EB"/>
                <a:cs typeface="ロダン EB"/>
                <a:sym typeface="ロダン EB"/>
              </a:rPr>
              <a:t>？ </a:t>
            </a:r>
          </a:p>
        </p:txBody>
      </p:sp>
      <p:sp>
        <p:nvSpPr>
          <p:cNvPr id="38" name="TextBox 38"/>
          <p:cNvSpPr txBox="1"/>
          <p:nvPr/>
        </p:nvSpPr>
        <p:spPr>
          <a:xfrm>
            <a:off x="550075" y="2254524"/>
            <a:ext cx="1803006" cy="314935"/>
          </a:xfrm>
          <a:prstGeom prst="rect">
            <a:avLst/>
          </a:prstGeom>
        </p:spPr>
        <p:txBody>
          <a:bodyPr wrap="square" lIns="0" tIns="0" rIns="0" bIns="0" rtlCol="0" anchor="t">
            <a:spAutoFit/>
          </a:bodyPr>
          <a:lstStyle/>
          <a:p>
            <a:pPr algn="ctr">
              <a:lnSpc>
                <a:spcPts val="2455"/>
              </a:lnSpc>
              <a:spcBef>
                <a:spcPct val="0"/>
              </a:spcBef>
            </a:pPr>
            <a:r>
              <a:rPr lang="en-US" sz="1799" b="1" dirty="0" err="1">
                <a:solidFill>
                  <a:srgbClr val="000000"/>
                </a:solidFill>
                <a:latin typeface="Rounded M+ Bold"/>
                <a:ea typeface="Rounded M+ Bold"/>
                <a:cs typeface="Rounded M+ Bold"/>
                <a:sym typeface="Rounded M+ Bold"/>
              </a:rPr>
              <a:t>主な情報の種類</a:t>
            </a:r>
            <a:endParaRPr lang="en-US" sz="1799" b="1" dirty="0">
              <a:solidFill>
                <a:srgbClr val="000000"/>
              </a:solidFill>
              <a:latin typeface="Rounded M+ Bold"/>
              <a:ea typeface="Rounded M+ Bold"/>
              <a:cs typeface="Rounded M+ Bold"/>
              <a:sym typeface="Rounded M+ Bold"/>
            </a:endParaRPr>
          </a:p>
        </p:txBody>
      </p:sp>
      <p:sp>
        <p:nvSpPr>
          <p:cNvPr id="40" name="TextBox 40"/>
          <p:cNvSpPr txBox="1"/>
          <p:nvPr/>
        </p:nvSpPr>
        <p:spPr>
          <a:xfrm>
            <a:off x="6023467" y="2745207"/>
            <a:ext cx="2488510" cy="169672"/>
          </a:xfrm>
          <a:prstGeom prst="rect">
            <a:avLst/>
          </a:prstGeom>
        </p:spPr>
        <p:txBody>
          <a:bodyPr lIns="0" tIns="0" rIns="0" bIns="0" rtlCol="0" anchor="t">
            <a:spAutoFit/>
          </a:bodyPr>
          <a:lstStyle/>
          <a:p>
            <a:pPr algn="l">
              <a:lnSpc>
                <a:spcPts val="1364"/>
              </a:lnSpc>
              <a:spcBef>
                <a:spcPct val="0"/>
              </a:spcBef>
            </a:pPr>
            <a:endParaRPr lang="en-US" sz="1000" b="1" dirty="0">
              <a:solidFill>
                <a:srgbClr val="000000"/>
              </a:solidFill>
              <a:latin typeface="Rounded M+ Bold"/>
              <a:ea typeface="Rounded M+ Bold"/>
              <a:cs typeface="Rounded M+ Bold"/>
              <a:sym typeface="Rounded M+ Bold"/>
            </a:endParaRPr>
          </a:p>
        </p:txBody>
      </p:sp>
      <p:sp>
        <p:nvSpPr>
          <p:cNvPr id="41" name="TextBox 41"/>
          <p:cNvSpPr txBox="1"/>
          <p:nvPr/>
        </p:nvSpPr>
        <p:spPr>
          <a:xfrm>
            <a:off x="5346000" y="3536950"/>
            <a:ext cx="376782" cy="136759"/>
          </a:xfrm>
          <a:prstGeom prst="rect">
            <a:avLst/>
          </a:prstGeom>
        </p:spPr>
        <p:txBody>
          <a:bodyPr lIns="0" tIns="0" rIns="0" bIns="0" rtlCol="0" anchor="t">
            <a:spAutoFit/>
          </a:bodyPr>
          <a:lstStyle/>
          <a:p>
            <a:pPr algn="ctr">
              <a:lnSpc>
                <a:spcPts val="1011"/>
              </a:lnSpc>
              <a:spcBef>
                <a:spcPct val="0"/>
              </a:spcBef>
            </a:pPr>
            <a:r>
              <a:rPr lang="en-US" sz="741" dirty="0" err="1">
                <a:solidFill>
                  <a:srgbClr val="000000"/>
                </a:solidFill>
                <a:latin typeface="Rounded M+"/>
                <a:ea typeface="Rounded M+"/>
                <a:cs typeface="Rounded M+"/>
                <a:sym typeface="Rounded M+"/>
              </a:rPr>
              <a:t>気象警報</a:t>
            </a:r>
            <a:endParaRPr lang="en-US" sz="741" dirty="0">
              <a:solidFill>
                <a:srgbClr val="000000"/>
              </a:solidFill>
              <a:latin typeface="Rounded M+"/>
              <a:ea typeface="Rounded M+"/>
              <a:cs typeface="Rounded M+"/>
              <a:sym typeface="Rounded M+"/>
            </a:endParaRPr>
          </a:p>
        </p:txBody>
      </p:sp>
      <p:sp>
        <p:nvSpPr>
          <p:cNvPr id="42" name="TextBox 42"/>
          <p:cNvSpPr txBox="1"/>
          <p:nvPr/>
        </p:nvSpPr>
        <p:spPr>
          <a:xfrm>
            <a:off x="388915" y="7094891"/>
            <a:ext cx="3968595" cy="198755"/>
          </a:xfrm>
          <a:prstGeom prst="rect">
            <a:avLst/>
          </a:prstGeom>
        </p:spPr>
        <p:txBody>
          <a:bodyPr lIns="0" tIns="0" rIns="0" bIns="0" rtlCol="0" anchor="t">
            <a:spAutoFit/>
          </a:bodyPr>
          <a:lstStyle/>
          <a:p>
            <a:pPr algn="l">
              <a:lnSpc>
                <a:spcPts val="1660"/>
              </a:lnSpc>
            </a:pPr>
            <a:r>
              <a:rPr lang="en-US" sz="1000" dirty="0" err="1">
                <a:solidFill>
                  <a:srgbClr val="000000"/>
                </a:solidFill>
                <a:latin typeface="Rounded M+"/>
                <a:ea typeface="Rounded M+"/>
                <a:cs typeface="Rounded M+"/>
                <a:sym typeface="Rounded M+"/>
              </a:rPr>
              <a:t>キキクルなどで情報をチェックし、早めの行動を心掛けてください</a:t>
            </a:r>
            <a:r>
              <a:rPr lang="en-US" sz="1000" dirty="0">
                <a:solidFill>
                  <a:srgbClr val="000000"/>
                </a:solidFill>
                <a:latin typeface="Rounded M+"/>
                <a:ea typeface="Rounded M+"/>
                <a:cs typeface="Rounded M+"/>
                <a:sym typeface="Rounded M+"/>
              </a:rPr>
              <a:t>。</a:t>
            </a:r>
          </a:p>
        </p:txBody>
      </p:sp>
      <p:sp>
        <p:nvSpPr>
          <p:cNvPr id="44" name="四角形: 角を丸くする 43">
            <a:extLst>
              <a:ext uri="{FF2B5EF4-FFF2-40B4-BE49-F238E27FC236}">
                <a16:creationId xmlns:a16="http://schemas.microsoft.com/office/drawing/2014/main" id="{2479E6F5-E2BB-7FF8-DB02-2C606FA5A491}"/>
              </a:ext>
            </a:extLst>
          </p:cNvPr>
          <p:cNvSpPr/>
          <p:nvPr/>
        </p:nvSpPr>
        <p:spPr>
          <a:xfrm>
            <a:off x="4935398" y="1824835"/>
            <a:ext cx="1249502" cy="182527"/>
          </a:xfrm>
          <a:prstGeom prst="round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ts val="1364"/>
              </a:lnSpc>
              <a:spcBef>
                <a:spcPct val="0"/>
              </a:spcBef>
            </a:pPr>
            <a:r>
              <a:rPr lang="en-US" altLang="ja-JP" sz="900" b="1" dirty="0" err="1">
                <a:solidFill>
                  <a:srgbClr val="000000"/>
                </a:solidFill>
                <a:latin typeface="Rounded M+ Bold"/>
                <a:ea typeface="Rounded M+ Bold"/>
                <a:cs typeface="Rounded M+ Bold"/>
                <a:sym typeface="Rounded M+ Bold"/>
              </a:rPr>
              <a:t>発表中の警報等一覧表</a:t>
            </a:r>
            <a:endParaRPr lang="en-US" altLang="ja-JP" sz="900" b="1" dirty="0">
              <a:solidFill>
                <a:srgbClr val="000000"/>
              </a:solidFill>
              <a:latin typeface="Rounded M+ Bold"/>
              <a:ea typeface="Rounded M+ Bold"/>
              <a:cs typeface="Rounded M+ Bold"/>
              <a:sym typeface="Rounded M+ Bold"/>
            </a:endParaRPr>
          </a:p>
        </p:txBody>
      </p:sp>
      <p:sp>
        <p:nvSpPr>
          <p:cNvPr id="45" name="四角形: 角を丸くする 44">
            <a:extLst>
              <a:ext uri="{FF2B5EF4-FFF2-40B4-BE49-F238E27FC236}">
                <a16:creationId xmlns:a16="http://schemas.microsoft.com/office/drawing/2014/main" id="{1138274A-47F8-05EE-63E9-4378F61D9ED0}"/>
              </a:ext>
            </a:extLst>
          </p:cNvPr>
          <p:cNvSpPr/>
          <p:nvPr/>
        </p:nvSpPr>
        <p:spPr>
          <a:xfrm>
            <a:off x="6016921" y="2756080"/>
            <a:ext cx="2246686" cy="182527"/>
          </a:xfrm>
          <a:prstGeom prst="round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ts val="1364"/>
              </a:lnSpc>
              <a:spcBef>
                <a:spcPct val="0"/>
              </a:spcBef>
            </a:pPr>
            <a:r>
              <a:rPr lang="en-US" altLang="ja-JP" sz="900" b="1" dirty="0" err="1">
                <a:solidFill>
                  <a:srgbClr val="000000"/>
                </a:solidFill>
                <a:latin typeface="Rounded M+ Bold"/>
                <a:ea typeface="Rounded M+ Bold"/>
                <a:cs typeface="Rounded M+ Bold"/>
                <a:sym typeface="Rounded M+ Bold"/>
              </a:rPr>
              <a:t>時系列情報（明日までの警報等の見通し</a:t>
            </a:r>
            <a:r>
              <a:rPr lang="en-US" altLang="ja-JP" sz="900" b="1" dirty="0">
                <a:solidFill>
                  <a:srgbClr val="000000"/>
                </a:solidFill>
                <a:latin typeface="Rounded M+ Bold"/>
                <a:ea typeface="Rounded M+ Bold"/>
                <a:cs typeface="Rounded M+ Bold"/>
                <a:sym typeface="Rounded M+ Bold"/>
              </a:rPr>
              <a:t>）</a:t>
            </a:r>
          </a:p>
        </p:txBody>
      </p:sp>
      <p:sp>
        <p:nvSpPr>
          <p:cNvPr id="46" name="矢印: 下 45">
            <a:extLst>
              <a:ext uri="{FF2B5EF4-FFF2-40B4-BE49-F238E27FC236}">
                <a16:creationId xmlns:a16="http://schemas.microsoft.com/office/drawing/2014/main" id="{E3E6AAA4-439A-81DB-F815-A1FF7CD4AD2B}"/>
              </a:ext>
            </a:extLst>
          </p:cNvPr>
          <p:cNvSpPr/>
          <p:nvPr/>
        </p:nvSpPr>
        <p:spPr>
          <a:xfrm>
            <a:off x="4378790" y="4506680"/>
            <a:ext cx="1053795" cy="2813873"/>
          </a:xfrm>
          <a:prstGeom prst="downArrow">
            <a:avLst/>
          </a:prstGeom>
          <a:gradFill flip="none" rotWithShape="1">
            <a:gsLst>
              <a:gs pos="68000">
                <a:schemeClr val="accent6">
                  <a:lumMod val="20000"/>
                  <a:lumOff val="80000"/>
                </a:schemeClr>
              </a:gs>
              <a:gs pos="44000">
                <a:schemeClr val="accent2">
                  <a:lumMod val="60000"/>
                  <a:lumOff val="40000"/>
                </a:schemeClr>
              </a:gs>
              <a:gs pos="28000">
                <a:schemeClr val="accent4">
                  <a:lumMod val="75000"/>
                </a:schemeClr>
              </a:gs>
              <a:gs pos="12000">
                <a:schemeClr val="tx1">
                  <a:lumMod val="75000"/>
                  <a:lumOff val="2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8008" tIns="74008" rIns="148008" bIns="74008" rtlCol="0" anchor="ctr">
            <a:normAutofit/>
          </a:bodyPr>
          <a:lstStyle/>
          <a:p>
            <a:pPr algn="ctr"/>
            <a:endParaRPr kumimoji="1" lang="ja-JP" altLang="en-US" sz="1600" dirty="0"/>
          </a:p>
        </p:txBody>
      </p:sp>
      <p:sp>
        <p:nvSpPr>
          <p:cNvPr id="47" name="角丸四角形 38">
            <a:extLst>
              <a:ext uri="{FF2B5EF4-FFF2-40B4-BE49-F238E27FC236}">
                <a16:creationId xmlns:a16="http://schemas.microsoft.com/office/drawing/2014/main" id="{B9E66E0B-CB69-75A8-6F95-6F4840894323}"/>
              </a:ext>
            </a:extLst>
          </p:cNvPr>
          <p:cNvSpPr/>
          <p:nvPr/>
        </p:nvSpPr>
        <p:spPr>
          <a:xfrm>
            <a:off x="5297865" y="6785181"/>
            <a:ext cx="5004000" cy="435134"/>
          </a:xfrm>
          <a:prstGeom prst="roundRect">
            <a:avLst/>
          </a:prstGeom>
          <a:ln>
            <a:solidFill>
              <a:srgbClr val="0D000C"/>
            </a:solidFill>
          </a:ln>
          <a:effectLst>
            <a:glow rad="101600">
              <a:srgbClr val="0D000C">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48" name="角丸四角形 40">
            <a:extLst>
              <a:ext uri="{FF2B5EF4-FFF2-40B4-BE49-F238E27FC236}">
                <a16:creationId xmlns:a16="http://schemas.microsoft.com/office/drawing/2014/main" id="{BBC6AA42-F540-5E05-86F8-0BA038DE8C46}"/>
              </a:ext>
            </a:extLst>
          </p:cNvPr>
          <p:cNvSpPr/>
          <p:nvPr/>
        </p:nvSpPr>
        <p:spPr>
          <a:xfrm>
            <a:off x="5297865" y="6194252"/>
            <a:ext cx="5004000" cy="435134"/>
          </a:xfrm>
          <a:prstGeom prst="roundRect">
            <a:avLst/>
          </a:prstGeom>
          <a:ln>
            <a:solidFill>
              <a:srgbClr val="B200A7"/>
            </a:solidFill>
          </a:ln>
          <a:effectLst>
            <a:glow rad="101600">
              <a:srgbClr val="B200A7">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49" name="角丸四角形 41">
            <a:extLst>
              <a:ext uri="{FF2B5EF4-FFF2-40B4-BE49-F238E27FC236}">
                <a16:creationId xmlns:a16="http://schemas.microsoft.com/office/drawing/2014/main" id="{CF8EBF98-AC0F-7E31-2C09-EEAA8981BADE}"/>
              </a:ext>
            </a:extLst>
          </p:cNvPr>
          <p:cNvSpPr/>
          <p:nvPr/>
        </p:nvSpPr>
        <p:spPr>
          <a:xfrm>
            <a:off x="5297864" y="5602735"/>
            <a:ext cx="5004000" cy="435134"/>
          </a:xfrm>
          <a:prstGeom prst="roundRect">
            <a:avLst/>
          </a:prstGeom>
          <a:ln>
            <a:solidFill>
              <a:srgbClr val="FF3415"/>
            </a:solidFill>
          </a:ln>
          <a:effectLst>
            <a:glow rad="101600">
              <a:srgbClr val="FF3415">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50" name="角丸四角形 42">
            <a:extLst>
              <a:ext uri="{FF2B5EF4-FFF2-40B4-BE49-F238E27FC236}">
                <a16:creationId xmlns:a16="http://schemas.microsoft.com/office/drawing/2014/main" id="{C27565AA-3F29-B903-4702-0749E71E4D94}"/>
              </a:ext>
            </a:extLst>
          </p:cNvPr>
          <p:cNvSpPr/>
          <p:nvPr/>
        </p:nvSpPr>
        <p:spPr>
          <a:xfrm>
            <a:off x="5278042" y="5041610"/>
            <a:ext cx="5004000" cy="435134"/>
          </a:xfrm>
          <a:prstGeom prst="roundRect">
            <a:avLst/>
          </a:prstGeom>
          <a:ln>
            <a:solidFill>
              <a:srgbClr val="EFEB38"/>
            </a:solidFill>
          </a:ln>
          <a:effectLst>
            <a:glow rad="101600">
              <a:srgbClr val="EFEB38">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51" name="テキスト ボックス 50">
            <a:extLst>
              <a:ext uri="{FF2B5EF4-FFF2-40B4-BE49-F238E27FC236}">
                <a16:creationId xmlns:a16="http://schemas.microsoft.com/office/drawing/2014/main" id="{65E830C5-387A-0797-38FC-5DA78C620546}"/>
              </a:ext>
            </a:extLst>
          </p:cNvPr>
          <p:cNvSpPr txBox="1"/>
          <p:nvPr/>
        </p:nvSpPr>
        <p:spPr>
          <a:xfrm>
            <a:off x="5091020" y="5123276"/>
            <a:ext cx="1713226" cy="2656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sz="1400" u="sng" dirty="0">
                <a:solidFill>
                  <a:schemeClr val="tx1"/>
                </a:solidFill>
                <a:latin typeface="Meiryo UI" panose="020B0604030504040204" pitchFamily="50" charset="-128"/>
                <a:ea typeface="Meiryo UI" panose="020B0604030504040204" pitchFamily="50" charset="-128"/>
              </a:rPr>
              <a:t>レベル２注意報</a:t>
            </a:r>
          </a:p>
        </p:txBody>
      </p:sp>
      <p:sp>
        <p:nvSpPr>
          <p:cNvPr id="52" name="正方形/長方形 51">
            <a:extLst>
              <a:ext uri="{FF2B5EF4-FFF2-40B4-BE49-F238E27FC236}">
                <a16:creationId xmlns:a16="http://schemas.microsoft.com/office/drawing/2014/main" id="{5ADD18E2-9926-7C02-8FE3-350A7A48BC1A}"/>
              </a:ext>
            </a:extLst>
          </p:cNvPr>
          <p:cNvSpPr/>
          <p:nvPr/>
        </p:nvSpPr>
        <p:spPr>
          <a:xfrm>
            <a:off x="6575300" y="5062133"/>
            <a:ext cx="3492000" cy="37201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・ハザードマップ等で災害リスクを再確認する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・自治体から発表される避難情報の把握手段を再確認する</a:t>
            </a:r>
            <a:endParaRPr lang="en-US" altLang="ja-JP" sz="1100" dirty="0">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215D2F15-CB5B-3E5E-9A08-C94AAE503257}"/>
              </a:ext>
            </a:extLst>
          </p:cNvPr>
          <p:cNvSpPr/>
          <p:nvPr/>
        </p:nvSpPr>
        <p:spPr>
          <a:xfrm>
            <a:off x="6575301" y="5608955"/>
            <a:ext cx="3741084" cy="39858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・避難に時間がかかる</a:t>
            </a:r>
            <a:r>
              <a:rPr lang="ja-JP" altLang="en-US" sz="1200" b="1" dirty="0">
                <a:solidFill>
                  <a:srgbClr val="FF0000"/>
                </a:solidFill>
                <a:latin typeface="Meiryo UI" panose="020B0604030504040204" pitchFamily="50" charset="-128"/>
                <a:ea typeface="Meiryo UI" panose="020B0604030504040204" pitchFamily="50" charset="-128"/>
              </a:rPr>
              <a:t>高齢者等は危険な場所から避難する</a:t>
            </a:r>
            <a:endParaRPr lang="en-US" altLang="ja-JP" sz="1200" b="1" dirty="0">
              <a:solidFill>
                <a:srgbClr val="FF0000"/>
              </a:solidFill>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・高齢者等以外の人も必要に応じて避難の準備や自主避難</a:t>
            </a:r>
            <a:endParaRPr lang="en-US" altLang="ja-JP" sz="1100"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321D547F-00FE-6634-1D76-741342104917}"/>
              </a:ext>
            </a:extLst>
          </p:cNvPr>
          <p:cNvSpPr txBox="1"/>
          <p:nvPr/>
        </p:nvSpPr>
        <p:spPr>
          <a:xfrm>
            <a:off x="5257260" y="5646659"/>
            <a:ext cx="1474814" cy="318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b="1" u="sng" dirty="0">
                <a:solidFill>
                  <a:srgbClr val="FF0000"/>
                </a:solidFill>
                <a:latin typeface="Meiryo UI" panose="020B0604030504040204" pitchFamily="50" charset="-128"/>
                <a:ea typeface="Meiryo UI" panose="020B0604030504040204" pitchFamily="50" charset="-128"/>
              </a:rPr>
              <a:t>レベル３警報</a:t>
            </a:r>
          </a:p>
        </p:txBody>
      </p:sp>
      <p:sp>
        <p:nvSpPr>
          <p:cNvPr id="55" name="正方形/長方形 54">
            <a:extLst>
              <a:ext uri="{FF2B5EF4-FFF2-40B4-BE49-F238E27FC236}">
                <a16:creationId xmlns:a16="http://schemas.microsoft.com/office/drawing/2014/main" id="{97A4BA1D-BBB3-615F-A497-BE986AA8130C}"/>
              </a:ext>
            </a:extLst>
          </p:cNvPr>
          <p:cNvSpPr/>
          <p:nvPr/>
        </p:nvSpPr>
        <p:spPr>
          <a:xfrm>
            <a:off x="7016938" y="6191629"/>
            <a:ext cx="3369063" cy="385298"/>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a:t>
            </a:r>
            <a:r>
              <a:rPr lang="ja-JP" altLang="en-US" sz="1400" b="1" dirty="0">
                <a:solidFill>
                  <a:srgbClr val="7030A0"/>
                </a:solidFill>
                <a:latin typeface="Meiryo UI" panose="020B0604030504040204" pitchFamily="50" charset="-128"/>
                <a:ea typeface="Meiryo UI" panose="020B0604030504040204" pitchFamily="50" charset="-128"/>
              </a:rPr>
              <a:t>危険な場所から全員避難する</a:t>
            </a:r>
            <a:endParaRPr lang="en-US" altLang="ja-JP" sz="1100" b="1" dirty="0">
              <a:solidFill>
                <a:srgbClr val="7030A0"/>
              </a:solidFill>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台風などにより暴風が予想される場合は、暴風が吹き始める前に避難を完了</a:t>
            </a:r>
          </a:p>
        </p:txBody>
      </p:sp>
      <p:sp>
        <p:nvSpPr>
          <p:cNvPr id="56" name="テキスト ボックス 55">
            <a:extLst>
              <a:ext uri="{FF2B5EF4-FFF2-40B4-BE49-F238E27FC236}">
                <a16:creationId xmlns:a16="http://schemas.microsoft.com/office/drawing/2014/main" id="{3740478C-C04E-3111-CC32-79D6A36C6846}"/>
              </a:ext>
            </a:extLst>
          </p:cNvPr>
          <p:cNvSpPr txBox="1"/>
          <p:nvPr/>
        </p:nvSpPr>
        <p:spPr>
          <a:xfrm>
            <a:off x="5277082" y="6234925"/>
            <a:ext cx="1908000" cy="318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b="1" u="sng" dirty="0">
                <a:solidFill>
                  <a:srgbClr val="7030A0"/>
                </a:solidFill>
                <a:latin typeface="Meiryo UI" panose="020B0604030504040204" pitchFamily="50" charset="-128"/>
                <a:ea typeface="Meiryo UI" panose="020B0604030504040204" pitchFamily="50" charset="-128"/>
              </a:rPr>
              <a:t>レベル４危険警報</a:t>
            </a:r>
          </a:p>
        </p:txBody>
      </p:sp>
      <p:sp>
        <p:nvSpPr>
          <p:cNvPr id="57" name="正方形/長方形 56">
            <a:extLst>
              <a:ext uri="{FF2B5EF4-FFF2-40B4-BE49-F238E27FC236}">
                <a16:creationId xmlns:a16="http://schemas.microsoft.com/office/drawing/2014/main" id="{F92C1F75-96A7-1505-8FDE-B2DF3902F646}"/>
              </a:ext>
            </a:extLst>
          </p:cNvPr>
          <p:cNvSpPr/>
          <p:nvPr/>
        </p:nvSpPr>
        <p:spPr>
          <a:xfrm>
            <a:off x="7105270" y="6811735"/>
            <a:ext cx="3060000" cy="37201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・すでに安全な避難ができず、命が危険な状況</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今いる場所よりも安全な場所へ直ちに移動等する</a:t>
            </a:r>
          </a:p>
        </p:txBody>
      </p:sp>
      <p:sp>
        <p:nvSpPr>
          <p:cNvPr id="58" name="テキスト ボックス 57">
            <a:extLst>
              <a:ext uri="{FF2B5EF4-FFF2-40B4-BE49-F238E27FC236}">
                <a16:creationId xmlns:a16="http://schemas.microsoft.com/office/drawing/2014/main" id="{E821CD7D-E062-506D-D8AD-67415D170E7C}"/>
              </a:ext>
            </a:extLst>
          </p:cNvPr>
          <p:cNvSpPr txBox="1"/>
          <p:nvPr/>
        </p:nvSpPr>
        <p:spPr>
          <a:xfrm>
            <a:off x="5277082" y="6821575"/>
            <a:ext cx="1908000" cy="318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b="1" u="sng" dirty="0">
                <a:solidFill>
                  <a:schemeClr val="tx1"/>
                </a:solidFill>
                <a:latin typeface="Meiryo UI" panose="020B0604030504040204" pitchFamily="50" charset="-128"/>
                <a:ea typeface="Meiryo UI" panose="020B0604030504040204" pitchFamily="50" charset="-128"/>
              </a:rPr>
              <a:t>レベル５特別警報</a:t>
            </a:r>
          </a:p>
        </p:txBody>
      </p:sp>
      <p:sp>
        <p:nvSpPr>
          <p:cNvPr id="59" name="角丸四角形 42">
            <a:extLst>
              <a:ext uri="{FF2B5EF4-FFF2-40B4-BE49-F238E27FC236}">
                <a16:creationId xmlns:a16="http://schemas.microsoft.com/office/drawing/2014/main" id="{B182246F-5249-1D08-F133-D7FCED258C44}"/>
              </a:ext>
            </a:extLst>
          </p:cNvPr>
          <p:cNvSpPr/>
          <p:nvPr/>
        </p:nvSpPr>
        <p:spPr>
          <a:xfrm>
            <a:off x="5278042" y="4506681"/>
            <a:ext cx="5004000" cy="435134"/>
          </a:xfrm>
          <a:prstGeom prst="roundRect">
            <a:avLst/>
          </a:prstGeom>
          <a:ln w="9525">
            <a:solidFill>
              <a:schemeClr val="bg1">
                <a:lumMod val="75000"/>
              </a:schemeClr>
            </a:solidFill>
            <a:prstDash val="sysDash"/>
          </a:ln>
        </p:spPr>
        <p:style>
          <a:lnRef idx="2">
            <a:schemeClr val="dk1"/>
          </a:lnRef>
          <a:fillRef idx="1">
            <a:schemeClr val="lt1"/>
          </a:fillRef>
          <a:effectRef idx="0">
            <a:schemeClr val="dk1"/>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60" name="テキスト ボックス 59">
            <a:extLst>
              <a:ext uri="{FF2B5EF4-FFF2-40B4-BE49-F238E27FC236}">
                <a16:creationId xmlns:a16="http://schemas.microsoft.com/office/drawing/2014/main" id="{650C0935-D263-1FB9-B57F-8979332EC84B}"/>
              </a:ext>
            </a:extLst>
          </p:cNvPr>
          <p:cNvSpPr txBox="1"/>
          <p:nvPr/>
        </p:nvSpPr>
        <p:spPr>
          <a:xfrm>
            <a:off x="5212175" y="4587551"/>
            <a:ext cx="1982483" cy="2656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sz="1400" u="sng" dirty="0">
                <a:solidFill>
                  <a:schemeClr val="tx1"/>
                </a:solidFill>
                <a:latin typeface="Meiryo UI" panose="020B0604030504040204" pitchFamily="50" charset="-128"/>
                <a:ea typeface="Meiryo UI" panose="020B0604030504040204" pitchFamily="50" charset="-128"/>
              </a:rPr>
              <a:t>レベル</a:t>
            </a:r>
            <a:r>
              <a:rPr lang="en-US" altLang="ja-JP" sz="1400" u="sng" dirty="0">
                <a:solidFill>
                  <a:schemeClr val="tx1"/>
                </a:solidFill>
                <a:latin typeface="Meiryo UI" panose="020B0604030504040204" pitchFamily="50" charset="-128"/>
                <a:ea typeface="Meiryo UI" panose="020B0604030504040204" pitchFamily="50" charset="-128"/>
              </a:rPr>
              <a:t>1</a:t>
            </a:r>
            <a:r>
              <a:rPr lang="ja-JP" altLang="en-US" sz="1400" u="sng" dirty="0">
                <a:solidFill>
                  <a:schemeClr val="tx1"/>
                </a:solidFill>
                <a:latin typeface="Meiryo UI" panose="020B0604030504040204" pitchFamily="50" charset="-128"/>
                <a:ea typeface="Meiryo UI" panose="020B0604030504040204" pitchFamily="50" charset="-128"/>
              </a:rPr>
              <a:t>早期注意情報</a:t>
            </a:r>
          </a:p>
        </p:txBody>
      </p:sp>
      <p:sp>
        <p:nvSpPr>
          <p:cNvPr id="61" name="正方形/長方形 60">
            <a:extLst>
              <a:ext uri="{FF2B5EF4-FFF2-40B4-BE49-F238E27FC236}">
                <a16:creationId xmlns:a16="http://schemas.microsoft.com/office/drawing/2014/main" id="{50C8EA00-199D-AA35-4DEE-D9FD25F8017E}"/>
              </a:ext>
            </a:extLst>
          </p:cNvPr>
          <p:cNvSpPr/>
          <p:nvPr/>
        </p:nvSpPr>
        <p:spPr>
          <a:xfrm>
            <a:off x="7101925" y="4518798"/>
            <a:ext cx="2177944" cy="37201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・災害への心構えを一段高める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・職員の連絡体制を確認する</a:t>
            </a:r>
            <a:endParaRPr lang="en-US" altLang="ja-JP" sz="1100"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ED636AC3-1754-BE1A-69E5-73948F0358FB}"/>
              </a:ext>
            </a:extLst>
          </p:cNvPr>
          <p:cNvSpPr txBox="1"/>
          <p:nvPr/>
        </p:nvSpPr>
        <p:spPr>
          <a:xfrm>
            <a:off x="4691724" y="6770756"/>
            <a:ext cx="453970" cy="415498"/>
          </a:xfrm>
          <a:prstGeom prst="rect">
            <a:avLst/>
          </a:prstGeom>
          <a:noFill/>
        </p:spPr>
        <p:txBody>
          <a:bodyPr wrap="none" rtlCol="0">
            <a:spAutoFit/>
          </a:bodyPr>
          <a:lstStyle/>
          <a:p>
            <a:r>
              <a:rPr kumimoji="1" lang="ja-JP" altLang="en-US" sz="1050" b="1" dirty="0">
                <a:solidFill>
                  <a:schemeClr val="bg1"/>
                </a:solidFill>
                <a:latin typeface="Meiryo UI" panose="020B0604030504040204" pitchFamily="50" charset="-128"/>
                <a:ea typeface="Meiryo UI" panose="020B0604030504040204" pitchFamily="50" charset="-128"/>
              </a:rPr>
              <a:t>災害</a:t>
            </a:r>
            <a:endParaRPr kumimoji="1" lang="en-US" altLang="ja-JP" sz="1050" b="1" dirty="0">
              <a:solidFill>
                <a:schemeClr val="bg1"/>
              </a:solidFill>
              <a:latin typeface="Meiryo UI" panose="020B0604030504040204" pitchFamily="50" charset="-128"/>
              <a:ea typeface="Meiryo UI" panose="020B0604030504040204" pitchFamily="50" charset="-128"/>
            </a:endParaRPr>
          </a:p>
          <a:p>
            <a:r>
              <a:rPr kumimoji="1" lang="ja-JP" altLang="en-US" sz="1050" b="1" dirty="0">
                <a:solidFill>
                  <a:schemeClr val="bg1"/>
                </a:solidFill>
                <a:latin typeface="Meiryo UI" panose="020B0604030504040204" pitchFamily="50" charset="-128"/>
                <a:ea typeface="Meiryo UI" panose="020B0604030504040204" pitchFamily="50" charset="-128"/>
              </a:rPr>
              <a:t>発生</a:t>
            </a:r>
          </a:p>
        </p:txBody>
      </p:sp>
      <p:sp>
        <p:nvSpPr>
          <p:cNvPr id="63" name="テキスト ボックス 62">
            <a:extLst>
              <a:ext uri="{FF2B5EF4-FFF2-40B4-BE49-F238E27FC236}">
                <a16:creationId xmlns:a16="http://schemas.microsoft.com/office/drawing/2014/main" id="{534051C9-5C37-60E7-8047-287F803F05FF}"/>
              </a:ext>
            </a:extLst>
          </p:cNvPr>
          <p:cNvSpPr txBox="1"/>
          <p:nvPr/>
        </p:nvSpPr>
        <p:spPr>
          <a:xfrm>
            <a:off x="4616810" y="4517640"/>
            <a:ext cx="589451"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数日～</a:t>
            </a:r>
            <a:endParaRPr kumimoji="1"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日前</a:t>
            </a:r>
            <a:endParaRPr kumimoji="1" lang="ja-JP" altLang="en-US" sz="1050" dirty="0">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B574ABF1-37D9-9BC8-88FE-B87AA885E6C6}"/>
              </a:ext>
            </a:extLst>
          </p:cNvPr>
          <p:cNvSpPr txBox="1"/>
          <p:nvPr/>
        </p:nvSpPr>
        <p:spPr>
          <a:xfrm>
            <a:off x="4559642" y="5085516"/>
            <a:ext cx="720000" cy="577081"/>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半</a:t>
            </a:r>
            <a:r>
              <a:rPr kumimoji="1" lang="ja-JP" altLang="en-US" sz="1050" dirty="0">
                <a:latin typeface="Meiryo UI" panose="020B0604030504040204" pitchFamily="50" charset="-128"/>
                <a:ea typeface="Meiryo UI" panose="020B0604030504040204" pitchFamily="50" charset="-128"/>
              </a:rPr>
              <a:t>日～</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数時間前</a:t>
            </a:r>
            <a:endParaRPr kumimoji="1" lang="ja-JP" altLang="en-US" sz="1050" dirty="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6EB7302E-01F7-691F-9CD8-726E5265DFD1}"/>
              </a:ext>
            </a:extLst>
          </p:cNvPr>
          <p:cNvSpPr txBox="1"/>
          <p:nvPr/>
        </p:nvSpPr>
        <p:spPr>
          <a:xfrm>
            <a:off x="4551557" y="5636038"/>
            <a:ext cx="720000" cy="738664"/>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数時間～</a:t>
            </a:r>
            <a:endParaRPr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３時間前</a:t>
            </a:r>
          </a:p>
        </p:txBody>
      </p:sp>
      <p:sp>
        <p:nvSpPr>
          <p:cNvPr id="66" name="テキスト ボックス 65">
            <a:extLst>
              <a:ext uri="{FF2B5EF4-FFF2-40B4-BE49-F238E27FC236}">
                <a16:creationId xmlns:a16="http://schemas.microsoft.com/office/drawing/2014/main" id="{98F77450-4933-C3C1-EDE4-80427587AB8E}"/>
              </a:ext>
            </a:extLst>
          </p:cNvPr>
          <p:cNvSpPr txBox="1"/>
          <p:nvPr/>
        </p:nvSpPr>
        <p:spPr>
          <a:xfrm>
            <a:off x="4540808" y="6197550"/>
            <a:ext cx="720000" cy="738664"/>
          </a:xfrm>
          <a:prstGeom prst="rect">
            <a:avLst/>
          </a:prstGeom>
          <a:noFill/>
        </p:spPr>
        <p:txBody>
          <a:bodyPr wrap="square" rtlCol="0">
            <a:spAutoFit/>
          </a:bodyPr>
          <a:lstStyle/>
          <a:p>
            <a:r>
              <a:rPr lang="ja-JP" altLang="en-US" sz="1050" dirty="0">
                <a:solidFill>
                  <a:schemeClr val="bg1"/>
                </a:solidFill>
                <a:latin typeface="Meiryo UI" panose="020B0604030504040204" pitchFamily="50" charset="-128"/>
                <a:ea typeface="Meiryo UI" panose="020B0604030504040204" pitchFamily="50" charset="-128"/>
              </a:rPr>
              <a:t>２時間～</a:t>
            </a:r>
          </a:p>
          <a:p>
            <a:r>
              <a:rPr lang="ja-JP" altLang="en-US" sz="1050" dirty="0">
                <a:solidFill>
                  <a:schemeClr val="bg1"/>
                </a:solidFill>
                <a:latin typeface="Meiryo UI" panose="020B0604030504040204" pitchFamily="50" charset="-128"/>
                <a:ea typeface="Meiryo UI" panose="020B0604030504040204" pitchFamily="50" charset="-128"/>
              </a:rPr>
              <a:t>０</a:t>
            </a:r>
            <a:r>
              <a:rPr kumimoji="1" lang="ja-JP" altLang="en-US" sz="1050" dirty="0">
                <a:solidFill>
                  <a:schemeClr val="bg1"/>
                </a:solidFill>
                <a:latin typeface="Meiryo UI" panose="020B0604030504040204" pitchFamily="50" charset="-128"/>
                <a:ea typeface="Meiryo UI" panose="020B0604030504040204" pitchFamily="50" charset="-128"/>
              </a:rPr>
              <a:t>時間前</a:t>
            </a:r>
          </a:p>
        </p:txBody>
      </p:sp>
      <p:sp>
        <p:nvSpPr>
          <p:cNvPr id="67" name="テキスト ボックス 66">
            <a:extLst>
              <a:ext uri="{FF2B5EF4-FFF2-40B4-BE49-F238E27FC236}">
                <a16:creationId xmlns:a16="http://schemas.microsoft.com/office/drawing/2014/main" id="{9DCB5DEF-84B5-C607-4A87-115B93DDD010}"/>
              </a:ext>
            </a:extLst>
          </p:cNvPr>
          <p:cNvSpPr txBox="1"/>
          <p:nvPr/>
        </p:nvSpPr>
        <p:spPr>
          <a:xfrm>
            <a:off x="4349023" y="4839388"/>
            <a:ext cx="349810" cy="1474760"/>
          </a:xfrm>
          <a:prstGeom prst="rect">
            <a:avLst/>
          </a:prstGeom>
          <a:noFill/>
        </p:spPr>
        <p:txBody>
          <a:bodyPr vert="eaVert" wrap="none" rtlCol="0">
            <a:spAutoFit/>
          </a:bodyPr>
          <a:lstStyle/>
          <a:p>
            <a:r>
              <a:rPr kumimoji="1" lang="ja-JP" altLang="en-US" sz="1400" dirty="0">
                <a:latin typeface="Meiryo UI" panose="020B0604030504040204" pitchFamily="50" charset="-128"/>
                <a:ea typeface="Meiryo UI" panose="020B0604030504040204" pitchFamily="50" charset="-128"/>
              </a:rPr>
              <a:t>時間推移のイメージ</a:t>
            </a:r>
          </a:p>
        </p:txBody>
      </p:sp>
      <p:pic>
        <p:nvPicPr>
          <p:cNvPr id="2" name="図 1">
            <a:extLst>
              <a:ext uri="{FF2B5EF4-FFF2-40B4-BE49-F238E27FC236}">
                <a16:creationId xmlns:a16="http://schemas.microsoft.com/office/drawing/2014/main" id="{A82D2654-9D5F-A3F5-FBCC-94D40F427DCC}"/>
              </a:ext>
            </a:extLst>
          </p:cNvPr>
          <p:cNvPicPr>
            <a:picLocks noChangeAspect="1"/>
          </p:cNvPicPr>
          <p:nvPr/>
        </p:nvPicPr>
        <p:blipFill>
          <a:blip r:embed="rId9"/>
          <a:srcRect l="640" t="1174" r="102" b="2663"/>
          <a:stretch>
            <a:fillRect/>
          </a:stretch>
        </p:blipFill>
        <p:spPr>
          <a:xfrm>
            <a:off x="6062980" y="2965161"/>
            <a:ext cx="3956177" cy="1037677"/>
          </a:xfrm>
          <a:prstGeom prst="rect">
            <a:avLst/>
          </a:prstGeom>
          <a:ln w="22225">
            <a:solidFill>
              <a:schemeClr val="tx1"/>
            </a:solid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453</Words>
  <PresentationFormat>ユーザー設定</PresentationFormat>
  <Paragraphs>90</Paragraphs>
  <Slides>2</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vt:i4>
      </vt:variant>
    </vt:vector>
  </HeadingPairs>
  <TitlesOfParts>
    <vt:vector size="11" baseType="lpstr">
      <vt:lpstr>游ゴシック Medium</vt:lpstr>
      <vt:lpstr>Meiryo UI</vt:lpstr>
      <vt:lpstr>ロダン EB</vt:lpstr>
      <vt:lpstr>Calibri</vt:lpstr>
      <vt:lpstr>モトヤゴシック w</vt:lpstr>
      <vt:lpstr>Arial</vt:lpstr>
      <vt:lpstr>Rounded M+ Bold</vt:lpstr>
      <vt:lpstr>Rounded M+</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2025-12-25T06:31:33Z</dcterms:created>
  <dcterms:modified xsi:type="dcterms:W3CDTF">2026-01-26T06:56:36Z</dcterms:modified>
  <dc:identifier/>
</cp:coreProperties>
</file>