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9670A6-81AE-400C-AB70-474901517913}" v="2" dt="2026-01-26T06:52:23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9" autoAdjust="0"/>
    <p:restoredTop sz="94660"/>
  </p:normalViewPr>
  <p:slideViewPr>
    <p:cSldViewPr snapToGrid="0">
      <p:cViewPr>
        <p:scale>
          <a:sx n="100" d="100"/>
          <a:sy n="100" d="100"/>
        </p:scale>
        <p:origin x="2676" y="-1104"/>
      </p:cViewPr>
      <p:guideLst>
        <p:guide orient="horz" pos="3368"/>
        <p:guide pos="23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小林 勇壮(KOBAYASHI Yuso)" userId="a94085cc-06c1-4dfd-8428-90e2f5bad0b3" providerId="ADAL" clId="{54A6CD1F-6366-4DEB-ABCE-1C91FECF998A}"/>
    <pc:docChg chg="undo custSel modSld">
      <pc:chgData name="小林 勇壮(KOBAYASHI Yuso)" userId="a94085cc-06c1-4dfd-8428-90e2f5bad0b3" providerId="ADAL" clId="{54A6CD1F-6366-4DEB-ABCE-1C91FECF998A}" dt="2026-01-26T06:52:49.744" v="35" actId="1038"/>
      <pc:docMkLst>
        <pc:docMk/>
      </pc:docMkLst>
      <pc:sldChg chg="addSp delSp modSp mod">
        <pc:chgData name="小林 勇壮(KOBAYASHI Yuso)" userId="a94085cc-06c1-4dfd-8428-90e2f5bad0b3" providerId="ADAL" clId="{54A6CD1F-6366-4DEB-ABCE-1C91FECF998A}" dt="2026-01-26T06:52:49.744" v="35" actId="1038"/>
        <pc:sldMkLst>
          <pc:docMk/>
          <pc:sldMk cId="2423528749" sldId="257"/>
        </pc:sldMkLst>
        <pc:spChg chg="del">
          <ac:chgData name="小林 勇壮(KOBAYASHI Yuso)" userId="a94085cc-06c1-4dfd-8428-90e2f5bad0b3" providerId="ADAL" clId="{54A6CD1F-6366-4DEB-ABCE-1C91FECF998A}" dt="2026-01-26T06:04:02.251" v="9" actId="478"/>
          <ac:spMkLst>
            <pc:docMk/>
            <pc:sldMk cId="2423528749" sldId="257"/>
            <ac:spMk id="36" creationId="{2517D3C0-EFCE-CF2A-2247-858DC346E10C}"/>
          </ac:spMkLst>
        </pc:spChg>
        <pc:picChg chg="add del">
          <ac:chgData name="小林 勇壮(KOBAYASHI Yuso)" userId="a94085cc-06c1-4dfd-8428-90e2f5bad0b3" providerId="ADAL" clId="{54A6CD1F-6366-4DEB-ABCE-1C91FECF998A}" dt="2026-01-26T06:52:17.959" v="12" actId="478"/>
          <ac:picMkLst>
            <pc:docMk/>
            <pc:sldMk cId="2423528749" sldId="257"/>
            <ac:picMk id="2" creationId="{77262F5B-F3CD-475D-27EA-31415E6EAD8D}"/>
          </ac:picMkLst>
        </pc:picChg>
        <pc:picChg chg="add del mod">
          <ac:chgData name="小林 勇壮(KOBAYASHI Yuso)" userId="a94085cc-06c1-4dfd-8428-90e2f5bad0b3" providerId="ADAL" clId="{54A6CD1F-6366-4DEB-ABCE-1C91FECF998A}" dt="2026-01-26T06:52:29.896" v="14" actId="478"/>
          <ac:picMkLst>
            <pc:docMk/>
            <pc:sldMk cId="2423528749" sldId="257"/>
            <ac:picMk id="3" creationId="{41280CCB-F03D-EBA6-4A42-17DF273D9C4F}"/>
          </ac:picMkLst>
        </pc:picChg>
        <pc:picChg chg="add mod">
          <ac:chgData name="小林 勇壮(KOBAYASHI Yuso)" userId="a94085cc-06c1-4dfd-8428-90e2f5bad0b3" providerId="ADAL" clId="{54A6CD1F-6366-4DEB-ABCE-1C91FECF998A}" dt="2026-01-26T06:52:49.744" v="35" actId="1038"/>
          <ac:picMkLst>
            <pc:docMk/>
            <pc:sldMk cId="2423528749" sldId="257"/>
            <ac:picMk id="4" creationId="{AD777FC9-6D1F-0E28-845C-48DDD34D25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07015F-9F19-7A67-FD75-19DCDF405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4" y="1750055"/>
            <a:ext cx="5667375" cy="3722887"/>
          </a:xfrm>
        </p:spPr>
        <p:txBody>
          <a:bodyPr anchor="b"/>
          <a:lstStyle>
            <a:lvl1pPr algn="ctr">
              <a:defRPr sz="935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1048C46-0B3D-2620-E0B3-7C659E54A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4" y="5616511"/>
            <a:ext cx="5667375" cy="2581762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912" indent="0" algn="ctr">
              <a:buNone/>
              <a:defRPr sz="3119"/>
            </a:lvl2pPr>
            <a:lvl3pPr marL="1425824" indent="0" algn="ctr">
              <a:buNone/>
              <a:defRPr sz="2807"/>
            </a:lvl3pPr>
            <a:lvl4pPr marL="2138736" indent="0" algn="ctr">
              <a:buNone/>
              <a:defRPr sz="2495"/>
            </a:lvl4pPr>
            <a:lvl5pPr marL="2851648" indent="0" algn="ctr">
              <a:buNone/>
              <a:defRPr sz="2495"/>
            </a:lvl5pPr>
            <a:lvl6pPr marL="3564560" indent="0" algn="ctr">
              <a:buNone/>
              <a:defRPr sz="2495"/>
            </a:lvl6pPr>
            <a:lvl7pPr marL="4277472" indent="0" algn="ctr">
              <a:buNone/>
              <a:defRPr sz="2495"/>
            </a:lvl7pPr>
            <a:lvl8pPr marL="4990384" indent="0" algn="ctr">
              <a:buNone/>
              <a:defRPr sz="2495"/>
            </a:lvl8pPr>
            <a:lvl9pPr marL="5703296" indent="0" algn="ctr">
              <a:buNone/>
              <a:defRPr sz="2495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A5E871-9EBB-B7F0-EF53-7BF73403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C923-6383-44A5-85FD-EEF99BE41A70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AC8EF3-A74A-E225-F56B-641015FD3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88A634-8C35-14CD-855E-27812B57B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29A4-CD69-4ED8-BCC0-B98FD20D2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54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938130-63D9-4FC0-B9E4-8B61A2DE0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BA42EF2-3955-BB2F-3EDC-62F565FC4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86E944-3EFB-E656-CA4D-77A2C1AF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C923-6383-44A5-85FD-EEF99BE41A70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D3ADD0-9824-656B-FCC5-589967857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D05498-D7F4-3F76-80E6-DE0ACED83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29A4-CD69-4ED8-BCC0-B98FD20D2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77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34437C-7276-9338-93FA-389ABD90C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7620" y="569325"/>
            <a:ext cx="1629370" cy="9062162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5B7939E-15C4-DB48-E732-2983816E3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E02FDD-7DB7-5E81-E39F-ABD8A6882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C923-6383-44A5-85FD-EEF99BE41A70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525F3E-A349-5869-755F-1F8DCD5C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1B6C1C-70CE-AAF2-1333-734CE175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29A4-CD69-4ED8-BCC0-B98FD20D2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55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F618AC-938C-37B4-8445-60101E321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31EFDF-CA37-FD3A-E657-0E319869A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43DE33-BCD8-7B9A-9496-BFFC0C2C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C923-6383-44A5-85FD-EEF99BE41A70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645257-8989-5DF3-D552-BDB33F30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3B17CD-AA87-7B84-A42C-65756997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29A4-CD69-4ED8-BCC0-B98FD20D2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38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E22C9B-AF50-98B3-EEB9-84820F6BF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75" y="2665927"/>
            <a:ext cx="6517481" cy="4448157"/>
          </a:xfrm>
        </p:spPr>
        <p:txBody>
          <a:bodyPr anchor="b"/>
          <a:lstStyle>
            <a:lvl1pPr>
              <a:defRPr sz="935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7D15E99-C99E-E29F-7A04-E216B6684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575" y="7156165"/>
            <a:ext cx="6517481" cy="2339180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1pPr>
            <a:lvl2pPr marL="712912" indent="0">
              <a:buNone/>
              <a:defRPr sz="3119">
                <a:solidFill>
                  <a:schemeClr val="tx1">
                    <a:tint val="82000"/>
                  </a:schemeClr>
                </a:solidFill>
              </a:defRPr>
            </a:lvl2pPr>
            <a:lvl3pPr marL="1425824" indent="0">
              <a:buNone/>
              <a:defRPr sz="2807">
                <a:solidFill>
                  <a:schemeClr val="tx1">
                    <a:tint val="82000"/>
                  </a:schemeClr>
                </a:solidFill>
              </a:defRPr>
            </a:lvl3pPr>
            <a:lvl4pPr marL="2138736" indent="0">
              <a:buNone/>
              <a:defRPr sz="2495">
                <a:solidFill>
                  <a:schemeClr val="tx1">
                    <a:tint val="82000"/>
                  </a:schemeClr>
                </a:solidFill>
              </a:defRPr>
            </a:lvl4pPr>
            <a:lvl5pPr marL="2851648" indent="0">
              <a:buNone/>
              <a:defRPr sz="2495">
                <a:solidFill>
                  <a:schemeClr val="tx1">
                    <a:tint val="82000"/>
                  </a:schemeClr>
                </a:solidFill>
              </a:defRPr>
            </a:lvl5pPr>
            <a:lvl6pPr marL="3564560" indent="0">
              <a:buNone/>
              <a:defRPr sz="2495">
                <a:solidFill>
                  <a:schemeClr val="tx1">
                    <a:tint val="82000"/>
                  </a:schemeClr>
                </a:solidFill>
              </a:defRPr>
            </a:lvl6pPr>
            <a:lvl7pPr marL="4277472" indent="0">
              <a:buNone/>
              <a:defRPr sz="2495">
                <a:solidFill>
                  <a:schemeClr val="tx1">
                    <a:tint val="82000"/>
                  </a:schemeClr>
                </a:solidFill>
              </a:defRPr>
            </a:lvl7pPr>
            <a:lvl8pPr marL="4990384" indent="0">
              <a:buNone/>
              <a:defRPr sz="2495">
                <a:solidFill>
                  <a:schemeClr val="tx1">
                    <a:tint val="82000"/>
                  </a:schemeClr>
                </a:solidFill>
              </a:defRPr>
            </a:lvl8pPr>
            <a:lvl9pPr marL="5703296" indent="0">
              <a:buNone/>
              <a:defRPr sz="2495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0B3805-53A7-6A64-1497-37F387BF3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C923-6383-44A5-85FD-EEF99BE41A70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15F32D-05B5-11C5-2839-4AED0C91D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E40224-BD89-905F-92D5-1117433C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29A4-CD69-4ED8-BCC0-B98FD20D2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57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610C9F-DD0A-43DC-1497-203F3B744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143718-A5E7-64E6-5BD6-0ACBF8E62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510" y="2846623"/>
            <a:ext cx="3211513" cy="678486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1C4BBF3-D0FB-3D28-CD58-3BA6BFE96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5479" y="2846623"/>
            <a:ext cx="3211513" cy="678486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B32614-1326-68BD-B88F-FCEB8C251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C923-6383-44A5-85FD-EEF99BE41A70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63D4BE1-FED6-AC41-F0C7-484041F9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89D5AFC-DED0-C867-DCF4-4E8F25CB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29A4-CD69-4ED8-BCC0-B98FD20D2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41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D8658D-65D8-99D3-433A-EFF265AC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5" y="569327"/>
            <a:ext cx="6517481" cy="2066896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AB514A6-561E-4F68-9471-CBE8FBE8C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912" indent="0">
              <a:buNone/>
              <a:defRPr sz="3119" b="1"/>
            </a:lvl2pPr>
            <a:lvl3pPr marL="1425824" indent="0">
              <a:buNone/>
              <a:defRPr sz="2807" b="1"/>
            </a:lvl3pPr>
            <a:lvl4pPr marL="2138736" indent="0">
              <a:buNone/>
              <a:defRPr sz="2495" b="1"/>
            </a:lvl4pPr>
            <a:lvl5pPr marL="2851648" indent="0">
              <a:buNone/>
              <a:defRPr sz="2495" b="1"/>
            </a:lvl5pPr>
            <a:lvl6pPr marL="3564560" indent="0">
              <a:buNone/>
              <a:defRPr sz="2495" b="1"/>
            </a:lvl6pPr>
            <a:lvl7pPr marL="4277472" indent="0">
              <a:buNone/>
              <a:defRPr sz="2495" b="1"/>
            </a:lvl7pPr>
            <a:lvl8pPr marL="4990384" indent="0">
              <a:buNone/>
              <a:defRPr sz="2495" b="1"/>
            </a:lvl8pPr>
            <a:lvl9pPr marL="5703296" indent="0">
              <a:buNone/>
              <a:defRPr sz="2495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C17680A-C840-2684-8B91-E34511BAC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CB1BEF0-CF1A-0351-244C-FA639DDA3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479" y="2621369"/>
            <a:ext cx="3212497" cy="128469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912" indent="0">
              <a:buNone/>
              <a:defRPr sz="3119" b="1"/>
            </a:lvl2pPr>
            <a:lvl3pPr marL="1425824" indent="0">
              <a:buNone/>
              <a:defRPr sz="2807" b="1"/>
            </a:lvl3pPr>
            <a:lvl4pPr marL="2138736" indent="0">
              <a:buNone/>
              <a:defRPr sz="2495" b="1"/>
            </a:lvl4pPr>
            <a:lvl5pPr marL="2851648" indent="0">
              <a:buNone/>
              <a:defRPr sz="2495" b="1"/>
            </a:lvl5pPr>
            <a:lvl6pPr marL="3564560" indent="0">
              <a:buNone/>
              <a:defRPr sz="2495" b="1"/>
            </a:lvl6pPr>
            <a:lvl7pPr marL="4277472" indent="0">
              <a:buNone/>
              <a:defRPr sz="2495" b="1"/>
            </a:lvl7pPr>
            <a:lvl8pPr marL="4990384" indent="0">
              <a:buNone/>
              <a:defRPr sz="2495" b="1"/>
            </a:lvl8pPr>
            <a:lvl9pPr marL="5703296" indent="0">
              <a:buNone/>
              <a:defRPr sz="2495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9449C43-4B09-AD31-77A6-9BE75083B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479" y="3906061"/>
            <a:ext cx="3212497" cy="574522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241081-44B3-F48E-6212-06AC39B8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C923-6383-44A5-85FD-EEF99BE41A70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20B66B4-E699-A203-F0AB-C1DCB6470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D0452C6-FFB2-7848-3DFC-89C207B0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29A4-CD69-4ED8-BCC0-B98FD20D2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36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DBFDB0-FEF1-581E-97E6-F4BF1BB0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3A2D1D-C26F-BA40-E17F-8D75C0176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C923-6383-44A5-85FD-EEF99BE41A70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149489D-8C7B-78A8-6D70-02AFF2030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E479094-CA2A-7A11-750C-EAAC4967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29A4-CD69-4ED8-BCC0-B98FD20D2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51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8F466AE-1692-4323-91DB-6691C42C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C923-6383-44A5-85FD-EEF99BE41A70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C2F585B-C2D2-8044-3DC1-DBF3E0D82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24953D-1475-CE2E-26EF-476C7082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29A4-CD69-4ED8-BCC0-B98FD20D2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59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C768C2-4393-83BF-9D58-93224DAAC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499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8D57AF-5234-DD47-7A34-C4F8A6487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4990"/>
            </a:lvl1pPr>
            <a:lvl2pPr>
              <a:defRPr sz="4366"/>
            </a:lvl2pPr>
            <a:lvl3pPr>
              <a:defRPr sz="3742"/>
            </a:lvl3pPr>
            <a:lvl4pPr>
              <a:defRPr sz="3119"/>
            </a:lvl4pPr>
            <a:lvl5pPr>
              <a:defRPr sz="3119"/>
            </a:lvl5pPr>
            <a:lvl6pPr>
              <a:defRPr sz="3119"/>
            </a:lvl6pPr>
            <a:lvl7pPr>
              <a:defRPr sz="3119"/>
            </a:lvl7pPr>
            <a:lvl8pPr>
              <a:defRPr sz="3119"/>
            </a:lvl8pPr>
            <a:lvl9pPr>
              <a:defRPr sz="311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CFAA61-1C11-D9E9-0814-7F57EB4F5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2495"/>
            </a:lvl1pPr>
            <a:lvl2pPr marL="712912" indent="0">
              <a:buNone/>
              <a:defRPr sz="2183"/>
            </a:lvl2pPr>
            <a:lvl3pPr marL="1425824" indent="0">
              <a:buNone/>
              <a:defRPr sz="1871"/>
            </a:lvl3pPr>
            <a:lvl4pPr marL="2138736" indent="0">
              <a:buNone/>
              <a:defRPr sz="1559"/>
            </a:lvl4pPr>
            <a:lvl5pPr marL="2851648" indent="0">
              <a:buNone/>
              <a:defRPr sz="1559"/>
            </a:lvl5pPr>
            <a:lvl6pPr marL="3564560" indent="0">
              <a:buNone/>
              <a:defRPr sz="1559"/>
            </a:lvl6pPr>
            <a:lvl7pPr marL="4277472" indent="0">
              <a:buNone/>
              <a:defRPr sz="1559"/>
            </a:lvl7pPr>
            <a:lvl8pPr marL="4990384" indent="0">
              <a:buNone/>
              <a:defRPr sz="1559"/>
            </a:lvl8pPr>
            <a:lvl9pPr marL="5703296" indent="0">
              <a:buNone/>
              <a:defRPr sz="155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CC346FE-FBC7-80C0-E024-D90AF96B3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C923-6383-44A5-85FD-EEF99BE41A70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D7FFD5-25CE-4A50-E6DE-5400F3A7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BF989C6-01DB-CBF0-69D5-C0CDB81CC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29A4-CD69-4ED8-BCC0-B98FD20D2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22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3E7F2A-2EC2-9F93-3480-1272F60DA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499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3D8C066-15D0-80B3-35E9-55F8CB156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 marL="0" indent="0">
              <a:buNone/>
              <a:defRPr sz="4990"/>
            </a:lvl1pPr>
            <a:lvl2pPr marL="712912" indent="0">
              <a:buNone/>
              <a:defRPr sz="4366"/>
            </a:lvl2pPr>
            <a:lvl3pPr marL="1425824" indent="0">
              <a:buNone/>
              <a:defRPr sz="3742"/>
            </a:lvl3pPr>
            <a:lvl4pPr marL="2138736" indent="0">
              <a:buNone/>
              <a:defRPr sz="3119"/>
            </a:lvl4pPr>
            <a:lvl5pPr marL="2851648" indent="0">
              <a:buNone/>
              <a:defRPr sz="3119"/>
            </a:lvl5pPr>
            <a:lvl6pPr marL="3564560" indent="0">
              <a:buNone/>
              <a:defRPr sz="3119"/>
            </a:lvl6pPr>
            <a:lvl7pPr marL="4277472" indent="0">
              <a:buNone/>
              <a:defRPr sz="3119"/>
            </a:lvl7pPr>
            <a:lvl8pPr marL="4990384" indent="0">
              <a:buNone/>
              <a:defRPr sz="3119"/>
            </a:lvl8pPr>
            <a:lvl9pPr marL="5703296" indent="0">
              <a:buNone/>
              <a:defRPr sz="311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6E50803-ECA0-557C-B427-276CF2B35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2495"/>
            </a:lvl1pPr>
            <a:lvl2pPr marL="712912" indent="0">
              <a:buNone/>
              <a:defRPr sz="2183"/>
            </a:lvl2pPr>
            <a:lvl3pPr marL="1425824" indent="0">
              <a:buNone/>
              <a:defRPr sz="1871"/>
            </a:lvl3pPr>
            <a:lvl4pPr marL="2138736" indent="0">
              <a:buNone/>
              <a:defRPr sz="1559"/>
            </a:lvl4pPr>
            <a:lvl5pPr marL="2851648" indent="0">
              <a:buNone/>
              <a:defRPr sz="1559"/>
            </a:lvl5pPr>
            <a:lvl6pPr marL="3564560" indent="0">
              <a:buNone/>
              <a:defRPr sz="1559"/>
            </a:lvl6pPr>
            <a:lvl7pPr marL="4277472" indent="0">
              <a:buNone/>
              <a:defRPr sz="1559"/>
            </a:lvl7pPr>
            <a:lvl8pPr marL="4990384" indent="0">
              <a:buNone/>
              <a:defRPr sz="1559"/>
            </a:lvl8pPr>
            <a:lvl9pPr marL="5703296" indent="0">
              <a:buNone/>
              <a:defRPr sz="155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F268DD-CC9B-2A0C-A64C-723F8418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C923-6383-44A5-85FD-EEF99BE41A70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9F3930C-79A4-1585-4FEF-2ECEC4E19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D575366-DBFD-DB48-8F34-802B4F1C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29A4-CD69-4ED8-BCC0-B98FD20D2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06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D365B28-0978-F35B-2296-73359DC39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11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660F66-4E7D-DC6F-D352-18C7B1819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511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CCC231-0E5A-E440-55DE-5F17FAFB8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10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1EC923-6383-44A5-85FD-EEF99BE41A70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AA1D8D-BF65-C31C-6B8F-33B5D2935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092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47CDD6-F21F-CE90-F1F7-D589D564D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677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4F29A4-CD69-4ED8-BCC0-B98FD20D2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52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425824" rtl="0" eaLnBrk="1" latinLnBrk="0" hangingPunct="1">
        <a:lnSpc>
          <a:spcPct val="90000"/>
        </a:lnSpc>
        <a:spcBef>
          <a:spcPct val="0"/>
        </a:spcBef>
        <a:buNone/>
        <a:defRPr kumimoji="1" sz="68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456" indent="-356456" algn="l" defTabSz="1425824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6" kern="1200">
          <a:solidFill>
            <a:schemeClr val="tx1"/>
          </a:solidFill>
          <a:latin typeface="+mn-lt"/>
          <a:ea typeface="+mn-ea"/>
          <a:cs typeface="+mn-cs"/>
        </a:defRPr>
      </a:lvl1pPr>
      <a:lvl2pPr marL="1069368" indent="-356456" algn="l" defTabSz="1425824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2280" indent="-356456" algn="l" defTabSz="1425824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9" kern="1200">
          <a:solidFill>
            <a:schemeClr val="tx1"/>
          </a:solidFill>
          <a:latin typeface="+mn-lt"/>
          <a:ea typeface="+mn-ea"/>
          <a:cs typeface="+mn-cs"/>
        </a:defRPr>
      </a:lvl3pPr>
      <a:lvl4pPr marL="2495192" indent="-356456" algn="l" defTabSz="1425824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3208104" indent="-356456" algn="l" defTabSz="1425824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921016" indent="-356456" algn="l" defTabSz="1425824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633928" indent="-356456" algn="l" defTabSz="1425824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5346840" indent="-356456" algn="l" defTabSz="1425824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6059752" indent="-356456" algn="l" defTabSz="1425824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25824" rtl="0" eaLnBrk="1" latinLnBrk="0" hangingPunct="1"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712912" algn="l" defTabSz="1425824" rtl="0" eaLnBrk="1" latinLnBrk="0" hangingPunct="1"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425824" algn="l" defTabSz="1425824" rtl="0" eaLnBrk="1" latinLnBrk="0" hangingPunct="1"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3pPr>
      <a:lvl4pPr marL="2138736" algn="l" defTabSz="1425824" rtl="0" eaLnBrk="1" latinLnBrk="0" hangingPunct="1"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2851648" algn="l" defTabSz="1425824" rtl="0" eaLnBrk="1" latinLnBrk="0" hangingPunct="1"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564560" algn="l" defTabSz="1425824" rtl="0" eaLnBrk="1" latinLnBrk="0" hangingPunct="1"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277472" algn="l" defTabSz="1425824" rtl="0" eaLnBrk="1" latinLnBrk="0" hangingPunct="1"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4990384" algn="l" defTabSz="1425824" rtl="0" eaLnBrk="1" latinLnBrk="0" hangingPunct="1"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5703296" algn="l" defTabSz="1425824" rtl="0" eaLnBrk="1" latinLnBrk="0" hangingPunct="1"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5.sv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B8C7897D-59FC-02F5-E764-8A59A77CC73F}"/>
              </a:ext>
            </a:extLst>
          </p:cNvPr>
          <p:cNvSpPr/>
          <p:nvPr/>
        </p:nvSpPr>
        <p:spPr>
          <a:xfrm>
            <a:off x="0" y="-21654"/>
            <a:ext cx="7556500" cy="4008015"/>
          </a:xfrm>
          <a:custGeom>
            <a:avLst/>
            <a:gdLst/>
            <a:ahLst/>
            <a:cxnLst/>
            <a:rect l="l" t="t" r="r" b="b"/>
            <a:pathLst>
              <a:path w="3020317" h="1504590">
                <a:moveTo>
                  <a:pt x="0" y="0"/>
                </a:moveTo>
                <a:lnTo>
                  <a:pt x="3020317" y="0"/>
                </a:lnTo>
                <a:lnTo>
                  <a:pt x="3020317" y="1504590"/>
                </a:lnTo>
                <a:lnTo>
                  <a:pt x="0" y="1504590"/>
                </a:lnTo>
                <a:close/>
              </a:path>
            </a:pathLst>
          </a:custGeom>
          <a:solidFill>
            <a:srgbClr val="74BBE1"/>
          </a:solidFill>
        </p:spPr>
        <p:txBody>
          <a:bodyPr/>
          <a:lstStyle/>
          <a:p>
            <a:endParaRPr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9F12635-92F2-E9D1-FE82-2DC72F994D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06" t="7209"/>
          <a:stretch/>
        </p:blipFill>
        <p:spPr>
          <a:xfrm>
            <a:off x="0" y="-5018"/>
            <a:ext cx="6743746" cy="6229165"/>
          </a:xfrm>
          <a:prstGeom prst="rect">
            <a:avLst/>
          </a:prstGeom>
        </p:spPr>
      </p:pic>
      <p:sp>
        <p:nvSpPr>
          <p:cNvPr id="9" name="Freeform 3">
            <a:extLst>
              <a:ext uri="{FF2B5EF4-FFF2-40B4-BE49-F238E27FC236}">
                <a16:creationId xmlns:a16="http://schemas.microsoft.com/office/drawing/2014/main" id="{8E412A8C-32AE-559C-3351-D1BC5990F7BD}"/>
              </a:ext>
            </a:extLst>
          </p:cNvPr>
          <p:cNvSpPr/>
          <p:nvPr/>
        </p:nvSpPr>
        <p:spPr>
          <a:xfrm>
            <a:off x="-14613" y="10227851"/>
            <a:ext cx="7575255" cy="465550"/>
          </a:xfrm>
          <a:custGeom>
            <a:avLst/>
            <a:gdLst/>
            <a:ahLst/>
            <a:cxnLst/>
            <a:rect l="l" t="t" r="r" b="b"/>
            <a:pathLst>
              <a:path w="2873032" h="250292">
                <a:moveTo>
                  <a:pt x="0" y="0"/>
                </a:moveTo>
                <a:lnTo>
                  <a:pt x="2873032" y="0"/>
                </a:lnTo>
                <a:lnTo>
                  <a:pt x="2873032" y="250292"/>
                </a:lnTo>
                <a:lnTo>
                  <a:pt x="0" y="250292"/>
                </a:lnTo>
                <a:close/>
              </a:path>
            </a:pathLst>
          </a:custGeom>
          <a:solidFill>
            <a:srgbClr val="74BBE1"/>
          </a:solidFill>
        </p:spPr>
        <p:txBody>
          <a:bodyPr/>
          <a:lstStyle/>
          <a:p>
            <a:endParaRPr lang="ja-JP" alt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C4C7BC50-0A0E-78B1-75AE-A554472835D8}"/>
              </a:ext>
            </a:extLst>
          </p:cNvPr>
          <p:cNvSpPr/>
          <p:nvPr/>
        </p:nvSpPr>
        <p:spPr>
          <a:xfrm>
            <a:off x="-14612" y="5916090"/>
            <a:ext cx="874782" cy="930390"/>
          </a:xfrm>
          <a:custGeom>
            <a:avLst/>
            <a:gdLst/>
            <a:ahLst/>
            <a:cxnLst/>
            <a:rect l="l" t="t" r="r" b="b"/>
            <a:pathLst>
              <a:path w="1056198" h="1044676">
                <a:moveTo>
                  <a:pt x="0" y="0"/>
                </a:moveTo>
                <a:lnTo>
                  <a:pt x="1056199" y="0"/>
                </a:lnTo>
                <a:lnTo>
                  <a:pt x="1056199" y="1044676"/>
                </a:lnTo>
                <a:lnTo>
                  <a:pt x="0" y="10446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B8109F3F-4573-F18C-40C6-D30BEA5E6281}"/>
              </a:ext>
            </a:extLst>
          </p:cNvPr>
          <p:cNvSpPr/>
          <p:nvPr/>
        </p:nvSpPr>
        <p:spPr>
          <a:xfrm rot="-5400000">
            <a:off x="6453035" y="226479"/>
            <a:ext cx="985024" cy="1113250"/>
          </a:xfrm>
          <a:custGeom>
            <a:avLst/>
            <a:gdLst/>
            <a:ahLst/>
            <a:cxnLst/>
            <a:rect l="l" t="t" r="r" b="b"/>
            <a:pathLst>
              <a:path w="1243647" h="1230080">
                <a:moveTo>
                  <a:pt x="0" y="0"/>
                </a:moveTo>
                <a:lnTo>
                  <a:pt x="1243648" y="0"/>
                </a:lnTo>
                <a:lnTo>
                  <a:pt x="1243648" y="1230080"/>
                </a:lnTo>
                <a:lnTo>
                  <a:pt x="0" y="12300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1AF6251B-2424-9C60-B4B9-DA8A13D1E789}"/>
              </a:ext>
            </a:extLst>
          </p:cNvPr>
          <p:cNvSpPr/>
          <p:nvPr/>
        </p:nvSpPr>
        <p:spPr>
          <a:xfrm>
            <a:off x="1036974" y="10302528"/>
            <a:ext cx="749240" cy="324589"/>
          </a:xfrm>
          <a:custGeom>
            <a:avLst/>
            <a:gdLst/>
            <a:ahLst/>
            <a:cxnLst/>
            <a:rect l="l" t="t" r="r" b="b"/>
            <a:pathLst>
              <a:path w="749240" h="324589">
                <a:moveTo>
                  <a:pt x="0" y="0"/>
                </a:moveTo>
                <a:lnTo>
                  <a:pt x="749241" y="0"/>
                </a:lnTo>
                <a:lnTo>
                  <a:pt x="749241" y="324589"/>
                </a:lnTo>
                <a:lnTo>
                  <a:pt x="0" y="32458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18" name="Group 13">
            <a:extLst>
              <a:ext uri="{FF2B5EF4-FFF2-40B4-BE49-F238E27FC236}">
                <a16:creationId xmlns:a16="http://schemas.microsoft.com/office/drawing/2014/main" id="{66F4A978-0BFA-E737-0EF4-FBE9F7010080}"/>
              </a:ext>
            </a:extLst>
          </p:cNvPr>
          <p:cNvGrpSpPr/>
          <p:nvPr/>
        </p:nvGrpSpPr>
        <p:grpSpPr>
          <a:xfrm rot="27503">
            <a:off x="568516" y="4227953"/>
            <a:ext cx="2698386" cy="2698386"/>
            <a:chOff x="0" y="0"/>
            <a:chExt cx="812800" cy="812800"/>
          </a:xfrm>
        </p:grpSpPr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849C4EB7-0FA5-E089-D458-F0FCC1F8162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4C0F">
                <a:alpha val="55686"/>
              </a:srgbClr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35ECC825-45C3-3B73-E246-9342493FAD1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6741" tIns="56741" rIns="56741" bIns="56741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grpSp>
        <p:nvGrpSpPr>
          <p:cNvPr id="21" name="Group 16">
            <a:extLst>
              <a:ext uri="{FF2B5EF4-FFF2-40B4-BE49-F238E27FC236}">
                <a16:creationId xmlns:a16="http://schemas.microsoft.com/office/drawing/2014/main" id="{3C666725-AEF6-B5D5-77D8-F3685CA3D036}"/>
              </a:ext>
            </a:extLst>
          </p:cNvPr>
          <p:cNvGrpSpPr/>
          <p:nvPr/>
        </p:nvGrpSpPr>
        <p:grpSpPr>
          <a:xfrm rot="27503">
            <a:off x="718114" y="4377551"/>
            <a:ext cx="2399189" cy="2399189"/>
            <a:chOff x="0" y="0"/>
            <a:chExt cx="812800" cy="812800"/>
          </a:xfrm>
        </p:grpSpPr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EF5AB03A-7ECF-928A-A3F4-82F902A6A79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90505">
                <a:alpha val="75686"/>
              </a:srgbClr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FCA04252-812E-505E-954E-33F8BCF40AB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6741" tIns="56741" rIns="56741" bIns="56741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24" name="AutoShape 19">
            <a:extLst>
              <a:ext uri="{FF2B5EF4-FFF2-40B4-BE49-F238E27FC236}">
                <a16:creationId xmlns:a16="http://schemas.microsoft.com/office/drawing/2014/main" id="{62E4125B-9899-CF6B-BB6D-814DDDA567C7}"/>
              </a:ext>
            </a:extLst>
          </p:cNvPr>
          <p:cNvSpPr/>
          <p:nvPr/>
        </p:nvSpPr>
        <p:spPr>
          <a:xfrm>
            <a:off x="1818377" y="8859771"/>
            <a:ext cx="906696" cy="0"/>
          </a:xfrm>
          <a:prstGeom prst="line">
            <a:avLst/>
          </a:prstGeom>
          <a:ln w="38100" cap="flat">
            <a:solidFill>
              <a:srgbClr val="B9050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id="{9667A34A-E3C2-8BC3-A227-C57BD46D57E0}"/>
              </a:ext>
            </a:extLst>
          </p:cNvPr>
          <p:cNvSpPr txBox="1"/>
          <p:nvPr/>
        </p:nvSpPr>
        <p:spPr>
          <a:xfrm>
            <a:off x="1895186" y="10269435"/>
            <a:ext cx="2606129" cy="339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6"/>
              </a:lnSpc>
              <a:spcBef>
                <a:spcPct val="0"/>
              </a:spcBef>
            </a:pPr>
            <a:r>
              <a:rPr lang="en-US" sz="704" b="1" spc="226" dirty="0">
                <a:solidFill>
                  <a:srgbClr val="FFFFFF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〒105-8431 東京都港区虎ノ門3-6-9</a:t>
            </a:r>
          </a:p>
          <a:p>
            <a:pPr algn="l">
              <a:lnSpc>
                <a:spcPts val="986"/>
              </a:lnSpc>
              <a:spcBef>
                <a:spcPct val="0"/>
              </a:spcBef>
            </a:pPr>
            <a:r>
              <a:rPr lang="en-US" sz="704" b="1" spc="226" dirty="0">
                <a:solidFill>
                  <a:srgbClr val="FFFFFF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電話：03-6758-3900</a:t>
            </a:r>
          </a:p>
          <a:p>
            <a:pPr algn="l">
              <a:lnSpc>
                <a:spcPts val="986"/>
              </a:lnSpc>
              <a:spcBef>
                <a:spcPct val="0"/>
              </a:spcBef>
            </a:pPr>
            <a:r>
              <a:rPr lang="en-US" sz="704" b="1" spc="226" dirty="0">
                <a:solidFill>
                  <a:srgbClr val="FFFFFF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FAX：03-3434-9086（耳の不自由な方向け）</a:t>
            </a:r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id="{F992163C-9ECA-E09E-2A67-8A12640B30CF}"/>
              </a:ext>
            </a:extLst>
          </p:cNvPr>
          <p:cNvSpPr txBox="1"/>
          <p:nvPr/>
        </p:nvSpPr>
        <p:spPr>
          <a:xfrm rot="-11598">
            <a:off x="4094899" y="7629487"/>
            <a:ext cx="3294905" cy="101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9"/>
              </a:lnSpc>
            </a:pP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◎</a:t>
            </a:r>
            <a:r>
              <a:rPr lang="en-US" sz="799" b="1" spc="84" dirty="0" err="1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従来の「洪水警報</a:t>
            </a: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」「</a:t>
            </a:r>
            <a:r>
              <a:rPr lang="en-US" sz="799" b="1" spc="84" dirty="0" err="1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洪水注意報」は廃止されます</a:t>
            </a: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。</a:t>
            </a:r>
          </a:p>
          <a:p>
            <a:pPr algn="l">
              <a:lnSpc>
                <a:spcPts val="1159"/>
              </a:lnSpc>
            </a:pP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　</a:t>
            </a:r>
            <a:r>
              <a:rPr lang="en-US" sz="799" b="1" spc="84" dirty="0" err="1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今後は河川の区分に応じ伝え方が変わります</a:t>
            </a: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。</a:t>
            </a:r>
          </a:p>
          <a:p>
            <a:pPr algn="l">
              <a:lnSpc>
                <a:spcPts val="1159"/>
              </a:lnSpc>
            </a:pP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【</a:t>
            </a:r>
            <a:r>
              <a:rPr lang="en-US" sz="799" b="1" spc="84" dirty="0" err="1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変更例</a:t>
            </a: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】</a:t>
            </a:r>
          </a:p>
          <a:p>
            <a:pPr algn="l">
              <a:lnSpc>
                <a:spcPts val="1014"/>
              </a:lnSpc>
            </a:pPr>
            <a:r>
              <a:rPr lang="en-US" sz="699" b="1" spc="7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（旧）「</a:t>
            </a:r>
            <a:r>
              <a:rPr lang="en-US" sz="699" b="1" spc="74" dirty="0" err="1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洪水警報</a:t>
            </a:r>
            <a:r>
              <a:rPr lang="en-US" sz="699" b="1" spc="7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」</a:t>
            </a:r>
          </a:p>
          <a:p>
            <a:pPr algn="l">
              <a:lnSpc>
                <a:spcPts val="1014"/>
              </a:lnSpc>
            </a:pPr>
            <a:r>
              <a:rPr lang="en-US" sz="699" b="1" spc="7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 　　　　→【</a:t>
            </a:r>
            <a:r>
              <a:rPr lang="en-US" sz="699" b="1" spc="74" dirty="0" err="1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洪水予報河川</a:t>
            </a:r>
            <a:r>
              <a:rPr lang="en-US" sz="699" b="1" spc="7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※】　　　　　（新）「レベル３氾濫警報」</a:t>
            </a:r>
          </a:p>
          <a:p>
            <a:pPr algn="l">
              <a:lnSpc>
                <a:spcPts val="1014"/>
              </a:lnSpc>
            </a:pPr>
            <a:r>
              <a:rPr lang="en-US" sz="699" b="1" spc="7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　　　　 →【</a:t>
            </a:r>
            <a:r>
              <a:rPr lang="en-US" sz="699" b="1" spc="74" dirty="0" err="1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洪水予報河川以外の河川</a:t>
            </a:r>
            <a:r>
              <a:rPr lang="en-US" sz="699" b="1" spc="7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】　（新）「レベル３大雨警報」</a:t>
            </a:r>
          </a:p>
          <a:p>
            <a:pPr algn="l">
              <a:lnSpc>
                <a:spcPts val="1159"/>
              </a:lnSpc>
            </a:pP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◎河川の氾濫に関し「レベル５氾濫特別警報」が新設されます。</a:t>
            </a:r>
          </a:p>
        </p:txBody>
      </p:sp>
      <p:grpSp>
        <p:nvGrpSpPr>
          <p:cNvPr id="27" name="Group 22">
            <a:extLst>
              <a:ext uri="{FF2B5EF4-FFF2-40B4-BE49-F238E27FC236}">
                <a16:creationId xmlns:a16="http://schemas.microsoft.com/office/drawing/2014/main" id="{455D08AD-D071-5D8E-77AB-F9407D4CB2CD}"/>
              </a:ext>
            </a:extLst>
          </p:cNvPr>
          <p:cNvGrpSpPr/>
          <p:nvPr/>
        </p:nvGrpSpPr>
        <p:grpSpPr>
          <a:xfrm>
            <a:off x="334779" y="8721741"/>
            <a:ext cx="3218174" cy="569836"/>
            <a:chOff x="0" y="0"/>
            <a:chExt cx="1153321" cy="204216"/>
          </a:xfrm>
        </p:grpSpPr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F69EAC37-90BB-3F0C-2F92-BD42ACA3A8F9}"/>
                </a:ext>
              </a:extLst>
            </p:cNvPr>
            <p:cNvSpPr/>
            <p:nvPr/>
          </p:nvSpPr>
          <p:spPr>
            <a:xfrm>
              <a:off x="0" y="0"/>
              <a:ext cx="1153321" cy="204216"/>
            </a:xfrm>
            <a:custGeom>
              <a:avLst/>
              <a:gdLst/>
              <a:ahLst/>
              <a:cxnLst/>
              <a:rect l="l" t="t" r="r" b="b"/>
              <a:pathLst>
                <a:path w="1153321" h="204216">
                  <a:moveTo>
                    <a:pt x="89010" y="0"/>
                  </a:moveTo>
                  <a:lnTo>
                    <a:pt x="1064311" y="0"/>
                  </a:lnTo>
                  <a:cubicBezTo>
                    <a:pt x="1087918" y="0"/>
                    <a:pt x="1110558" y="9378"/>
                    <a:pt x="1127251" y="26071"/>
                  </a:cubicBezTo>
                  <a:cubicBezTo>
                    <a:pt x="1143943" y="42763"/>
                    <a:pt x="1153321" y="65403"/>
                    <a:pt x="1153321" y="89010"/>
                  </a:cubicBezTo>
                  <a:lnTo>
                    <a:pt x="1153321" y="115206"/>
                  </a:lnTo>
                  <a:cubicBezTo>
                    <a:pt x="1153321" y="138813"/>
                    <a:pt x="1143943" y="161453"/>
                    <a:pt x="1127251" y="178146"/>
                  </a:cubicBezTo>
                  <a:cubicBezTo>
                    <a:pt x="1110558" y="194838"/>
                    <a:pt x="1087918" y="204216"/>
                    <a:pt x="1064311" y="204216"/>
                  </a:cubicBezTo>
                  <a:lnTo>
                    <a:pt x="89010" y="204216"/>
                  </a:lnTo>
                  <a:cubicBezTo>
                    <a:pt x="65403" y="204216"/>
                    <a:pt x="42763" y="194838"/>
                    <a:pt x="26071" y="178146"/>
                  </a:cubicBezTo>
                  <a:cubicBezTo>
                    <a:pt x="9378" y="161453"/>
                    <a:pt x="0" y="138813"/>
                    <a:pt x="0" y="115206"/>
                  </a:cubicBezTo>
                  <a:lnTo>
                    <a:pt x="0" y="89010"/>
                  </a:lnTo>
                  <a:cubicBezTo>
                    <a:pt x="0" y="65403"/>
                    <a:pt x="9378" y="42763"/>
                    <a:pt x="26071" y="26071"/>
                  </a:cubicBezTo>
                  <a:cubicBezTo>
                    <a:pt x="42763" y="9378"/>
                    <a:pt x="65403" y="0"/>
                    <a:pt x="89010" y="0"/>
                  </a:cubicBezTo>
                  <a:close/>
                </a:path>
              </a:pathLst>
            </a:custGeom>
            <a:solidFill>
              <a:srgbClr val="FBEDE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TextBox 24">
              <a:extLst>
                <a:ext uri="{FF2B5EF4-FFF2-40B4-BE49-F238E27FC236}">
                  <a16:creationId xmlns:a16="http://schemas.microsoft.com/office/drawing/2014/main" id="{82A9BB82-FCF7-1F35-1C52-F46A21739808}"/>
                </a:ext>
              </a:extLst>
            </p:cNvPr>
            <p:cNvSpPr txBox="1"/>
            <p:nvPr/>
          </p:nvSpPr>
          <p:spPr>
            <a:xfrm>
              <a:off x="0" y="-38100"/>
              <a:ext cx="1153321" cy="242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526"/>
                </a:lnSpc>
              </a:pPr>
              <a:endParaRPr/>
            </a:p>
          </p:txBody>
        </p:sp>
      </p:grpSp>
      <p:sp>
        <p:nvSpPr>
          <p:cNvPr id="30" name="TextBox 25">
            <a:extLst>
              <a:ext uri="{FF2B5EF4-FFF2-40B4-BE49-F238E27FC236}">
                <a16:creationId xmlns:a16="http://schemas.microsoft.com/office/drawing/2014/main" id="{195ADE3E-5F96-C34A-7341-3CB47AFB1F45}"/>
              </a:ext>
            </a:extLst>
          </p:cNvPr>
          <p:cNvSpPr txBox="1"/>
          <p:nvPr/>
        </p:nvSpPr>
        <p:spPr>
          <a:xfrm rot="-11598">
            <a:off x="578084" y="9297570"/>
            <a:ext cx="2867723" cy="933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59"/>
              </a:lnSpc>
            </a:pP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◎危険な場所から避難が必要な状況であるレベル4相当の情報が「危険警報」として発表されます。</a:t>
            </a:r>
          </a:p>
          <a:p>
            <a:pPr algn="l">
              <a:lnSpc>
                <a:spcPts val="1159"/>
              </a:lnSpc>
            </a:pP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【</a:t>
            </a:r>
            <a:r>
              <a:rPr lang="en-US" sz="799" b="1" spc="84" dirty="0" err="1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変更例</a:t>
            </a: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】</a:t>
            </a:r>
          </a:p>
          <a:p>
            <a:pPr algn="l">
              <a:lnSpc>
                <a:spcPts val="1159"/>
              </a:lnSpc>
            </a:pP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（旧）「</a:t>
            </a:r>
            <a:r>
              <a:rPr lang="en-US" sz="799" b="1" spc="84" dirty="0" err="1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土砂災害警戒情報</a:t>
            </a: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」</a:t>
            </a:r>
          </a:p>
          <a:p>
            <a:pPr algn="l">
              <a:lnSpc>
                <a:spcPts val="1159"/>
              </a:lnSpc>
            </a:pP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　　　　　　　→（新）「レベル4土砂災害</a:t>
            </a:r>
            <a:r>
              <a:rPr lang="en-US" sz="799" b="1" spc="84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危険警報</a:t>
            </a: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」</a:t>
            </a:r>
          </a:p>
          <a:p>
            <a:pPr algn="l">
              <a:lnSpc>
                <a:spcPts val="1160"/>
              </a:lnSpc>
            </a:pPr>
            <a:endParaRPr lang="en-US" sz="799" b="1" spc="84" dirty="0">
              <a:solidFill>
                <a:srgbClr val="545454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スーラ（N仕様） Semi-Bold"/>
              <a:sym typeface="スーラ（N仕様） Semi-Bold"/>
            </a:endParaRPr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18BD9AB4-A904-A66D-818E-41D471DAC517}"/>
              </a:ext>
            </a:extLst>
          </p:cNvPr>
          <p:cNvSpPr/>
          <p:nvPr/>
        </p:nvSpPr>
        <p:spPr>
          <a:xfrm>
            <a:off x="312458" y="8764691"/>
            <a:ext cx="508310" cy="464098"/>
          </a:xfrm>
          <a:custGeom>
            <a:avLst/>
            <a:gdLst/>
            <a:ahLst/>
            <a:cxnLst/>
            <a:rect l="l" t="t" r="r" b="b"/>
            <a:pathLst>
              <a:path w="508310" h="464098">
                <a:moveTo>
                  <a:pt x="0" y="0"/>
                </a:moveTo>
                <a:lnTo>
                  <a:pt x="508310" y="0"/>
                </a:lnTo>
                <a:lnTo>
                  <a:pt x="508310" y="464098"/>
                </a:lnTo>
                <a:lnTo>
                  <a:pt x="0" y="46409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32" name="Group 27">
            <a:extLst>
              <a:ext uri="{FF2B5EF4-FFF2-40B4-BE49-F238E27FC236}">
                <a16:creationId xmlns:a16="http://schemas.microsoft.com/office/drawing/2014/main" id="{BB3CF7FB-6E17-639C-1803-5C5697D46CC6}"/>
              </a:ext>
            </a:extLst>
          </p:cNvPr>
          <p:cNvGrpSpPr/>
          <p:nvPr/>
        </p:nvGrpSpPr>
        <p:grpSpPr>
          <a:xfrm>
            <a:off x="362883" y="7064869"/>
            <a:ext cx="3218174" cy="569836"/>
            <a:chOff x="0" y="0"/>
            <a:chExt cx="1153321" cy="204216"/>
          </a:xfrm>
        </p:grpSpPr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01DF6C89-4384-8784-5D14-6ED9A19ED443}"/>
                </a:ext>
              </a:extLst>
            </p:cNvPr>
            <p:cNvSpPr/>
            <p:nvPr/>
          </p:nvSpPr>
          <p:spPr>
            <a:xfrm>
              <a:off x="0" y="0"/>
              <a:ext cx="1153321" cy="204216"/>
            </a:xfrm>
            <a:custGeom>
              <a:avLst/>
              <a:gdLst/>
              <a:ahLst/>
              <a:cxnLst/>
              <a:rect l="l" t="t" r="r" b="b"/>
              <a:pathLst>
                <a:path w="1153321" h="204216">
                  <a:moveTo>
                    <a:pt x="89010" y="0"/>
                  </a:moveTo>
                  <a:lnTo>
                    <a:pt x="1064311" y="0"/>
                  </a:lnTo>
                  <a:cubicBezTo>
                    <a:pt x="1087918" y="0"/>
                    <a:pt x="1110558" y="9378"/>
                    <a:pt x="1127251" y="26071"/>
                  </a:cubicBezTo>
                  <a:cubicBezTo>
                    <a:pt x="1143943" y="42763"/>
                    <a:pt x="1153321" y="65403"/>
                    <a:pt x="1153321" y="89010"/>
                  </a:cubicBezTo>
                  <a:lnTo>
                    <a:pt x="1153321" y="115206"/>
                  </a:lnTo>
                  <a:cubicBezTo>
                    <a:pt x="1153321" y="138813"/>
                    <a:pt x="1143943" y="161453"/>
                    <a:pt x="1127251" y="178146"/>
                  </a:cubicBezTo>
                  <a:cubicBezTo>
                    <a:pt x="1110558" y="194838"/>
                    <a:pt x="1087918" y="204216"/>
                    <a:pt x="1064311" y="204216"/>
                  </a:cubicBezTo>
                  <a:lnTo>
                    <a:pt x="89010" y="204216"/>
                  </a:lnTo>
                  <a:cubicBezTo>
                    <a:pt x="65403" y="204216"/>
                    <a:pt x="42763" y="194838"/>
                    <a:pt x="26071" y="178146"/>
                  </a:cubicBezTo>
                  <a:cubicBezTo>
                    <a:pt x="9378" y="161453"/>
                    <a:pt x="0" y="138813"/>
                    <a:pt x="0" y="115206"/>
                  </a:cubicBezTo>
                  <a:lnTo>
                    <a:pt x="0" y="89010"/>
                  </a:lnTo>
                  <a:cubicBezTo>
                    <a:pt x="0" y="65403"/>
                    <a:pt x="9378" y="42763"/>
                    <a:pt x="26071" y="26071"/>
                  </a:cubicBezTo>
                  <a:cubicBezTo>
                    <a:pt x="42763" y="9378"/>
                    <a:pt x="65403" y="0"/>
                    <a:pt x="89010" y="0"/>
                  </a:cubicBezTo>
                  <a:close/>
                </a:path>
              </a:pathLst>
            </a:custGeom>
            <a:solidFill>
              <a:srgbClr val="FFF8C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TextBox 29">
              <a:extLst>
                <a:ext uri="{FF2B5EF4-FFF2-40B4-BE49-F238E27FC236}">
                  <a16:creationId xmlns:a16="http://schemas.microsoft.com/office/drawing/2014/main" id="{E9B1FA3D-FE74-6EEA-BD6C-C0795B7C9623}"/>
                </a:ext>
              </a:extLst>
            </p:cNvPr>
            <p:cNvSpPr txBox="1"/>
            <p:nvPr/>
          </p:nvSpPr>
          <p:spPr>
            <a:xfrm>
              <a:off x="0" y="-38100"/>
              <a:ext cx="1153321" cy="242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526"/>
                </a:lnSpc>
              </a:pPr>
              <a:endParaRPr/>
            </a:p>
          </p:txBody>
        </p:sp>
      </p:grpSp>
      <p:sp>
        <p:nvSpPr>
          <p:cNvPr id="35" name="TextBox 30">
            <a:extLst>
              <a:ext uri="{FF2B5EF4-FFF2-40B4-BE49-F238E27FC236}">
                <a16:creationId xmlns:a16="http://schemas.microsoft.com/office/drawing/2014/main" id="{52350F69-D9DC-4927-1D78-159E07CCD62A}"/>
              </a:ext>
            </a:extLst>
          </p:cNvPr>
          <p:cNvSpPr txBox="1"/>
          <p:nvPr/>
        </p:nvSpPr>
        <p:spPr>
          <a:xfrm rot="-11598">
            <a:off x="589040" y="7636714"/>
            <a:ext cx="2737974" cy="107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9"/>
              </a:lnSpc>
            </a:pP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◎発表される警報・注意報の名称にレベルが付記されます。避難行動と直結するレベルがすぐわかり、避難判断の目安が明確になります。詳しくは裏面に。</a:t>
            </a:r>
          </a:p>
          <a:p>
            <a:pPr algn="l">
              <a:lnSpc>
                <a:spcPts val="1159"/>
              </a:lnSpc>
            </a:pP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【</a:t>
            </a:r>
            <a:r>
              <a:rPr lang="en-US" sz="799" b="1" spc="84" dirty="0" err="1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変更例</a:t>
            </a: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】</a:t>
            </a:r>
          </a:p>
          <a:p>
            <a:pPr algn="l">
              <a:lnSpc>
                <a:spcPts val="1159"/>
              </a:lnSpc>
            </a:pP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（旧）「</a:t>
            </a:r>
            <a:r>
              <a:rPr lang="en-US" sz="799" b="1" spc="84" dirty="0" err="1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大雨警報</a:t>
            </a: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」</a:t>
            </a:r>
          </a:p>
          <a:p>
            <a:pPr algn="l">
              <a:lnSpc>
                <a:spcPts val="1159"/>
              </a:lnSpc>
            </a:pPr>
            <a:r>
              <a:rPr lang="en-US" sz="799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Light"/>
                <a:sym typeface="スーラ（N仕様） Light"/>
              </a:rPr>
              <a:t>　　　　　　　→</a:t>
            </a: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（新）「レベル３大雨警報」</a:t>
            </a:r>
          </a:p>
          <a:p>
            <a:pPr algn="l">
              <a:lnSpc>
                <a:spcPts val="1159"/>
              </a:lnSpc>
            </a:pPr>
            <a:r>
              <a:rPr lang="en-US" sz="799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Light"/>
                <a:sym typeface="スーラ（N仕様） Light"/>
              </a:rPr>
              <a:t>　　　　　　　</a:t>
            </a:r>
          </a:p>
        </p:txBody>
      </p:sp>
      <p:sp>
        <p:nvSpPr>
          <p:cNvPr id="36" name="Freeform 31">
            <a:extLst>
              <a:ext uri="{FF2B5EF4-FFF2-40B4-BE49-F238E27FC236}">
                <a16:creationId xmlns:a16="http://schemas.microsoft.com/office/drawing/2014/main" id="{99719A91-9479-0C78-843A-93413C1F0683}"/>
              </a:ext>
            </a:extLst>
          </p:cNvPr>
          <p:cNvSpPr/>
          <p:nvPr/>
        </p:nvSpPr>
        <p:spPr>
          <a:xfrm>
            <a:off x="340562" y="7107819"/>
            <a:ext cx="508310" cy="464098"/>
          </a:xfrm>
          <a:custGeom>
            <a:avLst/>
            <a:gdLst/>
            <a:ahLst/>
            <a:cxnLst/>
            <a:rect l="l" t="t" r="r" b="b"/>
            <a:pathLst>
              <a:path w="508310" h="464098">
                <a:moveTo>
                  <a:pt x="0" y="0"/>
                </a:moveTo>
                <a:lnTo>
                  <a:pt x="508310" y="0"/>
                </a:lnTo>
                <a:lnTo>
                  <a:pt x="508310" y="464098"/>
                </a:lnTo>
                <a:lnTo>
                  <a:pt x="0" y="46409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37" name="Group 32">
            <a:extLst>
              <a:ext uri="{FF2B5EF4-FFF2-40B4-BE49-F238E27FC236}">
                <a16:creationId xmlns:a16="http://schemas.microsoft.com/office/drawing/2014/main" id="{41F2BC84-551B-745B-E36A-11646CCCBCF6}"/>
              </a:ext>
            </a:extLst>
          </p:cNvPr>
          <p:cNvGrpSpPr/>
          <p:nvPr/>
        </p:nvGrpSpPr>
        <p:grpSpPr>
          <a:xfrm>
            <a:off x="3860903" y="7030457"/>
            <a:ext cx="3218174" cy="604247"/>
            <a:chOff x="0" y="0"/>
            <a:chExt cx="1153321" cy="216548"/>
          </a:xfrm>
        </p:grpSpPr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C39BAE62-5300-B958-BEEA-DCEB70112DA2}"/>
                </a:ext>
              </a:extLst>
            </p:cNvPr>
            <p:cNvSpPr/>
            <p:nvPr/>
          </p:nvSpPr>
          <p:spPr>
            <a:xfrm>
              <a:off x="0" y="0"/>
              <a:ext cx="1153321" cy="216548"/>
            </a:xfrm>
            <a:custGeom>
              <a:avLst/>
              <a:gdLst/>
              <a:ahLst/>
              <a:cxnLst/>
              <a:rect l="l" t="t" r="r" b="b"/>
              <a:pathLst>
                <a:path w="1153321" h="216548">
                  <a:moveTo>
                    <a:pt x="89010" y="0"/>
                  </a:moveTo>
                  <a:lnTo>
                    <a:pt x="1064311" y="0"/>
                  </a:lnTo>
                  <a:cubicBezTo>
                    <a:pt x="1087918" y="0"/>
                    <a:pt x="1110558" y="9378"/>
                    <a:pt x="1127251" y="26071"/>
                  </a:cubicBezTo>
                  <a:cubicBezTo>
                    <a:pt x="1143943" y="42763"/>
                    <a:pt x="1153321" y="65403"/>
                    <a:pt x="1153321" y="89010"/>
                  </a:cubicBezTo>
                  <a:lnTo>
                    <a:pt x="1153321" y="127538"/>
                  </a:lnTo>
                  <a:cubicBezTo>
                    <a:pt x="1153321" y="151145"/>
                    <a:pt x="1143943" y="173785"/>
                    <a:pt x="1127251" y="190478"/>
                  </a:cubicBezTo>
                  <a:cubicBezTo>
                    <a:pt x="1110558" y="207171"/>
                    <a:pt x="1087918" y="216548"/>
                    <a:pt x="1064311" y="216548"/>
                  </a:cubicBezTo>
                  <a:lnTo>
                    <a:pt x="89010" y="216548"/>
                  </a:lnTo>
                  <a:cubicBezTo>
                    <a:pt x="65403" y="216548"/>
                    <a:pt x="42763" y="207171"/>
                    <a:pt x="26071" y="190478"/>
                  </a:cubicBezTo>
                  <a:cubicBezTo>
                    <a:pt x="9378" y="173785"/>
                    <a:pt x="0" y="151145"/>
                    <a:pt x="0" y="127538"/>
                  </a:cubicBezTo>
                  <a:lnTo>
                    <a:pt x="0" y="89010"/>
                  </a:lnTo>
                  <a:cubicBezTo>
                    <a:pt x="0" y="65403"/>
                    <a:pt x="9378" y="42763"/>
                    <a:pt x="26071" y="26071"/>
                  </a:cubicBezTo>
                  <a:cubicBezTo>
                    <a:pt x="42763" y="9378"/>
                    <a:pt x="65403" y="0"/>
                    <a:pt x="89010" y="0"/>
                  </a:cubicBezTo>
                  <a:close/>
                </a:path>
              </a:pathLst>
            </a:custGeom>
            <a:solidFill>
              <a:srgbClr val="F5FFEC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TextBox 34">
              <a:extLst>
                <a:ext uri="{FF2B5EF4-FFF2-40B4-BE49-F238E27FC236}">
                  <a16:creationId xmlns:a16="http://schemas.microsoft.com/office/drawing/2014/main" id="{FA5E6A6F-A0E9-F2AF-D856-7AB7A03B1D95}"/>
                </a:ext>
              </a:extLst>
            </p:cNvPr>
            <p:cNvSpPr txBox="1"/>
            <p:nvPr/>
          </p:nvSpPr>
          <p:spPr>
            <a:xfrm>
              <a:off x="0" y="-38100"/>
              <a:ext cx="1153321" cy="254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526"/>
                </a:lnSpc>
              </a:pPr>
              <a:endParaRPr/>
            </a:p>
          </p:txBody>
        </p:sp>
      </p:grpSp>
      <p:sp>
        <p:nvSpPr>
          <p:cNvPr id="40" name="Freeform 35">
            <a:extLst>
              <a:ext uri="{FF2B5EF4-FFF2-40B4-BE49-F238E27FC236}">
                <a16:creationId xmlns:a16="http://schemas.microsoft.com/office/drawing/2014/main" id="{3408DFA2-8AA1-1180-57C6-A30316F0CA60}"/>
              </a:ext>
            </a:extLst>
          </p:cNvPr>
          <p:cNvSpPr/>
          <p:nvPr/>
        </p:nvSpPr>
        <p:spPr>
          <a:xfrm>
            <a:off x="3839370" y="7107819"/>
            <a:ext cx="508310" cy="464098"/>
          </a:xfrm>
          <a:custGeom>
            <a:avLst/>
            <a:gdLst/>
            <a:ahLst/>
            <a:cxnLst/>
            <a:rect l="l" t="t" r="r" b="b"/>
            <a:pathLst>
              <a:path w="508310" h="464098">
                <a:moveTo>
                  <a:pt x="0" y="0"/>
                </a:moveTo>
                <a:lnTo>
                  <a:pt x="508310" y="0"/>
                </a:lnTo>
                <a:lnTo>
                  <a:pt x="508310" y="464098"/>
                </a:lnTo>
                <a:lnTo>
                  <a:pt x="0" y="46409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41" name="Group 36">
            <a:extLst>
              <a:ext uri="{FF2B5EF4-FFF2-40B4-BE49-F238E27FC236}">
                <a16:creationId xmlns:a16="http://schemas.microsoft.com/office/drawing/2014/main" id="{35C94B89-6B7B-4D5A-E597-25F0A127BBFD}"/>
              </a:ext>
            </a:extLst>
          </p:cNvPr>
          <p:cNvGrpSpPr/>
          <p:nvPr/>
        </p:nvGrpSpPr>
        <p:grpSpPr>
          <a:xfrm>
            <a:off x="3860903" y="8721741"/>
            <a:ext cx="3284816" cy="569836"/>
            <a:chOff x="0" y="0"/>
            <a:chExt cx="1177204" cy="204216"/>
          </a:xfrm>
        </p:grpSpPr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CE2024D0-8F95-7257-7EA2-3D37960E475C}"/>
                </a:ext>
              </a:extLst>
            </p:cNvPr>
            <p:cNvSpPr/>
            <p:nvPr/>
          </p:nvSpPr>
          <p:spPr>
            <a:xfrm>
              <a:off x="0" y="0"/>
              <a:ext cx="1177204" cy="204216"/>
            </a:xfrm>
            <a:custGeom>
              <a:avLst/>
              <a:gdLst/>
              <a:ahLst/>
              <a:cxnLst/>
              <a:rect l="l" t="t" r="r" b="b"/>
              <a:pathLst>
                <a:path w="1177204" h="204216">
                  <a:moveTo>
                    <a:pt x="87205" y="0"/>
                  </a:moveTo>
                  <a:lnTo>
                    <a:pt x="1089999" y="0"/>
                  </a:lnTo>
                  <a:cubicBezTo>
                    <a:pt x="1113127" y="0"/>
                    <a:pt x="1135308" y="9188"/>
                    <a:pt x="1151662" y="25542"/>
                  </a:cubicBezTo>
                  <a:cubicBezTo>
                    <a:pt x="1168016" y="41896"/>
                    <a:pt x="1177204" y="64076"/>
                    <a:pt x="1177204" y="87205"/>
                  </a:cubicBezTo>
                  <a:lnTo>
                    <a:pt x="1177204" y="117012"/>
                  </a:lnTo>
                  <a:cubicBezTo>
                    <a:pt x="1177204" y="165173"/>
                    <a:pt x="1138161" y="204216"/>
                    <a:pt x="1089999" y="204216"/>
                  </a:cubicBezTo>
                  <a:lnTo>
                    <a:pt x="87205" y="204216"/>
                  </a:lnTo>
                  <a:cubicBezTo>
                    <a:pt x="64076" y="204216"/>
                    <a:pt x="41896" y="195029"/>
                    <a:pt x="25542" y="178675"/>
                  </a:cubicBezTo>
                  <a:cubicBezTo>
                    <a:pt x="9188" y="162321"/>
                    <a:pt x="0" y="140140"/>
                    <a:pt x="0" y="117012"/>
                  </a:cubicBezTo>
                  <a:lnTo>
                    <a:pt x="0" y="87205"/>
                  </a:lnTo>
                  <a:cubicBezTo>
                    <a:pt x="0" y="39043"/>
                    <a:pt x="39043" y="0"/>
                    <a:pt x="87205" y="0"/>
                  </a:cubicBezTo>
                  <a:close/>
                </a:path>
              </a:pathLst>
            </a:custGeom>
            <a:solidFill>
              <a:srgbClr val="DCF3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TextBox 38">
              <a:extLst>
                <a:ext uri="{FF2B5EF4-FFF2-40B4-BE49-F238E27FC236}">
                  <a16:creationId xmlns:a16="http://schemas.microsoft.com/office/drawing/2014/main" id="{AC48E209-96C2-35EB-8300-9D1C118A82AB}"/>
                </a:ext>
              </a:extLst>
            </p:cNvPr>
            <p:cNvSpPr txBox="1"/>
            <p:nvPr/>
          </p:nvSpPr>
          <p:spPr>
            <a:xfrm>
              <a:off x="0" y="-38100"/>
              <a:ext cx="1177204" cy="242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526"/>
                </a:lnSpc>
              </a:pPr>
              <a:endParaRPr/>
            </a:p>
          </p:txBody>
        </p:sp>
      </p:grpSp>
      <p:sp>
        <p:nvSpPr>
          <p:cNvPr id="44" name="Freeform 39">
            <a:extLst>
              <a:ext uri="{FF2B5EF4-FFF2-40B4-BE49-F238E27FC236}">
                <a16:creationId xmlns:a16="http://schemas.microsoft.com/office/drawing/2014/main" id="{198033CF-CB3B-6D21-C607-0921BD04210C}"/>
              </a:ext>
            </a:extLst>
          </p:cNvPr>
          <p:cNvSpPr/>
          <p:nvPr/>
        </p:nvSpPr>
        <p:spPr>
          <a:xfrm>
            <a:off x="3896244" y="8767931"/>
            <a:ext cx="451436" cy="477456"/>
          </a:xfrm>
          <a:custGeom>
            <a:avLst/>
            <a:gdLst/>
            <a:ahLst/>
            <a:cxnLst/>
            <a:rect l="l" t="t" r="r" b="b"/>
            <a:pathLst>
              <a:path w="451436" h="477456">
                <a:moveTo>
                  <a:pt x="0" y="0"/>
                </a:moveTo>
                <a:lnTo>
                  <a:pt x="451436" y="0"/>
                </a:lnTo>
                <a:lnTo>
                  <a:pt x="451436" y="477456"/>
                </a:lnTo>
                <a:lnTo>
                  <a:pt x="0" y="477456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45" name="TextBox 40">
            <a:extLst>
              <a:ext uri="{FF2B5EF4-FFF2-40B4-BE49-F238E27FC236}">
                <a16:creationId xmlns:a16="http://schemas.microsoft.com/office/drawing/2014/main" id="{ED50FF5C-164A-0B1A-F626-A58682D5E8B0}"/>
              </a:ext>
            </a:extLst>
          </p:cNvPr>
          <p:cNvSpPr txBox="1"/>
          <p:nvPr/>
        </p:nvSpPr>
        <p:spPr>
          <a:xfrm rot="-11598">
            <a:off x="4095011" y="9286304"/>
            <a:ext cx="3295060" cy="107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9"/>
              </a:lnSpc>
            </a:pP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◎</a:t>
            </a:r>
            <a:r>
              <a:rPr lang="en-US" sz="799" b="1" spc="84" dirty="0" err="1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極端な現象は新たに「気象防災速報」として発表します</a:t>
            </a: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。</a:t>
            </a:r>
          </a:p>
          <a:p>
            <a:pPr algn="l">
              <a:lnSpc>
                <a:spcPts val="1159"/>
              </a:lnSpc>
            </a:pP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【</a:t>
            </a:r>
            <a:r>
              <a:rPr lang="en-US" sz="799" b="1" spc="84" dirty="0" err="1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変更例</a:t>
            </a: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】</a:t>
            </a:r>
          </a:p>
          <a:p>
            <a:pPr algn="l">
              <a:lnSpc>
                <a:spcPts val="1159"/>
              </a:lnSpc>
            </a:pP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（旧）「</a:t>
            </a:r>
            <a:r>
              <a:rPr lang="en-US" sz="799" b="1" spc="84" dirty="0" err="1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顕著な大雨に関する気象情報</a:t>
            </a: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」</a:t>
            </a:r>
          </a:p>
          <a:p>
            <a:pPr algn="l">
              <a:lnSpc>
                <a:spcPts val="1159"/>
              </a:lnSpc>
            </a:pPr>
            <a:r>
              <a:rPr lang="en-US" sz="799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Light"/>
                <a:sym typeface="スーラ（N仕様） Light"/>
              </a:rPr>
              <a:t>　　　　　　</a:t>
            </a: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→（新）「</a:t>
            </a:r>
            <a:r>
              <a:rPr lang="en-US" sz="799" b="1" spc="84" dirty="0" err="1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気象防災速報（線状降水帯発生</a:t>
            </a: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）」</a:t>
            </a:r>
          </a:p>
          <a:p>
            <a:pPr algn="l">
              <a:lnSpc>
                <a:spcPts val="1159"/>
              </a:lnSpc>
            </a:pP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（旧）「</a:t>
            </a:r>
            <a:r>
              <a:rPr lang="en-US" sz="799" b="1" spc="84" dirty="0" err="1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記録的短時間大雨情報</a:t>
            </a: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」</a:t>
            </a:r>
          </a:p>
          <a:p>
            <a:pPr algn="l">
              <a:lnSpc>
                <a:spcPts val="1159"/>
              </a:lnSpc>
            </a:pP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　　　　　　→（新）「</a:t>
            </a:r>
            <a:r>
              <a:rPr lang="en-US" sz="799" b="1" spc="84" dirty="0" err="1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気象防災速報（記録的短時間大雨</a:t>
            </a:r>
            <a:r>
              <a:rPr lang="en-US" sz="799" b="1" spc="84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）」</a:t>
            </a:r>
          </a:p>
          <a:p>
            <a:pPr algn="l">
              <a:lnSpc>
                <a:spcPts val="1159"/>
              </a:lnSpc>
            </a:pPr>
            <a:endParaRPr lang="en-US" sz="799" b="1" spc="84" dirty="0">
              <a:solidFill>
                <a:srgbClr val="545454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スーラ（N仕様） Semi-Bold"/>
              <a:sym typeface="スーラ（N仕様） Semi-Bold"/>
            </a:endParaRPr>
          </a:p>
        </p:txBody>
      </p:sp>
      <p:sp>
        <p:nvSpPr>
          <p:cNvPr id="46" name="AutoShape 41">
            <a:extLst>
              <a:ext uri="{FF2B5EF4-FFF2-40B4-BE49-F238E27FC236}">
                <a16:creationId xmlns:a16="http://schemas.microsoft.com/office/drawing/2014/main" id="{27285E99-BB50-6CFF-E875-9FACD8B2124D}"/>
              </a:ext>
            </a:extLst>
          </p:cNvPr>
          <p:cNvSpPr/>
          <p:nvPr/>
        </p:nvSpPr>
        <p:spPr>
          <a:xfrm>
            <a:off x="1911035" y="8534467"/>
            <a:ext cx="929173" cy="0"/>
          </a:xfrm>
          <a:prstGeom prst="line">
            <a:avLst/>
          </a:prstGeom>
          <a:ln w="19050" cap="flat">
            <a:solidFill>
              <a:srgbClr val="B9050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" name="AutoShape 42">
            <a:extLst>
              <a:ext uri="{FF2B5EF4-FFF2-40B4-BE49-F238E27FC236}">
                <a16:creationId xmlns:a16="http://schemas.microsoft.com/office/drawing/2014/main" id="{786BD70D-A69F-4A8B-D11B-87D2ACA42314}"/>
              </a:ext>
            </a:extLst>
          </p:cNvPr>
          <p:cNvSpPr/>
          <p:nvPr/>
        </p:nvSpPr>
        <p:spPr>
          <a:xfrm>
            <a:off x="1911035" y="10050902"/>
            <a:ext cx="1325316" cy="0"/>
          </a:xfrm>
          <a:prstGeom prst="line">
            <a:avLst/>
          </a:prstGeom>
          <a:ln w="19050" cap="flat">
            <a:solidFill>
              <a:srgbClr val="B9050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48" name="Group 43">
            <a:extLst>
              <a:ext uri="{FF2B5EF4-FFF2-40B4-BE49-F238E27FC236}">
                <a16:creationId xmlns:a16="http://schemas.microsoft.com/office/drawing/2014/main" id="{70D02CC1-ED30-FB74-0E29-C6E8F043D082}"/>
              </a:ext>
            </a:extLst>
          </p:cNvPr>
          <p:cNvGrpSpPr/>
          <p:nvPr/>
        </p:nvGrpSpPr>
        <p:grpSpPr>
          <a:xfrm>
            <a:off x="4713227" y="151542"/>
            <a:ext cx="2621161" cy="365710"/>
            <a:chOff x="0" y="0"/>
            <a:chExt cx="939365" cy="131062"/>
          </a:xfrm>
        </p:grpSpPr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5DB30727-17F1-E195-BE21-26697B9AE9D4}"/>
                </a:ext>
              </a:extLst>
            </p:cNvPr>
            <p:cNvSpPr/>
            <p:nvPr/>
          </p:nvSpPr>
          <p:spPr>
            <a:xfrm>
              <a:off x="0" y="0"/>
              <a:ext cx="939365" cy="131062"/>
            </a:xfrm>
            <a:custGeom>
              <a:avLst/>
              <a:gdLst/>
              <a:ahLst/>
              <a:cxnLst/>
              <a:rect l="l" t="t" r="r" b="b"/>
              <a:pathLst>
                <a:path w="939365" h="131062">
                  <a:moveTo>
                    <a:pt x="65531" y="0"/>
                  </a:moveTo>
                  <a:lnTo>
                    <a:pt x="873834" y="0"/>
                  </a:lnTo>
                  <a:cubicBezTo>
                    <a:pt x="891214" y="0"/>
                    <a:pt x="907882" y="6904"/>
                    <a:pt x="920171" y="19194"/>
                  </a:cubicBezTo>
                  <a:cubicBezTo>
                    <a:pt x="932461" y="31483"/>
                    <a:pt x="939365" y="48151"/>
                    <a:pt x="939365" y="65531"/>
                  </a:cubicBezTo>
                  <a:lnTo>
                    <a:pt x="939365" y="65531"/>
                  </a:lnTo>
                  <a:cubicBezTo>
                    <a:pt x="939365" y="101723"/>
                    <a:pt x="910025" y="131062"/>
                    <a:pt x="873834" y="131062"/>
                  </a:cubicBezTo>
                  <a:lnTo>
                    <a:pt x="65531" y="131062"/>
                  </a:lnTo>
                  <a:cubicBezTo>
                    <a:pt x="48151" y="131062"/>
                    <a:pt x="31483" y="124158"/>
                    <a:pt x="19194" y="111869"/>
                  </a:cubicBezTo>
                  <a:cubicBezTo>
                    <a:pt x="6904" y="99579"/>
                    <a:pt x="0" y="82911"/>
                    <a:pt x="0" y="65531"/>
                  </a:cubicBezTo>
                  <a:lnTo>
                    <a:pt x="0" y="65531"/>
                  </a:lnTo>
                  <a:cubicBezTo>
                    <a:pt x="0" y="48151"/>
                    <a:pt x="6904" y="31483"/>
                    <a:pt x="19194" y="19194"/>
                  </a:cubicBezTo>
                  <a:cubicBezTo>
                    <a:pt x="31483" y="6904"/>
                    <a:pt x="48151" y="0"/>
                    <a:pt x="65531" y="0"/>
                  </a:cubicBezTo>
                  <a:close/>
                </a:path>
              </a:pathLst>
            </a:custGeom>
            <a:solidFill>
              <a:srgbClr val="FDEA6C"/>
            </a:solidFill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50" name="TextBox 45">
              <a:extLst>
                <a:ext uri="{FF2B5EF4-FFF2-40B4-BE49-F238E27FC236}">
                  <a16:creationId xmlns:a16="http://schemas.microsoft.com/office/drawing/2014/main" id="{71E36DAF-FF97-AF17-95CF-793AB2BCC34A}"/>
                </a:ext>
              </a:extLst>
            </p:cNvPr>
            <p:cNvSpPr txBox="1"/>
            <p:nvPr/>
          </p:nvSpPr>
          <p:spPr>
            <a:xfrm>
              <a:off x="0" y="-28575"/>
              <a:ext cx="939365" cy="159637"/>
            </a:xfrm>
            <a:prstGeom prst="rect">
              <a:avLst/>
            </a:prstGeom>
          </p:spPr>
          <p:txBody>
            <a:bodyPr lIns="50800" tIns="72000" rIns="50800" bIns="0" rtlCol="0" anchor="ctr"/>
            <a:lstStyle/>
            <a:p>
              <a:pPr algn="ctr">
                <a:lnSpc>
                  <a:spcPts val="1120"/>
                </a:lnSpc>
              </a:pPr>
              <a:r>
                <a:rPr lang="en-US" sz="800" b="1" dirty="0">
                  <a:solidFill>
                    <a:srgbClr val="4E464F"/>
                  </a:solidFill>
                  <a:latin typeface="Rounded M+ 1p Bold"/>
                  <a:ea typeface="Rounded M+ 1p Bold"/>
                  <a:cs typeface="Rounded M+ 1p Bold"/>
                  <a:sym typeface="Rounded M+ 1p Bold"/>
                </a:rPr>
                <a:t>【</a:t>
              </a:r>
              <a:r>
                <a:rPr lang="en-US" sz="800" b="1" dirty="0" err="1">
                  <a:solidFill>
                    <a:srgbClr val="4E464F"/>
                  </a:solidFill>
                  <a:latin typeface="Rounded M+ 1p Bold"/>
                  <a:ea typeface="Rounded M+ 1p Bold"/>
                  <a:cs typeface="Rounded M+ 1p Bold"/>
                  <a:sym typeface="Rounded M+ 1p Bold"/>
                </a:rPr>
                <a:t>防災気象情報を活用する組織向けのご案内</a:t>
              </a:r>
              <a:r>
                <a:rPr lang="en-US" sz="800" b="1" dirty="0">
                  <a:solidFill>
                    <a:srgbClr val="4E464F"/>
                  </a:solidFill>
                  <a:latin typeface="Rounded M+ 1p Bold"/>
                  <a:ea typeface="Rounded M+ 1p Bold"/>
                  <a:cs typeface="Rounded M+ 1p Bold"/>
                  <a:sym typeface="Rounded M+ 1p Bold"/>
                </a:rPr>
                <a:t>】</a:t>
              </a:r>
            </a:p>
            <a:p>
              <a:pPr algn="ctr">
                <a:lnSpc>
                  <a:spcPts val="1120"/>
                </a:lnSpc>
              </a:pPr>
              <a:r>
                <a:rPr lang="en-US" sz="800" b="1" dirty="0">
                  <a:solidFill>
                    <a:srgbClr val="4E464F"/>
                  </a:solidFill>
                  <a:latin typeface="Rounded M+ 1p Bold"/>
                  <a:ea typeface="Rounded M+ 1p Bold"/>
                  <a:cs typeface="Rounded M+ 1p Bold"/>
                  <a:sym typeface="Rounded M+ 1p Bold"/>
                </a:rPr>
                <a:t>～</a:t>
              </a:r>
              <a:r>
                <a:rPr lang="en-US" sz="800" b="1" dirty="0" err="1">
                  <a:solidFill>
                    <a:srgbClr val="4E464F"/>
                  </a:solidFill>
                  <a:latin typeface="Rounded M+ 1p Bold"/>
                  <a:ea typeface="Rounded M+ 1p Bold"/>
                  <a:cs typeface="Rounded M+ 1p Bold"/>
                  <a:sym typeface="Rounded M+ 1p Bold"/>
                </a:rPr>
                <a:t>施設・学校・企業・自治体等の防災担当者の方へ</a:t>
              </a:r>
              <a:r>
                <a:rPr lang="en-US" sz="800" b="1" dirty="0">
                  <a:solidFill>
                    <a:srgbClr val="4E464F"/>
                  </a:solidFill>
                  <a:latin typeface="Rounded M+ 1p Bold"/>
                  <a:ea typeface="Rounded M+ 1p Bold"/>
                  <a:cs typeface="Rounded M+ 1p Bold"/>
                  <a:sym typeface="Rounded M+ 1p Bold"/>
                </a:rPr>
                <a:t>～</a:t>
              </a:r>
            </a:p>
          </p:txBody>
        </p:sp>
      </p:grpSp>
      <p:sp>
        <p:nvSpPr>
          <p:cNvPr id="51" name="AutoShape 46">
            <a:extLst>
              <a:ext uri="{FF2B5EF4-FFF2-40B4-BE49-F238E27FC236}">
                <a16:creationId xmlns:a16="http://schemas.microsoft.com/office/drawing/2014/main" id="{3B582DF3-806C-7E9B-E072-455655EF7E8C}"/>
              </a:ext>
            </a:extLst>
          </p:cNvPr>
          <p:cNvSpPr/>
          <p:nvPr/>
        </p:nvSpPr>
        <p:spPr>
          <a:xfrm>
            <a:off x="5327311" y="9891809"/>
            <a:ext cx="1614159" cy="0"/>
          </a:xfrm>
          <a:prstGeom prst="line">
            <a:avLst/>
          </a:prstGeom>
          <a:ln w="19050" cap="flat">
            <a:solidFill>
              <a:srgbClr val="B9050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" name="AutoShape 47">
            <a:extLst>
              <a:ext uri="{FF2B5EF4-FFF2-40B4-BE49-F238E27FC236}">
                <a16:creationId xmlns:a16="http://schemas.microsoft.com/office/drawing/2014/main" id="{EB55ED40-32DC-A8E2-7C00-7E8AD7B752AB}"/>
              </a:ext>
            </a:extLst>
          </p:cNvPr>
          <p:cNvSpPr/>
          <p:nvPr/>
        </p:nvSpPr>
        <p:spPr>
          <a:xfrm>
            <a:off x="5327311" y="10196609"/>
            <a:ext cx="1710274" cy="0"/>
          </a:xfrm>
          <a:prstGeom prst="line">
            <a:avLst/>
          </a:prstGeom>
          <a:ln w="19050" cap="flat">
            <a:solidFill>
              <a:srgbClr val="B9050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3" name="AutoShape 48">
            <a:extLst>
              <a:ext uri="{FF2B5EF4-FFF2-40B4-BE49-F238E27FC236}">
                <a16:creationId xmlns:a16="http://schemas.microsoft.com/office/drawing/2014/main" id="{E8D048D3-1849-5A32-EC17-1D7E87A56070}"/>
              </a:ext>
            </a:extLst>
          </p:cNvPr>
          <p:cNvSpPr/>
          <p:nvPr/>
        </p:nvSpPr>
        <p:spPr>
          <a:xfrm>
            <a:off x="6388920" y="8460172"/>
            <a:ext cx="780193" cy="0"/>
          </a:xfrm>
          <a:prstGeom prst="line">
            <a:avLst/>
          </a:prstGeom>
          <a:ln w="19050" cap="flat">
            <a:solidFill>
              <a:srgbClr val="B9050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4" name="AutoShape 49">
            <a:extLst>
              <a:ext uri="{FF2B5EF4-FFF2-40B4-BE49-F238E27FC236}">
                <a16:creationId xmlns:a16="http://schemas.microsoft.com/office/drawing/2014/main" id="{14CAC83B-446C-00B7-5B2F-38B7AC80E780}"/>
              </a:ext>
            </a:extLst>
          </p:cNvPr>
          <p:cNvSpPr/>
          <p:nvPr/>
        </p:nvSpPr>
        <p:spPr>
          <a:xfrm flipV="1">
            <a:off x="6388920" y="8334701"/>
            <a:ext cx="780193" cy="0"/>
          </a:xfrm>
          <a:prstGeom prst="line">
            <a:avLst/>
          </a:prstGeom>
          <a:ln w="19050" cap="flat">
            <a:solidFill>
              <a:srgbClr val="B9050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" name="AutoShape 50">
            <a:extLst>
              <a:ext uri="{FF2B5EF4-FFF2-40B4-BE49-F238E27FC236}">
                <a16:creationId xmlns:a16="http://schemas.microsoft.com/office/drawing/2014/main" id="{A676EC1E-3210-91CC-A103-E5CC1E079982}"/>
              </a:ext>
            </a:extLst>
          </p:cNvPr>
          <p:cNvSpPr/>
          <p:nvPr/>
        </p:nvSpPr>
        <p:spPr>
          <a:xfrm>
            <a:off x="5216898" y="8608762"/>
            <a:ext cx="1127991" cy="0"/>
          </a:xfrm>
          <a:prstGeom prst="line">
            <a:avLst/>
          </a:prstGeom>
          <a:ln w="19050" cap="flat">
            <a:solidFill>
              <a:srgbClr val="B9050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6" name="AutoShape 51">
            <a:extLst>
              <a:ext uri="{FF2B5EF4-FFF2-40B4-BE49-F238E27FC236}">
                <a16:creationId xmlns:a16="http://schemas.microsoft.com/office/drawing/2014/main" id="{2C308E3F-47E3-FC30-BB1A-C2589D983762}"/>
              </a:ext>
            </a:extLst>
          </p:cNvPr>
          <p:cNvSpPr/>
          <p:nvPr/>
        </p:nvSpPr>
        <p:spPr>
          <a:xfrm flipH="1">
            <a:off x="4377192" y="5519247"/>
            <a:ext cx="0" cy="290943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7" name="AutoShape 52">
            <a:extLst>
              <a:ext uri="{FF2B5EF4-FFF2-40B4-BE49-F238E27FC236}">
                <a16:creationId xmlns:a16="http://schemas.microsoft.com/office/drawing/2014/main" id="{C1564D70-AE1E-269D-F79D-964C752B071E}"/>
              </a:ext>
            </a:extLst>
          </p:cNvPr>
          <p:cNvSpPr/>
          <p:nvPr/>
        </p:nvSpPr>
        <p:spPr>
          <a:xfrm flipH="1">
            <a:off x="5110163" y="5519247"/>
            <a:ext cx="0" cy="290943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8" name="AutoShape 53">
            <a:extLst>
              <a:ext uri="{FF2B5EF4-FFF2-40B4-BE49-F238E27FC236}">
                <a16:creationId xmlns:a16="http://schemas.microsoft.com/office/drawing/2014/main" id="{9846DF17-A39F-B37E-839A-2BFDE7C6CC18}"/>
              </a:ext>
            </a:extLst>
          </p:cNvPr>
          <p:cNvSpPr/>
          <p:nvPr/>
        </p:nvSpPr>
        <p:spPr>
          <a:xfrm flipH="1">
            <a:off x="5843588" y="5519247"/>
            <a:ext cx="0" cy="290943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9" name="AutoShape 54">
            <a:extLst>
              <a:ext uri="{FF2B5EF4-FFF2-40B4-BE49-F238E27FC236}">
                <a16:creationId xmlns:a16="http://schemas.microsoft.com/office/drawing/2014/main" id="{792969C7-8BAD-D622-FB61-C220BF1106F1}"/>
              </a:ext>
            </a:extLst>
          </p:cNvPr>
          <p:cNvSpPr/>
          <p:nvPr/>
        </p:nvSpPr>
        <p:spPr>
          <a:xfrm flipH="1">
            <a:off x="6650753" y="5519247"/>
            <a:ext cx="0" cy="290943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2" name="TextBox 57">
            <a:extLst>
              <a:ext uri="{FF2B5EF4-FFF2-40B4-BE49-F238E27FC236}">
                <a16:creationId xmlns:a16="http://schemas.microsoft.com/office/drawing/2014/main" id="{D9A02C8F-D4DC-204B-6F90-2956B99A722F}"/>
              </a:ext>
            </a:extLst>
          </p:cNvPr>
          <p:cNvSpPr txBox="1"/>
          <p:nvPr/>
        </p:nvSpPr>
        <p:spPr>
          <a:xfrm>
            <a:off x="4192164" y="4788267"/>
            <a:ext cx="3062924" cy="480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1"/>
              </a:lnSpc>
            </a:pPr>
            <a:r>
              <a:rPr lang="en-US" sz="1122" b="1" spc="-12" dirty="0" err="1">
                <a:solidFill>
                  <a:srgbClr val="B9050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情報名称などが大きく変わる</a:t>
            </a:r>
            <a:r>
              <a:rPr lang="en-US" sz="1122" b="1" spc="-12" dirty="0" err="1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ため</a:t>
            </a:r>
            <a:r>
              <a:rPr lang="en-US" sz="1122" b="1" spc="-12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、</a:t>
            </a:r>
          </a:p>
          <a:p>
            <a:pPr algn="l">
              <a:lnSpc>
                <a:spcPts val="2031"/>
              </a:lnSpc>
            </a:pPr>
            <a:r>
              <a:rPr lang="en-US" sz="1122" b="1" spc="-12" dirty="0" err="1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防災計画等の点検や見直しをお願いします</a:t>
            </a:r>
            <a:r>
              <a:rPr lang="en-US" sz="1122" b="1" spc="-12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。</a:t>
            </a:r>
          </a:p>
        </p:txBody>
      </p:sp>
      <p:sp>
        <p:nvSpPr>
          <p:cNvPr id="63" name="TextBox 58">
            <a:extLst>
              <a:ext uri="{FF2B5EF4-FFF2-40B4-BE49-F238E27FC236}">
                <a16:creationId xmlns:a16="http://schemas.microsoft.com/office/drawing/2014/main" id="{29CFCF71-6B05-F027-28D7-CE84EABDDF4E}"/>
              </a:ext>
            </a:extLst>
          </p:cNvPr>
          <p:cNvSpPr txBox="1"/>
          <p:nvPr/>
        </p:nvSpPr>
        <p:spPr>
          <a:xfrm rot="27123">
            <a:off x="1336519" y="4534174"/>
            <a:ext cx="1196447" cy="609781"/>
          </a:xfrm>
          <a:prstGeom prst="rect">
            <a:avLst/>
          </a:prstGeom>
        </p:spPr>
        <p:txBody>
          <a:bodyPr lIns="0" tIns="0" rIns="0" bIns="0" rtlCol="0" anchor="t">
            <a:prstTxWarp prst="textArchUp">
              <a:avLst/>
            </a:prstTxWarp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1200" b="1" spc="197" dirty="0" err="1">
                <a:solidFill>
                  <a:srgbClr val="FFFF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源柔ゴシック Heavy" panose="020B0702020203020207" pitchFamily="50" charset="-128"/>
                <a:sym typeface="ロダン EB"/>
              </a:rPr>
              <a:t>防災気象情報</a:t>
            </a:r>
            <a:endParaRPr lang="en-US" sz="1200" b="1" spc="197" dirty="0">
              <a:solidFill>
                <a:srgbClr val="FFFFFF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源柔ゴシック Heavy" panose="020B0702020203020207" pitchFamily="50" charset="-128"/>
              <a:sym typeface="ロダン EB"/>
            </a:endParaRPr>
          </a:p>
        </p:txBody>
      </p:sp>
      <p:sp>
        <p:nvSpPr>
          <p:cNvPr id="64" name="TextBox 59">
            <a:extLst>
              <a:ext uri="{FF2B5EF4-FFF2-40B4-BE49-F238E27FC236}">
                <a16:creationId xmlns:a16="http://schemas.microsoft.com/office/drawing/2014/main" id="{6F48A236-4974-2440-4DE4-A957D43EDA92}"/>
              </a:ext>
            </a:extLst>
          </p:cNvPr>
          <p:cNvSpPr txBox="1"/>
          <p:nvPr/>
        </p:nvSpPr>
        <p:spPr>
          <a:xfrm rot="27123">
            <a:off x="935786" y="5203285"/>
            <a:ext cx="1948727" cy="1476812"/>
          </a:xfrm>
          <a:prstGeom prst="rect">
            <a:avLst/>
          </a:prstGeom>
        </p:spPr>
        <p:txBody>
          <a:bodyPr lIns="0" tIns="0" rIns="0" bIns="0" rtlCol="0" anchor="t">
            <a:prstTxWarp prst="textArchDown">
              <a:avLst>
                <a:gd name="adj" fmla="val 21011577"/>
              </a:avLst>
            </a:prstTxWarp>
            <a:spAutoFit/>
          </a:bodyPr>
          <a:lstStyle/>
          <a:p>
            <a:pPr algn="ctr">
              <a:lnSpc>
                <a:spcPts val="1410"/>
              </a:lnSpc>
            </a:pPr>
            <a:r>
              <a:rPr lang="en-US" sz="1146" b="1" spc="262" dirty="0" err="1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源真ゴシック Heavy" panose="020B0702020203020207" pitchFamily="50" charset="-128"/>
                <a:sym typeface="UD丸ゴ_ラージ（N仕様） Bold"/>
              </a:rPr>
              <a:t>避難の判断がよりしやすく</a:t>
            </a:r>
            <a:endParaRPr lang="en-US" sz="1146" b="1" spc="262" dirty="0">
              <a:solidFill>
                <a:srgbClr val="FFFF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源真ゴシック Heavy" panose="020B0702020203020207" pitchFamily="50" charset="-128"/>
              <a:sym typeface="UD丸ゴ_ラージ（N仕様） Bold"/>
            </a:endParaRPr>
          </a:p>
        </p:txBody>
      </p:sp>
      <p:sp>
        <p:nvSpPr>
          <p:cNvPr id="65" name="TextBox 60">
            <a:extLst>
              <a:ext uri="{FF2B5EF4-FFF2-40B4-BE49-F238E27FC236}">
                <a16:creationId xmlns:a16="http://schemas.microsoft.com/office/drawing/2014/main" id="{5B3C7BE5-FE7C-C565-FBC7-EDBE86839ED8}"/>
              </a:ext>
            </a:extLst>
          </p:cNvPr>
          <p:cNvSpPr txBox="1"/>
          <p:nvPr/>
        </p:nvSpPr>
        <p:spPr>
          <a:xfrm rot="27503">
            <a:off x="714362" y="5319455"/>
            <a:ext cx="2526269" cy="963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5"/>
              </a:lnSpc>
            </a:pPr>
            <a:r>
              <a:rPr lang="en-US" sz="3773" spc="116" dirty="0" err="1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源真ゴシック Heavy" panose="020B0702020203020207" pitchFamily="50" charset="-128"/>
                <a:sym typeface="ロダン EB"/>
              </a:rPr>
              <a:t>レベルで</a:t>
            </a:r>
            <a:endParaRPr lang="en-US" sz="3773" spc="116" dirty="0">
              <a:solidFill>
                <a:srgbClr val="FFFF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源真ゴシック Heavy" panose="020B0702020203020207" pitchFamily="50" charset="-128"/>
              <a:sym typeface="ロダン EB"/>
            </a:endParaRPr>
          </a:p>
          <a:p>
            <a:pPr algn="ctr">
              <a:lnSpc>
                <a:spcPts val="3735"/>
              </a:lnSpc>
            </a:pPr>
            <a:r>
              <a:rPr lang="en-US" sz="3773" spc="116" dirty="0" err="1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源真ゴシック Heavy" panose="020B0702020203020207" pitchFamily="50" charset="-128"/>
                <a:sym typeface="ロダン EB"/>
              </a:rPr>
              <a:t>判断</a:t>
            </a:r>
            <a:r>
              <a:rPr lang="en-US" sz="3773" spc="116" dirty="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源真ゴシック Heavy" panose="020B0702020203020207" pitchFamily="50" charset="-128"/>
                <a:sym typeface="ロダン EB"/>
              </a:rPr>
              <a:t>！</a:t>
            </a:r>
          </a:p>
        </p:txBody>
      </p:sp>
      <p:sp>
        <p:nvSpPr>
          <p:cNvPr id="66" name="TextBox 61">
            <a:extLst>
              <a:ext uri="{FF2B5EF4-FFF2-40B4-BE49-F238E27FC236}">
                <a16:creationId xmlns:a16="http://schemas.microsoft.com/office/drawing/2014/main" id="{EAE8DA87-6D08-27E1-C1BD-7F85FC043E46}"/>
              </a:ext>
            </a:extLst>
          </p:cNvPr>
          <p:cNvSpPr txBox="1"/>
          <p:nvPr/>
        </p:nvSpPr>
        <p:spPr>
          <a:xfrm rot="27503">
            <a:off x="714927" y="4919618"/>
            <a:ext cx="2561588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22"/>
              </a:lnSpc>
            </a:pPr>
            <a:r>
              <a:rPr lang="en-US" sz="2019" spc="159" dirty="0" err="1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源柔ゴシック Heavy" panose="020B0702020203020207" pitchFamily="50" charset="-128"/>
                <a:sym typeface="ロダン EB"/>
              </a:rPr>
              <a:t>いつ逃げる</a:t>
            </a:r>
            <a:r>
              <a:rPr lang="en-US" sz="2019" spc="159" dirty="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源柔ゴシック Heavy" panose="020B0702020203020207" pitchFamily="50" charset="-128"/>
                <a:sym typeface="ロダン EB"/>
              </a:rPr>
              <a:t>？</a:t>
            </a:r>
          </a:p>
        </p:txBody>
      </p:sp>
      <p:sp>
        <p:nvSpPr>
          <p:cNvPr id="67" name="TextBox 62">
            <a:extLst>
              <a:ext uri="{FF2B5EF4-FFF2-40B4-BE49-F238E27FC236}">
                <a16:creationId xmlns:a16="http://schemas.microsoft.com/office/drawing/2014/main" id="{1BD05CA9-13B5-0BF8-508C-C7A1A2015799}"/>
              </a:ext>
            </a:extLst>
          </p:cNvPr>
          <p:cNvSpPr txBox="1"/>
          <p:nvPr/>
        </p:nvSpPr>
        <p:spPr>
          <a:xfrm>
            <a:off x="5110163" y="8618287"/>
            <a:ext cx="2888062" cy="153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"/>
              </a:lnSpc>
              <a:spcBef>
                <a:spcPct val="0"/>
              </a:spcBef>
            </a:pPr>
            <a:r>
              <a:rPr lang="en-US" sz="600" dirty="0">
                <a:solidFill>
                  <a:srgbClr val="000000"/>
                </a:solidFill>
                <a:latin typeface="UD丸ゴ_ラージ（N仕様） Light"/>
                <a:ea typeface="UD丸ゴ_ラージ（N仕様） Light"/>
                <a:cs typeface="UD丸ゴ_ラージ（N仕様） Light"/>
                <a:sym typeface="UD丸ゴ_ラージ（N仕様） Light"/>
              </a:rPr>
              <a:t>※</a:t>
            </a:r>
            <a:r>
              <a:rPr lang="en-US" sz="600" dirty="0" err="1">
                <a:solidFill>
                  <a:srgbClr val="000000"/>
                </a:solidFill>
                <a:latin typeface="UD丸ゴ_ラージ（N仕様） Light"/>
                <a:ea typeface="UD丸ゴ_ラージ（N仕様） Light"/>
                <a:cs typeface="UD丸ゴ_ラージ（N仕様） Light"/>
                <a:sym typeface="UD丸ゴ_ラージ（N仕様） Light"/>
              </a:rPr>
              <a:t>国土交通省または都道府県と共同で発表する洪水予報の対象河川</a:t>
            </a:r>
            <a:endParaRPr lang="en-US" sz="600" dirty="0">
              <a:solidFill>
                <a:srgbClr val="000000"/>
              </a:solidFill>
              <a:latin typeface="UD丸ゴ_ラージ（N仕様） Light"/>
              <a:ea typeface="UD丸ゴ_ラージ（N仕様） Light"/>
              <a:cs typeface="UD丸ゴ_ラージ（N仕様） Light"/>
              <a:sym typeface="UD丸ゴ_ラージ（N仕様） Light"/>
            </a:endParaRPr>
          </a:p>
        </p:txBody>
      </p:sp>
      <p:sp>
        <p:nvSpPr>
          <p:cNvPr id="68" name="TextBox 63">
            <a:extLst>
              <a:ext uri="{FF2B5EF4-FFF2-40B4-BE49-F238E27FC236}">
                <a16:creationId xmlns:a16="http://schemas.microsoft.com/office/drawing/2014/main" id="{391075CB-9693-D80B-E2A6-7738F5983A8B}"/>
              </a:ext>
            </a:extLst>
          </p:cNvPr>
          <p:cNvSpPr txBox="1"/>
          <p:nvPr/>
        </p:nvSpPr>
        <p:spPr>
          <a:xfrm>
            <a:off x="820768" y="8840125"/>
            <a:ext cx="2636318" cy="360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9"/>
              </a:lnSpc>
            </a:pPr>
            <a:r>
              <a:rPr lang="en-US" sz="1099" b="1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UD丸ゴ_ラージ（N仕様） Bold"/>
                <a:sym typeface="UD丸ゴ_ラージ（N仕様） Bold"/>
              </a:rPr>
              <a:t>「警戒レベル4相当」の情報は</a:t>
            </a:r>
          </a:p>
          <a:p>
            <a:pPr algn="l">
              <a:lnSpc>
                <a:spcPts val="1539"/>
              </a:lnSpc>
            </a:pPr>
            <a:r>
              <a:rPr lang="en-US" sz="1099" b="1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UD丸ゴ_ラージ（N仕様） Bold"/>
                <a:sym typeface="UD丸ゴ_ラージ（N仕様） Bold"/>
              </a:rPr>
              <a:t>「</a:t>
            </a:r>
            <a:r>
              <a:rPr lang="en-US" sz="1099" b="1" dirty="0" err="1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UD丸ゴ_ラージ（N仕様） Bold"/>
                <a:sym typeface="UD丸ゴ_ラージ（N仕様） Bold"/>
              </a:rPr>
              <a:t>危険警報」として発表されます</a:t>
            </a:r>
            <a:endParaRPr lang="en-US" sz="1099" b="1" dirty="0">
              <a:solidFill>
                <a:srgbClr val="545454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UD丸ゴ_ラージ（N仕様） Bold"/>
              <a:sym typeface="UD丸ゴ_ラージ（N仕様） Bold"/>
            </a:endParaRPr>
          </a:p>
        </p:txBody>
      </p:sp>
      <p:sp>
        <p:nvSpPr>
          <p:cNvPr id="69" name="TextBox 64">
            <a:extLst>
              <a:ext uri="{FF2B5EF4-FFF2-40B4-BE49-F238E27FC236}">
                <a16:creationId xmlns:a16="http://schemas.microsoft.com/office/drawing/2014/main" id="{F89FDAA7-7137-63FF-79A0-2DF0A7974487}"/>
              </a:ext>
            </a:extLst>
          </p:cNvPr>
          <p:cNvSpPr txBox="1"/>
          <p:nvPr/>
        </p:nvSpPr>
        <p:spPr>
          <a:xfrm>
            <a:off x="860169" y="7178675"/>
            <a:ext cx="2922051" cy="360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9"/>
              </a:lnSpc>
            </a:pPr>
            <a:r>
              <a:rPr lang="en-US" sz="1099" b="1" dirty="0" err="1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UD丸ゴ_ラージ（N仕様） Bold"/>
                <a:sym typeface="UD丸ゴ_ラージ（N仕様） Bold"/>
              </a:rPr>
              <a:t>警報・注意報の情報名に「レベル」が</a:t>
            </a:r>
            <a:endParaRPr lang="en-US" sz="1099" b="1" dirty="0">
              <a:solidFill>
                <a:srgbClr val="545454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UD丸ゴ_ラージ（N仕様） Bold"/>
              <a:sym typeface="UD丸ゴ_ラージ（N仕様） Bold"/>
            </a:endParaRPr>
          </a:p>
          <a:p>
            <a:pPr algn="l">
              <a:lnSpc>
                <a:spcPts val="1539"/>
              </a:lnSpc>
            </a:pPr>
            <a:r>
              <a:rPr lang="en-US" sz="1099" b="1" dirty="0" err="1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UD丸ゴ_ラージ（N仕様） Bold"/>
                <a:sym typeface="UD丸ゴ_ラージ（N仕様） Bold"/>
              </a:rPr>
              <a:t>付記されます</a:t>
            </a:r>
            <a:endParaRPr lang="en-US" sz="1099" b="1" dirty="0">
              <a:solidFill>
                <a:srgbClr val="545454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UD丸ゴ_ラージ（N仕様） Bold"/>
              <a:sym typeface="UD丸ゴ_ラージ（N仕様） Bold"/>
            </a:endParaRPr>
          </a:p>
        </p:txBody>
      </p:sp>
      <p:sp>
        <p:nvSpPr>
          <p:cNvPr id="70" name="TextBox 65">
            <a:extLst>
              <a:ext uri="{FF2B5EF4-FFF2-40B4-BE49-F238E27FC236}">
                <a16:creationId xmlns:a16="http://schemas.microsoft.com/office/drawing/2014/main" id="{DA307417-53F7-233F-BE19-A52AAC884657}"/>
              </a:ext>
            </a:extLst>
          </p:cNvPr>
          <p:cNvSpPr txBox="1"/>
          <p:nvPr/>
        </p:nvSpPr>
        <p:spPr>
          <a:xfrm>
            <a:off x="4413534" y="7167156"/>
            <a:ext cx="2922051" cy="360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9"/>
              </a:lnSpc>
            </a:pPr>
            <a:r>
              <a:rPr lang="en-US" sz="1099" b="1" dirty="0" err="1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UD丸ゴ_ラージ（N仕様） Bold"/>
                <a:sym typeface="UD丸ゴ_ラージ（N仕様） Bold"/>
              </a:rPr>
              <a:t>河川の氾濫の危険度の伝え方が</a:t>
            </a:r>
            <a:endParaRPr lang="en-US" sz="1099" b="1" dirty="0">
              <a:solidFill>
                <a:srgbClr val="545454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UD丸ゴ_ラージ（N仕様） Bold"/>
              <a:sym typeface="UD丸ゴ_ラージ（N仕様） Bold"/>
            </a:endParaRPr>
          </a:p>
          <a:p>
            <a:pPr algn="l">
              <a:lnSpc>
                <a:spcPts val="1539"/>
              </a:lnSpc>
            </a:pPr>
            <a:r>
              <a:rPr lang="en-US" sz="1099" b="1" dirty="0" err="1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UD丸ゴ_ラージ（N仕様） Bold"/>
                <a:sym typeface="UD丸ゴ_ラージ（N仕様） Bold"/>
              </a:rPr>
              <a:t>変わります</a:t>
            </a:r>
            <a:r>
              <a:rPr lang="en-US" sz="1099" b="1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UD丸ゴ_ラージ（N仕様） Bold"/>
                <a:sym typeface="UD丸ゴ_ラージ（N仕様） Bold"/>
              </a:rPr>
              <a:t> (</a:t>
            </a:r>
            <a:r>
              <a:rPr lang="en-US" sz="1099" b="1" u="sng" dirty="0" err="1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UD丸ゴ_ラージ（N仕様） Bold"/>
                <a:sym typeface="UD丸ゴ_ラージ（N仕様） Bold"/>
              </a:rPr>
              <a:t>特別警報の新設</a:t>
            </a:r>
            <a:r>
              <a:rPr lang="en-US" sz="1099" b="1" dirty="0" err="1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UD丸ゴ_ラージ（N仕様） Bold"/>
                <a:sym typeface="UD丸ゴ_ラージ（N仕様） Bold"/>
              </a:rPr>
              <a:t>など</a:t>
            </a:r>
            <a:r>
              <a:rPr lang="en-US" sz="1099" b="1" dirty="0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UD丸ゴ_ラージ（N仕様） Bold"/>
                <a:sym typeface="UD丸ゴ_ラージ（N仕様） Bold"/>
              </a:rPr>
              <a:t>)</a:t>
            </a:r>
          </a:p>
        </p:txBody>
      </p:sp>
      <p:sp>
        <p:nvSpPr>
          <p:cNvPr id="71" name="TextBox 66">
            <a:extLst>
              <a:ext uri="{FF2B5EF4-FFF2-40B4-BE49-F238E27FC236}">
                <a16:creationId xmlns:a16="http://schemas.microsoft.com/office/drawing/2014/main" id="{02A41FC0-F5CB-1126-4B77-83E611B8B195}"/>
              </a:ext>
            </a:extLst>
          </p:cNvPr>
          <p:cNvSpPr txBox="1"/>
          <p:nvPr/>
        </p:nvSpPr>
        <p:spPr>
          <a:xfrm>
            <a:off x="4442760" y="8830129"/>
            <a:ext cx="2636318" cy="360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9"/>
              </a:lnSpc>
            </a:pPr>
            <a:r>
              <a:rPr lang="en-US" sz="1099" b="1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UD丸ゴ_ラージ（N仕様） Bold"/>
                <a:sym typeface="UD丸ゴ_ラージ（N仕様） Bold"/>
              </a:rPr>
              <a:t>線状降水帯の発生などは</a:t>
            </a:r>
          </a:p>
          <a:p>
            <a:pPr algn="l">
              <a:lnSpc>
                <a:spcPts val="1539"/>
              </a:lnSpc>
            </a:pPr>
            <a:r>
              <a:rPr lang="en-US" sz="1099" b="1">
                <a:solidFill>
                  <a:srgbClr val="5454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UD丸ゴ_ラージ（N仕様） Bold"/>
                <a:sym typeface="UD丸ゴ_ラージ（N仕様） Bold"/>
              </a:rPr>
              <a:t>「気象防災速報」として発表します</a:t>
            </a:r>
          </a:p>
        </p:txBody>
      </p:sp>
      <p:sp>
        <p:nvSpPr>
          <p:cNvPr id="72" name="TextBox 67">
            <a:extLst>
              <a:ext uri="{FF2B5EF4-FFF2-40B4-BE49-F238E27FC236}">
                <a16:creationId xmlns:a16="http://schemas.microsoft.com/office/drawing/2014/main" id="{757C946F-960C-70BD-4FAD-8082461D3084}"/>
              </a:ext>
            </a:extLst>
          </p:cNvPr>
          <p:cNvSpPr txBox="1"/>
          <p:nvPr/>
        </p:nvSpPr>
        <p:spPr>
          <a:xfrm>
            <a:off x="3503264" y="5458681"/>
            <a:ext cx="218008" cy="1308568"/>
          </a:xfrm>
          <a:prstGeom prst="rect">
            <a:avLst/>
          </a:prstGeom>
        </p:spPr>
        <p:txBody>
          <a:bodyPr vert="eaVert"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 b="1" dirty="0">
                <a:solidFill>
                  <a:srgbClr val="545454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Rounded M+ 1p Bold"/>
                <a:sym typeface="Rounded M+ 1p Bold"/>
              </a:rPr>
              <a:t>【</a:t>
            </a:r>
            <a:r>
              <a:rPr lang="ja-JP" altLang="en-US" sz="1199" b="1" dirty="0">
                <a:solidFill>
                  <a:srgbClr val="545454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Rounded M+ 1p Bold"/>
                <a:sym typeface="Rounded M+ 1p Bold"/>
              </a:rPr>
              <a:t>　</a:t>
            </a:r>
            <a:r>
              <a:rPr lang="en-US" sz="1199" b="1" dirty="0">
                <a:solidFill>
                  <a:srgbClr val="545454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Rounded M+ 1p Bold"/>
                <a:sym typeface="Rounded M+ 1p Bold"/>
              </a:rPr>
              <a:t>一 覧 表</a:t>
            </a:r>
            <a:r>
              <a:rPr lang="ja-JP" altLang="en-US" sz="1199" b="1" dirty="0">
                <a:solidFill>
                  <a:srgbClr val="545454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Rounded M+ 1p Bold"/>
                <a:sym typeface="Rounded M+ 1p Bold"/>
              </a:rPr>
              <a:t>　</a:t>
            </a:r>
            <a:r>
              <a:rPr lang="en-US" sz="1199" b="1" dirty="0">
                <a:solidFill>
                  <a:srgbClr val="545454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Rounded M+ 1p Bold"/>
                <a:sym typeface="Rounded M+ 1p Bold"/>
              </a:rPr>
              <a:t>】</a:t>
            </a:r>
          </a:p>
        </p:txBody>
      </p:sp>
      <p:sp>
        <p:nvSpPr>
          <p:cNvPr id="73" name="TextBox 68">
            <a:extLst>
              <a:ext uri="{FF2B5EF4-FFF2-40B4-BE49-F238E27FC236}">
                <a16:creationId xmlns:a16="http://schemas.microsoft.com/office/drawing/2014/main" id="{CC5CB8AA-2840-3FC9-E155-C1F237CFA7CE}"/>
              </a:ext>
            </a:extLst>
          </p:cNvPr>
          <p:cNvSpPr txBox="1"/>
          <p:nvPr/>
        </p:nvSpPr>
        <p:spPr>
          <a:xfrm>
            <a:off x="1826798" y="8589712"/>
            <a:ext cx="1417590" cy="89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"/>
              </a:lnSpc>
              <a:spcBef>
                <a:spcPct val="0"/>
              </a:spcBef>
            </a:pPr>
            <a:r>
              <a:rPr lang="en-US" sz="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UD丸ゴ_ラージ（N仕様） Light"/>
                <a:sym typeface="UD丸ゴ_ラージ（N仕様） Light"/>
              </a:rPr>
              <a:t>警戒レベル３（高齢者等避難）に相当</a:t>
            </a:r>
          </a:p>
        </p:txBody>
      </p:sp>
      <p:sp>
        <p:nvSpPr>
          <p:cNvPr id="74" name="TextBox 70">
            <a:extLst>
              <a:ext uri="{FF2B5EF4-FFF2-40B4-BE49-F238E27FC236}">
                <a16:creationId xmlns:a16="http://schemas.microsoft.com/office/drawing/2014/main" id="{0704562E-3590-9052-A67A-A8AB09B1C834}"/>
              </a:ext>
            </a:extLst>
          </p:cNvPr>
          <p:cNvSpPr txBox="1"/>
          <p:nvPr/>
        </p:nvSpPr>
        <p:spPr>
          <a:xfrm>
            <a:off x="5554650" y="10591598"/>
            <a:ext cx="710445" cy="106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6"/>
              </a:lnSpc>
              <a:spcBef>
                <a:spcPct val="0"/>
              </a:spcBef>
            </a:pPr>
            <a:r>
              <a:rPr lang="en-US" sz="604" b="1" spc="194" dirty="0" err="1">
                <a:solidFill>
                  <a:srgbClr val="FFFFFF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詳しくはこちら</a:t>
            </a:r>
            <a:endParaRPr lang="en-US" sz="604" b="1" spc="194" dirty="0">
              <a:solidFill>
                <a:srgbClr val="FFFFFF"/>
              </a:solidFill>
              <a:latin typeface="Noto Sans JP Bold"/>
              <a:ea typeface="Noto Sans JP Bold"/>
              <a:cs typeface="Noto Sans JP Bold"/>
              <a:sym typeface="Noto Sans JP Bold"/>
            </a:endParaRPr>
          </a:p>
        </p:txBody>
      </p:sp>
      <p:sp>
        <p:nvSpPr>
          <p:cNvPr id="75" name="TextBox 69">
            <a:extLst>
              <a:ext uri="{FF2B5EF4-FFF2-40B4-BE49-F238E27FC236}">
                <a16:creationId xmlns:a16="http://schemas.microsoft.com/office/drawing/2014/main" id="{68B74CBE-3AA5-EC9C-9803-8523F1639BD8}"/>
              </a:ext>
            </a:extLst>
          </p:cNvPr>
          <p:cNvSpPr txBox="1"/>
          <p:nvPr/>
        </p:nvSpPr>
        <p:spPr>
          <a:xfrm>
            <a:off x="4967262" y="634433"/>
            <a:ext cx="2231380" cy="4494672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 anchor="t">
            <a:spAutoFit/>
          </a:bodyPr>
          <a:lstStyle/>
          <a:p>
            <a:pPr algn="l">
              <a:lnSpc>
                <a:spcPts val="5773"/>
              </a:lnSpc>
            </a:pPr>
            <a:r>
              <a:rPr lang="en-US" sz="3800" b="1" spc="290" dirty="0">
                <a:solidFill>
                  <a:schemeClr val="bg1"/>
                </a:solidFill>
                <a:effectLst>
                  <a:glow rad="254000">
                    <a:schemeClr val="accent4">
                      <a:lumMod val="60000"/>
                      <a:lumOff val="40000"/>
                      <a:alpha val="39000"/>
                    </a:schemeClr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源柔ゴシック Heavy" panose="020B0702020203020207" pitchFamily="50" charset="-128"/>
                <a:sym typeface="UD丸ゴ_ラージ（N仕様） Ultra-Bold"/>
              </a:rPr>
              <a:t>令和８年より</a:t>
            </a:r>
          </a:p>
          <a:p>
            <a:pPr algn="l">
              <a:lnSpc>
                <a:spcPts val="5773"/>
              </a:lnSpc>
            </a:pPr>
            <a:r>
              <a:rPr lang="en-US" sz="3800" b="1" spc="290" dirty="0" err="1">
                <a:solidFill>
                  <a:schemeClr val="bg1"/>
                </a:solidFill>
                <a:effectLst>
                  <a:glow rad="254000">
                    <a:schemeClr val="accent4">
                      <a:lumMod val="60000"/>
                      <a:lumOff val="40000"/>
                      <a:alpha val="39000"/>
                    </a:schemeClr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源柔ゴシック Heavy" panose="020B0702020203020207" pitchFamily="50" charset="-128"/>
                <a:sym typeface="UD丸ゴ_ラージ（N仕様） Ultra-Bold"/>
              </a:rPr>
              <a:t>気象の警報などが</a:t>
            </a:r>
            <a:endParaRPr lang="en-US" sz="3800" b="1" spc="290" dirty="0">
              <a:solidFill>
                <a:schemeClr val="bg1"/>
              </a:solidFill>
              <a:effectLst>
                <a:glow rad="254000">
                  <a:schemeClr val="accent4">
                    <a:lumMod val="60000"/>
                    <a:lumOff val="40000"/>
                    <a:alpha val="39000"/>
                  </a:schemeClr>
                </a:glo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源柔ゴシック Heavy" panose="020B0702020203020207" pitchFamily="50" charset="-128"/>
              <a:sym typeface="UD丸ゴ_ラージ（N仕様） Ultra-Bold"/>
            </a:endParaRPr>
          </a:p>
          <a:p>
            <a:pPr algn="l">
              <a:lnSpc>
                <a:spcPts val="5773"/>
              </a:lnSpc>
            </a:pPr>
            <a:r>
              <a:rPr lang="en-US" sz="3800" b="1" spc="290" dirty="0" err="1">
                <a:solidFill>
                  <a:schemeClr val="bg1"/>
                </a:solidFill>
                <a:effectLst>
                  <a:glow rad="254000">
                    <a:schemeClr val="accent4">
                      <a:lumMod val="60000"/>
                      <a:lumOff val="40000"/>
                      <a:alpha val="39000"/>
                    </a:schemeClr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源柔ゴシック Heavy" panose="020B0702020203020207" pitchFamily="50" charset="-128"/>
                <a:sym typeface="UD丸ゴ_ラージ（N仕様） Ultra-Bold"/>
              </a:rPr>
              <a:t>大きく変わります</a:t>
            </a:r>
            <a:endParaRPr lang="en-US" sz="3800" b="1" spc="290" dirty="0">
              <a:solidFill>
                <a:schemeClr val="bg1"/>
              </a:solidFill>
              <a:effectLst>
                <a:glow rad="254000">
                  <a:schemeClr val="accent4">
                    <a:lumMod val="60000"/>
                    <a:lumOff val="40000"/>
                    <a:alpha val="39000"/>
                  </a:schemeClr>
                </a:glo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源柔ゴシック Heavy" panose="020B0702020203020207" pitchFamily="50" charset="-128"/>
              <a:sym typeface="UD丸ゴ_ラージ（N仕様） Ultra-Bold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5A4C8F2-074B-5BB9-E260-C71068D01E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3444" y="5384313"/>
            <a:ext cx="3510944" cy="160417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C1F6BFA-CABD-1A95-D3EB-1EA9422026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0238" y="10235731"/>
            <a:ext cx="366711" cy="36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13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18C8B350-E5EA-356B-B06F-73AB46B14CC5}"/>
              </a:ext>
            </a:extLst>
          </p:cNvPr>
          <p:cNvSpPr/>
          <p:nvPr/>
        </p:nvSpPr>
        <p:spPr>
          <a:xfrm>
            <a:off x="1" y="-186711"/>
            <a:ext cx="7556500" cy="2585779"/>
          </a:xfrm>
          <a:custGeom>
            <a:avLst/>
            <a:gdLst/>
            <a:ahLst/>
            <a:cxnLst/>
            <a:rect l="l" t="t" r="r" b="b"/>
            <a:pathLst>
              <a:path w="3020317" h="926685">
                <a:moveTo>
                  <a:pt x="0" y="0"/>
                </a:moveTo>
                <a:lnTo>
                  <a:pt x="3020317" y="0"/>
                </a:lnTo>
                <a:lnTo>
                  <a:pt x="3020317" y="926685"/>
                </a:lnTo>
                <a:lnTo>
                  <a:pt x="0" y="926685"/>
                </a:lnTo>
                <a:close/>
              </a:path>
            </a:pathLst>
          </a:custGeom>
          <a:solidFill>
            <a:srgbClr val="096DBB"/>
          </a:solidFill>
        </p:spPr>
        <p:txBody>
          <a:bodyPr/>
          <a:lstStyle/>
          <a:p>
            <a:endParaRPr lang="ja-JP" altLang="en-US">
              <a:latin typeface="源真ゴシック Heavy" panose="020B0702020203020207" pitchFamily="50" charset="-128"/>
              <a:ea typeface="源真ゴシック Heavy" panose="020B0702020203020207" pitchFamily="50" charset="-128"/>
              <a:cs typeface="源真ゴシック Heavy" panose="020B0702020203020207" pitchFamily="50" charset="-128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D95D338-000C-5741-2E09-5382FD889B48}"/>
              </a:ext>
            </a:extLst>
          </p:cNvPr>
          <p:cNvSpPr/>
          <p:nvPr/>
        </p:nvSpPr>
        <p:spPr>
          <a:xfrm>
            <a:off x="0" y="2257792"/>
            <a:ext cx="642864" cy="931893"/>
          </a:xfrm>
          <a:custGeom>
            <a:avLst/>
            <a:gdLst/>
            <a:ahLst/>
            <a:cxnLst/>
            <a:rect l="l" t="t" r="r" b="b"/>
            <a:pathLst>
              <a:path w="1056198" h="1044676">
                <a:moveTo>
                  <a:pt x="0" y="0"/>
                </a:moveTo>
                <a:lnTo>
                  <a:pt x="1056199" y="0"/>
                </a:lnTo>
                <a:lnTo>
                  <a:pt x="1056199" y="1044676"/>
                </a:lnTo>
                <a:lnTo>
                  <a:pt x="0" y="104467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59000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7E41F5D-738F-15E0-3CC2-784801D76610}"/>
              </a:ext>
            </a:extLst>
          </p:cNvPr>
          <p:cNvSpPr/>
          <p:nvPr/>
        </p:nvSpPr>
        <p:spPr>
          <a:xfrm rot="-5400000">
            <a:off x="6778385" y="-122535"/>
            <a:ext cx="842292" cy="713938"/>
          </a:xfrm>
          <a:custGeom>
            <a:avLst/>
            <a:gdLst/>
            <a:ahLst/>
            <a:cxnLst/>
            <a:rect l="l" t="t" r="r" b="b"/>
            <a:pathLst>
              <a:path w="905761" h="895880">
                <a:moveTo>
                  <a:pt x="0" y="0"/>
                </a:moveTo>
                <a:lnTo>
                  <a:pt x="905761" y="0"/>
                </a:lnTo>
                <a:lnTo>
                  <a:pt x="905761" y="895880"/>
                </a:lnTo>
                <a:lnTo>
                  <a:pt x="0" y="89588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l="-1000" t="-1000" r="-29000" b="-46000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0BA9DC77-E20C-A51D-83CA-D5E44B53EBA9}"/>
              </a:ext>
            </a:extLst>
          </p:cNvPr>
          <p:cNvSpPr txBox="1"/>
          <p:nvPr/>
        </p:nvSpPr>
        <p:spPr>
          <a:xfrm>
            <a:off x="1898510" y="1911250"/>
            <a:ext cx="3194140" cy="412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86"/>
              </a:lnSpc>
            </a:pPr>
            <a:r>
              <a:rPr lang="en-US" sz="1204" b="1" spc="387" dirty="0" err="1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Bold"/>
                <a:sym typeface="スーラ（N仕様） Bold"/>
              </a:rPr>
              <a:t>災害が起きる前に何をすべきか</a:t>
            </a:r>
            <a:r>
              <a:rPr lang="en-US" sz="1204" b="1" spc="387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Bold"/>
                <a:sym typeface="スーラ（N仕様） Bold"/>
              </a:rPr>
              <a:t>、</a:t>
            </a:r>
          </a:p>
          <a:p>
            <a:pPr algn="l">
              <a:lnSpc>
                <a:spcPts val="1686"/>
              </a:lnSpc>
              <a:spcBef>
                <a:spcPct val="0"/>
              </a:spcBef>
            </a:pPr>
            <a:r>
              <a:rPr lang="en-US" sz="1204" b="1" spc="387" dirty="0" err="1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Bold"/>
                <a:sym typeface="スーラ（N仕様） Bold"/>
              </a:rPr>
              <a:t>レベルごとにチェック</a:t>
            </a:r>
            <a:r>
              <a:rPr lang="en-US" sz="1204" b="1" spc="387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Bold"/>
                <a:sym typeface="スーラ（N仕様） Bold"/>
              </a:rPr>
              <a:t>！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84F6C2DD-00A7-B1D8-E5CE-48923A3AC08C}"/>
              </a:ext>
            </a:extLst>
          </p:cNvPr>
          <p:cNvSpPr/>
          <p:nvPr/>
        </p:nvSpPr>
        <p:spPr>
          <a:xfrm flipH="1">
            <a:off x="3801763" y="6742046"/>
            <a:ext cx="18988" cy="2604781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A6FE0812-C742-C56E-E3C2-304F8B5CF029}"/>
              </a:ext>
            </a:extLst>
          </p:cNvPr>
          <p:cNvGrpSpPr/>
          <p:nvPr/>
        </p:nvGrpSpPr>
        <p:grpSpPr>
          <a:xfrm>
            <a:off x="400531" y="6072717"/>
            <a:ext cx="3277298" cy="3968015"/>
            <a:chOff x="0" y="0"/>
            <a:chExt cx="1174510" cy="1422047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D6B1CCF-8B0E-851E-293A-F529608666A6}"/>
                </a:ext>
              </a:extLst>
            </p:cNvPr>
            <p:cNvSpPr/>
            <p:nvPr/>
          </p:nvSpPr>
          <p:spPr>
            <a:xfrm>
              <a:off x="0" y="0"/>
              <a:ext cx="1174510" cy="1422047"/>
            </a:xfrm>
            <a:custGeom>
              <a:avLst/>
              <a:gdLst/>
              <a:ahLst/>
              <a:cxnLst/>
              <a:rect l="l" t="t" r="r" b="b"/>
              <a:pathLst>
                <a:path w="1174510" h="1422047">
                  <a:moveTo>
                    <a:pt x="87405" y="0"/>
                  </a:moveTo>
                  <a:lnTo>
                    <a:pt x="1087105" y="0"/>
                  </a:lnTo>
                  <a:cubicBezTo>
                    <a:pt x="1135377" y="0"/>
                    <a:pt x="1174510" y="39132"/>
                    <a:pt x="1174510" y="87405"/>
                  </a:cubicBezTo>
                  <a:lnTo>
                    <a:pt x="1174510" y="1334642"/>
                  </a:lnTo>
                  <a:cubicBezTo>
                    <a:pt x="1174510" y="1382915"/>
                    <a:pt x="1135377" y="1422047"/>
                    <a:pt x="1087105" y="1422047"/>
                  </a:cubicBezTo>
                  <a:lnTo>
                    <a:pt x="87405" y="1422047"/>
                  </a:lnTo>
                  <a:cubicBezTo>
                    <a:pt x="39132" y="1422047"/>
                    <a:pt x="0" y="1382915"/>
                    <a:pt x="0" y="1334642"/>
                  </a:cubicBezTo>
                  <a:lnTo>
                    <a:pt x="0" y="87405"/>
                  </a:lnTo>
                  <a:cubicBezTo>
                    <a:pt x="0" y="39132"/>
                    <a:pt x="39132" y="0"/>
                    <a:pt x="87405" y="0"/>
                  </a:cubicBezTo>
                  <a:close/>
                </a:path>
              </a:pathLst>
            </a:custGeom>
            <a:solidFill>
              <a:srgbClr val="FBEDE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8B5D03F5-64EE-62C9-0E5D-2EC3C9DFDF0E}"/>
                </a:ext>
              </a:extLst>
            </p:cNvPr>
            <p:cNvSpPr txBox="1"/>
            <p:nvPr/>
          </p:nvSpPr>
          <p:spPr>
            <a:xfrm>
              <a:off x="0" y="-133350"/>
              <a:ext cx="1174510" cy="1555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45"/>
                </a:lnSpc>
              </a:pPr>
              <a:endParaRPr/>
            </a:p>
          </p:txBody>
        </p:sp>
      </p:grpSp>
      <p:sp>
        <p:nvSpPr>
          <p:cNvPr id="15" name="AutoShape 13">
            <a:extLst>
              <a:ext uri="{FF2B5EF4-FFF2-40B4-BE49-F238E27FC236}">
                <a16:creationId xmlns:a16="http://schemas.microsoft.com/office/drawing/2014/main" id="{E5173F6C-B051-650B-44C5-216F5EE8D750}"/>
              </a:ext>
            </a:extLst>
          </p:cNvPr>
          <p:cNvSpPr/>
          <p:nvPr/>
        </p:nvSpPr>
        <p:spPr>
          <a:xfrm>
            <a:off x="845288" y="6466878"/>
            <a:ext cx="2124396" cy="0"/>
          </a:xfrm>
          <a:prstGeom prst="line">
            <a:avLst/>
          </a:prstGeom>
          <a:ln w="114300" cap="rnd">
            <a:solidFill>
              <a:srgbClr val="F4847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0D064E23-AFDA-B271-8755-91AB5A0AB8DD}"/>
              </a:ext>
            </a:extLst>
          </p:cNvPr>
          <p:cNvSpPr/>
          <p:nvPr/>
        </p:nvSpPr>
        <p:spPr>
          <a:xfrm>
            <a:off x="6684312" y="5810106"/>
            <a:ext cx="872188" cy="903065"/>
          </a:xfrm>
          <a:custGeom>
            <a:avLst/>
            <a:gdLst/>
            <a:ahLst/>
            <a:cxnLst/>
            <a:rect l="l" t="t" r="r" b="b"/>
            <a:pathLst>
              <a:path w="1056198" h="1044676">
                <a:moveTo>
                  <a:pt x="0" y="0"/>
                </a:moveTo>
                <a:lnTo>
                  <a:pt x="1056198" y="0"/>
                </a:lnTo>
                <a:lnTo>
                  <a:pt x="1056198" y="1044676"/>
                </a:lnTo>
                <a:lnTo>
                  <a:pt x="0" y="1044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7" name="AutoShape 15">
            <a:extLst>
              <a:ext uri="{FF2B5EF4-FFF2-40B4-BE49-F238E27FC236}">
                <a16:creationId xmlns:a16="http://schemas.microsoft.com/office/drawing/2014/main" id="{8BD9887D-DB92-3B80-708A-24798A2A6759}"/>
              </a:ext>
            </a:extLst>
          </p:cNvPr>
          <p:cNvSpPr/>
          <p:nvPr/>
        </p:nvSpPr>
        <p:spPr>
          <a:xfrm>
            <a:off x="845288" y="6767054"/>
            <a:ext cx="2124396" cy="0"/>
          </a:xfrm>
          <a:prstGeom prst="line">
            <a:avLst/>
          </a:prstGeom>
          <a:ln w="114300" cap="rnd">
            <a:solidFill>
              <a:srgbClr val="FD958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AutoShape 16">
            <a:extLst>
              <a:ext uri="{FF2B5EF4-FFF2-40B4-BE49-F238E27FC236}">
                <a16:creationId xmlns:a16="http://schemas.microsoft.com/office/drawing/2014/main" id="{D10508DA-B3B6-3887-E8EA-85D781D10AE2}"/>
              </a:ext>
            </a:extLst>
          </p:cNvPr>
          <p:cNvSpPr/>
          <p:nvPr/>
        </p:nvSpPr>
        <p:spPr>
          <a:xfrm flipV="1">
            <a:off x="606922" y="422923"/>
            <a:ext cx="3342416" cy="678773"/>
          </a:xfrm>
          <a:prstGeom prst="line">
            <a:avLst/>
          </a:prstGeom>
          <a:ln w="114300" cap="rnd">
            <a:solidFill>
              <a:srgbClr val="FDEA6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AutoShape 17">
            <a:extLst>
              <a:ext uri="{FF2B5EF4-FFF2-40B4-BE49-F238E27FC236}">
                <a16:creationId xmlns:a16="http://schemas.microsoft.com/office/drawing/2014/main" id="{26753A55-BB90-8176-8B9E-A38268BA8B34}"/>
              </a:ext>
            </a:extLst>
          </p:cNvPr>
          <p:cNvSpPr/>
          <p:nvPr/>
        </p:nvSpPr>
        <p:spPr>
          <a:xfrm flipV="1">
            <a:off x="305451" y="1243506"/>
            <a:ext cx="4411235" cy="846939"/>
          </a:xfrm>
          <a:prstGeom prst="line">
            <a:avLst/>
          </a:prstGeom>
          <a:ln w="247650" cap="rnd">
            <a:solidFill>
              <a:srgbClr val="FDEA6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0" name="Group 18">
            <a:extLst>
              <a:ext uri="{FF2B5EF4-FFF2-40B4-BE49-F238E27FC236}">
                <a16:creationId xmlns:a16="http://schemas.microsoft.com/office/drawing/2014/main" id="{B5BF04CD-ECA8-A1A3-8EAA-793EFBA0FB28}"/>
              </a:ext>
            </a:extLst>
          </p:cNvPr>
          <p:cNvGrpSpPr/>
          <p:nvPr/>
        </p:nvGrpSpPr>
        <p:grpSpPr>
          <a:xfrm>
            <a:off x="3949338" y="6051543"/>
            <a:ext cx="3277298" cy="3968015"/>
            <a:chOff x="0" y="0"/>
            <a:chExt cx="1174510" cy="1422047"/>
          </a:xfrm>
        </p:grpSpPr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522E7AE8-691F-5B2C-FC7C-78B3FD2A61E4}"/>
                </a:ext>
              </a:extLst>
            </p:cNvPr>
            <p:cNvSpPr/>
            <p:nvPr/>
          </p:nvSpPr>
          <p:spPr>
            <a:xfrm>
              <a:off x="0" y="0"/>
              <a:ext cx="1174510" cy="1422047"/>
            </a:xfrm>
            <a:custGeom>
              <a:avLst/>
              <a:gdLst/>
              <a:ahLst/>
              <a:cxnLst/>
              <a:rect l="l" t="t" r="r" b="b"/>
              <a:pathLst>
                <a:path w="1174510" h="1422047">
                  <a:moveTo>
                    <a:pt x="87405" y="0"/>
                  </a:moveTo>
                  <a:lnTo>
                    <a:pt x="1087105" y="0"/>
                  </a:lnTo>
                  <a:cubicBezTo>
                    <a:pt x="1135377" y="0"/>
                    <a:pt x="1174510" y="39132"/>
                    <a:pt x="1174510" y="87405"/>
                  </a:cubicBezTo>
                  <a:lnTo>
                    <a:pt x="1174510" y="1334642"/>
                  </a:lnTo>
                  <a:cubicBezTo>
                    <a:pt x="1174510" y="1382915"/>
                    <a:pt x="1135377" y="1422047"/>
                    <a:pt x="1087105" y="1422047"/>
                  </a:cubicBezTo>
                  <a:lnTo>
                    <a:pt x="87405" y="1422047"/>
                  </a:lnTo>
                  <a:cubicBezTo>
                    <a:pt x="39132" y="1422047"/>
                    <a:pt x="0" y="1382915"/>
                    <a:pt x="0" y="1334642"/>
                  </a:cubicBezTo>
                  <a:lnTo>
                    <a:pt x="0" y="87405"/>
                  </a:lnTo>
                  <a:cubicBezTo>
                    <a:pt x="0" y="39132"/>
                    <a:pt x="39132" y="0"/>
                    <a:pt x="87405" y="0"/>
                  </a:cubicBezTo>
                  <a:close/>
                </a:path>
              </a:pathLst>
            </a:custGeom>
            <a:solidFill>
              <a:srgbClr val="F5F1E3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D94111C7-E2E6-4FE9-464C-D261D28F3A3D}"/>
                </a:ext>
              </a:extLst>
            </p:cNvPr>
            <p:cNvSpPr txBox="1"/>
            <p:nvPr/>
          </p:nvSpPr>
          <p:spPr>
            <a:xfrm>
              <a:off x="0" y="-133350"/>
              <a:ext cx="1174510" cy="1555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45"/>
                </a:lnSpc>
              </a:pPr>
              <a:endParaRPr/>
            </a:p>
          </p:txBody>
        </p:sp>
      </p:grpSp>
      <p:sp>
        <p:nvSpPr>
          <p:cNvPr id="23" name="AutoShape 21">
            <a:extLst>
              <a:ext uri="{FF2B5EF4-FFF2-40B4-BE49-F238E27FC236}">
                <a16:creationId xmlns:a16="http://schemas.microsoft.com/office/drawing/2014/main" id="{468DA9B1-F6C1-1C50-2E19-6F61B2AFBECA}"/>
              </a:ext>
            </a:extLst>
          </p:cNvPr>
          <p:cNvSpPr/>
          <p:nvPr/>
        </p:nvSpPr>
        <p:spPr>
          <a:xfrm>
            <a:off x="4203614" y="6465919"/>
            <a:ext cx="2645298" cy="0"/>
          </a:xfrm>
          <a:prstGeom prst="line">
            <a:avLst/>
          </a:prstGeom>
          <a:ln w="114300" cap="rnd">
            <a:solidFill>
              <a:srgbClr val="F4847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AutoShape 22">
            <a:extLst>
              <a:ext uri="{FF2B5EF4-FFF2-40B4-BE49-F238E27FC236}">
                <a16:creationId xmlns:a16="http://schemas.microsoft.com/office/drawing/2014/main" id="{B70D8D49-C0E6-DA79-F5B3-D5EE16B47D5E}"/>
              </a:ext>
            </a:extLst>
          </p:cNvPr>
          <p:cNvSpPr/>
          <p:nvPr/>
        </p:nvSpPr>
        <p:spPr>
          <a:xfrm>
            <a:off x="4217633" y="6766094"/>
            <a:ext cx="2631279" cy="960"/>
          </a:xfrm>
          <a:prstGeom prst="line">
            <a:avLst/>
          </a:prstGeom>
          <a:ln w="114300" cap="rnd">
            <a:solidFill>
              <a:srgbClr val="FD958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7752E056-9955-88CC-57A4-D591B3A9F244}"/>
              </a:ext>
            </a:extLst>
          </p:cNvPr>
          <p:cNvSpPr/>
          <p:nvPr/>
        </p:nvSpPr>
        <p:spPr>
          <a:xfrm>
            <a:off x="0" y="10204646"/>
            <a:ext cx="7556500" cy="488754"/>
          </a:xfrm>
          <a:custGeom>
            <a:avLst/>
            <a:gdLst/>
            <a:ahLst/>
            <a:cxnLst/>
            <a:rect l="l" t="t" r="r" b="b"/>
            <a:pathLst>
              <a:path w="3020317" h="226050">
                <a:moveTo>
                  <a:pt x="0" y="0"/>
                </a:moveTo>
                <a:lnTo>
                  <a:pt x="3020317" y="0"/>
                </a:lnTo>
                <a:lnTo>
                  <a:pt x="3020317" y="226050"/>
                </a:lnTo>
                <a:lnTo>
                  <a:pt x="0" y="226050"/>
                </a:lnTo>
                <a:close/>
              </a:path>
            </a:pathLst>
          </a:custGeom>
          <a:solidFill>
            <a:srgbClr val="74BBE1"/>
          </a:solidFill>
        </p:spPr>
        <p:txBody>
          <a:bodyPr/>
          <a:lstStyle/>
          <a:p>
            <a:endParaRPr lang="ja-JP" altLang="en-US"/>
          </a:p>
        </p:txBody>
      </p:sp>
      <p:sp>
        <p:nvSpPr>
          <p:cNvPr id="28" name="Freeform 26">
            <a:extLst>
              <a:ext uri="{FF2B5EF4-FFF2-40B4-BE49-F238E27FC236}">
                <a16:creationId xmlns:a16="http://schemas.microsoft.com/office/drawing/2014/main" id="{7A19EE45-F15E-17FB-F541-6980CCF77CA1}"/>
              </a:ext>
            </a:extLst>
          </p:cNvPr>
          <p:cNvSpPr/>
          <p:nvPr/>
        </p:nvSpPr>
        <p:spPr>
          <a:xfrm>
            <a:off x="3992960" y="8347731"/>
            <a:ext cx="3190054" cy="749121"/>
          </a:xfrm>
          <a:custGeom>
            <a:avLst/>
            <a:gdLst/>
            <a:ahLst/>
            <a:cxnLst/>
            <a:rect l="l" t="t" r="r" b="b"/>
            <a:pathLst>
              <a:path w="3190054" h="749121">
                <a:moveTo>
                  <a:pt x="0" y="0"/>
                </a:moveTo>
                <a:lnTo>
                  <a:pt x="3190054" y="0"/>
                </a:lnTo>
                <a:lnTo>
                  <a:pt x="3190054" y="749122"/>
                </a:lnTo>
                <a:lnTo>
                  <a:pt x="0" y="74912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29" name="TextBox 27">
            <a:extLst>
              <a:ext uri="{FF2B5EF4-FFF2-40B4-BE49-F238E27FC236}">
                <a16:creationId xmlns:a16="http://schemas.microsoft.com/office/drawing/2014/main" id="{CEBAD73B-DE4B-BE10-7542-A23D00231701}"/>
              </a:ext>
            </a:extLst>
          </p:cNvPr>
          <p:cNvSpPr txBox="1"/>
          <p:nvPr/>
        </p:nvSpPr>
        <p:spPr>
          <a:xfrm rot="-634546">
            <a:off x="-140445" y="361823"/>
            <a:ext cx="5170510" cy="1400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3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源真ゴシック Heavy" panose="020B0702020203020207" pitchFamily="50" charset="-128"/>
                <a:sym typeface="ロダン EB"/>
              </a:rPr>
              <a:t> 　 </a:t>
            </a:r>
            <a:r>
              <a:rPr lang="en-US" sz="3000" dirty="0" err="1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源真ゴシック Heavy" panose="020B0702020203020207" pitchFamily="50" charset="-128"/>
                <a:sym typeface="ロダン EB"/>
              </a:rPr>
              <a:t>避難のタイミングは</a:t>
            </a:r>
            <a:endParaRPr lang="en-US" sz="3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源真ゴシック Heavy" panose="020B0702020203020207" pitchFamily="50" charset="-128"/>
              <a:sym typeface="ロダン EB"/>
            </a:endParaRPr>
          </a:p>
          <a:p>
            <a:pPr algn="ctr">
              <a:lnSpc>
                <a:spcPts val="8259"/>
              </a:lnSpc>
            </a:pPr>
            <a:r>
              <a:rPr lang="en-US" sz="5899" dirty="0" err="1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源真ゴシック Heavy" panose="020B0702020203020207" pitchFamily="50" charset="-128"/>
                <a:sym typeface="ロダン EB"/>
              </a:rPr>
              <a:t>レベルで判断</a:t>
            </a:r>
            <a:endParaRPr lang="en-US" sz="5899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源真ゴシック Heavy" panose="020B0702020203020207" pitchFamily="50" charset="-128"/>
              <a:sym typeface="ロダン EB"/>
            </a:endParaRPr>
          </a:p>
        </p:txBody>
      </p:sp>
      <p:sp>
        <p:nvSpPr>
          <p:cNvPr id="34" name="Freeform 32">
            <a:extLst>
              <a:ext uri="{FF2B5EF4-FFF2-40B4-BE49-F238E27FC236}">
                <a16:creationId xmlns:a16="http://schemas.microsoft.com/office/drawing/2014/main" id="{4E59D355-67B0-19CC-5448-15694382EEA9}"/>
              </a:ext>
            </a:extLst>
          </p:cNvPr>
          <p:cNvSpPr/>
          <p:nvPr/>
        </p:nvSpPr>
        <p:spPr>
          <a:xfrm>
            <a:off x="2377323" y="10275250"/>
            <a:ext cx="749240" cy="324589"/>
          </a:xfrm>
          <a:custGeom>
            <a:avLst/>
            <a:gdLst/>
            <a:ahLst/>
            <a:cxnLst/>
            <a:rect l="l" t="t" r="r" b="b"/>
            <a:pathLst>
              <a:path w="749240" h="324589">
                <a:moveTo>
                  <a:pt x="0" y="0"/>
                </a:moveTo>
                <a:lnTo>
                  <a:pt x="749240" y="0"/>
                </a:lnTo>
                <a:lnTo>
                  <a:pt x="749240" y="324589"/>
                </a:lnTo>
                <a:lnTo>
                  <a:pt x="0" y="32458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EC24DD05-4B40-A6D0-2A4A-2A738195194E}"/>
              </a:ext>
            </a:extLst>
          </p:cNvPr>
          <p:cNvSpPr txBox="1"/>
          <p:nvPr/>
        </p:nvSpPr>
        <p:spPr>
          <a:xfrm>
            <a:off x="906058" y="6197182"/>
            <a:ext cx="2063626" cy="6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7"/>
              </a:lnSpc>
            </a:pPr>
            <a:r>
              <a:rPr lang="en-US" sz="2204" spc="116" dirty="0" err="1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源柔ゴシック Heavy" panose="020B0702020203020207" pitchFamily="50" charset="-128"/>
                <a:sym typeface="ロダン EB"/>
              </a:rPr>
              <a:t>災害の情報</a:t>
            </a:r>
            <a:r>
              <a:rPr lang="en-US" sz="2204" spc="116" dirty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源柔ゴシック Heavy" panose="020B0702020203020207" pitchFamily="50" charset="-128"/>
                <a:sym typeface="ロダン EB"/>
              </a:rPr>
              <a:t>、</a:t>
            </a:r>
          </a:p>
          <a:p>
            <a:pPr algn="l">
              <a:lnSpc>
                <a:spcPts val="2667"/>
              </a:lnSpc>
            </a:pPr>
            <a:r>
              <a:rPr lang="en-US" sz="2204" spc="116" dirty="0" err="1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源柔ゴシック Heavy" panose="020B0702020203020207" pitchFamily="50" charset="-128"/>
                <a:sym typeface="ロダン EB"/>
              </a:rPr>
              <a:t>どう受け取る</a:t>
            </a:r>
            <a:r>
              <a:rPr lang="en-US" sz="2204" spc="116" dirty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源柔ゴシック Heavy" panose="020B0702020203020207" pitchFamily="50" charset="-128"/>
                <a:sym typeface="ロダン EB"/>
              </a:rPr>
              <a:t>？</a:t>
            </a:r>
          </a:p>
        </p:txBody>
      </p:sp>
      <p:sp>
        <p:nvSpPr>
          <p:cNvPr id="39" name="TextBox 37">
            <a:extLst>
              <a:ext uri="{FF2B5EF4-FFF2-40B4-BE49-F238E27FC236}">
                <a16:creationId xmlns:a16="http://schemas.microsoft.com/office/drawing/2014/main" id="{560F6C7C-6855-7E0B-751D-9012CE138434}"/>
              </a:ext>
            </a:extLst>
          </p:cNvPr>
          <p:cNvSpPr txBox="1"/>
          <p:nvPr/>
        </p:nvSpPr>
        <p:spPr>
          <a:xfrm>
            <a:off x="4247427" y="6206067"/>
            <a:ext cx="2652669" cy="6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7"/>
              </a:lnSpc>
            </a:pPr>
            <a:r>
              <a:rPr lang="en-US" sz="2204" spc="116" dirty="0" err="1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源柔ゴシック Heavy" panose="020B0702020203020207" pitchFamily="50" charset="-128"/>
                <a:sym typeface="ロダン EB"/>
              </a:rPr>
              <a:t>このあとどうなる</a:t>
            </a:r>
            <a:r>
              <a:rPr lang="en-US" sz="2204" spc="116" dirty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源柔ゴシック Heavy" panose="020B0702020203020207" pitchFamily="50" charset="-128"/>
                <a:sym typeface="ロダン EB"/>
              </a:rPr>
              <a:t>？</a:t>
            </a:r>
          </a:p>
          <a:p>
            <a:pPr algn="l">
              <a:lnSpc>
                <a:spcPts val="2667"/>
              </a:lnSpc>
            </a:pPr>
            <a:r>
              <a:rPr lang="en-US" sz="2204" spc="116" dirty="0" err="1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源柔ゴシック Heavy" panose="020B0702020203020207" pitchFamily="50" charset="-128"/>
                <a:sym typeface="ロダン EB"/>
              </a:rPr>
              <a:t>をチェックしよう</a:t>
            </a:r>
            <a:endParaRPr lang="en-US" sz="2204" spc="116" dirty="0">
              <a:solidFill>
                <a:srgbClr val="00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源柔ゴシック Heavy" panose="020B0702020203020207" pitchFamily="50" charset="-128"/>
              <a:sym typeface="ロダン EB"/>
            </a:endParaRPr>
          </a:p>
        </p:txBody>
      </p:sp>
      <p:sp>
        <p:nvSpPr>
          <p:cNvPr id="40" name="TextBox 38">
            <a:extLst>
              <a:ext uri="{FF2B5EF4-FFF2-40B4-BE49-F238E27FC236}">
                <a16:creationId xmlns:a16="http://schemas.microsoft.com/office/drawing/2014/main" id="{4D2ADC25-BD89-57E9-8014-0732D3EE78B2}"/>
              </a:ext>
            </a:extLst>
          </p:cNvPr>
          <p:cNvSpPr txBox="1"/>
          <p:nvPr/>
        </p:nvSpPr>
        <p:spPr>
          <a:xfrm>
            <a:off x="4407705" y="8194649"/>
            <a:ext cx="2276607" cy="130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"/>
              </a:lnSpc>
              <a:spcBef>
                <a:spcPct val="0"/>
              </a:spcBef>
            </a:pPr>
            <a:r>
              <a:rPr lang="en-US" sz="683" spc="72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Light"/>
                <a:sym typeface="スーラ（N仕様） Light"/>
              </a:rPr>
              <a:t>▼</a:t>
            </a:r>
            <a:r>
              <a:rPr lang="en-US" sz="683" spc="72" dirty="0" err="1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Light"/>
                <a:sym typeface="スーラ（N仕様） Light"/>
              </a:rPr>
              <a:t>キキクル画面イメージ</a:t>
            </a:r>
            <a:r>
              <a:rPr lang="en-US" sz="683" spc="72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Light"/>
                <a:sym typeface="スーラ（N仕様） Light"/>
              </a:rPr>
              <a:t> 　10分ごとに更新される</a:t>
            </a:r>
          </a:p>
        </p:txBody>
      </p:sp>
      <p:sp>
        <p:nvSpPr>
          <p:cNvPr id="41" name="TextBox 39">
            <a:extLst>
              <a:ext uri="{FF2B5EF4-FFF2-40B4-BE49-F238E27FC236}">
                <a16:creationId xmlns:a16="http://schemas.microsoft.com/office/drawing/2014/main" id="{CE5C7C6C-E8CE-C8F0-8750-3D255AE5F658}"/>
              </a:ext>
            </a:extLst>
          </p:cNvPr>
          <p:cNvSpPr txBox="1"/>
          <p:nvPr/>
        </p:nvSpPr>
        <p:spPr>
          <a:xfrm>
            <a:off x="4040927" y="6951319"/>
            <a:ext cx="2340921" cy="11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9"/>
              </a:lnSpc>
            </a:pPr>
            <a:r>
              <a:rPr lang="en-US" sz="999" b="1" spc="-10" dirty="0">
                <a:solidFill>
                  <a:srgbClr val="4E464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警報等の情報が発表された際には、危険度を地図上に示したキキクルや、今後の危険度の推移を示した時系列情報（明日までの警報等の見通し）などを、気象庁ホームページで確認してください。</a:t>
            </a:r>
          </a:p>
        </p:txBody>
      </p:sp>
      <p:sp>
        <p:nvSpPr>
          <p:cNvPr id="42" name="TextBox 40">
            <a:extLst>
              <a:ext uri="{FF2B5EF4-FFF2-40B4-BE49-F238E27FC236}">
                <a16:creationId xmlns:a16="http://schemas.microsoft.com/office/drawing/2014/main" id="{CC97244E-F58A-CE31-16EC-BA39FE94FD45}"/>
              </a:ext>
            </a:extLst>
          </p:cNvPr>
          <p:cNvSpPr txBox="1"/>
          <p:nvPr/>
        </p:nvSpPr>
        <p:spPr>
          <a:xfrm>
            <a:off x="605779" y="6938619"/>
            <a:ext cx="3034120" cy="887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9"/>
              </a:lnSpc>
            </a:pPr>
            <a:r>
              <a:rPr lang="en-US" sz="999" b="1" spc="-10" dirty="0" err="1">
                <a:solidFill>
                  <a:srgbClr val="4E464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警報・注意報や気象防災速報は、テレビ、ラジオ</a:t>
            </a:r>
            <a:r>
              <a:rPr lang="en-US" sz="999" b="1" spc="-10" dirty="0">
                <a:solidFill>
                  <a:srgbClr val="4E464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、</a:t>
            </a:r>
          </a:p>
          <a:p>
            <a:pPr algn="l">
              <a:lnSpc>
                <a:spcPts val="1809"/>
              </a:lnSpc>
            </a:pPr>
            <a:r>
              <a:rPr lang="en-US" sz="999" b="1" spc="-10" dirty="0" err="1">
                <a:solidFill>
                  <a:srgbClr val="4E464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インターネット、防災アプリ、自治体の防災無線などを通じて伝えられます。あらかじめ情報入手手段の確認をお願いします</a:t>
            </a:r>
            <a:r>
              <a:rPr lang="en-US" sz="999" b="1" spc="-10" dirty="0">
                <a:solidFill>
                  <a:srgbClr val="4E464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Semi-Bold"/>
                <a:sym typeface="スーラ（N仕様） Semi-Bold"/>
              </a:rPr>
              <a:t>。</a:t>
            </a:r>
          </a:p>
        </p:txBody>
      </p:sp>
      <p:sp>
        <p:nvSpPr>
          <p:cNvPr id="43" name="TextBox 41">
            <a:extLst>
              <a:ext uri="{FF2B5EF4-FFF2-40B4-BE49-F238E27FC236}">
                <a16:creationId xmlns:a16="http://schemas.microsoft.com/office/drawing/2014/main" id="{75116E74-080D-9A03-7332-ECD7457614E2}"/>
              </a:ext>
            </a:extLst>
          </p:cNvPr>
          <p:cNvSpPr txBox="1"/>
          <p:nvPr/>
        </p:nvSpPr>
        <p:spPr>
          <a:xfrm>
            <a:off x="3205474" y="10275250"/>
            <a:ext cx="2606149" cy="340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6"/>
              </a:lnSpc>
              <a:spcBef>
                <a:spcPct val="0"/>
              </a:spcBef>
            </a:pPr>
            <a:r>
              <a:rPr lang="en-US" sz="704" b="1" spc="226">
                <a:solidFill>
                  <a:srgbClr val="FFFFFF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〒105-8431 東京都港区虎ノ門3-6-9</a:t>
            </a:r>
          </a:p>
          <a:p>
            <a:pPr algn="l">
              <a:lnSpc>
                <a:spcPts val="986"/>
              </a:lnSpc>
              <a:spcBef>
                <a:spcPct val="0"/>
              </a:spcBef>
            </a:pPr>
            <a:r>
              <a:rPr lang="en-US" sz="704" b="1" spc="226">
                <a:solidFill>
                  <a:srgbClr val="FFFFFF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電話：03-6758-3900</a:t>
            </a:r>
          </a:p>
          <a:p>
            <a:pPr algn="l">
              <a:lnSpc>
                <a:spcPts val="986"/>
              </a:lnSpc>
              <a:spcBef>
                <a:spcPct val="0"/>
              </a:spcBef>
            </a:pPr>
            <a:r>
              <a:rPr lang="en-US" sz="704" b="1" spc="226">
                <a:solidFill>
                  <a:srgbClr val="FFFFFF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FAX：03-3434-9086（耳の不自由な方向け）</a:t>
            </a:r>
          </a:p>
        </p:txBody>
      </p:sp>
      <p:sp>
        <p:nvSpPr>
          <p:cNvPr id="44" name="TextBox 42">
            <a:extLst>
              <a:ext uri="{FF2B5EF4-FFF2-40B4-BE49-F238E27FC236}">
                <a16:creationId xmlns:a16="http://schemas.microsoft.com/office/drawing/2014/main" id="{D18D0B2D-7B47-0925-EB9D-49322CBBE5C3}"/>
              </a:ext>
            </a:extLst>
          </p:cNvPr>
          <p:cNvSpPr txBox="1"/>
          <p:nvPr/>
        </p:nvSpPr>
        <p:spPr>
          <a:xfrm>
            <a:off x="4458307" y="9094062"/>
            <a:ext cx="2175403" cy="13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92"/>
              </a:lnSpc>
              <a:spcBef>
                <a:spcPct val="0"/>
              </a:spcBef>
            </a:pPr>
            <a:r>
              <a:rPr lang="en-US" sz="685" spc="72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Light"/>
                <a:sym typeface="スーラ（N仕様） Light"/>
              </a:rPr>
              <a:t>▼</a:t>
            </a:r>
            <a:r>
              <a:rPr lang="en-US" sz="685" spc="72" dirty="0" err="1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Light"/>
                <a:sym typeface="スーラ（N仕様） Light"/>
              </a:rPr>
              <a:t>時系列情報（明日までの警報等の見通し</a:t>
            </a:r>
            <a:r>
              <a:rPr lang="en-US" sz="685" spc="72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スーラ（N仕様） Light"/>
                <a:sym typeface="スーラ（N仕様） Light"/>
              </a:rPr>
              <a:t>）</a:t>
            </a:r>
          </a:p>
        </p:txBody>
      </p:sp>
      <p:sp>
        <p:nvSpPr>
          <p:cNvPr id="45" name="Freeform 43">
            <a:extLst>
              <a:ext uri="{FF2B5EF4-FFF2-40B4-BE49-F238E27FC236}">
                <a16:creationId xmlns:a16="http://schemas.microsoft.com/office/drawing/2014/main" id="{57DE8F18-4BAD-0A92-F4DE-1B7CBAE4624B}"/>
              </a:ext>
            </a:extLst>
          </p:cNvPr>
          <p:cNvSpPr/>
          <p:nvPr/>
        </p:nvSpPr>
        <p:spPr>
          <a:xfrm>
            <a:off x="4807398" y="324996"/>
            <a:ext cx="2540976" cy="2074072"/>
          </a:xfrm>
          <a:custGeom>
            <a:avLst/>
            <a:gdLst/>
            <a:ahLst/>
            <a:cxnLst/>
            <a:rect l="l" t="t" r="r" b="b"/>
            <a:pathLst>
              <a:path w="2540976" h="2074072">
                <a:moveTo>
                  <a:pt x="0" y="0"/>
                </a:moveTo>
                <a:lnTo>
                  <a:pt x="2540977" y="0"/>
                </a:lnTo>
                <a:lnTo>
                  <a:pt x="2540977" y="2074071"/>
                </a:lnTo>
                <a:lnTo>
                  <a:pt x="0" y="2074071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sp>
        <p:nvSpPr>
          <p:cNvPr id="88" name="矢印: 下 87">
            <a:extLst>
              <a:ext uri="{FF2B5EF4-FFF2-40B4-BE49-F238E27FC236}">
                <a16:creationId xmlns:a16="http://schemas.microsoft.com/office/drawing/2014/main" id="{33153DD6-C81E-148C-1C64-ADE4A08812E7}"/>
              </a:ext>
            </a:extLst>
          </p:cNvPr>
          <p:cNvSpPr/>
          <p:nvPr/>
        </p:nvSpPr>
        <p:spPr>
          <a:xfrm>
            <a:off x="572811" y="2619492"/>
            <a:ext cx="1205324" cy="3259205"/>
          </a:xfrm>
          <a:prstGeom prst="downArrow">
            <a:avLst/>
          </a:prstGeom>
          <a:gradFill flip="none" rotWithShape="1">
            <a:gsLst>
              <a:gs pos="68000">
                <a:srgbClr val="F79646">
                  <a:lumMod val="20000"/>
                  <a:lumOff val="80000"/>
                </a:srgbClr>
              </a:gs>
              <a:gs pos="44000">
                <a:srgbClr val="C0504D">
                  <a:lumMod val="60000"/>
                  <a:lumOff val="40000"/>
                </a:srgbClr>
              </a:gs>
              <a:gs pos="28000">
                <a:srgbClr val="8064A2">
                  <a:lumMod val="75000"/>
                </a:srgbClr>
              </a:gs>
              <a:gs pos="12000">
                <a:sysClr val="windowText" lastClr="000000">
                  <a:lumMod val="75000"/>
                  <a:lumOff val="25000"/>
                </a:sysClr>
              </a:gs>
              <a:gs pos="100000">
                <a:sysClr val="window" lastClr="FFFFFF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48008" tIns="74008" rIns="148008" bIns="74008" rtlCol="0" anchor="ctr">
            <a:normAutofit/>
          </a:bodyPr>
          <a:lstStyle/>
          <a:p>
            <a:pPr marL="0" marR="0" lvl="0" indent="0" algn="ctr" defTabSz="9570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角丸四角形 38">
            <a:extLst>
              <a:ext uri="{FF2B5EF4-FFF2-40B4-BE49-F238E27FC236}">
                <a16:creationId xmlns:a16="http://schemas.microsoft.com/office/drawing/2014/main" id="{5F129D51-A8B1-AFE0-6759-3DD8DBF8946A}"/>
              </a:ext>
            </a:extLst>
          </p:cNvPr>
          <p:cNvSpPr/>
          <p:nvPr/>
        </p:nvSpPr>
        <p:spPr>
          <a:xfrm>
            <a:off x="1624043" y="5258595"/>
            <a:ext cx="5653614" cy="504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D000C"/>
            </a:solidFill>
            <a:prstDash val="solid"/>
          </a:ln>
          <a:effectLst>
            <a:glow rad="101600">
              <a:srgbClr val="0D000C">
                <a:alpha val="40000"/>
              </a:srgbClr>
            </a:glow>
          </a:effectLst>
        </p:spPr>
        <p:txBody>
          <a:bodyPr lIns="91415" tIns="45707" rIns="91415" bIns="45707" rtlCol="0" anchor="ctr"/>
          <a:lstStyle/>
          <a:p>
            <a:pPr marL="0" marR="0" lvl="0" indent="0" defTabSz="9570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90" name="角丸四角形 40">
            <a:extLst>
              <a:ext uri="{FF2B5EF4-FFF2-40B4-BE49-F238E27FC236}">
                <a16:creationId xmlns:a16="http://schemas.microsoft.com/office/drawing/2014/main" id="{AA09383D-B6EA-B39E-1F7B-649EDDB5676C}"/>
              </a:ext>
            </a:extLst>
          </p:cNvPr>
          <p:cNvSpPr/>
          <p:nvPr/>
        </p:nvSpPr>
        <p:spPr>
          <a:xfrm>
            <a:off x="1624043" y="4574144"/>
            <a:ext cx="5653614" cy="504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B200A7"/>
            </a:solidFill>
            <a:prstDash val="solid"/>
          </a:ln>
          <a:effectLst>
            <a:glow rad="101600">
              <a:srgbClr val="B200A7">
                <a:alpha val="40000"/>
              </a:srgbClr>
            </a:glow>
          </a:effectLst>
        </p:spPr>
        <p:txBody>
          <a:bodyPr lIns="91415" tIns="45707" rIns="91415" bIns="45707" rtlCol="0" anchor="ctr"/>
          <a:lstStyle/>
          <a:p>
            <a:pPr marL="0" marR="0" lvl="0" indent="0" defTabSz="9570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91" name="角丸四角形 41">
            <a:extLst>
              <a:ext uri="{FF2B5EF4-FFF2-40B4-BE49-F238E27FC236}">
                <a16:creationId xmlns:a16="http://schemas.microsoft.com/office/drawing/2014/main" id="{6331895F-E7B1-6FD0-48F4-456656B60893}"/>
              </a:ext>
            </a:extLst>
          </p:cNvPr>
          <p:cNvSpPr/>
          <p:nvPr/>
        </p:nvSpPr>
        <p:spPr>
          <a:xfrm>
            <a:off x="1624042" y="3889012"/>
            <a:ext cx="5653614" cy="504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F3415"/>
            </a:solidFill>
            <a:prstDash val="solid"/>
          </a:ln>
          <a:effectLst>
            <a:glow rad="101600">
              <a:srgbClr val="FF3415">
                <a:alpha val="40000"/>
              </a:srgbClr>
            </a:glow>
          </a:effectLst>
        </p:spPr>
        <p:txBody>
          <a:bodyPr lIns="91415" tIns="45707" rIns="91415" bIns="45707" rtlCol="0" anchor="ctr"/>
          <a:lstStyle/>
          <a:p>
            <a:pPr marL="0" marR="0" lvl="0" indent="0" defTabSz="9570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92" name="角丸四角形 42">
            <a:extLst>
              <a:ext uri="{FF2B5EF4-FFF2-40B4-BE49-F238E27FC236}">
                <a16:creationId xmlns:a16="http://schemas.microsoft.com/office/drawing/2014/main" id="{FD49BB40-418D-E72F-FEE4-CD248AB001BB}"/>
              </a:ext>
            </a:extLst>
          </p:cNvPr>
          <p:cNvSpPr/>
          <p:nvPr/>
        </p:nvSpPr>
        <p:spPr>
          <a:xfrm>
            <a:off x="1601369" y="3239082"/>
            <a:ext cx="5653614" cy="504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EFEB38"/>
            </a:solidFill>
            <a:prstDash val="solid"/>
          </a:ln>
          <a:effectLst>
            <a:glow rad="101600">
              <a:srgbClr val="EFEB38">
                <a:alpha val="40000"/>
              </a:srgbClr>
            </a:glow>
          </a:effectLst>
        </p:spPr>
        <p:txBody>
          <a:bodyPr lIns="91415" tIns="45707" rIns="91415" bIns="45707" rtlCol="0" anchor="ctr"/>
          <a:lstStyle/>
          <a:p>
            <a:pPr marL="0" marR="0" lvl="0" indent="0" defTabSz="9570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0E39EBC9-EE0A-BCEC-5A7B-F431A2B25B27}"/>
              </a:ext>
            </a:extLst>
          </p:cNvPr>
          <p:cNvSpPr txBox="1"/>
          <p:nvPr/>
        </p:nvSpPr>
        <p:spPr>
          <a:xfrm>
            <a:off x="1411225" y="3333672"/>
            <a:ext cx="1959576" cy="33851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91402" tIns="45700" rIns="91402" bIns="45700" rtlCol="0">
            <a:spAutoFit/>
          </a:bodyPr>
          <a:lstStyle/>
          <a:p>
            <a:pPr marL="0" marR="0" lvl="0" indent="0" algn="ctr" defTabSz="9570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レベル２注意報</a:t>
            </a:r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6A003EBB-E06E-E77D-50F7-0F04FB46E698}"/>
              </a:ext>
            </a:extLst>
          </p:cNvPr>
          <p:cNvSpPr/>
          <p:nvPr/>
        </p:nvSpPr>
        <p:spPr>
          <a:xfrm>
            <a:off x="3085165" y="3262853"/>
            <a:ext cx="3837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7046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・ハザードマップ等で災害リスクを再確認する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57046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・自治体から発表される避難情報の把握手段を再確認する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E3A2641F-92CD-415C-884A-40E8FAFA3468}"/>
              </a:ext>
            </a:extLst>
          </p:cNvPr>
          <p:cNvSpPr/>
          <p:nvPr/>
        </p:nvSpPr>
        <p:spPr>
          <a:xfrm>
            <a:off x="3085165" y="3896216"/>
            <a:ext cx="42790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7046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・避難に時間がかかる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高齢者等は危険な場所から避難する</a:t>
            </a:r>
            <a:endParaRPr lang="en-US" altLang="ja-JP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57046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・高齢者等以外の人も必要に応じて避難の準備や自主避難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019CD16B-D2B1-9B8D-E18F-70C938D6EF4C}"/>
              </a:ext>
            </a:extLst>
          </p:cNvPr>
          <p:cNvSpPr txBox="1"/>
          <p:nvPr/>
        </p:nvSpPr>
        <p:spPr>
          <a:xfrm>
            <a:off x="1601369" y="3939887"/>
            <a:ext cx="1686882" cy="4000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91402" tIns="45700" rIns="91402" bIns="45700" rtlCol="0">
            <a:spAutoFit/>
          </a:bodyPr>
          <a:lstStyle/>
          <a:p>
            <a:pPr marL="0" marR="0" lvl="0" indent="0" algn="ctr" defTabSz="9570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レベル３警報</a:t>
            </a:r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263E28A0-77BB-9A13-71A4-4822DAB82CC1}"/>
              </a:ext>
            </a:extLst>
          </p:cNvPr>
          <p:cNvSpPr/>
          <p:nvPr/>
        </p:nvSpPr>
        <p:spPr>
          <a:xfrm>
            <a:off x="3590307" y="4571106"/>
            <a:ext cx="385351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7046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6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危険な場所から全員避難する</a:t>
            </a:r>
            <a:endParaRPr lang="en-US" altLang="ja-JP" sz="1200" b="1" dirty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57046"/>
            <a:r>
              <a:rPr lang="en-US" altLang="ja-JP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台風などにより暴風が予想される場合は、暴風が吹き始める前に避難を完了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A26671CA-6869-30BE-2F27-416054095F75}"/>
              </a:ext>
            </a:extLst>
          </p:cNvPr>
          <p:cNvSpPr txBox="1"/>
          <p:nvPr/>
        </p:nvSpPr>
        <p:spPr>
          <a:xfrm>
            <a:off x="1624043" y="4621254"/>
            <a:ext cx="2119068" cy="4000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91402" tIns="45700" rIns="91402" bIns="45700" rtlCol="0">
            <a:spAutoFit/>
          </a:bodyPr>
          <a:lstStyle/>
          <a:p>
            <a:pPr marL="0" marR="0" lvl="0" indent="0" algn="ctr" defTabSz="9570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レベル４危険警報</a:t>
            </a:r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F11EE2B9-5CDD-CB05-5BED-8A22C20212C3}"/>
              </a:ext>
            </a:extLst>
          </p:cNvPr>
          <p:cNvSpPr/>
          <p:nvPr/>
        </p:nvSpPr>
        <p:spPr>
          <a:xfrm>
            <a:off x="3691341" y="5289352"/>
            <a:ext cx="3334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7046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・すでに安全な避難ができず、命が危険な状況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57046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今いる場所よりも安全な場所へ直ちに移動等する</a:t>
            </a: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4E7FA373-8C0D-3BAB-61EF-D707D8BE97D5}"/>
              </a:ext>
            </a:extLst>
          </p:cNvPr>
          <p:cNvSpPr txBox="1"/>
          <p:nvPr/>
        </p:nvSpPr>
        <p:spPr>
          <a:xfrm>
            <a:off x="1624042" y="5300749"/>
            <a:ext cx="2133634" cy="4000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91402" tIns="45700" rIns="91402" bIns="45700" rtlCol="0">
            <a:spAutoFit/>
          </a:bodyPr>
          <a:lstStyle/>
          <a:p>
            <a:pPr marL="0" marR="0" lvl="0" indent="0" algn="ctr" defTabSz="9570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レベル５特別警報</a:t>
            </a:r>
          </a:p>
        </p:txBody>
      </p:sp>
      <p:sp>
        <p:nvSpPr>
          <p:cNvPr id="101" name="角丸四角形 42">
            <a:extLst>
              <a:ext uri="{FF2B5EF4-FFF2-40B4-BE49-F238E27FC236}">
                <a16:creationId xmlns:a16="http://schemas.microsoft.com/office/drawing/2014/main" id="{E0FC6BAF-1D82-544F-A1D1-CD710299B9F6}"/>
              </a:ext>
            </a:extLst>
          </p:cNvPr>
          <p:cNvSpPr/>
          <p:nvPr/>
        </p:nvSpPr>
        <p:spPr>
          <a:xfrm>
            <a:off x="1601369" y="2619493"/>
            <a:ext cx="5653614" cy="504000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ysDash"/>
          </a:ln>
          <a:effectLst/>
        </p:spPr>
        <p:txBody>
          <a:bodyPr lIns="91415" tIns="45707" rIns="91415" bIns="45707" rtlCol="0" anchor="ctr"/>
          <a:lstStyle/>
          <a:p>
            <a:pPr marL="0" marR="0" lvl="0" indent="0" defTabSz="9570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5FF39A1B-72C4-CC54-74D3-7EACF8118D4A}"/>
              </a:ext>
            </a:extLst>
          </p:cNvPr>
          <p:cNvSpPr txBox="1"/>
          <p:nvPr/>
        </p:nvSpPr>
        <p:spPr>
          <a:xfrm>
            <a:off x="1549802" y="2713162"/>
            <a:ext cx="2267550" cy="33851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91402" tIns="45700" rIns="91402" bIns="45700" rtlCol="0">
            <a:spAutoFit/>
          </a:bodyPr>
          <a:lstStyle/>
          <a:p>
            <a:pPr marL="0" marR="0" lvl="0" indent="0" algn="ctr" defTabSz="9570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レベル</a:t>
            </a:r>
            <a:r>
              <a:rPr kumimoji="0" lang="en-US" altLang="ja-JP" sz="16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0" lang="ja-JP" altLang="en-US" sz="16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早期注意情報</a:t>
            </a: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BFB08D0A-FF20-D40E-9F88-2A60A5D3BDD3}"/>
              </a:ext>
            </a:extLst>
          </p:cNvPr>
          <p:cNvSpPr/>
          <p:nvPr/>
        </p:nvSpPr>
        <p:spPr>
          <a:xfrm>
            <a:off x="3687514" y="2633528"/>
            <a:ext cx="2491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7046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・災害への心構えを一段高める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57046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・職員の連絡体制を確認する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54AC68C1-B5B7-B74F-12C0-C896BFEFBE8F}"/>
              </a:ext>
            </a:extLst>
          </p:cNvPr>
          <p:cNvSpPr txBox="1"/>
          <p:nvPr/>
        </p:nvSpPr>
        <p:spPr>
          <a:xfrm>
            <a:off x="930743" y="524188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57046"/>
            <a:r>
              <a:rPr lang="ja-JP" altLang="en-US" sz="12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災害</a:t>
            </a:r>
            <a:endParaRPr lang="en-US" altLang="ja-JP" sz="12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57046"/>
            <a:r>
              <a:rPr lang="ja-JP" altLang="en-US" sz="12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発生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979F05EF-5A92-7E9F-22A6-2E225235F3BF}"/>
              </a:ext>
            </a:extLst>
          </p:cNvPr>
          <p:cNvSpPr txBox="1"/>
          <p:nvPr/>
        </p:nvSpPr>
        <p:spPr>
          <a:xfrm>
            <a:off x="845057" y="2632187"/>
            <a:ext cx="674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7046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数日～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57046"/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日前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16F14D4E-DEE8-388E-3997-D3C7EE7E8FD0}"/>
              </a:ext>
            </a:extLst>
          </p:cNvPr>
          <p:cNvSpPr txBox="1"/>
          <p:nvPr/>
        </p:nvSpPr>
        <p:spPr>
          <a:xfrm>
            <a:off x="779669" y="3289936"/>
            <a:ext cx="80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7046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半日～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57046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数時間前</a:t>
            </a: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667039A7-57D5-B452-91B8-D440C68FDCD4}"/>
              </a:ext>
            </a:extLst>
          </p:cNvPr>
          <p:cNvSpPr txBox="1"/>
          <p:nvPr/>
        </p:nvSpPr>
        <p:spPr>
          <a:xfrm>
            <a:off x="770421" y="3927586"/>
            <a:ext cx="80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7046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数時間～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57046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３時間前</a:t>
            </a: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99CD8A0A-FA49-CA00-12D7-A07792B19753}"/>
              </a:ext>
            </a:extLst>
          </p:cNvPr>
          <p:cNvSpPr txBox="1"/>
          <p:nvPr/>
        </p:nvSpPr>
        <p:spPr>
          <a:xfrm>
            <a:off x="758126" y="4577964"/>
            <a:ext cx="80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7046"/>
            <a:r>
              <a:rPr lang="ja-JP" altLang="en-US" sz="1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２時間～</a:t>
            </a:r>
          </a:p>
          <a:p>
            <a:pPr defTabSz="957046"/>
            <a:r>
              <a:rPr lang="ja-JP" altLang="en-US" sz="1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０時間前</a:t>
            </a: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A94FBCA1-0872-67BF-5DFD-575EE9AA4CD3}"/>
              </a:ext>
            </a:extLst>
          </p:cNvPr>
          <p:cNvSpPr txBox="1"/>
          <p:nvPr/>
        </p:nvSpPr>
        <p:spPr>
          <a:xfrm>
            <a:off x="507987" y="3004855"/>
            <a:ext cx="430887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57046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時間推移のイメージ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D777FC9-6D1F-0E28-845C-48DDD34D25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9814" y="9255686"/>
            <a:ext cx="2622178" cy="709919"/>
          </a:xfrm>
          <a:prstGeom prst="rect">
            <a:avLst/>
          </a:prstGeom>
        </p:spPr>
      </p:pic>
      <p:sp>
        <p:nvSpPr>
          <p:cNvPr id="3" name="Freeform 31">
            <a:extLst>
              <a:ext uri="{FF2B5EF4-FFF2-40B4-BE49-F238E27FC236}">
                <a16:creationId xmlns:a16="http://schemas.microsoft.com/office/drawing/2014/main" id="{D8C5D98B-A769-93CC-5CAD-EB244E03BBD5}"/>
              </a:ext>
            </a:extLst>
          </p:cNvPr>
          <p:cNvSpPr/>
          <p:nvPr/>
        </p:nvSpPr>
        <p:spPr>
          <a:xfrm>
            <a:off x="6399430" y="7752872"/>
            <a:ext cx="663144" cy="161464"/>
          </a:xfrm>
          <a:custGeom>
            <a:avLst/>
            <a:gdLst/>
            <a:ahLst/>
            <a:cxnLst/>
            <a:rect l="l" t="t" r="r" b="b"/>
            <a:pathLst>
              <a:path w="663144" h="161464">
                <a:moveTo>
                  <a:pt x="0" y="0"/>
                </a:moveTo>
                <a:lnTo>
                  <a:pt x="663144" y="0"/>
                </a:lnTo>
                <a:lnTo>
                  <a:pt x="663144" y="161464"/>
                </a:lnTo>
                <a:lnTo>
                  <a:pt x="0" y="16146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4638807B-7F57-5639-0112-D438AD1BFF84}"/>
              </a:ext>
            </a:extLst>
          </p:cNvPr>
          <p:cNvSpPr/>
          <p:nvPr/>
        </p:nvSpPr>
        <p:spPr>
          <a:xfrm>
            <a:off x="2874980" y="6108700"/>
            <a:ext cx="873511" cy="873511"/>
          </a:xfrm>
          <a:custGeom>
            <a:avLst/>
            <a:gdLst/>
            <a:ahLst/>
            <a:cxnLst/>
            <a:rect l="l" t="t" r="r" b="b"/>
            <a:pathLst>
              <a:path w="873511" h="873511">
                <a:moveTo>
                  <a:pt x="0" y="0"/>
                </a:moveTo>
                <a:lnTo>
                  <a:pt x="873511" y="0"/>
                </a:lnTo>
                <a:lnTo>
                  <a:pt x="873511" y="873511"/>
                </a:lnTo>
                <a:lnTo>
                  <a:pt x="0" y="87351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25" name="Freeform 28">
            <a:extLst>
              <a:ext uri="{FF2B5EF4-FFF2-40B4-BE49-F238E27FC236}">
                <a16:creationId xmlns:a16="http://schemas.microsoft.com/office/drawing/2014/main" id="{B62A14B9-4468-CBC3-7EA7-BA032A2B9BDF}"/>
              </a:ext>
            </a:extLst>
          </p:cNvPr>
          <p:cNvSpPr/>
          <p:nvPr/>
        </p:nvSpPr>
        <p:spPr>
          <a:xfrm>
            <a:off x="1649627" y="8521752"/>
            <a:ext cx="1990273" cy="1360849"/>
          </a:xfrm>
          <a:custGeom>
            <a:avLst/>
            <a:gdLst/>
            <a:ahLst/>
            <a:cxnLst/>
            <a:rect l="l" t="t" r="r" b="b"/>
            <a:pathLst>
              <a:path w="1990273" h="1360849">
                <a:moveTo>
                  <a:pt x="0" y="0"/>
                </a:moveTo>
                <a:lnTo>
                  <a:pt x="1990273" y="0"/>
                </a:lnTo>
                <a:lnTo>
                  <a:pt x="1990273" y="1360849"/>
                </a:lnTo>
                <a:lnTo>
                  <a:pt x="0" y="136084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27" name="Freeform 29">
            <a:extLst>
              <a:ext uri="{FF2B5EF4-FFF2-40B4-BE49-F238E27FC236}">
                <a16:creationId xmlns:a16="http://schemas.microsoft.com/office/drawing/2014/main" id="{06900D61-0025-2CFB-3D9D-0623BCED588F}"/>
              </a:ext>
            </a:extLst>
          </p:cNvPr>
          <p:cNvSpPr/>
          <p:nvPr/>
        </p:nvSpPr>
        <p:spPr>
          <a:xfrm>
            <a:off x="498770" y="8263084"/>
            <a:ext cx="1477201" cy="1083744"/>
          </a:xfrm>
          <a:custGeom>
            <a:avLst/>
            <a:gdLst/>
            <a:ahLst/>
            <a:cxnLst/>
            <a:rect l="l" t="t" r="r" b="b"/>
            <a:pathLst>
              <a:path w="1477201" h="1083744">
                <a:moveTo>
                  <a:pt x="0" y="0"/>
                </a:moveTo>
                <a:lnTo>
                  <a:pt x="1477201" y="0"/>
                </a:lnTo>
                <a:lnTo>
                  <a:pt x="1477201" y="1083743"/>
                </a:lnTo>
                <a:lnTo>
                  <a:pt x="0" y="108374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4628" t="-10543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5" name="Freeform 30">
            <a:extLst>
              <a:ext uri="{FF2B5EF4-FFF2-40B4-BE49-F238E27FC236}">
                <a16:creationId xmlns:a16="http://schemas.microsoft.com/office/drawing/2014/main" id="{850466C6-73E2-2E80-C463-1A22484512E3}"/>
              </a:ext>
            </a:extLst>
          </p:cNvPr>
          <p:cNvSpPr/>
          <p:nvPr/>
        </p:nvSpPr>
        <p:spPr>
          <a:xfrm>
            <a:off x="756000" y="9062848"/>
            <a:ext cx="850801" cy="869274"/>
          </a:xfrm>
          <a:custGeom>
            <a:avLst/>
            <a:gdLst/>
            <a:ahLst/>
            <a:cxnLst/>
            <a:rect l="l" t="t" r="r" b="b"/>
            <a:pathLst>
              <a:path w="850801" h="869274">
                <a:moveTo>
                  <a:pt x="0" y="0"/>
                </a:moveTo>
                <a:lnTo>
                  <a:pt x="850801" y="0"/>
                </a:lnTo>
                <a:lnTo>
                  <a:pt x="850801" y="869273"/>
                </a:lnTo>
                <a:lnTo>
                  <a:pt x="0" y="86927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D46CE90-20A9-83B7-E441-0E0220B8778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83264" y="7030251"/>
            <a:ext cx="651545" cy="6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28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457</Words>
  <PresentationFormat>ユーザー設定</PresentationFormat>
  <Paragraphs>91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7" baseType="lpstr">
      <vt:lpstr>HGP創英角ｺﾞｼｯｸUB</vt:lpstr>
      <vt:lpstr>HGS創英角ｺﾞｼｯｸUB</vt:lpstr>
      <vt:lpstr>HG丸ｺﾞｼｯｸM-PRO</vt:lpstr>
      <vt:lpstr>HG創英角ｺﾞｼｯｸUB</vt:lpstr>
      <vt:lpstr>Meiryo UI</vt:lpstr>
      <vt:lpstr>Noto Sans JP Bold</vt:lpstr>
      <vt:lpstr>Rounded M+ 1p Bold</vt:lpstr>
      <vt:lpstr>UD丸ゴ_ラージ（N仕様） Light</vt:lpstr>
      <vt:lpstr>源真ゴシック Heavy</vt:lpstr>
      <vt:lpstr>游ゴシック</vt:lpstr>
      <vt:lpstr>游ゴシック Light</vt:lpstr>
      <vt:lpstr>游ゴシック Medium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2025-11-19T02:38:37Z</dcterms:created>
  <dcterms:modified xsi:type="dcterms:W3CDTF">2026-01-29T05:52:16Z</dcterms:modified>
</cp:coreProperties>
</file>