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4"/>
    <p:sldMasterId id="2147483860" r:id="rId5"/>
    <p:sldMasterId id="2147483914" r:id="rId6"/>
    <p:sldMasterId id="2147483922" r:id="rId7"/>
  </p:sldMasterIdLst>
  <p:notesMasterIdLst>
    <p:notesMasterId r:id="rId33"/>
  </p:notesMasterIdLst>
  <p:sldIdLst>
    <p:sldId id="521" r:id="rId8"/>
    <p:sldId id="617" r:id="rId9"/>
    <p:sldId id="624" r:id="rId10"/>
    <p:sldId id="675" r:id="rId11"/>
    <p:sldId id="618" r:id="rId12"/>
    <p:sldId id="652" r:id="rId13"/>
    <p:sldId id="653" r:id="rId14"/>
    <p:sldId id="663" r:id="rId15"/>
    <p:sldId id="676" r:id="rId16"/>
    <p:sldId id="677" r:id="rId17"/>
    <p:sldId id="625" r:id="rId18"/>
    <p:sldId id="678" r:id="rId19"/>
    <p:sldId id="679" r:id="rId20"/>
    <p:sldId id="656" r:id="rId21"/>
    <p:sldId id="640" r:id="rId22"/>
    <p:sldId id="641" r:id="rId23"/>
    <p:sldId id="668" r:id="rId24"/>
    <p:sldId id="643" r:id="rId25"/>
    <p:sldId id="644" r:id="rId26"/>
    <p:sldId id="665" r:id="rId27"/>
    <p:sldId id="666" r:id="rId28"/>
    <p:sldId id="681" r:id="rId29"/>
    <p:sldId id="660" r:id="rId30"/>
    <p:sldId id="669" r:id="rId31"/>
    <p:sldId id="651" r:id="rId32"/>
  </p:sldIdLst>
  <p:sldSz cx="9144000" cy="6858000" type="screen4x3"/>
  <p:notesSz cx="7104063"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251"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ECFF"/>
    <a:srgbClr val="FFFFCC"/>
    <a:srgbClr val="FFFF99"/>
    <a:srgbClr val="E6E9E9"/>
    <a:srgbClr val="CAFEDB"/>
    <a:srgbClr val="F9FAFB"/>
    <a:srgbClr val="F7903B"/>
    <a:srgbClr val="00FFFF"/>
    <a:srgbClr val="97F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41AC8-9A1C-4B12-9D0E-72B5CDF2A70D}" v="5" dt="2025-12-25T05:41:18.41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719"/>
  </p:normalViewPr>
  <p:slideViewPr>
    <p:cSldViewPr snapToGrid="0">
      <p:cViewPr varScale="1">
        <p:scale>
          <a:sx n="101" d="100"/>
          <a:sy n="101" d="100"/>
        </p:scale>
        <p:origin x="2034" y="102"/>
      </p:cViewPr>
      <p:guideLst>
        <p:guide orient="horz" pos="2251"/>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1"/>
            <a:ext cx="3079042" cy="513789"/>
          </a:xfrm>
          <a:prstGeom prst="rect">
            <a:avLst/>
          </a:prstGeom>
        </p:spPr>
        <p:txBody>
          <a:bodyPr vert="horz" lIns="95420" tIns="47710" rIns="95420" bIns="47710"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348" y="1"/>
            <a:ext cx="3079040" cy="513789"/>
          </a:xfrm>
          <a:prstGeom prst="rect">
            <a:avLst/>
          </a:prstGeom>
        </p:spPr>
        <p:txBody>
          <a:bodyPr vert="horz" lIns="95420" tIns="47710" rIns="95420" bIns="47710" rtlCol="0"/>
          <a:lstStyle>
            <a:lvl1pPr algn="r">
              <a:defRPr sz="1300"/>
            </a:lvl1pPr>
          </a:lstStyle>
          <a:p>
            <a:fld id="{198A8D44-12CF-4FAD-A6F4-0D3108F1A574}" type="datetimeFigureOut">
              <a:rPr kumimoji="1" lang="ja-JP" altLang="en-US" smtClean="0"/>
              <a:t>2025/12/25</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2813"/>
          </a:xfrm>
          <a:prstGeom prst="rect">
            <a:avLst/>
          </a:prstGeom>
          <a:noFill/>
          <a:ln w="12700">
            <a:solidFill>
              <a:prstClr val="black"/>
            </a:solidFill>
          </a:ln>
        </p:spPr>
        <p:txBody>
          <a:bodyPr vert="horz" lIns="95420" tIns="47710" rIns="95420" bIns="47710" rtlCol="0" anchor="ctr"/>
          <a:lstStyle/>
          <a:p>
            <a:endParaRPr lang="ja-JP" altLang="en-US"/>
          </a:p>
        </p:txBody>
      </p:sp>
      <p:sp>
        <p:nvSpPr>
          <p:cNvPr id="5" name="ノート プレースホルダー 4"/>
          <p:cNvSpPr>
            <a:spLocks noGrp="1"/>
          </p:cNvSpPr>
          <p:nvPr>
            <p:ph type="body" sz="quarter" idx="3"/>
          </p:nvPr>
        </p:nvSpPr>
        <p:spPr>
          <a:xfrm>
            <a:off x="709910" y="4925459"/>
            <a:ext cx="5684255" cy="4029621"/>
          </a:xfrm>
          <a:prstGeom prst="rect">
            <a:avLst/>
          </a:prstGeom>
        </p:spPr>
        <p:txBody>
          <a:bodyPr vert="horz" lIns="95420" tIns="47710" rIns="95420" bIns="477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720826"/>
            <a:ext cx="3079042" cy="513789"/>
          </a:xfrm>
          <a:prstGeom prst="rect">
            <a:avLst/>
          </a:prstGeom>
        </p:spPr>
        <p:txBody>
          <a:bodyPr vert="horz" lIns="95420" tIns="47710" rIns="95420" bIns="4771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348" y="9720826"/>
            <a:ext cx="3079040" cy="513789"/>
          </a:xfrm>
          <a:prstGeom prst="rect">
            <a:avLst/>
          </a:prstGeom>
        </p:spPr>
        <p:txBody>
          <a:bodyPr vert="horz" lIns="95420" tIns="47710" rIns="95420" bIns="47710" rtlCol="0" anchor="b"/>
          <a:lstStyle>
            <a:lvl1pPr algn="r">
              <a:defRPr sz="1300"/>
            </a:lvl1pPr>
          </a:lstStyle>
          <a:p>
            <a:fld id="{783A32CA-5975-46A1-8437-2B09311F045D}" type="slidenum">
              <a:rPr kumimoji="1" lang="ja-JP" altLang="en-US" smtClean="0"/>
              <a:t>‹#›</a:t>
            </a:fld>
            <a:endParaRPr kumimoji="1" lang="ja-JP" altLang="en-US"/>
          </a:p>
        </p:txBody>
      </p:sp>
    </p:spTree>
    <p:extLst>
      <p:ext uri="{BB962C8B-B14F-4D97-AF65-F5344CB8AC3E}">
        <p14:creationId xmlns:p14="http://schemas.microsoft.com/office/powerpoint/2010/main" val="22667534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A33C-0F41-3B8B-5261-19D2F226A7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C7B02E-4E0B-5FF4-C66B-F41667BE87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80791B-A1BF-1AF9-32D4-CF190B560E7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155986-75AB-7ACC-1D16-AA70D820C312}"/>
              </a:ext>
            </a:extLst>
          </p:cNvPr>
          <p:cNvSpPr>
            <a:spLocks noGrp="1"/>
          </p:cNvSpPr>
          <p:nvPr>
            <p:ph type="sldNum" sz="quarter" idx="5"/>
          </p:nvPr>
        </p:nvSpPr>
        <p:spPr/>
        <p:txBody>
          <a:bodyPr/>
          <a:lstStyle/>
          <a:p>
            <a:fld id="{783A32CA-5975-46A1-8437-2B09311F045D}" type="slidenum">
              <a:rPr kumimoji="1" lang="ja-JP" altLang="en-US" smtClean="0"/>
              <a:t>2</a:t>
            </a:fld>
            <a:endParaRPr kumimoji="1" lang="ja-JP" altLang="en-US"/>
          </a:p>
        </p:txBody>
      </p:sp>
    </p:spTree>
    <p:extLst>
      <p:ext uri="{BB962C8B-B14F-4D97-AF65-F5344CB8AC3E}">
        <p14:creationId xmlns:p14="http://schemas.microsoft.com/office/powerpoint/2010/main" val="47220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94B7B-0A6E-9EC4-BDAC-074E192E5B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3D116E-F29D-5D43-7A5C-DD544C20AC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36A5A8-830A-CB49-1EF1-85CC4D84E0F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B371979-D9D4-3608-7D85-03160F6D1728}"/>
              </a:ext>
            </a:extLst>
          </p:cNvPr>
          <p:cNvSpPr>
            <a:spLocks noGrp="1"/>
          </p:cNvSpPr>
          <p:nvPr>
            <p:ph type="sldNum" sz="quarter" idx="5"/>
          </p:nvPr>
        </p:nvSpPr>
        <p:spPr/>
        <p:txBody>
          <a:bodyPr/>
          <a:lstStyle/>
          <a:p>
            <a:fld id="{783A32CA-5975-46A1-8437-2B09311F045D}" type="slidenum">
              <a:rPr kumimoji="1" lang="ja-JP" altLang="en-US" smtClean="0"/>
              <a:t>8</a:t>
            </a:fld>
            <a:endParaRPr kumimoji="1" lang="ja-JP" altLang="en-US"/>
          </a:p>
        </p:txBody>
      </p:sp>
    </p:spTree>
    <p:extLst>
      <p:ext uri="{BB962C8B-B14F-4D97-AF65-F5344CB8AC3E}">
        <p14:creationId xmlns:p14="http://schemas.microsoft.com/office/powerpoint/2010/main" val="86041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83A32CA-5975-46A1-8437-2B09311F045D}" type="slidenum">
              <a:rPr kumimoji="1" lang="ja-JP" altLang="en-US" smtClean="0"/>
              <a:t>15</a:t>
            </a:fld>
            <a:endParaRPr kumimoji="1" lang="ja-JP" altLang="en-US"/>
          </a:p>
        </p:txBody>
      </p:sp>
    </p:spTree>
    <p:extLst>
      <p:ext uri="{BB962C8B-B14F-4D97-AF65-F5344CB8AC3E}">
        <p14:creationId xmlns:p14="http://schemas.microsoft.com/office/powerpoint/2010/main" val="483682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CECA0-F20D-D757-5318-D69D55B301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E7500D-789F-A153-07C3-5CA75E4460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E20802-FE77-754C-CF14-2E54B6E69F7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4A65E6A-2CBB-9AFF-4930-20EEE47CA48A}"/>
              </a:ext>
            </a:extLst>
          </p:cNvPr>
          <p:cNvSpPr>
            <a:spLocks noGrp="1"/>
          </p:cNvSpPr>
          <p:nvPr>
            <p:ph type="sldNum" sz="quarter" idx="5"/>
          </p:nvPr>
        </p:nvSpPr>
        <p:spPr/>
        <p:txBody>
          <a:bodyPr/>
          <a:lstStyle/>
          <a:p>
            <a:fld id="{783A32CA-5975-46A1-8437-2B09311F045D}" type="slidenum">
              <a:rPr kumimoji="1" lang="ja-JP" altLang="en-US" smtClean="0"/>
              <a:t>17</a:t>
            </a:fld>
            <a:endParaRPr kumimoji="1" lang="ja-JP" altLang="en-US"/>
          </a:p>
        </p:txBody>
      </p:sp>
    </p:spTree>
    <p:extLst>
      <p:ext uri="{BB962C8B-B14F-4D97-AF65-F5344CB8AC3E}">
        <p14:creationId xmlns:p14="http://schemas.microsoft.com/office/powerpoint/2010/main" val="941750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546D-37BB-7191-0502-25B042E458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820378-9A10-E9B5-383E-1897165468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3705015-1B60-1F2A-6081-C05C07C8D72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8C04C82-5F91-15DE-E066-9BBA93FEC545}"/>
              </a:ext>
            </a:extLst>
          </p:cNvPr>
          <p:cNvSpPr>
            <a:spLocks noGrp="1"/>
          </p:cNvSpPr>
          <p:nvPr>
            <p:ph type="sldNum" sz="quarter" idx="5"/>
          </p:nvPr>
        </p:nvSpPr>
        <p:spPr/>
        <p:txBody>
          <a:bodyPr/>
          <a:lstStyle/>
          <a:p>
            <a:fld id="{783A32CA-5975-46A1-8437-2B09311F045D}" type="slidenum">
              <a:rPr kumimoji="1" lang="ja-JP" altLang="en-US" smtClean="0"/>
              <a:t>20</a:t>
            </a:fld>
            <a:endParaRPr kumimoji="1" lang="ja-JP" altLang="en-US"/>
          </a:p>
        </p:txBody>
      </p:sp>
    </p:spTree>
    <p:extLst>
      <p:ext uri="{BB962C8B-B14F-4D97-AF65-F5344CB8AC3E}">
        <p14:creationId xmlns:p14="http://schemas.microsoft.com/office/powerpoint/2010/main" val="1942405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10400" y="6524625"/>
            <a:ext cx="2133600" cy="476250"/>
          </a:xfrm>
        </p:spPr>
        <p:txBody>
          <a:bodyPr/>
          <a:lstStyle>
            <a:lvl1pPr>
              <a:defRPr/>
            </a:lvl1pPr>
          </a:lstStyle>
          <a:p>
            <a:pPr>
              <a:defRPr/>
            </a:pPr>
            <a:fld id="{35C1E978-A3B9-4673-8199-379729392307}" type="slidenum">
              <a:rPr lang="en-US" altLang="ja-JP"/>
              <a:pPr>
                <a:defRPr/>
              </a:pPr>
              <a:t>‹#›</a:t>
            </a:fld>
            <a:endParaRPr lang="en-US" altLang="ja-JP"/>
          </a:p>
        </p:txBody>
      </p:sp>
    </p:spTree>
    <p:extLst>
      <p:ext uri="{BB962C8B-B14F-4D97-AF65-F5344CB8AC3E}">
        <p14:creationId xmlns:p14="http://schemas.microsoft.com/office/powerpoint/2010/main" val="187420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22649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70143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0" descr="ppjtitle"/>
          <p:cNvPicPr>
            <a:picLocks noChangeAspect="1" noChangeArrowheads="1"/>
          </p:cNvPicPr>
          <p:nvPr userDrawn="1"/>
        </p:nvPicPr>
        <p:blipFill>
          <a:blip r:embed="rId2" cstate="print"/>
          <a:srcRect/>
          <a:stretch>
            <a:fillRect/>
          </a:stretch>
        </p:blipFill>
        <p:spPr bwMode="auto">
          <a:xfrm>
            <a:off x="1" y="6076950"/>
            <a:ext cx="9158654" cy="781050"/>
          </a:xfrm>
          <a:prstGeom prst="rect">
            <a:avLst/>
          </a:prstGeom>
          <a:noFill/>
          <a:ln w="9525">
            <a:noFill/>
            <a:miter lim="800000"/>
            <a:headEnd/>
            <a:tailEnd/>
          </a:ln>
        </p:spPr>
      </p:pic>
      <p:sp>
        <p:nvSpPr>
          <p:cNvPr id="5" name="Rectangle 14"/>
          <p:cNvSpPr>
            <a:spLocks noChangeArrowheads="1"/>
          </p:cNvSpPr>
          <p:nvPr userDrawn="1"/>
        </p:nvSpPr>
        <p:spPr bwMode="auto">
          <a:xfrm>
            <a:off x="1692520" y="3284541"/>
            <a:ext cx="7451480" cy="73025"/>
          </a:xfrm>
          <a:prstGeom prst="rect">
            <a:avLst/>
          </a:prstGeom>
          <a:solidFill>
            <a:srgbClr val="FF0000"/>
          </a:solidFill>
          <a:ln w="9525">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1747" name="Rectangle 3"/>
          <p:cNvSpPr>
            <a:spLocks noGrp="1" noChangeArrowheads="1"/>
          </p:cNvSpPr>
          <p:nvPr>
            <p:ph type="ctrTitle"/>
          </p:nvPr>
        </p:nvSpPr>
        <p:spPr>
          <a:xfrm>
            <a:off x="1647092" y="2133603"/>
            <a:ext cx="7496908" cy="1470025"/>
          </a:xfrm>
        </p:spPr>
        <p:txBody>
          <a:bodyPr/>
          <a:lstStyle>
            <a:lvl1pPr>
              <a:defRPr sz="3692"/>
            </a:lvl1pPr>
          </a:lstStyle>
          <a:p>
            <a:r>
              <a:rPr lang="ja-JP" altLang="en-US"/>
              <a:t>マスタ タイトルの書式設定</a:t>
            </a:r>
          </a:p>
        </p:txBody>
      </p:sp>
      <p:sp>
        <p:nvSpPr>
          <p:cNvPr id="31748" name="Rectangle 4"/>
          <p:cNvSpPr>
            <a:spLocks noGrp="1" noChangeArrowheads="1"/>
          </p:cNvSpPr>
          <p:nvPr>
            <p:ph type="subTitle" idx="1"/>
          </p:nvPr>
        </p:nvSpPr>
        <p:spPr>
          <a:xfrm>
            <a:off x="1371600" y="3886200"/>
            <a:ext cx="6400800" cy="1752600"/>
          </a:xfrm>
        </p:spPr>
        <p:txBody>
          <a:bodyPr/>
          <a:lstStyle>
            <a:lvl1pPr marL="0" indent="0" algn="ctr">
              <a:buFontTx/>
              <a:buNone/>
              <a:defRPr kumimoji="0"/>
            </a:lvl1pPr>
          </a:lstStyle>
          <a:p>
            <a:r>
              <a:rPr lang="ja-JP" altLang="en-US"/>
              <a:t>国土交通省　観光庁</a:t>
            </a:r>
          </a:p>
          <a:p>
            <a:r>
              <a:rPr lang="ja-JP" altLang="en-US"/>
              <a:t>○○課</a:t>
            </a:r>
          </a:p>
          <a:p>
            <a:r>
              <a:rPr lang="ja-JP" altLang="en-US"/>
              <a:t>平成○○年○○月</a:t>
            </a:r>
          </a:p>
        </p:txBody>
      </p:sp>
      <p:sp>
        <p:nvSpPr>
          <p:cNvPr id="6" name="Rectangle 5"/>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8" name="Rectangle 7"/>
          <p:cNvSpPr>
            <a:spLocks noGrp="1" noChangeArrowheads="1"/>
          </p:cNvSpPr>
          <p:nvPr>
            <p:ph type="sldNum" sz="quarter" idx="12"/>
          </p:nvPr>
        </p:nvSpPr>
        <p:spPr>
          <a:xfrm>
            <a:off x="6553200" y="6245225"/>
            <a:ext cx="2133600" cy="476250"/>
          </a:xfrm>
        </p:spPr>
        <p:txBody>
          <a:bodyPr/>
          <a:lstStyle>
            <a:lvl1pPr>
              <a:defRPr/>
            </a:lvl1pPr>
          </a:lstStyle>
          <a:p>
            <a:pPr>
              <a:defRPr/>
            </a:pPr>
            <a:fld id="{B1BC983B-4A3C-4011-B48F-4B1A95B6BB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4565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1D24F9B-1059-4270-837C-682AF1019E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9775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3"/>
            <a:ext cx="77724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35" y="2906714"/>
            <a:ext cx="7772400" cy="1500187"/>
          </a:xfrm>
        </p:spPr>
        <p:txBody>
          <a:bodyPr anchor="b"/>
          <a:lstStyle>
            <a:lvl1pPr marL="0" indent="0">
              <a:buNone/>
              <a:defRPr sz="1846"/>
            </a:lvl1pPr>
            <a:lvl2pPr marL="422037" indent="0">
              <a:buNone/>
              <a:defRPr sz="1661"/>
            </a:lvl2pPr>
            <a:lvl3pPr marL="844073" indent="0">
              <a:buNone/>
              <a:defRPr sz="1477"/>
            </a:lvl3pPr>
            <a:lvl4pPr marL="1266110" indent="0">
              <a:buNone/>
              <a:defRPr sz="1292"/>
            </a:lvl4pPr>
            <a:lvl5pPr marL="1688147" indent="0">
              <a:buNone/>
              <a:defRPr sz="1292"/>
            </a:lvl5pPr>
            <a:lvl6pPr marL="2110184" indent="0">
              <a:buNone/>
              <a:defRPr sz="1292"/>
            </a:lvl6pPr>
            <a:lvl7pPr marL="2532220" indent="0">
              <a:buNone/>
              <a:defRPr sz="1292"/>
            </a:lvl7pPr>
            <a:lvl8pPr marL="2954257" indent="0">
              <a:buNone/>
              <a:defRPr sz="1292"/>
            </a:lvl8pPr>
            <a:lvl9pPr marL="3376293" indent="0">
              <a:buNone/>
              <a:defRPr sz="1292"/>
            </a:lvl9pPr>
          </a:lstStyle>
          <a:p>
            <a:pPr lvl="0"/>
            <a:r>
              <a:rPr lang="ja-JP" altLang="en-US"/>
              <a:t>マスタ テキストの書式設定</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4A6FC1E-97FB-47E8-8A15-62CBE3A8CC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2003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3"/>
            <a:ext cx="4044462"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38" y="1600203"/>
            <a:ext cx="4044462"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60E6122-BD14-4142-9E60-93220B4E82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37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216"/>
            </a:lvl1pPr>
            <a:lvl2pPr>
              <a:defRPr sz="1846"/>
            </a:lvl2pPr>
            <a:lvl3pPr>
              <a:defRPr sz="1661"/>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2" y="1535113"/>
            <a:ext cx="4041531" cy="63976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272" y="2174875"/>
            <a:ext cx="4041531" cy="3951288"/>
          </a:xfrm>
        </p:spPr>
        <p:txBody>
          <a:bodyPr/>
          <a:lstStyle>
            <a:lvl1pPr>
              <a:defRPr sz="2216"/>
            </a:lvl1pPr>
            <a:lvl2pPr>
              <a:defRPr sz="1846"/>
            </a:lvl2pPr>
            <a:lvl3pPr>
              <a:defRPr sz="1661"/>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00E6070F-1EA7-49A7-BE4B-955743FF13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78203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FEF3B0B-B1E1-4C03-891B-B254E7649D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6987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A8F643B-1E2A-4F03-8182-047C0680F2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9303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575538" y="273053"/>
            <a:ext cx="5111262" cy="5853113"/>
          </a:xfrm>
        </p:spPr>
        <p:txBody>
          <a:bodyPr/>
          <a:lstStyle>
            <a:lvl1pPr>
              <a:defRPr sz="2954"/>
            </a:lvl1pPr>
            <a:lvl2pPr>
              <a:defRPr sz="2584"/>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435" cy="4691063"/>
          </a:xfrm>
        </p:spPr>
        <p:txBody>
          <a:bodyPr/>
          <a:lstStyle>
            <a:lvl1pPr marL="0" indent="0">
              <a:buNone/>
              <a:defRPr sz="1292"/>
            </a:lvl1pPr>
            <a:lvl2pPr marL="422037" indent="0">
              <a:buNone/>
              <a:defRPr sz="1108"/>
            </a:lvl2pPr>
            <a:lvl3pPr marL="844073" indent="0">
              <a:buNone/>
              <a:defRPr sz="923"/>
            </a:lvl3pPr>
            <a:lvl4pPr marL="1266110" indent="0">
              <a:buNone/>
              <a:defRPr sz="831"/>
            </a:lvl4pPr>
            <a:lvl5pPr marL="1688147" indent="0">
              <a:buNone/>
              <a:defRPr sz="831"/>
            </a:lvl5pPr>
            <a:lvl6pPr marL="2110184" indent="0">
              <a:buNone/>
              <a:defRPr sz="831"/>
            </a:lvl6pPr>
            <a:lvl7pPr marL="2532220" indent="0">
              <a:buNone/>
              <a:defRPr sz="831"/>
            </a:lvl7pPr>
            <a:lvl8pPr marL="2954257" indent="0">
              <a:buNone/>
              <a:defRPr sz="831"/>
            </a:lvl8pPr>
            <a:lvl9pPr marL="3376293" indent="0">
              <a:buNone/>
              <a:defRPr sz="831"/>
            </a:lvl9pPr>
          </a:lstStyle>
          <a:p>
            <a:pPr lvl="0"/>
            <a:r>
              <a:rPr lang="ja-JP" altLang="en-US"/>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D240BB9-DC62-40AE-AFEB-DEDC9D7564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3255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3736706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792166" y="612775"/>
            <a:ext cx="5486400" cy="4114800"/>
          </a:xfrm>
        </p:spPr>
        <p:txBody>
          <a:bodyPr/>
          <a:lstStyle>
            <a:lvl1pPr marL="0" indent="0">
              <a:buNone/>
              <a:defRPr sz="2954"/>
            </a:lvl1pPr>
            <a:lvl2pPr marL="422037" indent="0">
              <a:buNone/>
              <a:defRPr sz="2584"/>
            </a:lvl2pPr>
            <a:lvl3pPr marL="844073" indent="0">
              <a:buNone/>
              <a:defRPr sz="2216"/>
            </a:lvl3pPr>
            <a:lvl4pPr marL="1266110" indent="0">
              <a:buNone/>
              <a:defRPr sz="1846"/>
            </a:lvl4pPr>
            <a:lvl5pPr marL="1688147" indent="0">
              <a:buNone/>
              <a:defRPr sz="1846"/>
            </a:lvl5pPr>
            <a:lvl6pPr marL="2110184" indent="0">
              <a:buNone/>
              <a:defRPr sz="1846"/>
            </a:lvl6pPr>
            <a:lvl7pPr marL="2532220" indent="0">
              <a:buNone/>
              <a:defRPr sz="1846"/>
            </a:lvl7pPr>
            <a:lvl8pPr marL="2954257" indent="0">
              <a:buNone/>
              <a:defRPr sz="1846"/>
            </a:lvl8pPr>
            <a:lvl9pPr marL="3376293"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292"/>
            </a:lvl1pPr>
            <a:lvl2pPr marL="422037" indent="0">
              <a:buNone/>
              <a:defRPr sz="1108"/>
            </a:lvl2pPr>
            <a:lvl3pPr marL="844073" indent="0">
              <a:buNone/>
              <a:defRPr sz="923"/>
            </a:lvl3pPr>
            <a:lvl4pPr marL="1266110" indent="0">
              <a:buNone/>
              <a:defRPr sz="831"/>
            </a:lvl4pPr>
            <a:lvl5pPr marL="1688147" indent="0">
              <a:buNone/>
              <a:defRPr sz="831"/>
            </a:lvl5pPr>
            <a:lvl6pPr marL="2110184" indent="0">
              <a:buNone/>
              <a:defRPr sz="831"/>
            </a:lvl6pPr>
            <a:lvl7pPr marL="2532220" indent="0">
              <a:buNone/>
              <a:defRPr sz="831"/>
            </a:lvl7pPr>
            <a:lvl8pPr marL="2954257" indent="0">
              <a:buNone/>
              <a:defRPr sz="831"/>
            </a:lvl8pPr>
            <a:lvl9pPr marL="3376293" indent="0">
              <a:buNone/>
              <a:defRPr sz="831"/>
            </a:lvl9pPr>
          </a:lstStyle>
          <a:p>
            <a:pPr lvl="0"/>
            <a:r>
              <a:rPr lang="ja-JP" altLang="en-US"/>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CD109A3-A064-4A10-ADA6-4A4FD1722D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2635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5D7051E-5270-4375-A243-9E4BFF7661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158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 y="1"/>
            <a:ext cx="6374423"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FC0FED5-3084-467F-AEC8-2182149A5A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790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1"/>
            <a:ext cx="86868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1127FF6-0507-47A6-B209-AE7E6A074F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4223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9200" y="2178000"/>
            <a:ext cx="8992800" cy="1899072"/>
          </a:xfrm>
        </p:spPr>
        <p:txBody>
          <a:bodyPr anchor="t">
            <a:normAutofit/>
          </a:bodyPr>
          <a:lstStyle>
            <a:lvl1pPr>
              <a:lnSpc>
                <a:spcPct val="120000"/>
              </a:lnSpc>
              <a:spcAft>
                <a:spcPts val="600"/>
              </a:spcAft>
              <a:defRPr sz="3200" b="1">
                <a:solidFill>
                  <a:srgbClr val="1F4769"/>
                </a:solidFill>
                <a:latin typeface="Meiryo UI" panose="020B0604030504040204" pitchFamily="50" charset="-128"/>
                <a:ea typeface="Meiryo UI" panose="020B0604030504040204" pitchFamily="50" charset="-128"/>
                <a:cs typeface="Meiryo UI" panose="020B0604030504040204" pitchFamily="50" charset="-128"/>
              </a:defRPr>
            </a:lvl1pPr>
          </a:lstStyle>
          <a:p>
            <a:br>
              <a:rPr kumimoji="1" lang="en-US" altLang="ja-JP"/>
            </a:br>
            <a:r>
              <a:rPr kumimoji="1" lang="ja-JP" altLang="en-US"/>
              <a:t>マスター タイトルの書式設定</a:t>
            </a:r>
          </a:p>
        </p:txBody>
      </p:sp>
      <p:sp>
        <p:nvSpPr>
          <p:cNvPr id="3" name="サブタイトル 2"/>
          <p:cNvSpPr>
            <a:spLocks noGrp="1"/>
          </p:cNvSpPr>
          <p:nvPr>
            <p:ph type="subTitle" idx="1"/>
          </p:nvPr>
        </p:nvSpPr>
        <p:spPr>
          <a:xfrm>
            <a:off x="0" y="4638848"/>
            <a:ext cx="9144000" cy="1022400"/>
          </a:xfrm>
        </p:spPr>
        <p:txBody>
          <a:bodyPr>
            <a:normAutofit/>
          </a:bodyPr>
          <a:lstStyle>
            <a:lvl1pPr marL="0" indent="0" algn="ctr">
              <a:lnSpc>
                <a:spcPct val="120000"/>
              </a:lnSpc>
              <a:spcBef>
                <a:spcPts val="0"/>
              </a:spcBef>
              <a:spcAft>
                <a:spcPts val="600"/>
              </a:spcAft>
              <a:buNone/>
              <a:defRPr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正方形/長方形 5"/>
          <p:cNvSpPr/>
          <p:nvPr userDrawn="1"/>
        </p:nvSpPr>
        <p:spPr>
          <a:xfrm>
            <a:off x="251520" y="3356992"/>
            <a:ext cx="8640960" cy="72008"/>
          </a:xfrm>
          <a:prstGeom prst="rect">
            <a:avLst/>
          </a:prstGeom>
          <a:gradFill flip="none" rotWithShape="1">
            <a:gsLst>
              <a:gs pos="50000">
                <a:schemeClr val="tx2"/>
              </a:gs>
              <a:gs pos="30000">
                <a:schemeClr val="tx2">
                  <a:lumMod val="40000"/>
                  <a:lumOff val="60000"/>
                </a:schemeClr>
              </a:gs>
              <a:gs pos="0">
                <a:schemeClr val="bg1"/>
              </a:gs>
              <a:gs pos="70000">
                <a:schemeClr val="tx2">
                  <a:lumMod val="40000"/>
                  <a:lumOff val="60000"/>
                </a:schemeClr>
              </a:gs>
              <a:gs pos="100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85639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3454745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700174"/>
          </a:xfrm>
          <a:gradFill flip="none" rotWithShape="1">
            <a:gsLst>
              <a:gs pos="69600">
                <a:srgbClr val="0000FF"/>
              </a:gs>
              <a:gs pos="0">
                <a:srgbClr val="0000CC"/>
              </a:gs>
              <a:gs pos="100000">
                <a:srgbClr val="66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ja-JP" altLang="en-US" b="1" dirty="0">
                <a:solidFill>
                  <a:schemeClr val="bg1"/>
                </a:solidFill>
                <a:latin typeface="+mj-ea"/>
                <a:ea typeface="+mj-ea"/>
              </a:defRPr>
            </a:lvl1pPr>
          </a:lstStyle>
          <a:p>
            <a:pPr marL="0" lvl="0"/>
            <a:r>
              <a:rPr kumimoji="1" lang="ja-JP" altLang="en-US"/>
              <a:t>マスター タイトルの書式設定</a:t>
            </a:r>
          </a:p>
        </p:txBody>
      </p:sp>
    </p:spTree>
    <p:extLst>
      <p:ext uri="{BB962C8B-B14F-4D97-AF65-F5344CB8AC3E}">
        <p14:creationId xmlns:p14="http://schemas.microsoft.com/office/powerpoint/2010/main" val="154146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88521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563702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552253"/>
          </a:xfrm>
          <a:noFill/>
        </p:spPr>
        <p:txBody>
          <a:bodyPr wrap="square" lIns="72000" tIns="72000" rIns="72000" bIns="36000" rtlCol="0">
            <a:noAutofit/>
          </a:bodyPr>
          <a:lstStyle>
            <a:lvl1pPr algn="just">
              <a:defRPr lang="ja-JP" altLang="en-US" sz="2400" b="1">
                <a:solidFill>
                  <a:schemeClr val="tx2"/>
                </a:solidFill>
                <a:latin typeface="+mj-ea"/>
                <a:ea typeface="+mj-ea"/>
              </a:defRPr>
            </a:lvl1pPr>
          </a:lstStyle>
          <a:p>
            <a:pPr marL="0" lvl="0" algn="just">
              <a:lnSpc>
                <a:spcPct val="120000"/>
              </a:lnSpc>
              <a:spcAft>
                <a:spcPts val="600"/>
              </a:spcAft>
            </a:pPr>
            <a:r>
              <a:rPr kumimoji="1" lang="ja-JP" altLang="en-US"/>
              <a:t>マスター タイトルの書式設定</a:t>
            </a:r>
          </a:p>
        </p:txBody>
      </p:sp>
      <p:sp>
        <p:nvSpPr>
          <p:cNvPr id="8" name="正方形/長方形 7"/>
          <p:cNvSpPr/>
          <p:nvPr userDrawn="1"/>
        </p:nvSpPr>
        <p:spPr>
          <a:xfrm>
            <a:off x="0" y="548680"/>
            <a:ext cx="9144000" cy="72008"/>
          </a:xfrm>
          <a:prstGeom prst="rect">
            <a:avLst/>
          </a:prstGeom>
          <a:gradFill flip="none" rotWithShape="1">
            <a:gsLst>
              <a:gs pos="0">
                <a:schemeClr val="tx2"/>
              </a:gs>
              <a:gs pos="32000">
                <a:schemeClr val="tx2">
                  <a:lumMod val="40000"/>
                  <a:lumOff val="60000"/>
                </a:schemeClr>
              </a:gs>
              <a:gs pos="87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 name="正方形/長方形 3"/>
          <p:cNvSpPr/>
          <p:nvPr userDrawn="1"/>
        </p:nvSpPr>
        <p:spPr>
          <a:xfrm>
            <a:off x="8028384" y="6551452"/>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86150"/>
            <a:ext cx="571500" cy="223838"/>
          </a:xfrm>
          <a:prstGeom prst="rect">
            <a:avLst/>
          </a:prstGeom>
          <a:noFill/>
        </p:spPr>
      </p:pic>
      <p:sp>
        <p:nvSpPr>
          <p:cNvPr id="6" name="テキスト ボックス 5"/>
          <p:cNvSpPr txBox="1"/>
          <p:nvPr userDrawn="1"/>
        </p:nvSpPr>
        <p:spPr>
          <a:xfrm>
            <a:off x="8604000" y="6552908"/>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172160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54046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8028384" y="6542906"/>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77604"/>
            <a:ext cx="571500" cy="223838"/>
          </a:xfrm>
          <a:prstGeom prst="rect">
            <a:avLst/>
          </a:prstGeom>
          <a:noFill/>
        </p:spPr>
      </p:pic>
      <p:sp>
        <p:nvSpPr>
          <p:cNvPr id="7" name="テキスト ボックス 6"/>
          <p:cNvSpPr txBox="1"/>
          <p:nvPr userDrawn="1"/>
        </p:nvSpPr>
        <p:spPr>
          <a:xfrm>
            <a:off x="8604000" y="6544362"/>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329482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9200" y="2178000"/>
            <a:ext cx="8992800" cy="1899072"/>
          </a:xfrm>
        </p:spPr>
        <p:txBody>
          <a:bodyPr anchor="t">
            <a:normAutofit/>
          </a:bodyPr>
          <a:lstStyle>
            <a:lvl1pPr>
              <a:lnSpc>
                <a:spcPct val="120000"/>
              </a:lnSpc>
              <a:spcAft>
                <a:spcPts val="600"/>
              </a:spcAft>
              <a:defRPr sz="3200" b="1">
                <a:solidFill>
                  <a:srgbClr val="1F4769"/>
                </a:solidFill>
                <a:latin typeface="Meiryo UI" panose="020B0604030504040204" pitchFamily="50" charset="-128"/>
                <a:ea typeface="Meiryo UI" panose="020B0604030504040204" pitchFamily="50" charset="-128"/>
                <a:cs typeface="Meiryo UI" panose="020B0604030504040204" pitchFamily="50" charset="-128"/>
              </a:defRPr>
            </a:lvl1pPr>
          </a:lstStyle>
          <a:p>
            <a:br>
              <a:rPr kumimoji="1" lang="en-US" altLang="ja-JP"/>
            </a:br>
            <a:r>
              <a:rPr kumimoji="1" lang="ja-JP" altLang="en-US"/>
              <a:t>マスター タイトルの書式設定</a:t>
            </a:r>
          </a:p>
        </p:txBody>
      </p:sp>
      <p:sp>
        <p:nvSpPr>
          <p:cNvPr id="3" name="サブタイトル 2"/>
          <p:cNvSpPr>
            <a:spLocks noGrp="1"/>
          </p:cNvSpPr>
          <p:nvPr>
            <p:ph type="subTitle" idx="1"/>
          </p:nvPr>
        </p:nvSpPr>
        <p:spPr>
          <a:xfrm>
            <a:off x="0" y="4638848"/>
            <a:ext cx="9144000" cy="1022400"/>
          </a:xfrm>
        </p:spPr>
        <p:txBody>
          <a:bodyPr>
            <a:normAutofit/>
          </a:bodyPr>
          <a:lstStyle>
            <a:lvl1pPr marL="0" indent="0" algn="ctr">
              <a:lnSpc>
                <a:spcPct val="120000"/>
              </a:lnSpc>
              <a:spcBef>
                <a:spcPts val="0"/>
              </a:spcBef>
              <a:spcAft>
                <a:spcPts val="600"/>
              </a:spcAft>
              <a:buNone/>
              <a:defRPr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正方形/長方形 5"/>
          <p:cNvSpPr/>
          <p:nvPr userDrawn="1"/>
        </p:nvSpPr>
        <p:spPr>
          <a:xfrm>
            <a:off x="251520" y="3356992"/>
            <a:ext cx="8640960" cy="72008"/>
          </a:xfrm>
          <a:prstGeom prst="rect">
            <a:avLst/>
          </a:prstGeom>
          <a:gradFill flip="none" rotWithShape="1">
            <a:gsLst>
              <a:gs pos="50000">
                <a:schemeClr val="tx2"/>
              </a:gs>
              <a:gs pos="30000">
                <a:schemeClr val="tx2">
                  <a:lumMod val="40000"/>
                  <a:lumOff val="60000"/>
                </a:schemeClr>
              </a:gs>
              <a:gs pos="0">
                <a:schemeClr val="bg1"/>
              </a:gs>
              <a:gs pos="70000">
                <a:schemeClr val="tx2">
                  <a:lumMod val="40000"/>
                  <a:lumOff val="60000"/>
                </a:schemeClr>
              </a:gs>
              <a:gs pos="100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0554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378328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700174"/>
          </a:xfrm>
          <a:gradFill flip="none" rotWithShape="1">
            <a:gsLst>
              <a:gs pos="69600">
                <a:srgbClr val="0000FF"/>
              </a:gs>
              <a:gs pos="0">
                <a:srgbClr val="0000CC"/>
              </a:gs>
              <a:gs pos="100000">
                <a:srgbClr val="66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ja-JP" altLang="en-US" b="1" dirty="0">
                <a:solidFill>
                  <a:schemeClr val="bg1"/>
                </a:solidFill>
                <a:latin typeface="+mj-ea"/>
                <a:ea typeface="+mj-ea"/>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362159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07033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917683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70019"/>
          </a:xfrm>
          <a:noFill/>
        </p:spPr>
        <p:txBody>
          <a:bodyPr wrap="square" lIns="72000" tIns="72000" rIns="72000" bIns="36000" rtlCol="0">
            <a:noAutofit/>
          </a:bodyPr>
          <a:lstStyle>
            <a:lvl1pPr algn="just">
              <a:defRPr lang="ja-JP" altLang="en-US" sz="2400" b="1">
                <a:solidFill>
                  <a:schemeClr val="tx2"/>
                </a:solidFill>
                <a:latin typeface="+mj-ea"/>
                <a:ea typeface="+mj-ea"/>
              </a:defRPr>
            </a:lvl1pPr>
          </a:lstStyle>
          <a:p>
            <a:pPr marL="0" lvl="0" algn="just">
              <a:lnSpc>
                <a:spcPct val="120000"/>
              </a:lnSpc>
              <a:spcAft>
                <a:spcPts val="600"/>
              </a:spcAft>
            </a:pPr>
            <a:r>
              <a:rPr kumimoji="1" lang="ja-JP" altLang="en-US"/>
              <a:t>マスター タイトルの書式設定</a:t>
            </a:r>
          </a:p>
        </p:txBody>
      </p:sp>
      <p:sp>
        <p:nvSpPr>
          <p:cNvPr id="8" name="正方形/長方形 7"/>
          <p:cNvSpPr/>
          <p:nvPr userDrawn="1"/>
        </p:nvSpPr>
        <p:spPr>
          <a:xfrm>
            <a:off x="0" y="411947"/>
            <a:ext cx="9144000" cy="72008"/>
          </a:xfrm>
          <a:prstGeom prst="rect">
            <a:avLst/>
          </a:prstGeom>
          <a:gradFill flip="none" rotWithShape="1">
            <a:gsLst>
              <a:gs pos="0">
                <a:schemeClr val="tx2"/>
              </a:gs>
              <a:gs pos="32000">
                <a:schemeClr val="tx2">
                  <a:lumMod val="40000"/>
                  <a:lumOff val="60000"/>
                </a:schemeClr>
              </a:gs>
              <a:gs pos="87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6" name="テキスト ボックス 5"/>
          <p:cNvSpPr txBox="1"/>
          <p:nvPr userDrawn="1"/>
        </p:nvSpPr>
        <p:spPr>
          <a:xfrm>
            <a:off x="8604000" y="6552908"/>
            <a:ext cx="504000" cy="288000"/>
          </a:xfrm>
          <a:prstGeom prst="rect">
            <a:avLst/>
          </a:prstGeom>
          <a:noFill/>
        </p:spPr>
        <p:txBody>
          <a:bodyPr wrap="none" rtlCol="0" anchor="ctr">
            <a:noAutofit/>
          </a:bodyPr>
          <a:lstStyle/>
          <a:p>
            <a:pPr algn="r"/>
            <a:fld id="{0E4E0B74-C8CC-4E75-86AB-9D7878029A4A}" type="slidenum">
              <a:rPr kumimoji="1" lang="ja-JP" altLang="en-US" sz="1400" smtClean="0">
                <a:latin typeface="+mn-ea"/>
                <a:ea typeface="+mn-ea"/>
              </a:rPr>
              <a:pPr algn="r"/>
              <a:t>‹#›</a:t>
            </a:fld>
            <a:endParaRPr kumimoji="1" lang="ja-JP" altLang="en-US" sz="1400">
              <a:latin typeface="+mn-ea"/>
              <a:ea typeface="+mn-ea"/>
            </a:endParaRPr>
          </a:p>
        </p:txBody>
      </p:sp>
    </p:spTree>
    <p:extLst>
      <p:ext uri="{BB962C8B-B14F-4D97-AF65-F5344CB8AC3E}">
        <p14:creationId xmlns:p14="http://schemas.microsoft.com/office/powerpoint/2010/main" val="1827179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8028384" y="6542906"/>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77604"/>
            <a:ext cx="571500" cy="223838"/>
          </a:xfrm>
          <a:prstGeom prst="rect">
            <a:avLst/>
          </a:prstGeom>
          <a:noFill/>
        </p:spPr>
      </p:pic>
      <p:sp>
        <p:nvSpPr>
          <p:cNvPr id="7" name="テキスト ボックス 6"/>
          <p:cNvSpPr txBox="1"/>
          <p:nvPr userDrawn="1"/>
        </p:nvSpPr>
        <p:spPr>
          <a:xfrm>
            <a:off x="8604000" y="6544362"/>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1622776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209660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3641565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288096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10400" y="6525344"/>
            <a:ext cx="2133600" cy="476250"/>
          </a:xfrm>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3116665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115189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414262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FFDCE21E-3BF4-4A13-BE4A-B95BE9787BE2}" type="slidenum">
              <a:rPr lang="en-US" altLang="ja-JP"/>
              <a:pPr>
                <a:defRPr/>
              </a:pPr>
              <a:t>‹#›</a:t>
            </a:fld>
            <a:endParaRPr lang="en-US" altLang="ja-JP"/>
          </a:p>
        </p:txBody>
      </p:sp>
      <p:grpSp>
        <p:nvGrpSpPr>
          <p:cNvPr id="2" name="Group 18"/>
          <p:cNvGrpSpPr>
            <a:grpSpLocks/>
          </p:cNvGrpSpPr>
          <p:nvPr userDrawn="1"/>
        </p:nvGrpSpPr>
        <p:grpSpPr bwMode="auto">
          <a:xfrm>
            <a:off x="0" y="0"/>
            <a:ext cx="9144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4932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dt="0"/>
  <p:txStyles>
    <p:title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2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92">
                <a:latin typeface="Arial" charset="0"/>
                <a:ea typeface="ＭＳ Ｐゴシック" pitchFamily="50" charset="-128"/>
              </a:defRPr>
            </a:lvl1pPr>
          </a:lstStyle>
          <a:p>
            <a:pPr>
              <a:defRPr/>
            </a:pPr>
            <a:endParaRPr lang="en-US" altLang="ja-JP">
              <a:solidFill>
                <a:srgbClr val="000000"/>
              </a:solidFill>
            </a:endParaRPr>
          </a:p>
        </p:txBody>
      </p:sp>
      <p:sp>
        <p:nvSpPr>
          <p:cNvPr id="3072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pitchFamily="50" charset="-128"/>
              </a:defRPr>
            </a:lvl1pPr>
          </a:lstStyle>
          <a:p>
            <a:pPr>
              <a:defRPr/>
            </a:pPr>
            <a:endParaRPr lang="en-US" altLang="ja-JP">
              <a:solidFill>
                <a:srgbClr val="000000"/>
              </a:solidFill>
            </a:endParaRPr>
          </a:p>
        </p:txBody>
      </p:sp>
      <p:sp>
        <p:nvSpPr>
          <p:cNvPr id="30725" name="Rectangle 5"/>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atin typeface="Arial" charset="0"/>
                <a:ea typeface="ＭＳ Ｐゴシック" pitchFamily="50" charset="-128"/>
              </a:defRPr>
            </a:lvl1pPr>
          </a:lstStyle>
          <a:p>
            <a:pPr>
              <a:defRPr/>
            </a:pPr>
            <a:fld id="{0236B547-3939-4448-B510-15C4227AECE5}" type="slidenum">
              <a:rPr lang="en-US" altLang="ja-JP">
                <a:solidFill>
                  <a:srgbClr val="000000"/>
                </a:solidFill>
              </a:rPr>
              <a:pPr>
                <a:defRPr/>
              </a:pPr>
              <a:t>‹#›</a:t>
            </a:fld>
            <a:endParaRPr lang="en-US" altLang="ja-JP">
              <a:solidFill>
                <a:srgbClr val="000000"/>
              </a:solidFill>
            </a:endParaRPr>
          </a:p>
        </p:txBody>
      </p:sp>
      <p:sp>
        <p:nvSpPr>
          <p:cNvPr id="30726" name="Rectangle 6"/>
          <p:cNvSpPr>
            <a:spLocks noChangeArrowheads="1"/>
          </p:cNvSpPr>
          <p:nvPr/>
        </p:nvSpPr>
        <p:spPr bwMode="auto">
          <a:xfrm>
            <a:off x="0" y="1"/>
            <a:ext cx="9144000" cy="366713"/>
          </a:xfrm>
          <a:prstGeom prst="rect">
            <a:avLst/>
          </a:prstGeom>
          <a:no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grpSp>
        <p:nvGrpSpPr>
          <p:cNvPr id="2" name="Group 27"/>
          <p:cNvGrpSpPr>
            <a:grpSpLocks/>
          </p:cNvGrpSpPr>
          <p:nvPr/>
        </p:nvGrpSpPr>
        <p:grpSpPr bwMode="auto">
          <a:xfrm>
            <a:off x="0" y="333378"/>
            <a:ext cx="9144000" cy="214313"/>
            <a:chOff x="0" y="255"/>
            <a:chExt cx="6240" cy="135"/>
          </a:xfrm>
        </p:grpSpPr>
        <p:sp>
          <p:nvSpPr>
            <p:cNvPr id="30748" name="Rectangle 28"/>
            <p:cNvSpPr>
              <a:spLocks noChangeArrowheads="1"/>
            </p:cNvSpPr>
            <p:nvPr userDrawn="1"/>
          </p:nvSpPr>
          <p:spPr bwMode="auto">
            <a:xfrm>
              <a:off x="0" y="345"/>
              <a:ext cx="6240" cy="45"/>
            </a:xfrm>
            <a:prstGeom prst="rect">
              <a:avLst/>
            </a:prstGeom>
            <a:solidFill>
              <a:srgbClr val="FF0000"/>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0749" name="Rectangle 29"/>
            <p:cNvSpPr>
              <a:spLocks noChangeArrowheads="1"/>
            </p:cNvSpPr>
            <p:nvPr userDrawn="1"/>
          </p:nvSpPr>
          <p:spPr bwMode="auto">
            <a:xfrm>
              <a:off x="0" y="300"/>
              <a:ext cx="6240" cy="45"/>
            </a:xfrm>
            <a:prstGeom prst="rect">
              <a:avLst/>
            </a:prstGeom>
            <a:solidFill>
              <a:srgbClr val="FF3399"/>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0750" name="Rectangle 30"/>
            <p:cNvSpPr>
              <a:spLocks noChangeArrowheads="1"/>
            </p:cNvSpPr>
            <p:nvPr userDrawn="1"/>
          </p:nvSpPr>
          <p:spPr bwMode="auto">
            <a:xfrm>
              <a:off x="0" y="255"/>
              <a:ext cx="6240" cy="45"/>
            </a:xfrm>
            <a:prstGeom prst="rect">
              <a:avLst/>
            </a:prstGeom>
            <a:solidFill>
              <a:srgbClr val="FFCCFF"/>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grpSp>
      <p:sp>
        <p:nvSpPr>
          <p:cNvPr id="7176" name="Rectangle 22"/>
          <p:cNvSpPr>
            <a:spLocks noGrp="1" noChangeArrowheads="1"/>
          </p:cNvSpPr>
          <p:nvPr>
            <p:ph type="title"/>
          </p:nvPr>
        </p:nvSpPr>
        <p:spPr bwMode="auto">
          <a:xfrm>
            <a:off x="2" y="0"/>
            <a:ext cx="7630258"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7177" name="Picture 32" descr="ppjtitle"/>
          <p:cNvPicPr>
            <a:picLocks noChangeAspect="1" noChangeArrowheads="1"/>
          </p:cNvPicPr>
          <p:nvPr/>
        </p:nvPicPr>
        <p:blipFill>
          <a:blip r:embed="rId14" cstate="print"/>
          <a:srcRect/>
          <a:stretch>
            <a:fillRect/>
          </a:stretch>
        </p:blipFill>
        <p:spPr bwMode="auto">
          <a:xfrm>
            <a:off x="8028844" y="1"/>
            <a:ext cx="1115157" cy="334963"/>
          </a:xfrm>
          <a:prstGeom prst="rect">
            <a:avLst/>
          </a:prstGeom>
          <a:noFill/>
          <a:ln w="9525">
            <a:noFill/>
            <a:miter lim="800000"/>
            <a:headEnd/>
            <a:tailEnd/>
          </a:ln>
        </p:spPr>
      </p:pic>
    </p:spTree>
    <p:extLst>
      <p:ext uri="{BB962C8B-B14F-4D97-AF65-F5344CB8AC3E}">
        <p14:creationId xmlns:p14="http://schemas.microsoft.com/office/powerpoint/2010/main" val="280499840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hf hdr="0" ftr="0" dt="0"/>
  <p:txStyles>
    <p:titleStyle>
      <a:lvl1pPr algn="l" rtl="0" eaLnBrk="0" fontAlgn="base" hangingPunct="0">
        <a:spcBef>
          <a:spcPct val="0"/>
        </a:spcBef>
        <a:spcAft>
          <a:spcPct val="0"/>
        </a:spcAft>
        <a:defRPr kumimoji="1" sz="2584">
          <a:solidFill>
            <a:schemeClr val="tx1"/>
          </a:solidFill>
          <a:latin typeface="+mj-lt"/>
          <a:ea typeface="+mj-ea"/>
          <a:cs typeface="+mj-cs"/>
        </a:defRPr>
      </a:lvl1pPr>
      <a:lvl2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5pPr>
      <a:lvl6pPr marL="422037"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6pPr>
      <a:lvl7pPr marL="844073"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7pPr>
      <a:lvl8pPr marL="1266110"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8pPr>
      <a:lvl9pPr marL="1688147"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9pPr>
    </p:titleStyle>
    <p:bodyStyle>
      <a:lvl1pPr marL="316528" indent="-316528" algn="l" rtl="0" eaLnBrk="0" fontAlgn="base" hangingPunct="0">
        <a:spcBef>
          <a:spcPct val="20000"/>
        </a:spcBef>
        <a:spcAft>
          <a:spcPct val="0"/>
        </a:spcAft>
        <a:buChar char="•"/>
        <a:defRPr kumimoji="1" sz="2954">
          <a:solidFill>
            <a:schemeClr val="tx1"/>
          </a:solidFill>
          <a:latin typeface="+mn-lt"/>
          <a:ea typeface="ＭＳ Ｐゴシック" pitchFamily="50" charset="-128"/>
          <a:cs typeface="+mn-cs"/>
        </a:defRPr>
      </a:lvl1pPr>
      <a:lvl2pPr marL="685809" indent="-263773" algn="l" rtl="0" eaLnBrk="0" fontAlgn="base" hangingPunct="0">
        <a:spcBef>
          <a:spcPct val="20000"/>
        </a:spcBef>
        <a:spcAft>
          <a:spcPct val="0"/>
        </a:spcAft>
        <a:buChar char="–"/>
        <a:defRPr kumimoji="1" sz="2584">
          <a:solidFill>
            <a:schemeClr val="tx1"/>
          </a:solidFill>
          <a:latin typeface="+mn-lt"/>
          <a:ea typeface="ＭＳ Ｐゴシック" pitchFamily="50" charset="-128"/>
        </a:defRPr>
      </a:lvl2pPr>
      <a:lvl3pPr marL="1055092" indent="-211019" algn="l" rtl="0" eaLnBrk="0" fontAlgn="base" hangingPunct="0">
        <a:spcBef>
          <a:spcPct val="20000"/>
        </a:spcBef>
        <a:spcAft>
          <a:spcPct val="0"/>
        </a:spcAft>
        <a:buChar char="•"/>
        <a:defRPr kumimoji="1" sz="2216">
          <a:solidFill>
            <a:schemeClr val="tx1"/>
          </a:solidFill>
          <a:latin typeface="+mn-lt"/>
          <a:ea typeface="ＭＳ Ｐゴシック" pitchFamily="50" charset="-128"/>
        </a:defRPr>
      </a:lvl3pPr>
      <a:lvl4pPr marL="1477128" indent="-211019" algn="l" rtl="0" eaLnBrk="0" fontAlgn="base" hangingPunct="0">
        <a:spcBef>
          <a:spcPct val="20000"/>
        </a:spcBef>
        <a:spcAft>
          <a:spcPct val="0"/>
        </a:spcAft>
        <a:buChar char="–"/>
        <a:defRPr kumimoji="1" sz="1846">
          <a:solidFill>
            <a:schemeClr val="tx1"/>
          </a:solidFill>
          <a:latin typeface="+mn-lt"/>
          <a:ea typeface="ＭＳ Ｐゴシック" pitchFamily="50" charset="-128"/>
        </a:defRPr>
      </a:lvl4pPr>
      <a:lvl5pPr marL="1899165" indent="-211019" algn="l" rtl="0" eaLnBrk="0" fontAlgn="base" hangingPunct="0">
        <a:spcBef>
          <a:spcPct val="20000"/>
        </a:spcBef>
        <a:spcAft>
          <a:spcPct val="0"/>
        </a:spcAft>
        <a:buChar char="»"/>
        <a:defRPr kumimoji="1" sz="1846">
          <a:solidFill>
            <a:schemeClr val="tx1"/>
          </a:solidFill>
          <a:latin typeface="+mn-lt"/>
          <a:ea typeface="ＭＳ Ｐゴシック" pitchFamily="50" charset="-128"/>
        </a:defRPr>
      </a:lvl5pPr>
      <a:lvl6pPr marL="2321202" indent="-211019" algn="l" rtl="0" fontAlgn="base">
        <a:spcBef>
          <a:spcPct val="20000"/>
        </a:spcBef>
        <a:spcAft>
          <a:spcPct val="0"/>
        </a:spcAft>
        <a:buChar char="»"/>
        <a:defRPr kumimoji="1" sz="1846">
          <a:solidFill>
            <a:schemeClr val="tx1"/>
          </a:solidFill>
          <a:latin typeface="+mn-lt"/>
          <a:ea typeface="+mn-ea"/>
        </a:defRPr>
      </a:lvl6pPr>
      <a:lvl7pPr marL="2743238" indent="-211019" algn="l" rtl="0" fontAlgn="base">
        <a:spcBef>
          <a:spcPct val="20000"/>
        </a:spcBef>
        <a:spcAft>
          <a:spcPct val="0"/>
        </a:spcAft>
        <a:buChar char="»"/>
        <a:defRPr kumimoji="1" sz="1846">
          <a:solidFill>
            <a:schemeClr val="tx1"/>
          </a:solidFill>
          <a:latin typeface="+mn-lt"/>
          <a:ea typeface="+mn-ea"/>
        </a:defRPr>
      </a:lvl7pPr>
      <a:lvl8pPr marL="3165275" indent="-211019" algn="l" rtl="0" fontAlgn="base">
        <a:spcBef>
          <a:spcPct val="20000"/>
        </a:spcBef>
        <a:spcAft>
          <a:spcPct val="0"/>
        </a:spcAft>
        <a:buChar char="»"/>
        <a:defRPr kumimoji="1" sz="1846">
          <a:solidFill>
            <a:schemeClr val="tx1"/>
          </a:solidFill>
          <a:latin typeface="+mn-lt"/>
          <a:ea typeface="+mn-ea"/>
        </a:defRPr>
      </a:lvl8pPr>
      <a:lvl9pPr marL="3587312" indent="-21101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3" rtl="0" eaLnBrk="1" latinLnBrk="0" hangingPunct="1">
        <a:defRPr kumimoji="1" sz="1661" kern="1200">
          <a:solidFill>
            <a:schemeClr val="tx1"/>
          </a:solidFill>
          <a:latin typeface="+mn-lt"/>
          <a:ea typeface="+mn-ea"/>
          <a:cs typeface="+mn-cs"/>
        </a:defRPr>
      </a:lvl1pPr>
      <a:lvl2pPr marL="422037" algn="l" defTabSz="844073" rtl="0" eaLnBrk="1" latinLnBrk="0" hangingPunct="1">
        <a:defRPr kumimoji="1" sz="1661" kern="1200">
          <a:solidFill>
            <a:schemeClr val="tx1"/>
          </a:solidFill>
          <a:latin typeface="+mn-lt"/>
          <a:ea typeface="+mn-ea"/>
          <a:cs typeface="+mn-cs"/>
        </a:defRPr>
      </a:lvl2pPr>
      <a:lvl3pPr marL="844073" algn="l" defTabSz="844073" rtl="0" eaLnBrk="1" latinLnBrk="0" hangingPunct="1">
        <a:defRPr kumimoji="1" sz="1661" kern="1200">
          <a:solidFill>
            <a:schemeClr val="tx1"/>
          </a:solidFill>
          <a:latin typeface="+mn-lt"/>
          <a:ea typeface="+mn-ea"/>
          <a:cs typeface="+mn-cs"/>
        </a:defRPr>
      </a:lvl3pPr>
      <a:lvl4pPr marL="1266110" algn="l" defTabSz="844073" rtl="0" eaLnBrk="1" latinLnBrk="0" hangingPunct="1">
        <a:defRPr kumimoji="1" sz="1661" kern="1200">
          <a:solidFill>
            <a:schemeClr val="tx1"/>
          </a:solidFill>
          <a:latin typeface="+mn-lt"/>
          <a:ea typeface="+mn-ea"/>
          <a:cs typeface="+mn-cs"/>
        </a:defRPr>
      </a:lvl4pPr>
      <a:lvl5pPr marL="1688147" algn="l" defTabSz="844073" rtl="0" eaLnBrk="1" latinLnBrk="0" hangingPunct="1">
        <a:defRPr kumimoji="1" sz="1661" kern="1200">
          <a:solidFill>
            <a:schemeClr val="tx1"/>
          </a:solidFill>
          <a:latin typeface="+mn-lt"/>
          <a:ea typeface="+mn-ea"/>
          <a:cs typeface="+mn-cs"/>
        </a:defRPr>
      </a:lvl5pPr>
      <a:lvl6pPr marL="2110184" algn="l" defTabSz="844073" rtl="0" eaLnBrk="1" latinLnBrk="0" hangingPunct="1">
        <a:defRPr kumimoji="1" sz="1661" kern="1200">
          <a:solidFill>
            <a:schemeClr val="tx1"/>
          </a:solidFill>
          <a:latin typeface="+mn-lt"/>
          <a:ea typeface="+mn-ea"/>
          <a:cs typeface="+mn-cs"/>
        </a:defRPr>
      </a:lvl6pPr>
      <a:lvl7pPr marL="2532220" algn="l" defTabSz="844073" rtl="0" eaLnBrk="1" latinLnBrk="0" hangingPunct="1">
        <a:defRPr kumimoji="1" sz="1661" kern="1200">
          <a:solidFill>
            <a:schemeClr val="tx1"/>
          </a:solidFill>
          <a:latin typeface="+mn-lt"/>
          <a:ea typeface="+mn-ea"/>
          <a:cs typeface="+mn-cs"/>
        </a:defRPr>
      </a:lvl7pPr>
      <a:lvl8pPr marL="2954257" algn="l" defTabSz="844073" rtl="0" eaLnBrk="1" latinLnBrk="0" hangingPunct="1">
        <a:defRPr kumimoji="1" sz="1661" kern="1200">
          <a:solidFill>
            <a:schemeClr val="tx1"/>
          </a:solidFill>
          <a:latin typeface="+mn-lt"/>
          <a:ea typeface="+mn-ea"/>
          <a:cs typeface="+mn-cs"/>
        </a:defRPr>
      </a:lvl8pPr>
      <a:lvl9pPr marL="3376293" algn="l" defTabSz="844073" rtl="0" eaLnBrk="1" latinLnBrk="0" hangingPunct="1">
        <a:defRPr kumimoji="1" sz="16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46723243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hf sldNum="0" hdr="0" ft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696242309"/>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Lst>
  <p:hf hdr="0" ft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15E50-35B3-F315-A030-EFD47B8CA5E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076A44D-B848-9911-5CE8-CB2C77DCCC79}"/>
              </a:ext>
            </a:extLst>
          </p:cNvPr>
          <p:cNvSpPr>
            <a:spLocks noGrp="1"/>
          </p:cNvSpPr>
          <p:nvPr>
            <p:ph type="ctrTitle"/>
          </p:nvPr>
        </p:nvSpPr>
        <p:spPr>
          <a:xfrm>
            <a:off x="1619250" y="2057400"/>
            <a:ext cx="7524750" cy="1470025"/>
          </a:xfrm>
        </p:spPr>
        <p:txBody>
          <a:bodyPr/>
          <a:lstStyle/>
          <a:p>
            <a:r>
              <a:rPr lang="ja-JP" altLang="en-US" sz="2400" dirty="0"/>
              <a:t>防災気象情報の改善に伴う</a:t>
            </a:r>
            <a:br>
              <a:rPr lang="en-US" altLang="ja-JP" sz="2400" dirty="0"/>
            </a:br>
            <a:r>
              <a:rPr lang="ja-JP" altLang="en-US" sz="2800" dirty="0"/>
              <a:t>気象庁ホームページの改善について（情報提供）</a:t>
            </a:r>
            <a:endParaRPr kumimoji="1" lang="ja-JP" altLang="en-US" sz="2800" dirty="0"/>
          </a:p>
        </p:txBody>
      </p:sp>
      <p:sp>
        <p:nvSpPr>
          <p:cNvPr id="3" name="サブタイトル 2">
            <a:extLst>
              <a:ext uri="{FF2B5EF4-FFF2-40B4-BE49-F238E27FC236}">
                <a16:creationId xmlns:a16="http://schemas.microsoft.com/office/drawing/2014/main" id="{ED303774-7602-BA05-00DC-2AC0A20ADCF2}"/>
              </a:ext>
            </a:extLst>
          </p:cNvPr>
          <p:cNvSpPr>
            <a:spLocks noGrp="1"/>
          </p:cNvSpPr>
          <p:nvPr>
            <p:ph type="subTitle" idx="1"/>
          </p:nvPr>
        </p:nvSpPr>
        <p:spPr>
          <a:xfrm>
            <a:off x="1619250" y="3600450"/>
            <a:ext cx="6400800" cy="847165"/>
          </a:xfrm>
        </p:spPr>
        <p:txBody>
          <a:bodyPr/>
          <a:lstStyle/>
          <a:p>
            <a:r>
              <a:rPr kumimoji="1" lang="ja-JP" altLang="en-US" sz="2400" dirty="0"/>
              <a:t>令和</a:t>
            </a:r>
            <a:r>
              <a:rPr lang="ja-JP" altLang="en-US" sz="2400" dirty="0"/>
              <a:t>７</a:t>
            </a:r>
            <a:r>
              <a:rPr kumimoji="1" lang="ja-JP" altLang="en-US" sz="2400" dirty="0"/>
              <a:t>年１２月</a:t>
            </a:r>
            <a:endParaRPr kumimoji="1" lang="en-US" altLang="ja-JP" sz="2400" dirty="0"/>
          </a:p>
          <a:p>
            <a:r>
              <a:rPr lang="ja-JP" altLang="en-US" sz="2400" dirty="0"/>
              <a:t>気象庁</a:t>
            </a:r>
            <a:endParaRPr kumimoji="1" lang="en-US" altLang="ja-JP" sz="2400" dirty="0"/>
          </a:p>
          <a:p>
            <a:pPr algn="l"/>
            <a:endParaRPr lang="en-US" altLang="ja-JP" sz="2400" dirty="0"/>
          </a:p>
          <a:p>
            <a:pPr algn="l"/>
            <a:r>
              <a:rPr kumimoji="1" lang="ja-JP" altLang="en-US" sz="1800" dirty="0"/>
              <a:t>　</a:t>
            </a:r>
          </a:p>
        </p:txBody>
      </p:sp>
      <p:sp>
        <p:nvSpPr>
          <p:cNvPr id="4" name="テキスト ボックス 3">
            <a:extLst>
              <a:ext uri="{FF2B5EF4-FFF2-40B4-BE49-F238E27FC236}">
                <a16:creationId xmlns:a16="http://schemas.microsoft.com/office/drawing/2014/main" id="{379EC4C3-AB35-17A0-D847-D0CF22F29939}"/>
              </a:ext>
            </a:extLst>
          </p:cNvPr>
          <p:cNvSpPr txBox="1"/>
          <p:nvPr/>
        </p:nvSpPr>
        <p:spPr>
          <a:xfrm>
            <a:off x="371475" y="4888380"/>
            <a:ext cx="8401050" cy="1015663"/>
          </a:xfrm>
          <a:prstGeom prst="rect">
            <a:avLst/>
          </a:prstGeom>
          <a:noFill/>
        </p:spPr>
        <p:txBody>
          <a:bodyPr wrap="square" rtlCol="0">
            <a:spAutoFit/>
          </a:bodyPr>
          <a:lstStyle/>
          <a:p>
            <a:pPr marL="266700" indent="-266700"/>
            <a:r>
              <a:rPr kumimoji="1" lang="en-US" altLang="ja-JP" sz="2000" dirty="0">
                <a:solidFill>
                  <a:srgbClr val="FF0000"/>
                </a:solidFill>
              </a:rPr>
              <a:t>※</a:t>
            </a:r>
            <a:r>
              <a:rPr kumimoji="1" lang="ja-JP" altLang="en-US" sz="2000" dirty="0">
                <a:solidFill>
                  <a:srgbClr val="FF0000"/>
                </a:solidFill>
              </a:rPr>
              <a:t>現時点での検討状況</a:t>
            </a:r>
            <a:r>
              <a:rPr lang="ja-JP" altLang="en-US" sz="2000" dirty="0">
                <a:solidFill>
                  <a:srgbClr val="FF0000"/>
                </a:solidFill>
              </a:rPr>
              <a:t>であり、</a:t>
            </a:r>
            <a:r>
              <a:rPr kumimoji="1" lang="ja-JP" altLang="en-US" sz="2000" dirty="0">
                <a:solidFill>
                  <a:srgbClr val="FF0000"/>
                </a:solidFill>
              </a:rPr>
              <a:t>今後の検討で変更する可能性があります。</a:t>
            </a:r>
            <a:endParaRPr lang="en-US" altLang="ja-JP" sz="2000" dirty="0">
              <a:solidFill>
                <a:srgbClr val="FF0000"/>
              </a:solidFill>
            </a:endParaRPr>
          </a:p>
          <a:p>
            <a:pPr marL="266700" indent="-266700"/>
            <a:r>
              <a:rPr kumimoji="1" lang="en-US" altLang="ja-JP" sz="2000" dirty="0">
                <a:solidFill>
                  <a:srgbClr val="FF0000"/>
                </a:solidFill>
              </a:rPr>
              <a:t>※</a:t>
            </a:r>
            <a:r>
              <a:rPr kumimoji="1" lang="ja-JP" altLang="en-US" sz="2000" dirty="0">
                <a:solidFill>
                  <a:srgbClr val="FF0000"/>
                </a:solidFill>
              </a:rPr>
              <a:t>ダミーの電文でイメージ図を作成しているため、実際の発表状況とは大きく異なり、</a:t>
            </a:r>
            <a:r>
              <a:rPr lang="ja-JP" altLang="en-US" sz="2000" dirty="0">
                <a:solidFill>
                  <a:srgbClr val="FF0000"/>
                </a:solidFill>
              </a:rPr>
              <a:t>表示イメージ</a:t>
            </a:r>
            <a:r>
              <a:rPr kumimoji="1" lang="ja-JP" altLang="en-US" sz="2000" dirty="0">
                <a:solidFill>
                  <a:srgbClr val="FF0000"/>
                </a:solidFill>
              </a:rPr>
              <a:t>が整合していない場合があります。</a:t>
            </a:r>
            <a:endParaRPr kumimoji="1" lang="en-US" altLang="ja-JP" sz="2000" dirty="0">
              <a:solidFill>
                <a:srgbClr val="FF0000"/>
              </a:solidFill>
            </a:endParaRPr>
          </a:p>
        </p:txBody>
      </p:sp>
    </p:spTree>
    <p:extLst>
      <p:ext uri="{BB962C8B-B14F-4D97-AF65-F5344CB8AC3E}">
        <p14:creationId xmlns:p14="http://schemas.microsoft.com/office/powerpoint/2010/main" val="3405215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EFD1-AC91-852B-1649-A24C0A93E4AA}"/>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AF798A3B-DCBA-3069-E62F-91D6DFEBCCCC}"/>
              </a:ext>
            </a:extLst>
          </p:cNvPr>
          <p:cNvSpPr/>
          <p:nvPr/>
        </p:nvSpPr>
        <p:spPr>
          <a:xfrm>
            <a:off x="307348" y="1753933"/>
            <a:ext cx="8550324" cy="492309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40" name="テキスト ボックス 39">
            <a:extLst>
              <a:ext uri="{FF2B5EF4-FFF2-40B4-BE49-F238E27FC236}">
                <a16:creationId xmlns:a16="http://schemas.microsoft.com/office/drawing/2014/main" id="{763353EB-FB24-C147-CE42-2155ABF8977F}"/>
              </a:ext>
            </a:extLst>
          </p:cNvPr>
          <p:cNvSpPr txBox="1"/>
          <p:nvPr/>
        </p:nvSpPr>
        <p:spPr>
          <a:xfrm>
            <a:off x="307348" y="1760365"/>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9" name="図 8">
            <a:extLst>
              <a:ext uri="{FF2B5EF4-FFF2-40B4-BE49-F238E27FC236}">
                <a16:creationId xmlns:a16="http://schemas.microsoft.com/office/drawing/2014/main" id="{ACAF1296-22B0-9971-6316-F2CB55777BF2}"/>
              </a:ext>
            </a:extLst>
          </p:cNvPr>
          <p:cNvPicPr>
            <a:picLocks noChangeAspect="1"/>
          </p:cNvPicPr>
          <p:nvPr/>
        </p:nvPicPr>
        <p:blipFill>
          <a:blip r:embed="rId2"/>
          <a:stretch>
            <a:fillRect/>
          </a:stretch>
        </p:blipFill>
        <p:spPr>
          <a:xfrm>
            <a:off x="2825357" y="1946467"/>
            <a:ext cx="5107063" cy="4167112"/>
          </a:xfrm>
          <a:prstGeom prst="rect">
            <a:avLst/>
          </a:prstGeom>
        </p:spPr>
      </p:pic>
      <p:pic>
        <p:nvPicPr>
          <p:cNvPr id="6" name="図 5" descr="グラフ&#10;&#10;AI によって生成されたコンテンツは間違っている可能性があります。">
            <a:extLst>
              <a:ext uri="{FF2B5EF4-FFF2-40B4-BE49-F238E27FC236}">
                <a16:creationId xmlns:a16="http://schemas.microsoft.com/office/drawing/2014/main" id="{D9E52CC7-E411-C935-1C1F-76D20C1B84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14079" y="2122821"/>
            <a:ext cx="1620000" cy="4323426"/>
          </a:xfrm>
          <a:prstGeom prst="rect">
            <a:avLst/>
          </a:prstGeom>
        </p:spPr>
      </p:pic>
      <p:sp>
        <p:nvSpPr>
          <p:cNvPr id="16" name="テキスト ボックス 15">
            <a:extLst>
              <a:ext uri="{FF2B5EF4-FFF2-40B4-BE49-F238E27FC236}">
                <a16:creationId xmlns:a16="http://schemas.microsoft.com/office/drawing/2014/main" id="{6287B892-390E-1A5D-5622-77FA0C921B6B}"/>
              </a:ext>
            </a:extLst>
          </p:cNvPr>
          <p:cNvSpPr txBox="1"/>
          <p:nvPr/>
        </p:nvSpPr>
        <p:spPr>
          <a:xfrm>
            <a:off x="307350" y="666132"/>
            <a:ext cx="8550324" cy="954107"/>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気象警報・注意報（都道府県／市町村帳票）で表示するほか、独立したコンテンツとして新設。</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地域ごとの警報等の見通しを時系列で表示。なお、全国表示の場合は地方予報区単位で、地方予報区・都道府県表示の場合は一次細分区域単位で、市町村（二次細分区域）表示の場合は当該地域の情報を表示する。</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警戒レベル相当情報（大雨・土砂災害・高潮）とその他の要素に限定して表示するフィルタ機能。</a:t>
            </a:r>
            <a:endParaRPr lang="en-US" altLang="ja-JP" sz="14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37EC2AC1-60C8-C5E2-74F0-DDD99B08EE67}"/>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en-US" altLang="ja-JP" sz="2400" dirty="0"/>
              <a:t>②</a:t>
            </a:r>
            <a:r>
              <a:rPr lang="ja-JP" altLang="en-US" sz="2400" dirty="0"/>
              <a:t>　時系列情報（明日までの警報等の見通し）</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200" b="0" kern="0" dirty="0">
              <a:solidFill>
                <a:srgbClr val="FF0000"/>
              </a:solidFill>
              <a:latin typeface="HGP創英角ｺﾞｼｯｸUB"/>
              <a:ea typeface="HGP創英角ｺﾞｼｯｸUB"/>
            </a:endParaRPr>
          </a:p>
        </p:txBody>
      </p:sp>
      <p:sp>
        <p:nvSpPr>
          <p:cNvPr id="13" name="正方形/長方形 12">
            <a:extLst>
              <a:ext uri="{FF2B5EF4-FFF2-40B4-BE49-F238E27FC236}">
                <a16:creationId xmlns:a16="http://schemas.microsoft.com/office/drawing/2014/main" id="{E2B54E98-CEBF-1632-4EAC-70BAA63FCF28}"/>
              </a:ext>
            </a:extLst>
          </p:cNvPr>
          <p:cNvSpPr/>
          <p:nvPr/>
        </p:nvSpPr>
        <p:spPr>
          <a:xfrm>
            <a:off x="2970020" y="2467715"/>
            <a:ext cx="1417830" cy="180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4" name="スライド番号プレースホルダー 2">
            <a:extLst>
              <a:ext uri="{FF2B5EF4-FFF2-40B4-BE49-F238E27FC236}">
                <a16:creationId xmlns:a16="http://schemas.microsoft.com/office/drawing/2014/main" id="{FA78A141-A331-7033-EBCF-2D080AE66D9D}"/>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9</a:t>
            </a:fld>
            <a:endParaRPr lang="en-US" altLang="ja-JP"/>
          </a:p>
        </p:txBody>
      </p:sp>
      <p:cxnSp>
        <p:nvCxnSpPr>
          <p:cNvPr id="30" name="コネクタ: 曲線 29">
            <a:extLst>
              <a:ext uri="{FF2B5EF4-FFF2-40B4-BE49-F238E27FC236}">
                <a16:creationId xmlns:a16="http://schemas.microsoft.com/office/drawing/2014/main" id="{9FCE5220-4B8D-2F5A-F48C-41A891B35FF2}"/>
              </a:ext>
            </a:extLst>
          </p:cNvPr>
          <p:cNvCxnSpPr>
            <a:cxnSpLocks/>
            <a:stCxn id="13" idx="2"/>
          </p:cNvCxnSpPr>
          <p:nvPr/>
        </p:nvCxnSpPr>
        <p:spPr>
          <a:xfrm rot="16200000" flipH="1">
            <a:off x="2457361" y="3869524"/>
            <a:ext cx="3185677" cy="742528"/>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7E9F3679-5E04-0040-48A0-AB5C9812CC19}"/>
              </a:ext>
            </a:extLst>
          </p:cNvPr>
          <p:cNvSpPr/>
          <p:nvPr/>
        </p:nvSpPr>
        <p:spPr>
          <a:xfrm>
            <a:off x="2681357" y="234535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sp>
        <p:nvSpPr>
          <p:cNvPr id="39" name="正方形/長方形 38">
            <a:extLst>
              <a:ext uri="{FF2B5EF4-FFF2-40B4-BE49-F238E27FC236}">
                <a16:creationId xmlns:a16="http://schemas.microsoft.com/office/drawing/2014/main" id="{BFFD1766-A838-C31C-DA2B-F1456FB5B56C}"/>
              </a:ext>
            </a:extLst>
          </p:cNvPr>
          <p:cNvSpPr/>
          <p:nvPr/>
        </p:nvSpPr>
        <p:spPr>
          <a:xfrm>
            <a:off x="507446" y="2270247"/>
            <a:ext cx="1620000" cy="417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36" name="楕円 35">
            <a:extLst>
              <a:ext uri="{FF2B5EF4-FFF2-40B4-BE49-F238E27FC236}">
                <a16:creationId xmlns:a16="http://schemas.microsoft.com/office/drawing/2014/main" id="{502BEDAA-EDFE-3ECD-298B-BE1DEFD651D2}"/>
              </a:ext>
            </a:extLst>
          </p:cNvPr>
          <p:cNvSpPr/>
          <p:nvPr/>
        </p:nvSpPr>
        <p:spPr>
          <a:xfrm>
            <a:off x="307350" y="2129839"/>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dirty="0">
                <a:solidFill>
                  <a:srgbClr val="FF0000"/>
                </a:solidFill>
              </a:rPr>
              <a:t>b</a:t>
            </a:r>
            <a:endParaRPr kumimoji="1" lang="ja-JP" altLang="en-US" sz="1600" dirty="0">
              <a:solidFill>
                <a:srgbClr val="FF0000"/>
              </a:solidFill>
            </a:endParaRPr>
          </a:p>
        </p:txBody>
      </p:sp>
      <p:sp>
        <p:nvSpPr>
          <p:cNvPr id="42" name="正方形/長方形 41">
            <a:extLst>
              <a:ext uri="{FF2B5EF4-FFF2-40B4-BE49-F238E27FC236}">
                <a16:creationId xmlns:a16="http://schemas.microsoft.com/office/drawing/2014/main" id="{2078B8E4-2354-9C73-A847-46B61CF56C1B}"/>
              </a:ext>
            </a:extLst>
          </p:cNvPr>
          <p:cNvSpPr/>
          <p:nvPr/>
        </p:nvSpPr>
        <p:spPr>
          <a:xfrm>
            <a:off x="3684620" y="1927417"/>
            <a:ext cx="1706968"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43" name="楕円 42">
            <a:extLst>
              <a:ext uri="{FF2B5EF4-FFF2-40B4-BE49-F238E27FC236}">
                <a16:creationId xmlns:a16="http://schemas.microsoft.com/office/drawing/2014/main" id="{16B090C8-BC61-0231-9661-CEEC3FCDB77F}"/>
              </a:ext>
            </a:extLst>
          </p:cNvPr>
          <p:cNvSpPr/>
          <p:nvPr/>
        </p:nvSpPr>
        <p:spPr>
          <a:xfrm>
            <a:off x="5300229" y="1765982"/>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cxnSp>
        <p:nvCxnSpPr>
          <p:cNvPr id="46" name="直線コネクタ 45">
            <a:extLst>
              <a:ext uri="{FF2B5EF4-FFF2-40B4-BE49-F238E27FC236}">
                <a16:creationId xmlns:a16="http://schemas.microsoft.com/office/drawing/2014/main" id="{E7039D42-249C-B3DE-7887-0EDDE56868A4}"/>
              </a:ext>
            </a:extLst>
          </p:cNvPr>
          <p:cNvCxnSpPr>
            <a:cxnSpLocks/>
          </p:cNvCxnSpPr>
          <p:nvPr/>
        </p:nvCxnSpPr>
        <p:spPr>
          <a:xfrm flipV="1">
            <a:off x="2160892" y="1954086"/>
            <a:ext cx="630211" cy="15678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E2AD4CDD-0E66-C4E7-1684-58AD89609611}"/>
              </a:ext>
            </a:extLst>
          </p:cNvPr>
          <p:cNvCxnSpPr>
            <a:cxnSpLocks/>
          </p:cNvCxnSpPr>
          <p:nvPr/>
        </p:nvCxnSpPr>
        <p:spPr>
          <a:xfrm>
            <a:off x="2127446" y="3204281"/>
            <a:ext cx="675050" cy="219699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11E4DE68-D4D5-D9C5-8314-DE32BBB0F1FA}"/>
              </a:ext>
            </a:extLst>
          </p:cNvPr>
          <p:cNvPicPr>
            <a:picLocks noChangeAspect="1"/>
          </p:cNvPicPr>
          <p:nvPr/>
        </p:nvPicPr>
        <p:blipFill>
          <a:blip r:embed="rId4"/>
          <a:stretch>
            <a:fillRect/>
          </a:stretch>
        </p:blipFill>
        <p:spPr>
          <a:xfrm>
            <a:off x="4415864" y="5175045"/>
            <a:ext cx="4285630" cy="1381879"/>
          </a:xfrm>
          <a:prstGeom prst="rect">
            <a:avLst/>
          </a:prstGeom>
          <a:ln w="38100">
            <a:solidFill>
              <a:srgbClr val="FF0000"/>
            </a:solidFill>
          </a:ln>
        </p:spPr>
      </p:pic>
    </p:spTree>
    <p:extLst>
      <p:ext uri="{BB962C8B-B14F-4D97-AF65-F5344CB8AC3E}">
        <p14:creationId xmlns:p14="http://schemas.microsoft.com/office/powerpoint/2010/main" val="113246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D6F45-8713-37F7-CC4A-7367A1B1979E}"/>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B4FA3117-BEF8-3D2D-AEBE-CDC98A5E128E}"/>
              </a:ext>
            </a:extLst>
          </p:cNvPr>
          <p:cNvSpPr/>
          <p:nvPr/>
        </p:nvSpPr>
        <p:spPr>
          <a:xfrm>
            <a:off x="4697904" y="1790699"/>
            <a:ext cx="4283730" cy="447675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pic>
        <p:nvPicPr>
          <p:cNvPr id="33" name="図 32">
            <a:extLst>
              <a:ext uri="{FF2B5EF4-FFF2-40B4-BE49-F238E27FC236}">
                <a16:creationId xmlns:a16="http://schemas.microsoft.com/office/drawing/2014/main" id="{E5694DEA-2AEA-809C-D727-0406D8631475}"/>
              </a:ext>
            </a:extLst>
          </p:cNvPr>
          <p:cNvPicPr>
            <a:picLocks noChangeAspect="1"/>
          </p:cNvPicPr>
          <p:nvPr/>
        </p:nvPicPr>
        <p:blipFill>
          <a:blip r:embed="rId2"/>
          <a:srcRect l="890" t="12639" r="1133" b="1111"/>
          <a:stretch/>
        </p:blipFill>
        <p:spPr>
          <a:xfrm>
            <a:off x="4726418" y="2318690"/>
            <a:ext cx="4163308" cy="3215690"/>
          </a:xfrm>
          <a:prstGeom prst="rect">
            <a:avLst/>
          </a:prstGeom>
        </p:spPr>
      </p:pic>
      <p:sp>
        <p:nvSpPr>
          <p:cNvPr id="12" name="テキスト ボックス 11">
            <a:extLst>
              <a:ext uri="{FF2B5EF4-FFF2-40B4-BE49-F238E27FC236}">
                <a16:creationId xmlns:a16="http://schemas.microsoft.com/office/drawing/2014/main" id="{850D9CFB-D116-2D5C-8B06-61CCBF1A6274}"/>
              </a:ext>
            </a:extLst>
          </p:cNvPr>
          <p:cNvSpPr txBox="1"/>
          <p:nvPr/>
        </p:nvSpPr>
        <p:spPr>
          <a:xfrm>
            <a:off x="4709237" y="1800346"/>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sp>
        <p:nvSpPr>
          <p:cNvPr id="16" name="正方形/長方形 15">
            <a:extLst>
              <a:ext uri="{FF2B5EF4-FFF2-40B4-BE49-F238E27FC236}">
                <a16:creationId xmlns:a16="http://schemas.microsoft.com/office/drawing/2014/main" id="{00BC9823-480F-0D4C-4B26-BD3D8522D564}"/>
              </a:ext>
            </a:extLst>
          </p:cNvPr>
          <p:cNvSpPr/>
          <p:nvPr/>
        </p:nvSpPr>
        <p:spPr>
          <a:xfrm>
            <a:off x="195451" y="1790699"/>
            <a:ext cx="4196909" cy="44767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17" name="テキスト ボックス 16">
            <a:extLst>
              <a:ext uri="{FF2B5EF4-FFF2-40B4-BE49-F238E27FC236}">
                <a16:creationId xmlns:a16="http://schemas.microsoft.com/office/drawing/2014/main" id="{2038498D-8AC6-E74F-4901-8E8BC470FCDC}"/>
              </a:ext>
            </a:extLst>
          </p:cNvPr>
          <p:cNvSpPr txBox="1"/>
          <p:nvPr/>
        </p:nvSpPr>
        <p:spPr>
          <a:xfrm>
            <a:off x="195451" y="761382"/>
            <a:ext cx="8786183"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「大雨」に含めていた土砂災害の警報級の可能性を切り分けて表示。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明後日までを対象とした情報の時間幅を細分化。</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新設する全国帳票（地方予報区単位で表示）に遷移。</a:t>
            </a:r>
            <a:endParaRPr lang="en-US" altLang="ja-JP" sz="14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190E0CAA-1E78-CC22-FC70-C30CFB908C76}"/>
              </a:ext>
            </a:extLst>
          </p:cNvPr>
          <p:cNvSpPr txBox="1"/>
          <p:nvPr/>
        </p:nvSpPr>
        <p:spPr>
          <a:xfrm>
            <a:off x="195451" y="1783702"/>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E6ED3A72-946F-829B-8CEE-68E563383919}"/>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en-US" altLang="ja-JP" sz="2400" kern="0" dirty="0"/>
              <a:t>③</a:t>
            </a:r>
            <a:r>
              <a:rPr lang="en-US" altLang="ja-JP" sz="2400" dirty="0"/>
              <a:t>-1</a:t>
            </a:r>
            <a:r>
              <a:rPr lang="ja-JP" altLang="en-US" sz="2400" dirty="0"/>
              <a:t>　早期注意情報（地図表示）</a:t>
            </a:r>
            <a:endParaRPr lang="ja-JP" altLang="en-US" sz="2400" b="0" kern="0" dirty="0">
              <a:latin typeface="HGP創英角ｺﾞｼｯｸUB"/>
              <a:ea typeface="HGP創英角ｺﾞｼｯｸUB"/>
            </a:endParaRPr>
          </a:p>
        </p:txBody>
      </p:sp>
      <p:pic>
        <p:nvPicPr>
          <p:cNvPr id="4" name="図 3">
            <a:extLst>
              <a:ext uri="{FF2B5EF4-FFF2-40B4-BE49-F238E27FC236}">
                <a16:creationId xmlns:a16="http://schemas.microsoft.com/office/drawing/2014/main" id="{38F7B62E-5633-8518-B514-D1A33F29E4BE}"/>
              </a:ext>
            </a:extLst>
          </p:cNvPr>
          <p:cNvPicPr>
            <a:picLocks noChangeAspect="1"/>
          </p:cNvPicPr>
          <p:nvPr/>
        </p:nvPicPr>
        <p:blipFill>
          <a:blip r:embed="rId3"/>
          <a:stretch>
            <a:fillRect/>
          </a:stretch>
        </p:blipFill>
        <p:spPr>
          <a:xfrm>
            <a:off x="339475" y="2285892"/>
            <a:ext cx="3815830" cy="3467650"/>
          </a:xfrm>
          <a:prstGeom prst="rect">
            <a:avLst/>
          </a:prstGeom>
          <a:ln>
            <a:solidFill>
              <a:schemeClr val="tx1"/>
            </a:solidFill>
          </a:ln>
        </p:spPr>
      </p:pic>
      <p:sp>
        <p:nvSpPr>
          <p:cNvPr id="3" name="スライド番号プレースホルダー 2">
            <a:extLst>
              <a:ext uri="{FF2B5EF4-FFF2-40B4-BE49-F238E27FC236}">
                <a16:creationId xmlns:a16="http://schemas.microsoft.com/office/drawing/2014/main" id="{14ED0680-DD70-5ED3-A4A8-C8B772103B8E}"/>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10</a:t>
            </a:fld>
            <a:endParaRPr lang="en-US" altLang="ja-JP"/>
          </a:p>
        </p:txBody>
      </p:sp>
      <p:sp>
        <p:nvSpPr>
          <p:cNvPr id="20" name="二等辺三角形 19">
            <a:extLst>
              <a:ext uri="{FF2B5EF4-FFF2-40B4-BE49-F238E27FC236}">
                <a16:creationId xmlns:a16="http://schemas.microsoft.com/office/drawing/2014/main" id="{E5E9FE55-4530-DA8D-B50F-6651417BE229}"/>
              </a:ext>
            </a:extLst>
          </p:cNvPr>
          <p:cNvSpPr/>
          <p:nvPr/>
        </p:nvSpPr>
        <p:spPr>
          <a:xfrm rot="5400000">
            <a:off x="3912834" y="3952874"/>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2" name="正方形/長方形 21">
            <a:extLst>
              <a:ext uri="{FF2B5EF4-FFF2-40B4-BE49-F238E27FC236}">
                <a16:creationId xmlns:a16="http://schemas.microsoft.com/office/drawing/2014/main" id="{3AB2D148-FBA4-73F1-4C06-5A70C3CD5834}"/>
              </a:ext>
            </a:extLst>
          </p:cNvPr>
          <p:cNvSpPr/>
          <p:nvPr/>
        </p:nvSpPr>
        <p:spPr>
          <a:xfrm>
            <a:off x="7068048" y="2318690"/>
            <a:ext cx="1656852" cy="218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3" name="楕円 22">
            <a:extLst>
              <a:ext uri="{FF2B5EF4-FFF2-40B4-BE49-F238E27FC236}">
                <a16:creationId xmlns:a16="http://schemas.microsoft.com/office/drawing/2014/main" id="{99335823-7EC1-39A6-3429-226C5E66E5BB}"/>
              </a:ext>
            </a:extLst>
          </p:cNvPr>
          <p:cNvSpPr/>
          <p:nvPr/>
        </p:nvSpPr>
        <p:spPr>
          <a:xfrm>
            <a:off x="6865773" y="2069234"/>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cxnSp>
        <p:nvCxnSpPr>
          <p:cNvPr id="24" name="直線矢印コネクタ 23">
            <a:extLst>
              <a:ext uri="{FF2B5EF4-FFF2-40B4-BE49-F238E27FC236}">
                <a16:creationId xmlns:a16="http://schemas.microsoft.com/office/drawing/2014/main" id="{1F724940-2246-3F98-9BD6-202CEA8E39D0}"/>
              </a:ext>
            </a:extLst>
          </p:cNvPr>
          <p:cNvCxnSpPr>
            <a:cxnSpLocks/>
            <a:stCxn id="22" idx="2"/>
          </p:cNvCxnSpPr>
          <p:nvPr/>
        </p:nvCxnSpPr>
        <p:spPr>
          <a:xfrm>
            <a:off x="7896474" y="2537024"/>
            <a:ext cx="0" cy="3177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正方形/長方形 26">
            <a:extLst>
              <a:ext uri="{FF2B5EF4-FFF2-40B4-BE49-F238E27FC236}">
                <a16:creationId xmlns:a16="http://schemas.microsoft.com/office/drawing/2014/main" id="{72B85701-DFEF-0EE9-C2D2-E67E9B3D6661}"/>
              </a:ext>
            </a:extLst>
          </p:cNvPr>
          <p:cNvSpPr/>
          <p:nvPr/>
        </p:nvSpPr>
        <p:spPr>
          <a:xfrm>
            <a:off x="5209292" y="5025750"/>
            <a:ext cx="3024000" cy="46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8" name="楕円 27">
            <a:extLst>
              <a:ext uri="{FF2B5EF4-FFF2-40B4-BE49-F238E27FC236}">
                <a16:creationId xmlns:a16="http://schemas.microsoft.com/office/drawing/2014/main" id="{3224F68D-C5EB-9B2F-99FD-EF08E0CC8FE8}"/>
              </a:ext>
            </a:extLst>
          </p:cNvPr>
          <p:cNvSpPr/>
          <p:nvPr/>
        </p:nvSpPr>
        <p:spPr>
          <a:xfrm>
            <a:off x="5026206" y="4755813"/>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b</a:t>
            </a:r>
            <a:endParaRPr kumimoji="1" lang="ja-JP" altLang="en-US" sz="1600" dirty="0">
              <a:solidFill>
                <a:srgbClr val="FF0000"/>
              </a:solidFill>
            </a:endParaRPr>
          </a:p>
        </p:txBody>
      </p:sp>
      <p:sp>
        <p:nvSpPr>
          <p:cNvPr id="29" name="正方形/長方形 28">
            <a:extLst>
              <a:ext uri="{FF2B5EF4-FFF2-40B4-BE49-F238E27FC236}">
                <a16:creationId xmlns:a16="http://schemas.microsoft.com/office/drawing/2014/main" id="{742571FE-2062-527B-FB45-992786695F0E}"/>
              </a:ext>
            </a:extLst>
          </p:cNvPr>
          <p:cNvSpPr/>
          <p:nvPr/>
        </p:nvSpPr>
        <p:spPr>
          <a:xfrm>
            <a:off x="4792258" y="2790059"/>
            <a:ext cx="455134" cy="200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30" name="楕円 29">
            <a:extLst>
              <a:ext uri="{FF2B5EF4-FFF2-40B4-BE49-F238E27FC236}">
                <a16:creationId xmlns:a16="http://schemas.microsoft.com/office/drawing/2014/main" id="{12FA5A0E-FCD2-2237-0F45-3545F4B8A71B}"/>
              </a:ext>
            </a:extLst>
          </p:cNvPr>
          <p:cNvSpPr/>
          <p:nvPr/>
        </p:nvSpPr>
        <p:spPr>
          <a:xfrm>
            <a:off x="5266873" y="285479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pic>
        <p:nvPicPr>
          <p:cNvPr id="39" name="図 38">
            <a:extLst>
              <a:ext uri="{FF2B5EF4-FFF2-40B4-BE49-F238E27FC236}">
                <a16:creationId xmlns:a16="http://schemas.microsoft.com/office/drawing/2014/main" id="{9FAC1A9C-CF8E-65B7-CF5B-DF67E503EF3C}"/>
              </a:ext>
            </a:extLst>
          </p:cNvPr>
          <p:cNvPicPr>
            <a:picLocks noChangeAspect="1"/>
          </p:cNvPicPr>
          <p:nvPr/>
        </p:nvPicPr>
        <p:blipFill>
          <a:blip r:embed="rId4"/>
          <a:srcRect t="2178"/>
          <a:stretch/>
        </p:blipFill>
        <p:spPr>
          <a:xfrm>
            <a:off x="7539365" y="2877850"/>
            <a:ext cx="1185535" cy="1662496"/>
          </a:xfrm>
          <a:prstGeom prst="rect">
            <a:avLst/>
          </a:prstGeom>
          <a:noFill/>
          <a:ln w="25400">
            <a:solidFill>
              <a:srgbClr val="FF0000"/>
            </a:solidFill>
          </a:ln>
        </p:spPr>
      </p:pic>
    </p:spTree>
    <p:extLst>
      <p:ext uri="{BB962C8B-B14F-4D97-AF65-F5344CB8AC3E}">
        <p14:creationId xmlns:p14="http://schemas.microsoft.com/office/powerpoint/2010/main" val="789954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8EA7-ADAA-D209-A7A2-1AA454A5D40C}"/>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50F4EC6-F817-D305-F96D-5E6DAA22AE5A}"/>
              </a:ext>
            </a:extLst>
          </p:cNvPr>
          <p:cNvSpPr/>
          <p:nvPr/>
        </p:nvSpPr>
        <p:spPr>
          <a:xfrm>
            <a:off x="4695825" y="1670877"/>
            <a:ext cx="4231688" cy="4863273"/>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2E24F36B-B96A-9C36-7F7D-7B1212425122}"/>
              </a:ext>
            </a:extLst>
          </p:cNvPr>
          <p:cNvSpPr txBox="1"/>
          <p:nvPr/>
        </p:nvSpPr>
        <p:spPr>
          <a:xfrm>
            <a:off x="4711563" y="1670878"/>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3" name="図 12">
            <a:extLst>
              <a:ext uri="{FF2B5EF4-FFF2-40B4-BE49-F238E27FC236}">
                <a16:creationId xmlns:a16="http://schemas.microsoft.com/office/drawing/2014/main" id="{0666D04D-0EF4-2551-042F-AC903BA93C07}"/>
              </a:ext>
            </a:extLst>
          </p:cNvPr>
          <p:cNvPicPr>
            <a:picLocks noChangeAspect="1"/>
          </p:cNvPicPr>
          <p:nvPr/>
        </p:nvPicPr>
        <p:blipFill>
          <a:blip r:embed="rId2"/>
          <a:srcRect b="10585"/>
          <a:stretch/>
        </p:blipFill>
        <p:spPr>
          <a:xfrm>
            <a:off x="4906083" y="2034775"/>
            <a:ext cx="3723793" cy="4023107"/>
          </a:xfrm>
          <a:prstGeom prst="rect">
            <a:avLst/>
          </a:prstGeom>
        </p:spPr>
      </p:pic>
      <p:sp>
        <p:nvSpPr>
          <p:cNvPr id="10" name="正方形/長方形 9">
            <a:extLst>
              <a:ext uri="{FF2B5EF4-FFF2-40B4-BE49-F238E27FC236}">
                <a16:creationId xmlns:a16="http://schemas.microsoft.com/office/drawing/2014/main" id="{1C545869-30DF-E007-4DCC-B7084AB94A5D}"/>
              </a:ext>
            </a:extLst>
          </p:cNvPr>
          <p:cNvSpPr/>
          <p:nvPr/>
        </p:nvSpPr>
        <p:spPr>
          <a:xfrm>
            <a:off x="193372" y="1670878"/>
            <a:ext cx="4196909" cy="4863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11" name="テキスト ボックス 10">
            <a:extLst>
              <a:ext uri="{FF2B5EF4-FFF2-40B4-BE49-F238E27FC236}">
                <a16:creationId xmlns:a16="http://schemas.microsoft.com/office/drawing/2014/main" id="{4A20745B-510D-DDDF-F359-101FE15348FC}"/>
              </a:ext>
            </a:extLst>
          </p:cNvPr>
          <p:cNvSpPr txBox="1"/>
          <p:nvPr/>
        </p:nvSpPr>
        <p:spPr>
          <a:xfrm>
            <a:off x="195451" y="704232"/>
            <a:ext cx="8786183"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「大雨」に含めていた土砂災害の警報級の可能性を切り分けて表示。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明後日までを対象とした情報の時間幅を細分化。</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全国帳票（地方予報区単位で表示）を新設。</a:t>
            </a:r>
            <a:endParaRPr lang="en-US" altLang="ja-JP" sz="1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3DDFF830-E3D0-F0E4-B4FC-D52406FE2503}"/>
              </a:ext>
            </a:extLst>
          </p:cNvPr>
          <p:cNvSpPr txBox="1"/>
          <p:nvPr/>
        </p:nvSpPr>
        <p:spPr>
          <a:xfrm>
            <a:off x="193372" y="1675055"/>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7876ADDC-58E6-83A4-AA90-2705E7643DB0}"/>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en-US" altLang="ja-JP" sz="2400" kern="0" dirty="0"/>
              <a:t>③</a:t>
            </a:r>
            <a:r>
              <a:rPr lang="en-US" altLang="ja-JP" sz="2400" dirty="0"/>
              <a:t>-2</a:t>
            </a:r>
            <a:r>
              <a:rPr lang="ja-JP" altLang="en-US" sz="2400" dirty="0"/>
              <a:t>　早期注意情報（全国・地方予報区帳票）</a:t>
            </a:r>
            <a:endParaRPr lang="ja-JP" altLang="en-US" sz="2400" b="0" kern="0" dirty="0">
              <a:latin typeface="HGP創英角ｺﾞｼｯｸUB"/>
              <a:ea typeface="HGP創英角ｺﾞｼｯｸUB"/>
            </a:endParaRPr>
          </a:p>
        </p:txBody>
      </p:sp>
      <p:pic>
        <p:nvPicPr>
          <p:cNvPr id="16" name="図 15">
            <a:extLst>
              <a:ext uri="{FF2B5EF4-FFF2-40B4-BE49-F238E27FC236}">
                <a16:creationId xmlns:a16="http://schemas.microsoft.com/office/drawing/2014/main" id="{EA16517B-9CE8-0909-0144-F00B6375713E}"/>
              </a:ext>
            </a:extLst>
          </p:cNvPr>
          <p:cNvPicPr>
            <a:picLocks noChangeAspect="1"/>
          </p:cNvPicPr>
          <p:nvPr/>
        </p:nvPicPr>
        <p:blipFill>
          <a:blip r:embed="rId3"/>
          <a:stretch>
            <a:fillRect/>
          </a:stretch>
        </p:blipFill>
        <p:spPr>
          <a:xfrm>
            <a:off x="310061" y="2059061"/>
            <a:ext cx="3923282" cy="3998821"/>
          </a:xfrm>
          <a:prstGeom prst="rect">
            <a:avLst/>
          </a:prstGeom>
          <a:ln>
            <a:solidFill>
              <a:schemeClr val="tx1"/>
            </a:solidFill>
          </a:ln>
        </p:spPr>
      </p:pic>
      <p:sp>
        <p:nvSpPr>
          <p:cNvPr id="22" name="スライド番号プレースホルダー 2">
            <a:extLst>
              <a:ext uri="{FF2B5EF4-FFF2-40B4-BE49-F238E27FC236}">
                <a16:creationId xmlns:a16="http://schemas.microsoft.com/office/drawing/2014/main" id="{A02498F4-E41B-8749-F456-89C6C7BA6C09}"/>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11</a:t>
            </a:fld>
            <a:endParaRPr lang="en-US" altLang="ja-JP" dirty="0"/>
          </a:p>
        </p:txBody>
      </p:sp>
      <p:sp>
        <p:nvSpPr>
          <p:cNvPr id="15" name="二等辺三角形 14">
            <a:extLst>
              <a:ext uri="{FF2B5EF4-FFF2-40B4-BE49-F238E27FC236}">
                <a16:creationId xmlns:a16="http://schemas.microsoft.com/office/drawing/2014/main" id="{521404A7-50CF-25C3-417E-7740A4BA7AEB}"/>
              </a:ext>
            </a:extLst>
          </p:cNvPr>
          <p:cNvSpPr/>
          <p:nvPr/>
        </p:nvSpPr>
        <p:spPr>
          <a:xfrm rot="5400000">
            <a:off x="3918084" y="4049573"/>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0" name="正方形/長方形 19">
            <a:extLst>
              <a:ext uri="{FF2B5EF4-FFF2-40B4-BE49-F238E27FC236}">
                <a16:creationId xmlns:a16="http://schemas.microsoft.com/office/drawing/2014/main" id="{D54F2D27-E3D6-7A37-3D6D-DD2DDADF7E70}"/>
              </a:ext>
            </a:extLst>
          </p:cNvPr>
          <p:cNvSpPr/>
          <p:nvPr/>
        </p:nvSpPr>
        <p:spPr>
          <a:xfrm>
            <a:off x="5044240" y="3080737"/>
            <a:ext cx="714187" cy="2554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3" name="楕円 22">
            <a:extLst>
              <a:ext uri="{FF2B5EF4-FFF2-40B4-BE49-F238E27FC236}">
                <a16:creationId xmlns:a16="http://schemas.microsoft.com/office/drawing/2014/main" id="{163A0C10-3C75-2182-8D93-D304D350F013}"/>
              </a:ext>
            </a:extLst>
          </p:cNvPr>
          <p:cNvSpPr/>
          <p:nvPr/>
        </p:nvSpPr>
        <p:spPr>
          <a:xfrm>
            <a:off x="4866176" y="295139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sp>
        <p:nvSpPr>
          <p:cNvPr id="24" name="正方形/長方形 23">
            <a:extLst>
              <a:ext uri="{FF2B5EF4-FFF2-40B4-BE49-F238E27FC236}">
                <a16:creationId xmlns:a16="http://schemas.microsoft.com/office/drawing/2014/main" id="{790A4ADA-BA8F-0EFA-564C-AEB88210C03C}"/>
              </a:ext>
            </a:extLst>
          </p:cNvPr>
          <p:cNvSpPr/>
          <p:nvPr/>
        </p:nvSpPr>
        <p:spPr>
          <a:xfrm>
            <a:off x="5762940" y="2805705"/>
            <a:ext cx="1927861"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5" name="楕円 24">
            <a:extLst>
              <a:ext uri="{FF2B5EF4-FFF2-40B4-BE49-F238E27FC236}">
                <a16:creationId xmlns:a16="http://schemas.microsoft.com/office/drawing/2014/main" id="{78DF3CAE-2C48-4B0A-B3B7-4D3F7F82AFC1}"/>
              </a:ext>
            </a:extLst>
          </p:cNvPr>
          <p:cNvSpPr/>
          <p:nvPr/>
        </p:nvSpPr>
        <p:spPr>
          <a:xfrm>
            <a:off x="5584876" y="255594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dirty="0">
                <a:solidFill>
                  <a:srgbClr val="FF0000"/>
                </a:solidFill>
              </a:rPr>
              <a:t>b</a:t>
            </a:r>
            <a:endParaRPr kumimoji="1" lang="ja-JP" altLang="en-US" sz="1600" dirty="0">
              <a:solidFill>
                <a:srgbClr val="FF0000"/>
              </a:solidFill>
            </a:endParaRPr>
          </a:p>
        </p:txBody>
      </p:sp>
      <p:sp>
        <p:nvSpPr>
          <p:cNvPr id="26" name="正方形/長方形 25">
            <a:extLst>
              <a:ext uri="{FF2B5EF4-FFF2-40B4-BE49-F238E27FC236}">
                <a16:creationId xmlns:a16="http://schemas.microsoft.com/office/drawing/2014/main" id="{70ED6BB5-FD7C-2399-7400-65A6C9C23B42}"/>
              </a:ext>
            </a:extLst>
          </p:cNvPr>
          <p:cNvSpPr/>
          <p:nvPr/>
        </p:nvSpPr>
        <p:spPr>
          <a:xfrm>
            <a:off x="5536433" y="3908295"/>
            <a:ext cx="3260616" cy="2433537"/>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7" name="楕円 26">
            <a:extLst>
              <a:ext uri="{FF2B5EF4-FFF2-40B4-BE49-F238E27FC236}">
                <a16:creationId xmlns:a16="http://schemas.microsoft.com/office/drawing/2014/main" id="{46317F36-A8F9-52B5-BD47-19C55AAE82A9}"/>
              </a:ext>
            </a:extLst>
          </p:cNvPr>
          <p:cNvSpPr/>
          <p:nvPr/>
        </p:nvSpPr>
        <p:spPr>
          <a:xfrm>
            <a:off x="5385970" y="3747254"/>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sp>
        <p:nvSpPr>
          <p:cNvPr id="28" name="テキスト ボックス 27">
            <a:extLst>
              <a:ext uri="{FF2B5EF4-FFF2-40B4-BE49-F238E27FC236}">
                <a16:creationId xmlns:a16="http://schemas.microsoft.com/office/drawing/2014/main" id="{654AD676-85F6-D261-1E18-F1064542BAA7}"/>
              </a:ext>
            </a:extLst>
          </p:cNvPr>
          <p:cNvSpPr txBox="1"/>
          <p:nvPr/>
        </p:nvSpPr>
        <p:spPr>
          <a:xfrm>
            <a:off x="5561030" y="3955890"/>
            <a:ext cx="2614323" cy="307777"/>
          </a:xfrm>
          <a:prstGeom prst="rect">
            <a:avLst/>
          </a:prstGeom>
          <a:noFill/>
          <a:ln>
            <a:no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全国帳票（地方予報区単位）</a:t>
            </a:r>
            <a:endParaRPr kumimoji="1" lang="ja-JP" altLang="en-US" sz="14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BF68C3C1-EDD9-9362-7576-675EB5A2F4F3}"/>
              </a:ext>
            </a:extLst>
          </p:cNvPr>
          <p:cNvPicPr>
            <a:picLocks noChangeAspect="1"/>
          </p:cNvPicPr>
          <p:nvPr/>
        </p:nvPicPr>
        <p:blipFill>
          <a:blip r:embed="rId4"/>
          <a:stretch>
            <a:fillRect/>
          </a:stretch>
        </p:blipFill>
        <p:spPr>
          <a:xfrm>
            <a:off x="5584876" y="4246768"/>
            <a:ext cx="3192071" cy="2059401"/>
          </a:xfrm>
          <a:prstGeom prst="rect">
            <a:avLst/>
          </a:prstGeom>
        </p:spPr>
      </p:pic>
    </p:spTree>
    <p:extLst>
      <p:ext uri="{BB962C8B-B14F-4D97-AF65-F5344CB8AC3E}">
        <p14:creationId xmlns:p14="http://schemas.microsoft.com/office/powerpoint/2010/main" val="3623208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4BF2-2C88-D238-CE98-2E9998A486EE}"/>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3B9E1D3-7BF9-A2D1-7C18-9DE35220193C}"/>
              </a:ext>
            </a:extLst>
          </p:cNvPr>
          <p:cNvSpPr/>
          <p:nvPr/>
        </p:nvSpPr>
        <p:spPr>
          <a:xfrm>
            <a:off x="4695825" y="1683704"/>
            <a:ext cx="4231688" cy="4850446"/>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10" name="テキスト ボックス 9">
            <a:extLst>
              <a:ext uri="{FF2B5EF4-FFF2-40B4-BE49-F238E27FC236}">
                <a16:creationId xmlns:a16="http://schemas.microsoft.com/office/drawing/2014/main" id="{6D79AFFD-BAD0-DB08-CD23-E447B41EB342}"/>
              </a:ext>
            </a:extLst>
          </p:cNvPr>
          <p:cNvSpPr txBox="1"/>
          <p:nvPr/>
        </p:nvSpPr>
        <p:spPr>
          <a:xfrm>
            <a:off x="4699949" y="1683705"/>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5" name="図 4">
            <a:extLst>
              <a:ext uri="{FF2B5EF4-FFF2-40B4-BE49-F238E27FC236}">
                <a16:creationId xmlns:a16="http://schemas.microsoft.com/office/drawing/2014/main" id="{0D850DAE-9F57-43E4-AD13-9B8F1BC8D62D}"/>
              </a:ext>
            </a:extLst>
          </p:cNvPr>
          <p:cNvPicPr>
            <a:picLocks noChangeAspect="1"/>
          </p:cNvPicPr>
          <p:nvPr/>
        </p:nvPicPr>
        <p:blipFill>
          <a:blip r:embed="rId2"/>
          <a:srcRect b="17688"/>
          <a:stretch/>
        </p:blipFill>
        <p:spPr>
          <a:xfrm>
            <a:off x="4833387" y="2058269"/>
            <a:ext cx="3960000" cy="3486013"/>
          </a:xfrm>
          <a:prstGeom prst="rect">
            <a:avLst/>
          </a:prstGeom>
        </p:spPr>
      </p:pic>
      <p:sp>
        <p:nvSpPr>
          <p:cNvPr id="12" name="正方形/長方形 11">
            <a:extLst>
              <a:ext uri="{FF2B5EF4-FFF2-40B4-BE49-F238E27FC236}">
                <a16:creationId xmlns:a16="http://schemas.microsoft.com/office/drawing/2014/main" id="{88CE459D-B2A6-0DFE-78BC-0DB4FC661404}"/>
              </a:ext>
            </a:extLst>
          </p:cNvPr>
          <p:cNvSpPr/>
          <p:nvPr/>
        </p:nvSpPr>
        <p:spPr>
          <a:xfrm>
            <a:off x="193372" y="1688746"/>
            <a:ext cx="4196909" cy="484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13" name="テキスト ボックス 12">
            <a:extLst>
              <a:ext uri="{FF2B5EF4-FFF2-40B4-BE49-F238E27FC236}">
                <a16:creationId xmlns:a16="http://schemas.microsoft.com/office/drawing/2014/main" id="{F4A7711F-6821-38B8-94D8-65EF4068D127}"/>
              </a:ext>
            </a:extLst>
          </p:cNvPr>
          <p:cNvSpPr txBox="1"/>
          <p:nvPr/>
        </p:nvSpPr>
        <p:spPr>
          <a:xfrm>
            <a:off x="193372" y="727454"/>
            <a:ext cx="8786183"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「大雨」に含めていた土砂災害の警報級の可能性を切り分けて表示。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明後日までを対象とした情報の時間幅を細分化。</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雨量等の量的予報は廃止。なお、量的予報は時系列情報（明日までの警報等の見通し）で確認可能。</a:t>
            </a:r>
            <a:endParaRPr lang="en-US" altLang="ja-JP" sz="14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1C6EE009-27BA-9531-0E24-4067D67A9044}"/>
              </a:ext>
            </a:extLst>
          </p:cNvPr>
          <p:cNvSpPr txBox="1"/>
          <p:nvPr/>
        </p:nvSpPr>
        <p:spPr>
          <a:xfrm>
            <a:off x="193372" y="1683705"/>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2E6246A9-78A4-63EE-921E-D7ED1A43D04D}"/>
              </a:ext>
            </a:extLst>
          </p:cNvPr>
          <p:cNvSpPr/>
          <p:nvPr/>
        </p:nvSpPr>
        <p:spPr>
          <a:xfrm rot="5400000">
            <a:off x="3908428" y="3997963"/>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 name="タイトル 1">
            <a:extLst>
              <a:ext uri="{FF2B5EF4-FFF2-40B4-BE49-F238E27FC236}">
                <a16:creationId xmlns:a16="http://schemas.microsoft.com/office/drawing/2014/main" id="{D763354E-ACD9-F9F3-A587-55580C7C03A1}"/>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en-US" altLang="ja-JP" sz="2400" kern="0" dirty="0"/>
              <a:t>③</a:t>
            </a:r>
            <a:r>
              <a:rPr lang="en-US" altLang="ja-JP" sz="2400" dirty="0"/>
              <a:t>-3</a:t>
            </a:r>
            <a:r>
              <a:rPr lang="ja-JP" altLang="en-US" sz="2400" dirty="0"/>
              <a:t>　早期注意情報（都道府県・市町村帳票）</a:t>
            </a:r>
            <a:endParaRPr lang="ja-JP" altLang="en-US" sz="2400" b="0" kern="0" dirty="0">
              <a:latin typeface="HGP創英角ｺﾞｼｯｸUB"/>
              <a:ea typeface="HGP創英角ｺﾞｼｯｸUB"/>
            </a:endParaRPr>
          </a:p>
        </p:txBody>
      </p:sp>
      <p:pic>
        <p:nvPicPr>
          <p:cNvPr id="3" name="図 2">
            <a:extLst>
              <a:ext uri="{FF2B5EF4-FFF2-40B4-BE49-F238E27FC236}">
                <a16:creationId xmlns:a16="http://schemas.microsoft.com/office/drawing/2014/main" id="{C6EBE107-0C53-93D0-A921-B13598AB9931}"/>
              </a:ext>
            </a:extLst>
          </p:cNvPr>
          <p:cNvPicPr>
            <a:picLocks noChangeAspect="1"/>
          </p:cNvPicPr>
          <p:nvPr/>
        </p:nvPicPr>
        <p:blipFill>
          <a:blip r:embed="rId3"/>
          <a:stretch>
            <a:fillRect/>
          </a:stretch>
        </p:blipFill>
        <p:spPr>
          <a:xfrm>
            <a:off x="306007" y="2058270"/>
            <a:ext cx="3964140" cy="3495209"/>
          </a:xfrm>
          <a:prstGeom prst="rect">
            <a:avLst/>
          </a:prstGeom>
          <a:ln>
            <a:solidFill>
              <a:schemeClr val="tx1"/>
            </a:solidFill>
          </a:ln>
        </p:spPr>
      </p:pic>
      <p:sp>
        <p:nvSpPr>
          <p:cNvPr id="19" name="正方形/長方形 18">
            <a:extLst>
              <a:ext uri="{FF2B5EF4-FFF2-40B4-BE49-F238E27FC236}">
                <a16:creationId xmlns:a16="http://schemas.microsoft.com/office/drawing/2014/main" id="{275341CB-C511-CDF6-F56D-97CBE66B63E8}"/>
              </a:ext>
            </a:extLst>
          </p:cNvPr>
          <p:cNvSpPr/>
          <p:nvPr/>
        </p:nvSpPr>
        <p:spPr>
          <a:xfrm>
            <a:off x="5117180" y="3420754"/>
            <a:ext cx="683545"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0" name="楕円 19">
            <a:extLst>
              <a:ext uri="{FF2B5EF4-FFF2-40B4-BE49-F238E27FC236}">
                <a16:creationId xmlns:a16="http://schemas.microsoft.com/office/drawing/2014/main" id="{817BDCE9-CFE1-0B24-5C9A-81347A197BB5}"/>
              </a:ext>
            </a:extLst>
          </p:cNvPr>
          <p:cNvSpPr/>
          <p:nvPr/>
        </p:nvSpPr>
        <p:spPr>
          <a:xfrm>
            <a:off x="4885350" y="3288394"/>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sp>
        <p:nvSpPr>
          <p:cNvPr id="21" name="正方形/長方形 20">
            <a:extLst>
              <a:ext uri="{FF2B5EF4-FFF2-40B4-BE49-F238E27FC236}">
                <a16:creationId xmlns:a16="http://schemas.microsoft.com/office/drawing/2014/main" id="{BA1FD591-9AF9-0E62-868A-9D5DA0000763}"/>
              </a:ext>
            </a:extLst>
          </p:cNvPr>
          <p:cNvSpPr/>
          <p:nvPr/>
        </p:nvSpPr>
        <p:spPr>
          <a:xfrm>
            <a:off x="5790212" y="3158532"/>
            <a:ext cx="1925037"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2" name="楕円 21">
            <a:extLst>
              <a:ext uri="{FF2B5EF4-FFF2-40B4-BE49-F238E27FC236}">
                <a16:creationId xmlns:a16="http://schemas.microsoft.com/office/drawing/2014/main" id="{B015E061-00B9-EFCB-7B84-479B2F69248B}"/>
              </a:ext>
            </a:extLst>
          </p:cNvPr>
          <p:cNvSpPr/>
          <p:nvPr/>
        </p:nvSpPr>
        <p:spPr>
          <a:xfrm>
            <a:off x="5546512" y="2987539"/>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dirty="0">
                <a:solidFill>
                  <a:srgbClr val="FF0000"/>
                </a:solidFill>
              </a:rPr>
              <a:t>b</a:t>
            </a:r>
            <a:endParaRPr kumimoji="1" lang="ja-JP" altLang="en-US" sz="1600" dirty="0">
              <a:solidFill>
                <a:srgbClr val="FF0000"/>
              </a:solidFill>
            </a:endParaRPr>
          </a:p>
        </p:txBody>
      </p:sp>
      <p:sp>
        <p:nvSpPr>
          <p:cNvPr id="24" name="正方形/長方形 23">
            <a:extLst>
              <a:ext uri="{FF2B5EF4-FFF2-40B4-BE49-F238E27FC236}">
                <a16:creationId xmlns:a16="http://schemas.microsoft.com/office/drawing/2014/main" id="{056BEA69-23D6-9149-5EB3-7C632DEBAA96}"/>
              </a:ext>
            </a:extLst>
          </p:cNvPr>
          <p:cNvSpPr/>
          <p:nvPr/>
        </p:nvSpPr>
        <p:spPr>
          <a:xfrm>
            <a:off x="1336410" y="3480833"/>
            <a:ext cx="1540140" cy="3958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5" name="正方形/長方形 24">
            <a:extLst>
              <a:ext uri="{FF2B5EF4-FFF2-40B4-BE49-F238E27FC236}">
                <a16:creationId xmlns:a16="http://schemas.microsoft.com/office/drawing/2014/main" id="{CBBFA5FA-AEEB-720A-FB7F-3AF159D86C2A}"/>
              </a:ext>
            </a:extLst>
          </p:cNvPr>
          <p:cNvSpPr/>
          <p:nvPr/>
        </p:nvSpPr>
        <p:spPr>
          <a:xfrm>
            <a:off x="1336410" y="4004690"/>
            <a:ext cx="1540140" cy="1517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3" name="楕円 22">
            <a:extLst>
              <a:ext uri="{FF2B5EF4-FFF2-40B4-BE49-F238E27FC236}">
                <a16:creationId xmlns:a16="http://schemas.microsoft.com/office/drawing/2014/main" id="{165278BB-A069-1771-EB7C-99D587A40B2D}"/>
              </a:ext>
            </a:extLst>
          </p:cNvPr>
          <p:cNvSpPr/>
          <p:nvPr/>
        </p:nvSpPr>
        <p:spPr>
          <a:xfrm>
            <a:off x="2792617" y="3746571"/>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sp>
        <p:nvSpPr>
          <p:cNvPr id="26" name="テキスト ボックス 25">
            <a:extLst>
              <a:ext uri="{FF2B5EF4-FFF2-40B4-BE49-F238E27FC236}">
                <a16:creationId xmlns:a16="http://schemas.microsoft.com/office/drawing/2014/main" id="{3A6AFC53-6DEF-26B2-3D6D-9ED48C76567A}"/>
              </a:ext>
            </a:extLst>
          </p:cNvPr>
          <p:cNvSpPr txBox="1"/>
          <p:nvPr/>
        </p:nvSpPr>
        <p:spPr>
          <a:xfrm>
            <a:off x="4927823" y="5629093"/>
            <a:ext cx="3767689" cy="738664"/>
          </a:xfrm>
          <a:prstGeom prst="rect">
            <a:avLst/>
          </a:prstGeom>
          <a:noFill/>
          <a:ln>
            <a:solidFill>
              <a:schemeClr val="tx1"/>
            </a:solidFill>
            <a:prstDash val="dash"/>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市町村（二次細分区域）を選択した場合は、</a:t>
            </a:r>
            <a:br>
              <a:rPr kumimoji="1" lang="en-US" altLang="ja-JP" sz="1400" dirty="0">
                <a:latin typeface="Meiryo UI" panose="020B0604030504040204" pitchFamily="50" charset="-128"/>
                <a:ea typeface="Meiryo UI" panose="020B0604030504040204" pitchFamily="50" charset="-128"/>
              </a:rPr>
            </a:br>
            <a:r>
              <a:rPr kumimoji="1" lang="ja-JP" altLang="en-US" sz="1400" dirty="0">
                <a:latin typeface="Meiryo UI" panose="020B0604030504040204" pitchFamily="50" charset="-128"/>
                <a:ea typeface="Meiryo UI" panose="020B0604030504040204" pitchFamily="50" charset="-128"/>
              </a:rPr>
              <a:t>当該市町村が属する一次細分区域の情報を表示</a:t>
            </a:r>
            <a:r>
              <a:rPr lang="ja-JP" altLang="en-US" sz="1400" dirty="0">
                <a:latin typeface="Meiryo UI" panose="020B0604030504040204" pitchFamily="50" charset="-128"/>
                <a:ea typeface="Meiryo UI" panose="020B0604030504040204" pitchFamily="50" charset="-128"/>
              </a:rPr>
              <a:t>（現行から変更なし）。</a:t>
            </a:r>
            <a:endParaRPr kumimoji="1" lang="ja-JP" altLang="en-US" sz="1400" dirty="0">
              <a:latin typeface="Meiryo UI" panose="020B0604030504040204" pitchFamily="50" charset="-128"/>
              <a:ea typeface="Meiryo UI" panose="020B0604030504040204" pitchFamily="50" charset="-128"/>
            </a:endParaRPr>
          </a:p>
        </p:txBody>
      </p:sp>
      <p:sp>
        <p:nvSpPr>
          <p:cNvPr id="28" name="スライド番号プレースホルダー 2">
            <a:extLst>
              <a:ext uri="{FF2B5EF4-FFF2-40B4-BE49-F238E27FC236}">
                <a16:creationId xmlns:a16="http://schemas.microsoft.com/office/drawing/2014/main" id="{F4E6D7DD-0235-DF20-342D-6A56CB3A1B9B}"/>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12</a:t>
            </a:fld>
            <a:endParaRPr lang="en-US" altLang="ja-JP" dirty="0"/>
          </a:p>
        </p:txBody>
      </p:sp>
    </p:spTree>
    <p:extLst>
      <p:ext uri="{BB962C8B-B14F-4D97-AF65-F5344CB8AC3E}">
        <p14:creationId xmlns:p14="http://schemas.microsoft.com/office/powerpoint/2010/main" val="337689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0000-8F4A-9011-34E3-63296B8BA86C}"/>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9B0CE8B-0FB2-DBCC-91FF-F72CFCE49F89}"/>
              </a:ext>
            </a:extLst>
          </p:cNvPr>
          <p:cNvSpPr/>
          <p:nvPr/>
        </p:nvSpPr>
        <p:spPr>
          <a:xfrm>
            <a:off x="193372" y="1648998"/>
            <a:ext cx="3162947" cy="49014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9" name="図 8">
            <a:extLst>
              <a:ext uri="{FF2B5EF4-FFF2-40B4-BE49-F238E27FC236}">
                <a16:creationId xmlns:a16="http://schemas.microsoft.com/office/drawing/2014/main" id="{2E3D0687-9C3A-F6D1-7FE0-5991F9900977}"/>
              </a:ext>
            </a:extLst>
          </p:cNvPr>
          <p:cNvPicPr>
            <a:picLocks noChangeAspect="1"/>
          </p:cNvPicPr>
          <p:nvPr/>
        </p:nvPicPr>
        <p:blipFill>
          <a:blip r:embed="rId2"/>
          <a:stretch>
            <a:fillRect/>
          </a:stretch>
        </p:blipFill>
        <p:spPr>
          <a:xfrm>
            <a:off x="312442" y="2010824"/>
            <a:ext cx="2924806" cy="3217717"/>
          </a:xfrm>
          <a:prstGeom prst="rect">
            <a:avLst/>
          </a:prstGeom>
          <a:ln>
            <a:solidFill>
              <a:schemeClr val="tx1"/>
            </a:solidFill>
          </a:ln>
        </p:spPr>
      </p:pic>
      <p:sp>
        <p:nvSpPr>
          <p:cNvPr id="7" name="正方形/長方形 6">
            <a:extLst>
              <a:ext uri="{FF2B5EF4-FFF2-40B4-BE49-F238E27FC236}">
                <a16:creationId xmlns:a16="http://schemas.microsoft.com/office/drawing/2014/main" id="{5E92FFEA-B083-BD37-D7F0-611DA60C381A}"/>
              </a:ext>
            </a:extLst>
          </p:cNvPr>
          <p:cNvSpPr/>
          <p:nvPr/>
        </p:nvSpPr>
        <p:spPr>
          <a:xfrm>
            <a:off x="3694082" y="1649000"/>
            <a:ext cx="5285473" cy="4901404"/>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5DEA6C12-3BA5-096E-FBC9-6B16A6DF29F3}"/>
              </a:ext>
            </a:extLst>
          </p:cNvPr>
          <p:cNvSpPr txBox="1"/>
          <p:nvPr/>
        </p:nvSpPr>
        <p:spPr>
          <a:xfrm>
            <a:off x="3694082" y="1650869"/>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sp>
        <p:nvSpPr>
          <p:cNvPr id="13" name="テキスト ボックス 12">
            <a:extLst>
              <a:ext uri="{FF2B5EF4-FFF2-40B4-BE49-F238E27FC236}">
                <a16:creationId xmlns:a16="http://schemas.microsoft.com/office/drawing/2014/main" id="{AA610390-9055-CD4A-E6C8-1F58676AE13E}"/>
              </a:ext>
            </a:extLst>
          </p:cNvPr>
          <p:cNvSpPr txBox="1"/>
          <p:nvPr/>
        </p:nvSpPr>
        <p:spPr>
          <a:xfrm>
            <a:off x="193372" y="756029"/>
            <a:ext cx="8786183" cy="738664"/>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発表情報の名称を変更。なお、都道府県・市町村（二次細分区域）を選択した場合は、当該地域に関連する河川のみ一覧に表示する。</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河川名をクリックすることで個別情報表示に遷移（現行と同じ）。なお、情報内容に体系整理に伴う変更あり。</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A106CB12-1A10-2CD3-7CF4-3B9774380F8C}"/>
              </a:ext>
            </a:extLst>
          </p:cNvPr>
          <p:cNvSpPr txBox="1"/>
          <p:nvPr/>
        </p:nvSpPr>
        <p:spPr>
          <a:xfrm>
            <a:off x="193372" y="1648998"/>
            <a:ext cx="6512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a:t>
            </a:r>
          </a:p>
        </p:txBody>
      </p:sp>
      <p:sp>
        <p:nvSpPr>
          <p:cNvPr id="16" name="二等辺三角形 15">
            <a:extLst>
              <a:ext uri="{FF2B5EF4-FFF2-40B4-BE49-F238E27FC236}">
                <a16:creationId xmlns:a16="http://schemas.microsoft.com/office/drawing/2014/main" id="{15E19F90-FC6B-2059-70F8-0788315BB7CC}"/>
              </a:ext>
            </a:extLst>
          </p:cNvPr>
          <p:cNvSpPr/>
          <p:nvPr/>
        </p:nvSpPr>
        <p:spPr>
          <a:xfrm rot="5400000">
            <a:off x="2891787" y="4023500"/>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a:extLst>
              <a:ext uri="{FF2B5EF4-FFF2-40B4-BE49-F238E27FC236}">
                <a16:creationId xmlns:a16="http://schemas.microsoft.com/office/drawing/2014/main" id="{15E3C1BF-88EA-3754-E787-14C8411E2DDE}"/>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a:defRPr/>
            </a:pPr>
            <a:r>
              <a:rPr lang="en-US" altLang="ja-JP" sz="2400" dirty="0"/>
              <a:t>④</a:t>
            </a:r>
            <a:r>
              <a:rPr lang="ja-JP" altLang="en-US" sz="2400" dirty="0"/>
              <a:t>　指定河川洪水予報</a:t>
            </a:r>
            <a:endParaRPr kumimoji="1" lang="ja-JP" altLang="en-US" sz="24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
        <p:nvSpPr>
          <p:cNvPr id="28" name="スライド番号プレースホルダー 2">
            <a:extLst>
              <a:ext uri="{FF2B5EF4-FFF2-40B4-BE49-F238E27FC236}">
                <a16:creationId xmlns:a16="http://schemas.microsoft.com/office/drawing/2014/main" id="{BA8E2B68-74FF-7E66-F762-A9DCB614D67A}"/>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4" name="図 3">
            <a:extLst>
              <a:ext uri="{FF2B5EF4-FFF2-40B4-BE49-F238E27FC236}">
                <a16:creationId xmlns:a16="http://schemas.microsoft.com/office/drawing/2014/main" id="{AB84B847-502C-8987-2389-3F0F6946EFBB}"/>
              </a:ext>
            </a:extLst>
          </p:cNvPr>
          <p:cNvPicPr>
            <a:picLocks noChangeAspect="1"/>
          </p:cNvPicPr>
          <p:nvPr/>
        </p:nvPicPr>
        <p:blipFill>
          <a:blip r:embed="rId3"/>
          <a:srcRect t="-1" b="-317"/>
          <a:stretch/>
        </p:blipFill>
        <p:spPr>
          <a:xfrm>
            <a:off x="3817127" y="2010824"/>
            <a:ext cx="3623338" cy="4428075"/>
          </a:xfrm>
          <a:prstGeom prst="rect">
            <a:avLst/>
          </a:prstGeom>
          <a:ln>
            <a:solidFill>
              <a:schemeClr val="tx1"/>
            </a:solidFill>
          </a:ln>
        </p:spPr>
      </p:pic>
      <p:sp>
        <p:nvSpPr>
          <p:cNvPr id="19" name="正方形/長方形 18">
            <a:extLst>
              <a:ext uri="{FF2B5EF4-FFF2-40B4-BE49-F238E27FC236}">
                <a16:creationId xmlns:a16="http://schemas.microsoft.com/office/drawing/2014/main" id="{9EB81AD8-7B6D-A3B0-FFBB-0B8900ED77C6}"/>
              </a:ext>
            </a:extLst>
          </p:cNvPr>
          <p:cNvSpPr/>
          <p:nvPr/>
        </p:nvSpPr>
        <p:spPr>
          <a:xfrm>
            <a:off x="5894134" y="2746472"/>
            <a:ext cx="612000" cy="3514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0" name="楕円 19">
            <a:extLst>
              <a:ext uri="{FF2B5EF4-FFF2-40B4-BE49-F238E27FC236}">
                <a16:creationId xmlns:a16="http://schemas.microsoft.com/office/drawing/2014/main" id="{B3C715BC-21F1-4814-397E-05314685B3F8}"/>
              </a:ext>
            </a:extLst>
          </p:cNvPr>
          <p:cNvSpPr/>
          <p:nvPr/>
        </p:nvSpPr>
        <p:spPr>
          <a:xfrm>
            <a:off x="5628796" y="2574404"/>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 name="正方形/長方形 2">
            <a:extLst>
              <a:ext uri="{FF2B5EF4-FFF2-40B4-BE49-F238E27FC236}">
                <a16:creationId xmlns:a16="http://schemas.microsoft.com/office/drawing/2014/main" id="{FE835005-0886-4AC9-FACC-E65CD5FF58D6}"/>
              </a:ext>
            </a:extLst>
          </p:cNvPr>
          <p:cNvSpPr/>
          <p:nvPr/>
        </p:nvSpPr>
        <p:spPr>
          <a:xfrm>
            <a:off x="4943081" y="4304517"/>
            <a:ext cx="807972"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5" name="楕円 34">
            <a:extLst>
              <a:ext uri="{FF2B5EF4-FFF2-40B4-BE49-F238E27FC236}">
                <a16:creationId xmlns:a16="http://schemas.microsoft.com/office/drawing/2014/main" id="{D5E65C97-1CC8-E8AF-2F98-2FEFAF50C7C2}"/>
              </a:ext>
            </a:extLst>
          </p:cNvPr>
          <p:cNvSpPr/>
          <p:nvPr/>
        </p:nvSpPr>
        <p:spPr>
          <a:xfrm>
            <a:off x="4655543" y="4099700"/>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b</a:t>
            </a:r>
            <a:endParaRPr kumimoji="1" lang="ja-JP" altLang="en-US" sz="1600" dirty="0">
              <a:solidFill>
                <a:srgbClr val="FF0000"/>
              </a:solidFill>
            </a:endParaRPr>
          </a:p>
        </p:txBody>
      </p:sp>
      <p:pic>
        <p:nvPicPr>
          <p:cNvPr id="11" name="図 10">
            <a:extLst>
              <a:ext uri="{FF2B5EF4-FFF2-40B4-BE49-F238E27FC236}">
                <a16:creationId xmlns:a16="http://schemas.microsoft.com/office/drawing/2014/main" id="{D487EA83-AD85-9302-2F36-0F17B3F7F621}"/>
              </a:ext>
            </a:extLst>
          </p:cNvPr>
          <p:cNvPicPr>
            <a:picLocks noChangeAspect="1"/>
          </p:cNvPicPr>
          <p:nvPr/>
        </p:nvPicPr>
        <p:blipFill>
          <a:blip r:embed="rId4"/>
          <a:stretch>
            <a:fillRect/>
          </a:stretch>
        </p:blipFill>
        <p:spPr>
          <a:xfrm>
            <a:off x="6669253" y="3340099"/>
            <a:ext cx="2218095" cy="2782347"/>
          </a:xfrm>
          <a:prstGeom prst="rect">
            <a:avLst/>
          </a:prstGeom>
          <a:ln w="22225">
            <a:solidFill>
              <a:srgbClr val="FF0000"/>
            </a:solidFill>
          </a:ln>
        </p:spPr>
      </p:pic>
      <p:cxnSp>
        <p:nvCxnSpPr>
          <p:cNvPr id="17" name="直線コネクタ 16">
            <a:extLst>
              <a:ext uri="{FF2B5EF4-FFF2-40B4-BE49-F238E27FC236}">
                <a16:creationId xmlns:a16="http://schemas.microsoft.com/office/drawing/2014/main" id="{5217A168-4C78-86EC-0EB9-B5C7625FBA99}"/>
              </a:ext>
            </a:extLst>
          </p:cNvPr>
          <p:cNvCxnSpPr/>
          <p:nvPr/>
        </p:nvCxnSpPr>
        <p:spPr>
          <a:xfrm>
            <a:off x="7658099" y="3937000"/>
            <a:ext cx="115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6433881-C1A9-E1DA-FD5E-B9E7850EB1E0}"/>
              </a:ext>
            </a:extLst>
          </p:cNvPr>
          <p:cNvCxnSpPr>
            <a:cxnSpLocks/>
            <a:stCxn id="3" idx="3"/>
          </p:cNvCxnSpPr>
          <p:nvPr/>
        </p:nvCxnSpPr>
        <p:spPr>
          <a:xfrm>
            <a:off x="5751053" y="4394517"/>
            <a:ext cx="101169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23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0F42-0321-14CE-76AC-6B8F3E910017}"/>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2CE7FEFA-034F-075E-65FA-C989E737DAD7}"/>
              </a:ext>
            </a:extLst>
          </p:cNvPr>
          <p:cNvSpPr/>
          <p:nvPr/>
        </p:nvSpPr>
        <p:spPr>
          <a:xfrm>
            <a:off x="4219044" y="1649000"/>
            <a:ext cx="4760511" cy="466607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9563116D-BD7C-16F1-1292-166951124D01}"/>
              </a:ext>
            </a:extLst>
          </p:cNvPr>
          <p:cNvSpPr txBox="1"/>
          <p:nvPr/>
        </p:nvSpPr>
        <p:spPr>
          <a:xfrm>
            <a:off x="4219044" y="1650171"/>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sp>
        <p:nvSpPr>
          <p:cNvPr id="12" name="正方形/長方形 11">
            <a:extLst>
              <a:ext uri="{FF2B5EF4-FFF2-40B4-BE49-F238E27FC236}">
                <a16:creationId xmlns:a16="http://schemas.microsoft.com/office/drawing/2014/main" id="{AFAFF6D6-EF22-C8D9-819E-EA646325E21D}"/>
              </a:ext>
            </a:extLst>
          </p:cNvPr>
          <p:cNvSpPr/>
          <p:nvPr/>
        </p:nvSpPr>
        <p:spPr>
          <a:xfrm>
            <a:off x="193372" y="1648999"/>
            <a:ext cx="3654728" cy="46660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テキスト ボックス 12">
            <a:extLst>
              <a:ext uri="{FF2B5EF4-FFF2-40B4-BE49-F238E27FC236}">
                <a16:creationId xmlns:a16="http://schemas.microsoft.com/office/drawing/2014/main" id="{8757EE97-81A5-61B9-F5EB-DCE8F4F54E01}"/>
              </a:ext>
            </a:extLst>
          </p:cNvPr>
          <p:cNvSpPr txBox="1"/>
          <p:nvPr/>
        </p:nvSpPr>
        <p:spPr>
          <a:xfrm>
            <a:off x="193372" y="756029"/>
            <a:ext cx="8786183" cy="523220"/>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河川名をクリックすることで流域雨量指数の予測値（グラフ）に遷移。</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基準の説明を変更。</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8D00EDF7-2EB9-5F3D-624F-9934F723F5D0}"/>
              </a:ext>
            </a:extLst>
          </p:cNvPr>
          <p:cNvSpPr txBox="1"/>
          <p:nvPr/>
        </p:nvSpPr>
        <p:spPr>
          <a:xfrm>
            <a:off x="193372" y="1648998"/>
            <a:ext cx="6512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a:t>
            </a:r>
          </a:p>
        </p:txBody>
      </p:sp>
      <p:sp>
        <p:nvSpPr>
          <p:cNvPr id="16" name="二等辺三角形 15">
            <a:extLst>
              <a:ext uri="{FF2B5EF4-FFF2-40B4-BE49-F238E27FC236}">
                <a16:creationId xmlns:a16="http://schemas.microsoft.com/office/drawing/2014/main" id="{FF78CBD1-C80E-6F01-D08C-A18B5763456F}"/>
              </a:ext>
            </a:extLst>
          </p:cNvPr>
          <p:cNvSpPr/>
          <p:nvPr/>
        </p:nvSpPr>
        <p:spPr>
          <a:xfrm rot="5400000">
            <a:off x="3422859" y="3905837"/>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a:extLst>
              <a:ext uri="{FF2B5EF4-FFF2-40B4-BE49-F238E27FC236}">
                <a16:creationId xmlns:a16="http://schemas.microsoft.com/office/drawing/2014/main" id="{9F980DD5-829C-0A22-CDA6-C7716953CA8D}"/>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dirty="0"/>
              <a:t>⑤</a:t>
            </a:r>
            <a:r>
              <a:rPr lang="en-US" altLang="ja-JP" sz="2400" kern="0" dirty="0"/>
              <a:t>-1</a:t>
            </a:r>
            <a:r>
              <a:rPr lang="ja-JP" altLang="en-US" sz="2400" kern="0" dirty="0"/>
              <a:t>　</a:t>
            </a:r>
            <a:r>
              <a:rPr lang="ja-JP" altLang="en-US" sz="2400" dirty="0"/>
              <a:t>流域雨量指数の予測値（帳票）</a:t>
            </a:r>
            <a:endParaRPr lang="ja-JP" altLang="en-US" sz="2400" b="0" kern="0" dirty="0">
              <a:latin typeface="HGP創英角ｺﾞｼｯｸUB"/>
              <a:ea typeface="HGP創英角ｺﾞｼｯｸUB"/>
            </a:endParaRPr>
          </a:p>
        </p:txBody>
      </p:sp>
      <p:sp>
        <p:nvSpPr>
          <p:cNvPr id="28" name="スライド番号プレースホルダー 2">
            <a:extLst>
              <a:ext uri="{FF2B5EF4-FFF2-40B4-BE49-F238E27FC236}">
                <a16:creationId xmlns:a16="http://schemas.microsoft.com/office/drawing/2014/main" id="{9D54D2B7-9C87-BAFD-5730-12528C7ED0F7}"/>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3" name="図 2">
            <a:extLst>
              <a:ext uri="{FF2B5EF4-FFF2-40B4-BE49-F238E27FC236}">
                <a16:creationId xmlns:a16="http://schemas.microsoft.com/office/drawing/2014/main" id="{8B23B765-DB74-7E35-9A7E-058D6D79778A}"/>
              </a:ext>
            </a:extLst>
          </p:cNvPr>
          <p:cNvPicPr>
            <a:picLocks noChangeAspect="1"/>
          </p:cNvPicPr>
          <p:nvPr/>
        </p:nvPicPr>
        <p:blipFill>
          <a:blip r:embed="rId2"/>
          <a:srcRect l="6157" r="5865"/>
          <a:stretch>
            <a:fillRect/>
          </a:stretch>
        </p:blipFill>
        <p:spPr>
          <a:xfrm>
            <a:off x="286327" y="2074487"/>
            <a:ext cx="3442553" cy="2526088"/>
          </a:xfrm>
          <a:prstGeom prst="rect">
            <a:avLst/>
          </a:prstGeom>
          <a:ln>
            <a:solidFill>
              <a:schemeClr val="tx1"/>
            </a:solidFill>
          </a:ln>
        </p:spPr>
      </p:pic>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533C5349-AE4D-F55D-E67B-A5712E9295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2401" y="2074487"/>
            <a:ext cx="4505272" cy="3859588"/>
          </a:xfrm>
          <a:prstGeom prst="rect">
            <a:avLst/>
          </a:prstGeom>
        </p:spPr>
      </p:pic>
      <p:pic>
        <p:nvPicPr>
          <p:cNvPr id="21" name="図 20">
            <a:extLst>
              <a:ext uri="{FF2B5EF4-FFF2-40B4-BE49-F238E27FC236}">
                <a16:creationId xmlns:a16="http://schemas.microsoft.com/office/drawing/2014/main" id="{AB636736-8F52-BD78-8574-E5E9A6ED8B15}"/>
              </a:ext>
            </a:extLst>
          </p:cNvPr>
          <p:cNvPicPr>
            <a:picLocks noChangeAspect="1"/>
          </p:cNvPicPr>
          <p:nvPr/>
        </p:nvPicPr>
        <p:blipFill>
          <a:blip r:embed="rId4"/>
          <a:stretch>
            <a:fillRect/>
          </a:stretch>
        </p:blipFill>
        <p:spPr>
          <a:xfrm>
            <a:off x="4495511" y="4711538"/>
            <a:ext cx="3179106" cy="882275"/>
          </a:xfrm>
          <a:prstGeom prst="rect">
            <a:avLst/>
          </a:prstGeom>
          <a:ln w="38100">
            <a:solidFill>
              <a:srgbClr val="FF0000"/>
            </a:solidFill>
          </a:ln>
        </p:spPr>
      </p:pic>
      <p:sp>
        <p:nvSpPr>
          <p:cNvPr id="23" name="正方形/長方形 22">
            <a:extLst>
              <a:ext uri="{FF2B5EF4-FFF2-40B4-BE49-F238E27FC236}">
                <a16:creationId xmlns:a16="http://schemas.microsoft.com/office/drawing/2014/main" id="{E957A799-2BC9-0594-CB54-2D624B40C180}"/>
              </a:ext>
            </a:extLst>
          </p:cNvPr>
          <p:cNvSpPr/>
          <p:nvPr/>
        </p:nvSpPr>
        <p:spPr>
          <a:xfrm>
            <a:off x="4759607" y="3254791"/>
            <a:ext cx="421559" cy="13709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4" name="楕円 23">
            <a:extLst>
              <a:ext uri="{FF2B5EF4-FFF2-40B4-BE49-F238E27FC236}">
                <a16:creationId xmlns:a16="http://schemas.microsoft.com/office/drawing/2014/main" id="{00E38245-537D-5B3F-34F6-760EF5257219}"/>
              </a:ext>
            </a:extLst>
          </p:cNvPr>
          <p:cNvSpPr/>
          <p:nvPr/>
        </p:nvSpPr>
        <p:spPr>
          <a:xfrm>
            <a:off x="4586463" y="3086977"/>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5" name="楕円 24">
            <a:extLst>
              <a:ext uri="{FF2B5EF4-FFF2-40B4-BE49-F238E27FC236}">
                <a16:creationId xmlns:a16="http://schemas.microsoft.com/office/drawing/2014/main" id="{40D68DB5-4469-4E5A-41FB-83B40DA9ECB6}"/>
              </a:ext>
            </a:extLst>
          </p:cNvPr>
          <p:cNvSpPr/>
          <p:nvPr/>
        </p:nvSpPr>
        <p:spPr>
          <a:xfrm>
            <a:off x="7519974" y="4668736"/>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b</a:t>
            </a:r>
            <a:endParaRPr kumimoji="1" lang="ja-JP" altLang="en-US" sz="1600" dirty="0">
              <a:solidFill>
                <a:srgbClr val="FF0000"/>
              </a:solidFill>
            </a:endParaRPr>
          </a:p>
        </p:txBody>
      </p:sp>
    </p:spTree>
    <p:extLst>
      <p:ext uri="{BB962C8B-B14F-4D97-AF65-F5344CB8AC3E}">
        <p14:creationId xmlns:p14="http://schemas.microsoft.com/office/powerpoint/2010/main" val="160317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85B9C-FC4E-1283-BB5D-F10F0AD3F115}"/>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B99559B-C5C6-A8CE-E63D-3543E300BC8D}"/>
              </a:ext>
            </a:extLst>
          </p:cNvPr>
          <p:cNvSpPr/>
          <p:nvPr/>
        </p:nvSpPr>
        <p:spPr>
          <a:xfrm>
            <a:off x="193372" y="1343586"/>
            <a:ext cx="8786183" cy="5190564"/>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2B3A3327-CA07-FE53-5167-D67A44B3100E}"/>
              </a:ext>
            </a:extLst>
          </p:cNvPr>
          <p:cNvSpPr txBox="1"/>
          <p:nvPr/>
        </p:nvSpPr>
        <p:spPr>
          <a:xfrm>
            <a:off x="193372" y="1341936"/>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sp>
        <p:nvSpPr>
          <p:cNvPr id="13" name="テキスト ボックス 12">
            <a:extLst>
              <a:ext uri="{FF2B5EF4-FFF2-40B4-BE49-F238E27FC236}">
                <a16:creationId xmlns:a16="http://schemas.microsoft.com/office/drawing/2014/main" id="{E1E5FB14-D213-9C88-5D18-DF57209DDA69}"/>
              </a:ext>
            </a:extLst>
          </p:cNvPr>
          <p:cNvSpPr txBox="1"/>
          <p:nvPr/>
        </p:nvSpPr>
        <p:spPr>
          <a:xfrm>
            <a:off x="193372" y="756029"/>
            <a:ext cx="8786183" cy="307777"/>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帳票データを時系列グラフ化して表示する機能を新設。</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 name="タイトル 1">
            <a:extLst>
              <a:ext uri="{FF2B5EF4-FFF2-40B4-BE49-F238E27FC236}">
                <a16:creationId xmlns:a16="http://schemas.microsoft.com/office/drawing/2014/main" id="{049361C9-6879-4A49-F7F3-8491AA7D9EDF}"/>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dirty="0"/>
              <a:t>⑤</a:t>
            </a:r>
            <a:r>
              <a:rPr lang="en-US" altLang="ja-JP" sz="2400" kern="0" dirty="0"/>
              <a:t>-2</a:t>
            </a:r>
            <a:r>
              <a:rPr lang="ja-JP" altLang="en-US" sz="2400" kern="0" dirty="0"/>
              <a:t>　</a:t>
            </a:r>
            <a:r>
              <a:rPr lang="ja-JP" altLang="en-US" sz="2400" dirty="0"/>
              <a:t>流域雨量指数の予測値（グラフ）</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400" b="0" kern="0" dirty="0">
              <a:solidFill>
                <a:srgbClr val="FF0000"/>
              </a:solidFill>
              <a:latin typeface="HGP創英角ｺﾞｼｯｸUB"/>
              <a:ea typeface="HGP創英角ｺﾞｼｯｸUB"/>
            </a:endParaRPr>
          </a:p>
        </p:txBody>
      </p:sp>
      <p:sp>
        <p:nvSpPr>
          <p:cNvPr id="28" name="スライド番号プレースホルダー 2">
            <a:extLst>
              <a:ext uri="{FF2B5EF4-FFF2-40B4-BE49-F238E27FC236}">
                <a16:creationId xmlns:a16="http://schemas.microsoft.com/office/drawing/2014/main" id="{3D9809D3-82E0-490D-0DE0-773731A28B1A}"/>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4" name="図 3">
            <a:extLst>
              <a:ext uri="{FF2B5EF4-FFF2-40B4-BE49-F238E27FC236}">
                <a16:creationId xmlns:a16="http://schemas.microsoft.com/office/drawing/2014/main" id="{16A1E8D3-6C84-DA38-A02F-E21406A7378D}"/>
              </a:ext>
            </a:extLst>
          </p:cNvPr>
          <p:cNvPicPr>
            <a:picLocks noChangeAspect="1"/>
          </p:cNvPicPr>
          <p:nvPr/>
        </p:nvPicPr>
        <p:blipFill>
          <a:blip r:embed="rId3"/>
          <a:stretch>
            <a:fillRect/>
          </a:stretch>
        </p:blipFill>
        <p:spPr>
          <a:xfrm>
            <a:off x="1360813" y="1711463"/>
            <a:ext cx="6451300" cy="4547946"/>
          </a:xfrm>
          <a:prstGeom prst="rect">
            <a:avLst/>
          </a:prstGeom>
          <a:ln w="38100">
            <a:solidFill>
              <a:srgbClr val="FF0000"/>
            </a:solidFill>
          </a:ln>
        </p:spPr>
      </p:pic>
      <p:sp>
        <p:nvSpPr>
          <p:cNvPr id="6" name="楕円 5">
            <a:extLst>
              <a:ext uri="{FF2B5EF4-FFF2-40B4-BE49-F238E27FC236}">
                <a16:creationId xmlns:a16="http://schemas.microsoft.com/office/drawing/2014/main" id="{8A70DE08-3477-7766-4422-3EFB603C227C}"/>
              </a:ext>
            </a:extLst>
          </p:cNvPr>
          <p:cNvSpPr/>
          <p:nvPr/>
        </p:nvSpPr>
        <p:spPr>
          <a:xfrm>
            <a:off x="7783187" y="1499389"/>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Tree>
    <p:extLst>
      <p:ext uri="{BB962C8B-B14F-4D97-AF65-F5344CB8AC3E}">
        <p14:creationId xmlns:p14="http://schemas.microsoft.com/office/powerpoint/2010/main" val="868323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70FD9-5F2B-3F8B-8D81-99036358383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38A1D973-9778-423C-5D88-B39CC42F41BA}"/>
              </a:ext>
            </a:extLst>
          </p:cNvPr>
          <p:cNvSpPr/>
          <p:nvPr/>
        </p:nvSpPr>
        <p:spPr>
          <a:xfrm>
            <a:off x="3094288" y="1648998"/>
            <a:ext cx="5810304" cy="5099644"/>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11BFAF68-B3B0-0DC6-8B5D-20A3C2889407}"/>
              </a:ext>
            </a:extLst>
          </p:cNvPr>
          <p:cNvSpPr txBox="1"/>
          <p:nvPr/>
        </p:nvSpPr>
        <p:spPr>
          <a:xfrm>
            <a:off x="3036235" y="1648998"/>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sp>
        <p:nvSpPr>
          <p:cNvPr id="12" name="正方形/長方形 11">
            <a:extLst>
              <a:ext uri="{FF2B5EF4-FFF2-40B4-BE49-F238E27FC236}">
                <a16:creationId xmlns:a16="http://schemas.microsoft.com/office/drawing/2014/main" id="{735417FB-7BDB-2A73-2C6B-1AB936590FD3}"/>
              </a:ext>
            </a:extLst>
          </p:cNvPr>
          <p:cNvSpPr/>
          <p:nvPr/>
        </p:nvSpPr>
        <p:spPr>
          <a:xfrm>
            <a:off x="193372" y="1648998"/>
            <a:ext cx="2638930" cy="50996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3" name="テキスト ボックス 12">
            <a:extLst>
              <a:ext uri="{FF2B5EF4-FFF2-40B4-BE49-F238E27FC236}">
                <a16:creationId xmlns:a16="http://schemas.microsoft.com/office/drawing/2014/main" id="{85B74AF8-AB83-229C-7A98-4A00EB9EDA92}"/>
              </a:ext>
            </a:extLst>
          </p:cNvPr>
          <p:cNvSpPr txBox="1"/>
          <p:nvPr/>
        </p:nvSpPr>
        <p:spPr>
          <a:xfrm>
            <a:off x="193372" y="706808"/>
            <a:ext cx="8664302" cy="738664"/>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大雨に関する情報に対応する危険度として、浸水と洪水の危険度を重ね合わせた「大雨キキクル」を新設。</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大雨キキクルについては、洪水の危険度を流路で重ねて表示するパターン（内水＋流路）も選択可能。</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洪水キキクルは、</a:t>
            </a:r>
            <a:r>
              <a:rPr lang="ja-JP" altLang="en-US" sz="1400" dirty="0">
                <a:solidFill>
                  <a:srgbClr val="000000"/>
                </a:solidFill>
                <a:latin typeface="Meiryo UI" panose="020B0604030504040204" pitchFamily="50" charset="-128"/>
                <a:ea typeface="Meiryo UI" panose="020B0604030504040204" pitchFamily="50" charset="-128"/>
              </a:rPr>
              <a:t>洪水予報河川、大雨レベル４相当情報の対象河川、その他河川</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を識別できるよう変更。</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B4798721-A859-C804-B546-7F10C9B871D6}"/>
              </a:ext>
            </a:extLst>
          </p:cNvPr>
          <p:cNvSpPr txBox="1"/>
          <p:nvPr/>
        </p:nvSpPr>
        <p:spPr>
          <a:xfrm>
            <a:off x="193372" y="1648998"/>
            <a:ext cx="6512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a:t>
            </a:r>
          </a:p>
        </p:txBody>
      </p:sp>
      <p:sp>
        <p:nvSpPr>
          <p:cNvPr id="16" name="二等辺三角形 15">
            <a:extLst>
              <a:ext uri="{FF2B5EF4-FFF2-40B4-BE49-F238E27FC236}">
                <a16:creationId xmlns:a16="http://schemas.microsoft.com/office/drawing/2014/main" id="{4E42EEEF-048C-1082-91E7-ADD26A660E1C}"/>
              </a:ext>
            </a:extLst>
          </p:cNvPr>
          <p:cNvSpPr/>
          <p:nvPr/>
        </p:nvSpPr>
        <p:spPr>
          <a:xfrm rot="5400000">
            <a:off x="2306423" y="4122620"/>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 name="タイトル 1">
            <a:extLst>
              <a:ext uri="{FF2B5EF4-FFF2-40B4-BE49-F238E27FC236}">
                <a16:creationId xmlns:a16="http://schemas.microsoft.com/office/drawing/2014/main" id="{0EAB8FB0-DB27-716A-2F04-E2D4365269D5}"/>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dirty="0"/>
              <a:t>⑥　大雨・洪水キキクル</a:t>
            </a:r>
            <a:endParaRPr lang="ja-JP" altLang="en-US" sz="2400" b="0" kern="0" dirty="0">
              <a:solidFill>
                <a:srgbClr val="FF0000"/>
              </a:solidFill>
              <a:latin typeface="HGP創英角ｺﾞｼｯｸUB"/>
              <a:ea typeface="HGP創英角ｺﾞｼｯｸUB"/>
            </a:endParaRPr>
          </a:p>
        </p:txBody>
      </p:sp>
      <p:sp>
        <p:nvSpPr>
          <p:cNvPr id="28" name="スライド番号プレースホルダー 2">
            <a:extLst>
              <a:ext uri="{FF2B5EF4-FFF2-40B4-BE49-F238E27FC236}">
                <a16:creationId xmlns:a16="http://schemas.microsoft.com/office/drawing/2014/main" id="{4DB3D884-8EB8-8F0C-8764-55F11E041C40}"/>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4" name="図 3">
            <a:extLst>
              <a:ext uri="{FF2B5EF4-FFF2-40B4-BE49-F238E27FC236}">
                <a16:creationId xmlns:a16="http://schemas.microsoft.com/office/drawing/2014/main" id="{192D3E7C-0948-7841-19B2-BE23BF56B845}"/>
              </a:ext>
            </a:extLst>
          </p:cNvPr>
          <p:cNvPicPr>
            <a:picLocks noChangeAspect="1"/>
          </p:cNvPicPr>
          <p:nvPr/>
        </p:nvPicPr>
        <p:blipFill>
          <a:blip r:embed="rId2"/>
          <a:stretch/>
        </p:blipFill>
        <p:spPr>
          <a:xfrm>
            <a:off x="323186" y="2375106"/>
            <a:ext cx="2388100" cy="1638380"/>
          </a:xfrm>
          <a:prstGeom prst="rect">
            <a:avLst/>
          </a:prstGeom>
          <a:ln w="12700">
            <a:solidFill>
              <a:schemeClr val="tx1"/>
            </a:solidFill>
          </a:ln>
        </p:spPr>
      </p:pic>
      <p:sp>
        <p:nvSpPr>
          <p:cNvPr id="8" name="テキスト ボックス 7">
            <a:extLst>
              <a:ext uri="{FF2B5EF4-FFF2-40B4-BE49-F238E27FC236}">
                <a16:creationId xmlns:a16="http://schemas.microsoft.com/office/drawing/2014/main" id="{BD661E2D-E50C-C91A-26F2-EAFC92D869B1}"/>
              </a:ext>
            </a:extLst>
          </p:cNvPr>
          <p:cNvSpPr txBox="1"/>
          <p:nvPr/>
        </p:nvSpPr>
        <p:spPr>
          <a:xfrm>
            <a:off x="275357" y="1990428"/>
            <a:ext cx="1138453" cy="307777"/>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浸水キキクル</a:t>
            </a:r>
          </a:p>
        </p:txBody>
      </p:sp>
      <p:pic>
        <p:nvPicPr>
          <p:cNvPr id="18" name="図 17">
            <a:extLst>
              <a:ext uri="{FF2B5EF4-FFF2-40B4-BE49-F238E27FC236}">
                <a16:creationId xmlns:a16="http://schemas.microsoft.com/office/drawing/2014/main" id="{A81AB6E2-6295-1891-B917-A495762FF6C1}"/>
              </a:ext>
            </a:extLst>
          </p:cNvPr>
          <p:cNvPicPr>
            <a:picLocks noChangeAspect="1"/>
          </p:cNvPicPr>
          <p:nvPr/>
        </p:nvPicPr>
        <p:blipFill>
          <a:blip r:embed="rId3"/>
          <a:srcRect l="20318"/>
          <a:stretch/>
        </p:blipFill>
        <p:spPr>
          <a:xfrm>
            <a:off x="6583906" y="5097395"/>
            <a:ext cx="2118388" cy="1479797"/>
          </a:xfrm>
          <a:prstGeom prst="rect">
            <a:avLst/>
          </a:prstGeom>
          <a:ln w="38100">
            <a:solidFill>
              <a:srgbClr val="FF0000"/>
            </a:solidFill>
          </a:ln>
        </p:spPr>
      </p:pic>
      <p:pic>
        <p:nvPicPr>
          <p:cNvPr id="30" name="図 29">
            <a:extLst>
              <a:ext uri="{FF2B5EF4-FFF2-40B4-BE49-F238E27FC236}">
                <a16:creationId xmlns:a16="http://schemas.microsoft.com/office/drawing/2014/main" id="{320A1CCF-271D-B8E3-BD82-8D77619D2684}"/>
              </a:ext>
            </a:extLst>
          </p:cNvPr>
          <p:cNvPicPr>
            <a:picLocks noChangeAspect="1"/>
          </p:cNvPicPr>
          <p:nvPr/>
        </p:nvPicPr>
        <p:blipFill>
          <a:blip r:embed="rId4"/>
          <a:srcRect r="11587" b="16430"/>
          <a:stretch/>
        </p:blipFill>
        <p:spPr>
          <a:xfrm>
            <a:off x="323185" y="4763497"/>
            <a:ext cx="2388101" cy="1558123"/>
          </a:xfrm>
          <a:prstGeom prst="rect">
            <a:avLst/>
          </a:prstGeom>
          <a:ln w="12700">
            <a:solidFill>
              <a:schemeClr val="tx1"/>
            </a:solidFill>
          </a:ln>
        </p:spPr>
      </p:pic>
      <p:sp>
        <p:nvSpPr>
          <p:cNvPr id="32" name="テキスト ボックス 31">
            <a:extLst>
              <a:ext uri="{FF2B5EF4-FFF2-40B4-BE49-F238E27FC236}">
                <a16:creationId xmlns:a16="http://schemas.microsoft.com/office/drawing/2014/main" id="{9BC94EED-26B7-AED3-6D4C-C25EF1FE15DC}"/>
              </a:ext>
            </a:extLst>
          </p:cNvPr>
          <p:cNvSpPr txBox="1"/>
          <p:nvPr/>
        </p:nvSpPr>
        <p:spPr>
          <a:xfrm>
            <a:off x="226338" y="4383189"/>
            <a:ext cx="1138453"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洪水</a:t>
            </a:r>
            <a:r>
              <a:rPr kumimoji="1" lang="ja-JP" altLang="en-US" sz="1400" b="1" dirty="0">
                <a:latin typeface="Meiryo UI" panose="020B0604030504040204" pitchFamily="50" charset="-128"/>
                <a:ea typeface="Meiryo UI" panose="020B0604030504040204" pitchFamily="50" charset="-128"/>
              </a:rPr>
              <a:t>キキクル</a:t>
            </a:r>
          </a:p>
        </p:txBody>
      </p:sp>
      <p:sp>
        <p:nvSpPr>
          <p:cNvPr id="36" name="テキスト ボックス 35">
            <a:extLst>
              <a:ext uri="{FF2B5EF4-FFF2-40B4-BE49-F238E27FC236}">
                <a16:creationId xmlns:a16="http://schemas.microsoft.com/office/drawing/2014/main" id="{48610528-1FEB-3CE2-2755-A78D10340E8A}"/>
              </a:ext>
            </a:extLst>
          </p:cNvPr>
          <p:cNvSpPr txBox="1"/>
          <p:nvPr/>
        </p:nvSpPr>
        <p:spPr>
          <a:xfrm>
            <a:off x="3124067" y="1979260"/>
            <a:ext cx="1138453"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大雨</a:t>
            </a:r>
            <a:r>
              <a:rPr kumimoji="1" lang="ja-JP" altLang="en-US" sz="1400" b="1" dirty="0">
                <a:latin typeface="Meiryo UI" panose="020B0604030504040204" pitchFamily="50" charset="-128"/>
                <a:ea typeface="Meiryo UI" panose="020B0604030504040204" pitchFamily="50" charset="-128"/>
              </a:rPr>
              <a:t>キキクル</a:t>
            </a:r>
          </a:p>
        </p:txBody>
      </p:sp>
      <p:sp>
        <p:nvSpPr>
          <p:cNvPr id="37" name="テキスト ボックス 36">
            <a:extLst>
              <a:ext uri="{FF2B5EF4-FFF2-40B4-BE49-F238E27FC236}">
                <a16:creationId xmlns:a16="http://schemas.microsoft.com/office/drawing/2014/main" id="{0731B123-63EB-2FA1-9304-C5AD54F9E9E7}"/>
              </a:ext>
            </a:extLst>
          </p:cNvPr>
          <p:cNvSpPr txBox="1"/>
          <p:nvPr/>
        </p:nvSpPr>
        <p:spPr>
          <a:xfrm>
            <a:off x="3093385" y="4344278"/>
            <a:ext cx="1138453"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洪水</a:t>
            </a:r>
            <a:r>
              <a:rPr kumimoji="1" lang="ja-JP" altLang="en-US" sz="1400" b="1" dirty="0">
                <a:latin typeface="Meiryo UI" panose="020B0604030504040204" pitchFamily="50" charset="-128"/>
                <a:ea typeface="Meiryo UI" panose="020B0604030504040204" pitchFamily="50" charset="-128"/>
              </a:rPr>
              <a:t>キキクル</a:t>
            </a:r>
          </a:p>
        </p:txBody>
      </p:sp>
      <p:sp>
        <p:nvSpPr>
          <p:cNvPr id="46" name="楕円 45">
            <a:extLst>
              <a:ext uri="{FF2B5EF4-FFF2-40B4-BE49-F238E27FC236}">
                <a16:creationId xmlns:a16="http://schemas.microsoft.com/office/drawing/2014/main" id="{231BB4E2-80F5-8530-DBD0-F9BD73E5F14E}"/>
              </a:ext>
            </a:extLst>
          </p:cNvPr>
          <p:cNvSpPr/>
          <p:nvPr/>
        </p:nvSpPr>
        <p:spPr>
          <a:xfrm>
            <a:off x="6284730" y="4957915"/>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b</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5" name="テキスト ボックス 54">
            <a:extLst>
              <a:ext uri="{FF2B5EF4-FFF2-40B4-BE49-F238E27FC236}">
                <a16:creationId xmlns:a16="http://schemas.microsoft.com/office/drawing/2014/main" id="{87A8AD51-2E44-AF08-D24C-776F7B7C2C56}"/>
              </a:ext>
            </a:extLst>
          </p:cNvPr>
          <p:cNvSpPr txBox="1"/>
          <p:nvPr/>
        </p:nvSpPr>
        <p:spPr>
          <a:xfrm>
            <a:off x="6284730" y="2023278"/>
            <a:ext cx="1138453" cy="307777"/>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浸水キキクル</a:t>
            </a:r>
            <a:endParaRPr kumimoji="1" lang="en-US" altLang="ja-JP" sz="1400" b="1"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E800BEBE-FE6D-2AEF-62EB-BF0B44A6AA5C}"/>
              </a:ext>
            </a:extLst>
          </p:cNvPr>
          <p:cNvSpPr txBox="1"/>
          <p:nvPr/>
        </p:nvSpPr>
        <p:spPr>
          <a:xfrm>
            <a:off x="6287295" y="4517391"/>
            <a:ext cx="2271776" cy="307777"/>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浸水キキクル＋洪水キキクル</a:t>
            </a:r>
          </a:p>
        </p:txBody>
      </p:sp>
      <p:pic>
        <p:nvPicPr>
          <p:cNvPr id="9" name="図 8">
            <a:extLst>
              <a:ext uri="{FF2B5EF4-FFF2-40B4-BE49-F238E27FC236}">
                <a16:creationId xmlns:a16="http://schemas.microsoft.com/office/drawing/2014/main" id="{E37F30D9-90AC-CBDC-F9DC-915C7F0A20E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94025" y="4495901"/>
            <a:ext cx="1317261" cy="243693"/>
          </a:xfrm>
          <a:prstGeom prst="rect">
            <a:avLst/>
          </a:prstGeom>
        </p:spPr>
      </p:pic>
      <p:pic>
        <p:nvPicPr>
          <p:cNvPr id="15" name="図 14" descr="アイコン&#10;&#10;AI 生成コンテンツは誤りを含む可能性があります。">
            <a:extLst>
              <a:ext uri="{FF2B5EF4-FFF2-40B4-BE49-F238E27FC236}">
                <a16:creationId xmlns:a16="http://schemas.microsoft.com/office/drawing/2014/main" id="{339969D4-CC04-96F3-5AE2-FF06CFE0314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4025" y="2023278"/>
            <a:ext cx="1123451" cy="298830"/>
          </a:xfrm>
          <a:prstGeom prst="rect">
            <a:avLst/>
          </a:prstGeom>
        </p:spPr>
      </p:pic>
      <p:pic>
        <p:nvPicPr>
          <p:cNvPr id="35" name="図 34">
            <a:extLst>
              <a:ext uri="{FF2B5EF4-FFF2-40B4-BE49-F238E27FC236}">
                <a16:creationId xmlns:a16="http://schemas.microsoft.com/office/drawing/2014/main" id="{D6C9C07E-FA5B-0B5C-FCD3-C2C3EF18C420}"/>
              </a:ext>
            </a:extLst>
          </p:cNvPr>
          <p:cNvPicPr>
            <a:picLocks noChangeAspect="1"/>
          </p:cNvPicPr>
          <p:nvPr/>
        </p:nvPicPr>
        <p:blipFill>
          <a:blip r:embed="rId7">
            <a:clrChange>
              <a:clrFrom>
                <a:srgbClr val="000000">
                  <a:alpha val="0"/>
                </a:srgbClr>
              </a:clrFrom>
              <a:clrTo>
                <a:srgbClr val="000000">
                  <a:alpha val="0"/>
                </a:srgbClr>
              </a:clrTo>
            </a:clrChange>
          </a:blip>
          <a:stretch>
            <a:fillRect/>
          </a:stretch>
        </p:blipFill>
        <p:spPr>
          <a:xfrm>
            <a:off x="3480377" y="2266985"/>
            <a:ext cx="2316800" cy="287038"/>
          </a:xfrm>
          <a:prstGeom prst="rect">
            <a:avLst/>
          </a:prstGeom>
          <a:solidFill>
            <a:schemeClr val="bg1"/>
          </a:solidFill>
        </p:spPr>
      </p:pic>
      <p:pic>
        <p:nvPicPr>
          <p:cNvPr id="43" name="図 42">
            <a:extLst>
              <a:ext uri="{FF2B5EF4-FFF2-40B4-BE49-F238E27FC236}">
                <a16:creationId xmlns:a16="http://schemas.microsoft.com/office/drawing/2014/main" id="{DF9B508D-05A6-86F8-BC73-256B8BCEFCAA}"/>
              </a:ext>
            </a:extLst>
          </p:cNvPr>
          <p:cNvPicPr>
            <a:picLocks noChangeAspect="1"/>
          </p:cNvPicPr>
          <p:nvPr/>
        </p:nvPicPr>
        <p:blipFill>
          <a:blip r:embed="rId8"/>
          <a:stretch>
            <a:fillRect/>
          </a:stretch>
        </p:blipFill>
        <p:spPr>
          <a:xfrm>
            <a:off x="6583906" y="4817224"/>
            <a:ext cx="1017291" cy="231202"/>
          </a:xfrm>
          <a:prstGeom prst="rect">
            <a:avLst/>
          </a:prstGeom>
          <a:solidFill>
            <a:schemeClr val="bg1"/>
          </a:solidFill>
        </p:spPr>
      </p:pic>
      <p:sp>
        <p:nvSpPr>
          <p:cNvPr id="38" name="楕円 37">
            <a:extLst>
              <a:ext uri="{FF2B5EF4-FFF2-40B4-BE49-F238E27FC236}">
                <a16:creationId xmlns:a16="http://schemas.microsoft.com/office/drawing/2014/main" id="{8963C735-DFAE-DDAD-C03C-1D7C75A1F9CC}"/>
              </a:ext>
            </a:extLst>
          </p:cNvPr>
          <p:cNvSpPr/>
          <p:nvPr/>
        </p:nvSpPr>
        <p:spPr>
          <a:xfrm>
            <a:off x="3222960" y="2421744"/>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44" name="直線矢印コネクタ 43">
            <a:extLst>
              <a:ext uri="{FF2B5EF4-FFF2-40B4-BE49-F238E27FC236}">
                <a16:creationId xmlns:a16="http://schemas.microsoft.com/office/drawing/2014/main" id="{EC890FE1-B427-4E68-542D-1D5E6EB6E904}"/>
              </a:ext>
            </a:extLst>
          </p:cNvPr>
          <p:cNvCxnSpPr>
            <a:cxnSpLocks/>
          </p:cNvCxnSpPr>
          <p:nvPr/>
        </p:nvCxnSpPr>
        <p:spPr>
          <a:xfrm>
            <a:off x="5908652" y="4191015"/>
            <a:ext cx="429745" cy="394727"/>
          </a:xfrm>
          <a:prstGeom prst="straightConnector1">
            <a:avLst/>
          </a:prstGeom>
          <a:ln w="571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95513046-5BE0-0817-5084-B5D1B216D90B}"/>
              </a:ext>
            </a:extLst>
          </p:cNvPr>
          <p:cNvCxnSpPr>
            <a:cxnSpLocks/>
          </p:cNvCxnSpPr>
          <p:nvPr/>
        </p:nvCxnSpPr>
        <p:spPr>
          <a:xfrm flipV="1">
            <a:off x="5908652" y="3374091"/>
            <a:ext cx="523316" cy="0"/>
          </a:xfrm>
          <a:prstGeom prst="straightConnector1">
            <a:avLst/>
          </a:prstGeom>
          <a:ln w="571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86FE35C0-13F1-43DD-67DB-1B8675D7B5F8}"/>
              </a:ext>
            </a:extLst>
          </p:cNvPr>
          <p:cNvCxnSpPr>
            <a:cxnSpLocks/>
          </p:cNvCxnSpPr>
          <p:nvPr/>
        </p:nvCxnSpPr>
        <p:spPr>
          <a:xfrm>
            <a:off x="4638777" y="4153138"/>
            <a:ext cx="0" cy="486995"/>
          </a:xfrm>
          <a:prstGeom prst="straightConnector1">
            <a:avLst/>
          </a:prstGeom>
          <a:ln w="571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2E46C108-2D73-44F9-2AF7-74C66712905D}"/>
              </a:ext>
            </a:extLst>
          </p:cNvPr>
          <p:cNvCxnSpPr>
            <a:cxnSpLocks/>
          </p:cNvCxnSpPr>
          <p:nvPr/>
        </p:nvCxnSpPr>
        <p:spPr>
          <a:xfrm>
            <a:off x="7582496" y="4100780"/>
            <a:ext cx="0" cy="486995"/>
          </a:xfrm>
          <a:prstGeom prst="straightConnector1">
            <a:avLst/>
          </a:prstGeom>
          <a:ln w="57150">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9345F0ED-0D73-9609-F2C8-16CBC965EFEB}"/>
              </a:ext>
            </a:extLst>
          </p:cNvPr>
          <p:cNvPicPr>
            <a:picLocks noChangeAspect="1"/>
          </p:cNvPicPr>
          <p:nvPr/>
        </p:nvPicPr>
        <p:blipFill>
          <a:blip r:embed="rId9"/>
          <a:stretch>
            <a:fillRect/>
          </a:stretch>
        </p:blipFill>
        <p:spPr>
          <a:xfrm>
            <a:off x="3483473" y="4604754"/>
            <a:ext cx="2430814" cy="301209"/>
          </a:xfrm>
          <a:prstGeom prst="rect">
            <a:avLst/>
          </a:prstGeom>
          <a:solidFill>
            <a:schemeClr val="bg1"/>
          </a:solidFill>
        </p:spPr>
      </p:pic>
      <p:sp>
        <p:nvSpPr>
          <p:cNvPr id="39" name="楕円 38">
            <a:extLst>
              <a:ext uri="{FF2B5EF4-FFF2-40B4-BE49-F238E27FC236}">
                <a16:creationId xmlns:a16="http://schemas.microsoft.com/office/drawing/2014/main" id="{7030F3B7-9D19-29D4-F831-70D83AF1B2A0}"/>
              </a:ext>
            </a:extLst>
          </p:cNvPr>
          <p:cNvSpPr/>
          <p:nvPr/>
        </p:nvSpPr>
        <p:spPr>
          <a:xfrm>
            <a:off x="3222960" y="4736359"/>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c</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pic>
        <p:nvPicPr>
          <p:cNvPr id="5" name="図 4">
            <a:extLst>
              <a:ext uri="{FF2B5EF4-FFF2-40B4-BE49-F238E27FC236}">
                <a16:creationId xmlns:a16="http://schemas.microsoft.com/office/drawing/2014/main" id="{FF4AD947-E781-5538-E433-A60DB775E263}"/>
              </a:ext>
            </a:extLst>
          </p:cNvPr>
          <p:cNvPicPr>
            <a:picLocks noChangeAspect="1"/>
          </p:cNvPicPr>
          <p:nvPr/>
        </p:nvPicPr>
        <p:blipFill>
          <a:blip r:embed="rId10"/>
          <a:stretch>
            <a:fillRect/>
          </a:stretch>
        </p:blipFill>
        <p:spPr>
          <a:xfrm>
            <a:off x="6545559" y="2291275"/>
            <a:ext cx="2275255" cy="270519"/>
          </a:xfrm>
          <a:prstGeom prst="rect">
            <a:avLst/>
          </a:prstGeom>
          <a:solidFill>
            <a:schemeClr val="bg1"/>
          </a:solidFill>
        </p:spPr>
      </p:pic>
      <p:sp>
        <p:nvSpPr>
          <p:cNvPr id="11" name="正方形/長方形 10">
            <a:extLst>
              <a:ext uri="{FF2B5EF4-FFF2-40B4-BE49-F238E27FC236}">
                <a16:creationId xmlns:a16="http://schemas.microsoft.com/office/drawing/2014/main" id="{4F9148BC-0093-CD5F-3493-0933FB52071C}"/>
              </a:ext>
            </a:extLst>
          </p:cNvPr>
          <p:cNvSpPr/>
          <p:nvPr/>
        </p:nvSpPr>
        <p:spPr>
          <a:xfrm>
            <a:off x="3623208" y="5633224"/>
            <a:ext cx="2086884" cy="2425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FF0000"/>
                </a:solidFill>
                <a:latin typeface="Meiryo UI" panose="020B0604030504040204" pitchFamily="50" charset="-128"/>
                <a:ea typeface="Meiryo UI" panose="020B0604030504040204" pitchFamily="50" charset="-128"/>
              </a:rPr>
              <a:t>河川の太さ等の詳細は検討中</a:t>
            </a:r>
            <a:endParaRPr kumimoji="1" lang="ja-JP" altLang="en-US" sz="1200" dirty="0">
              <a:solidFill>
                <a:srgbClr val="FF0000"/>
              </a:solidFill>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CF1547A9-69D9-1BC5-F827-B93A0495EA04}"/>
              </a:ext>
            </a:extLst>
          </p:cNvPr>
          <p:cNvPicPr>
            <a:picLocks noChangeAspect="1"/>
          </p:cNvPicPr>
          <p:nvPr/>
        </p:nvPicPr>
        <p:blipFill>
          <a:blip r:embed="rId11">
            <a:clrChange>
              <a:clrFrom>
                <a:srgbClr val="DDDDDD"/>
              </a:clrFrom>
              <a:clrTo>
                <a:srgbClr val="DDDDDD">
                  <a:alpha val="0"/>
                </a:srgbClr>
              </a:clrTo>
            </a:clrChange>
          </a:blip>
          <a:srcRect l="13615" t="4336" r="6869" b="1637"/>
          <a:stretch/>
        </p:blipFill>
        <p:spPr>
          <a:xfrm>
            <a:off x="3547948" y="2593055"/>
            <a:ext cx="2282452" cy="1556409"/>
          </a:xfrm>
          <a:prstGeom prst="rect">
            <a:avLst/>
          </a:prstGeom>
          <a:noFill/>
          <a:ln w="38100">
            <a:solidFill>
              <a:srgbClr val="FF0000"/>
            </a:solidFill>
          </a:ln>
        </p:spPr>
      </p:pic>
      <p:pic>
        <p:nvPicPr>
          <p:cNvPr id="19" name="図 18">
            <a:extLst>
              <a:ext uri="{FF2B5EF4-FFF2-40B4-BE49-F238E27FC236}">
                <a16:creationId xmlns:a16="http://schemas.microsoft.com/office/drawing/2014/main" id="{A00A293C-8217-93EC-A4C2-2BC18F12E847}"/>
              </a:ext>
            </a:extLst>
          </p:cNvPr>
          <p:cNvPicPr>
            <a:picLocks noChangeAspect="1"/>
          </p:cNvPicPr>
          <p:nvPr/>
        </p:nvPicPr>
        <p:blipFill>
          <a:blip r:embed="rId12">
            <a:clrChange>
              <a:clrFrom>
                <a:srgbClr val="DDDDDD"/>
              </a:clrFrom>
              <a:clrTo>
                <a:srgbClr val="DDDDDD">
                  <a:alpha val="0"/>
                </a:srgbClr>
              </a:clrTo>
            </a:clrChange>
          </a:blip>
          <a:srcRect l="14231" r="6436" b="7809"/>
          <a:stretch/>
        </p:blipFill>
        <p:spPr>
          <a:xfrm>
            <a:off x="6542165" y="2579836"/>
            <a:ext cx="2282041" cy="1582846"/>
          </a:xfrm>
          <a:prstGeom prst="rect">
            <a:avLst/>
          </a:prstGeom>
          <a:noFill/>
          <a:ln w="12700">
            <a:solidFill>
              <a:schemeClr val="tx1"/>
            </a:solidFill>
          </a:ln>
        </p:spPr>
      </p:pic>
      <p:pic>
        <p:nvPicPr>
          <p:cNvPr id="20" name="図 19">
            <a:extLst>
              <a:ext uri="{FF2B5EF4-FFF2-40B4-BE49-F238E27FC236}">
                <a16:creationId xmlns:a16="http://schemas.microsoft.com/office/drawing/2014/main" id="{0FCA8706-FCEE-E9EA-D4F2-873C612F41CD}"/>
              </a:ext>
            </a:extLst>
          </p:cNvPr>
          <p:cNvPicPr>
            <a:picLocks noChangeAspect="1"/>
          </p:cNvPicPr>
          <p:nvPr/>
        </p:nvPicPr>
        <p:blipFill>
          <a:blip r:embed="rId13">
            <a:clrChange>
              <a:clrFrom>
                <a:srgbClr val="DDDDDD"/>
              </a:clrFrom>
              <a:clrTo>
                <a:srgbClr val="DDDDDD">
                  <a:alpha val="0"/>
                </a:srgbClr>
              </a:clrTo>
            </a:clrChange>
          </a:blip>
          <a:srcRect l="17366" r="6786"/>
          <a:stretch/>
        </p:blipFill>
        <p:spPr>
          <a:xfrm>
            <a:off x="3536506" y="4924975"/>
            <a:ext cx="2459224" cy="1685106"/>
          </a:xfrm>
          <a:prstGeom prst="rect">
            <a:avLst/>
          </a:prstGeom>
          <a:noFill/>
          <a:ln w="12700">
            <a:solidFill>
              <a:schemeClr val="tx1"/>
            </a:solidFill>
          </a:ln>
        </p:spPr>
      </p:pic>
      <p:sp>
        <p:nvSpPr>
          <p:cNvPr id="21" name="テキスト ボックス 20">
            <a:extLst>
              <a:ext uri="{FF2B5EF4-FFF2-40B4-BE49-F238E27FC236}">
                <a16:creationId xmlns:a16="http://schemas.microsoft.com/office/drawing/2014/main" id="{6386EB53-B476-4408-EDEB-E105FF86A5CB}"/>
              </a:ext>
            </a:extLst>
          </p:cNvPr>
          <p:cNvSpPr txBox="1"/>
          <p:nvPr/>
        </p:nvSpPr>
        <p:spPr>
          <a:xfrm>
            <a:off x="7372053" y="6194283"/>
            <a:ext cx="1460656" cy="415498"/>
          </a:xfrm>
          <a:prstGeom prst="rect">
            <a:avLst/>
          </a:prstGeom>
          <a:noFill/>
        </p:spPr>
        <p:txBody>
          <a:bodyPr wrap="none" rtlCol="0">
            <a:spAutoFit/>
          </a:bodyPr>
          <a:lstStyle/>
          <a:p>
            <a:r>
              <a:rPr kumimoji="1" lang="ja-JP" altLang="en-US" sz="1050" dirty="0"/>
              <a:t>こちらの重ね合わせは</a:t>
            </a:r>
            <a:endParaRPr kumimoji="1" lang="en-US" altLang="ja-JP" sz="1050" dirty="0"/>
          </a:p>
          <a:p>
            <a:r>
              <a:rPr kumimoji="1" lang="ja-JP" altLang="en-US" sz="1050" dirty="0"/>
              <a:t>イメージです</a:t>
            </a:r>
          </a:p>
        </p:txBody>
      </p:sp>
    </p:spTree>
    <p:extLst>
      <p:ext uri="{BB962C8B-B14F-4D97-AF65-F5344CB8AC3E}">
        <p14:creationId xmlns:p14="http://schemas.microsoft.com/office/powerpoint/2010/main" val="410836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9855-CF40-F6F1-00C6-6F7CD2498684}"/>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8AEF3A86-B991-61F8-8591-54BABA2103AA}"/>
              </a:ext>
            </a:extLst>
          </p:cNvPr>
          <p:cNvSpPr/>
          <p:nvPr/>
        </p:nvSpPr>
        <p:spPr>
          <a:xfrm>
            <a:off x="339413" y="1559028"/>
            <a:ext cx="8465174" cy="507037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53513C37-D6B0-FB3E-224E-D305FD89485B}"/>
              </a:ext>
            </a:extLst>
          </p:cNvPr>
          <p:cNvSpPr txBox="1"/>
          <p:nvPr/>
        </p:nvSpPr>
        <p:spPr>
          <a:xfrm>
            <a:off x="339413" y="1559028"/>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pic>
        <p:nvPicPr>
          <p:cNvPr id="5" name="図 4">
            <a:extLst>
              <a:ext uri="{FF2B5EF4-FFF2-40B4-BE49-F238E27FC236}">
                <a16:creationId xmlns:a16="http://schemas.microsoft.com/office/drawing/2014/main" id="{433044BD-6B8B-48EF-9A32-8CFD35E4115E}"/>
              </a:ext>
            </a:extLst>
          </p:cNvPr>
          <p:cNvPicPr>
            <a:picLocks noChangeAspect="1"/>
          </p:cNvPicPr>
          <p:nvPr/>
        </p:nvPicPr>
        <p:blipFill>
          <a:blip r:embed="rId3"/>
          <a:stretch>
            <a:fillRect/>
          </a:stretch>
        </p:blipFill>
        <p:spPr>
          <a:xfrm>
            <a:off x="5164122" y="2055466"/>
            <a:ext cx="3448972" cy="4045170"/>
          </a:xfrm>
          <a:prstGeom prst="rect">
            <a:avLst/>
          </a:prstGeom>
          <a:ln w="38100">
            <a:solidFill>
              <a:srgbClr val="FF0000"/>
            </a:solidFill>
          </a:ln>
        </p:spPr>
      </p:pic>
      <p:sp>
        <p:nvSpPr>
          <p:cNvPr id="13" name="テキスト ボックス 12">
            <a:extLst>
              <a:ext uri="{FF2B5EF4-FFF2-40B4-BE49-F238E27FC236}">
                <a16:creationId xmlns:a16="http://schemas.microsoft.com/office/drawing/2014/main" id="{A3F99B94-5F74-FB21-3325-EA1CE890E7E9}"/>
              </a:ext>
            </a:extLst>
          </p:cNvPr>
          <p:cNvSpPr txBox="1"/>
          <p:nvPr/>
        </p:nvSpPr>
        <p:spPr>
          <a:xfrm>
            <a:off x="339413" y="756029"/>
            <a:ext cx="8458117" cy="523220"/>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lang="ja-JP" altLang="en-US" sz="1400" dirty="0">
                <a:solidFill>
                  <a:srgbClr val="000000"/>
                </a:solidFill>
                <a:latin typeface="Meiryo UI" panose="020B0604030504040204" pitchFamily="50" charset="-128"/>
                <a:ea typeface="Meiryo UI" panose="020B0604030504040204" pitchFamily="50" charset="-128"/>
              </a:rPr>
              <a:t>発表中の情報を一覧表示。なお、都道府県・市町村選択時には、当該地域に関連する海岸のみを表示する。</a:t>
            </a:r>
            <a:endParaRPr lang="en-US" altLang="ja-JP" sz="1400" dirty="0">
              <a:solidFill>
                <a:srgbClr val="000000"/>
              </a:solidFill>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都道府県名をクリックする</a:t>
            </a:r>
            <a:r>
              <a:rPr lang="ja-JP" altLang="en-US" sz="1400" dirty="0">
                <a:solidFill>
                  <a:srgbClr val="000000"/>
                </a:solidFill>
                <a:latin typeface="Meiryo UI" panose="020B0604030504040204" pitchFamily="50" charset="-128"/>
                <a:ea typeface="Meiryo UI" panose="020B0604030504040204" pitchFamily="50" charset="-128"/>
              </a:rPr>
              <a:t>ことで</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情報文を表示。</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 name="タイトル 1">
            <a:extLst>
              <a:ext uri="{FF2B5EF4-FFF2-40B4-BE49-F238E27FC236}">
                <a16:creationId xmlns:a16="http://schemas.microsoft.com/office/drawing/2014/main" id="{0DCBAC8C-81E6-1A64-454C-F97494029A19}"/>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kern="0" dirty="0"/>
              <a:t>⑦　指定海岸高潮予報</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400" b="0" kern="0" dirty="0">
              <a:solidFill>
                <a:srgbClr val="FF0000"/>
              </a:solidFill>
              <a:latin typeface="HGP創英角ｺﾞｼｯｸUB"/>
              <a:ea typeface="HGP創英角ｺﾞｼｯｸUB"/>
            </a:endParaRPr>
          </a:p>
        </p:txBody>
      </p:sp>
      <p:sp>
        <p:nvSpPr>
          <p:cNvPr id="28" name="スライド番号プレースホルダー 2">
            <a:extLst>
              <a:ext uri="{FF2B5EF4-FFF2-40B4-BE49-F238E27FC236}">
                <a16:creationId xmlns:a16="http://schemas.microsoft.com/office/drawing/2014/main" id="{8F0B74F6-1BE9-27B9-6A31-53911078CC61}"/>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3" name="図 2">
            <a:extLst>
              <a:ext uri="{FF2B5EF4-FFF2-40B4-BE49-F238E27FC236}">
                <a16:creationId xmlns:a16="http://schemas.microsoft.com/office/drawing/2014/main" id="{9384C1B8-349A-270F-1169-E2F5812E6506}"/>
              </a:ext>
            </a:extLst>
          </p:cNvPr>
          <p:cNvPicPr>
            <a:picLocks noChangeAspect="1"/>
          </p:cNvPicPr>
          <p:nvPr/>
        </p:nvPicPr>
        <p:blipFill>
          <a:blip r:embed="rId4"/>
          <a:srcRect b="61029"/>
          <a:stretch/>
        </p:blipFill>
        <p:spPr>
          <a:xfrm>
            <a:off x="591247" y="2055466"/>
            <a:ext cx="4333177" cy="1493941"/>
          </a:xfrm>
          <a:prstGeom prst="rect">
            <a:avLst/>
          </a:prstGeom>
          <a:ln w="38100">
            <a:solidFill>
              <a:srgbClr val="FF0000"/>
            </a:solidFill>
          </a:ln>
        </p:spPr>
      </p:pic>
      <p:sp>
        <p:nvSpPr>
          <p:cNvPr id="15" name="楕円 14">
            <a:extLst>
              <a:ext uri="{FF2B5EF4-FFF2-40B4-BE49-F238E27FC236}">
                <a16:creationId xmlns:a16="http://schemas.microsoft.com/office/drawing/2014/main" id="{F3C66DA3-EFBA-E552-91BC-5C550B639495}"/>
              </a:ext>
            </a:extLst>
          </p:cNvPr>
          <p:cNvSpPr/>
          <p:nvPr/>
        </p:nvSpPr>
        <p:spPr>
          <a:xfrm>
            <a:off x="4722546" y="1775687"/>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7" name="楕円 16">
            <a:extLst>
              <a:ext uri="{FF2B5EF4-FFF2-40B4-BE49-F238E27FC236}">
                <a16:creationId xmlns:a16="http://schemas.microsoft.com/office/drawing/2014/main" id="{71CF6270-1560-C7B8-876B-ACD92D3BD90D}"/>
              </a:ext>
            </a:extLst>
          </p:cNvPr>
          <p:cNvSpPr/>
          <p:nvPr/>
        </p:nvSpPr>
        <p:spPr>
          <a:xfrm>
            <a:off x="8469094" y="1775687"/>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600" dirty="0">
                <a:solidFill>
                  <a:srgbClr val="FF0000"/>
                </a:solidFill>
                <a:latin typeface="Arial"/>
                <a:ea typeface="ＭＳ Ｐゴシック"/>
              </a:rPr>
              <a:t>b</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9" name="直線矢印コネクタ 8">
            <a:extLst>
              <a:ext uri="{FF2B5EF4-FFF2-40B4-BE49-F238E27FC236}">
                <a16:creationId xmlns:a16="http://schemas.microsoft.com/office/drawing/2014/main" id="{7ACDA5CD-7266-D266-674B-F451D2197138}"/>
              </a:ext>
            </a:extLst>
          </p:cNvPr>
          <p:cNvCxnSpPr>
            <a:cxnSpLocks/>
          </p:cNvCxnSpPr>
          <p:nvPr/>
        </p:nvCxnSpPr>
        <p:spPr>
          <a:xfrm>
            <a:off x="1388603" y="3308667"/>
            <a:ext cx="3775519" cy="9585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806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6081-291E-C422-8846-9800CBE1E31B}"/>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3444773-D616-5722-C585-9F28B47F9FFB}"/>
              </a:ext>
            </a:extLst>
          </p:cNvPr>
          <p:cNvSpPr/>
          <p:nvPr/>
        </p:nvSpPr>
        <p:spPr>
          <a:xfrm>
            <a:off x="286325" y="1651111"/>
            <a:ext cx="4121453" cy="2858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 name="テキスト ボックス 13">
            <a:extLst>
              <a:ext uri="{FF2B5EF4-FFF2-40B4-BE49-F238E27FC236}">
                <a16:creationId xmlns:a16="http://schemas.microsoft.com/office/drawing/2014/main" id="{CABA7954-0F9A-6D53-6049-E1068B535CED}"/>
              </a:ext>
            </a:extLst>
          </p:cNvPr>
          <p:cNvSpPr txBox="1"/>
          <p:nvPr/>
        </p:nvSpPr>
        <p:spPr>
          <a:xfrm>
            <a:off x="286325" y="1651110"/>
            <a:ext cx="6512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a:t>
            </a:r>
          </a:p>
        </p:txBody>
      </p:sp>
      <p:pic>
        <p:nvPicPr>
          <p:cNvPr id="5" name="図 4">
            <a:extLst>
              <a:ext uri="{FF2B5EF4-FFF2-40B4-BE49-F238E27FC236}">
                <a16:creationId xmlns:a16="http://schemas.microsoft.com/office/drawing/2014/main" id="{A96C841A-CCE6-7B7D-5A61-FC3B369F8D3E}"/>
              </a:ext>
            </a:extLst>
          </p:cNvPr>
          <p:cNvPicPr>
            <a:picLocks noChangeAspect="1"/>
          </p:cNvPicPr>
          <p:nvPr/>
        </p:nvPicPr>
        <p:blipFill>
          <a:blip r:embed="rId2"/>
          <a:srcRect t="5795" b="43641"/>
          <a:stretch/>
        </p:blipFill>
        <p:spPr>
          <a:xfrm>
            <a:off x="437334" y="2032206"/>
            <a:ext cx="3846147" cy="2180215"/>
          </a:xfrm>
          <a:prstGeom prst="rect">
            <a:avLst/>
          </a:prstGeom>
          <a:ln>
            <a:solidFill>
              <a:schemeClr val="tx1"/>
            </a:solidFill>
          </a:ln>
        </p:spPr>
      </p:pic>
      <p:sp>
        <p:nvSpPr>
          <p:cNvPr id="39" name="二等辺三角形 38">
            <a:extLst>
              <a:ext uri="{FF2B5EF4-FFF2-40B4-BE49-F238E27FC236}">
                <a16:creationId xmlns:a16="http://schemas.microsoft.com/office/drawing/2014/main" id="{B1CB6BA4-1F71-F029-DB88-958331455E90}"/>
              </a:ext>
            </a:extLst>
          </p:cNvPr>
          <p:cNvSpPr/>
          <p:nvPr/>
        </p:nvSpPr>
        <p:spPr>
          <a:xfrm rot="5400000">
            <a:off x="2526662" y="4677848"/>
            <a:ext cx="1038510" cy="172949"/>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正方形/長方形 6">
            <a:extLst>
              <a:ext uri="{FF2B5EF4-FFF2-40B4-BE49-F238E27FC236}">
                <a16:creationId xmlns:a16="http://schemas.microsoft.com/office/drawing/2014/main" id="{2F250901-9054-4595-9BF8-15AD2FAE1556}"/>
              </a:ext>
            </a:extLst>
          </p:cNvPr>
          <p:cNvSpPr/>
          <p:nvPr/>
        </p:nvSpPr>
        <p:spPr>
          <a:xfrm>
            <a:off x="3181350" y="2554514"/>
            <a:ext cx="5676323" cy="4122511"/>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pic>
        <p:nvPicPr>
          <p:cNvPr id="4" name="図 3">
            <a:extLst>
              <a:ext uri="{FF2B5EF4-FFF2-40B4-BE49-F238E27FC236}">
                <a16:creationId xmlns:a16="http://schemas.microsoft.com/office/drawing/2014/main" id="{2B9C80E5-DE08-04E6-CAEE-82EC7DAA71A4}"/>
              </a:ext>
            </a:extLst>
          </p:cNvPr>
          <p:cNvPicPr>
            <a:picLocks noChangeAspect="1"/>
          </p:cNvPicPr>
          <p:nvPr/>
        </p:nvPicPr>
        <p:blipFill>
          <a:blip r:embed="rId3"/>
          <a:stretch>
            <a:fillRect/>
          </a:stretch>
        </p:blipFill>
        <p:spPr>
          <a:xfrm>
            <a:off x="3392518" y="3376873"/>
            <a:ext cx="5308149" cy="3070400"/>
          </a:xfrm>
          <a:prstGeom prst="rect">
            <a:avLst/>
          </a:prstGeom>
        </p:spPr>
      </p:pic>
      <p:sp>
        <p:nvSpPr>
          <p:cNvPr id="10" name="テキスト ボックス 9">
            <a:extLst>
              <a:ext uri="{FF2B5EF4-FFF2-40B4-BE49-F238E27FC236}">
                <a16:creationId xmlns:a16="http://schemas.microsoft.com/office/drawing/2014/main" id="{4A6BCFAB-DA85-4184-4B58-14C7812C1CE4}"/>
              </a:ext>
            </a:extLst>
          </p:cNvPr>
          <p:cNvSpPr txBox="1"/>
          <p:nvPr/>
        </p:nvSpPr>
        <p:spPr>
          <a:xfrm>
            <a:off x="3200082" y="2550097"/>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sp>
        <p:nvSpPr>
          <p:cNvPr id="13" name="テキスト ボックス 12">
            <a:extLst>
              <a:ext uri="{FF2B5EF4-FFF2-40B4-BE49-F238E27FC236}">
                <a16:creationId xmlns:a16="http://schemas.microsoft.com/office/drawing/2014/main" id="{460684E1-5C4C-221F-20AA-5C277437AE66}"/>
              </a:ext>
            </a:extLst>
          </p:cNvPr>
          <p:cNvSpPr txBox="1"/>
          <p:nvPr/>
        </p:nvSpPr>
        <p:spPr>
          <a:xfrm>
            <a:off x="286325" y="756029"/>
            <a:ext cx="8542902" cy="738664"/>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レベル４危険警報基準・レベル５特別警報基準を超える潮位が予想される時間帯を塗りつぶし表示</a:t>
            </a:r>
            <a:r>
              <a:rPr lang="ja-JP" altLang="en-US" sz="1400" dirty="0">
                <a:solidFill>
                  <a:srgbClr val="000000"/>
                </a:solidFill>
                <a:latin typeface="Meiryo UI" panose="020B0604030504040204" pitchFamily="50" charset="-128"/>
                <a:ea typeface="Meiryo UI" panose="020B0604030504040204" pitchFamily="50" charset="-128"/>
              </a:rPr>
              <a:t>。</a:t>
            </a:r>
            <a:endPar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lvl="0" indent="-342900">
              <a:buFont typeface="+mj-lt"/>
              <a:buAutoNum type="alphaLcPeriod"/>
              <a:defRPr/>
            </a:pPr>
            <a:r>
              <a:rPr lang="ja-JP" altLang="en-US" sz="1400" dirty="0">
                <a:solidFill>
                  <a:srgbClr val="000000"/>
                </a:solidFill>
                <a:latin typeface="Meiryo UI" panose="020B0604030504040204" pitchFamily="50" charset="-128"/>
                <a:ea typeface="Meiryo UI" panose="020B0604030504040204" pitchFamily="50" charset="-128"/>
              </a:rPr>
              <a:t>基準線は、</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レベル５特別警報基準とレベル４危険警報基準を表示。</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凡例の基準線・期間の名称を変更。</a:t>
            </a:r>
          </a:p>
        </p:txBody>
      </p:sp>
      <p:sp>
        <p:nvSpPr>
          <p:cNvPr id="2" name="タイトル 1">
            <a:extLst>
              <a:ext uri="{FF2B5EF4-FFF2-40B4-BE49-F238E27FC236}">
                <a16:creationId xmlns:a16="http://schemas.microsoft.com/office/drawing/2014/main" id="{59E1E8CD-761A-898C-DAC7-86A673A69D1F}"/>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defRPr/>
            </a:pPr>
            <a:r>
              <a:rPr lang="ja-JP" altLang="en-US" sz="2400" dirty="0"/>
              <a:t>⑧　潮位観測情報</a:t>
            </a:r>
            <a:endParaRPr lang="ja-JP" altLang="en-US" sz="2400" b="0" kern="0" dirty="0">
              <a:latin typeface="HGP創英角ｺﾞｼｯｸUB"/>
              <a:ea typeface="HGP創英角ｺﾞｼｯｸUB"/>
            </a:endParaRPr>
          </a:p>
        </p:txBody>
      </p:sp>
      <p:sp>
        <p:nvSpPr>
          <p:cNvPr id="28" name="スライド番号プレースホルダー 2">
            <a:extLst>
              <a:ext uri="{FF2B5EF4-FFF2-40B4-BE49-F238E27FC236}">
                <a16:creationId xmlns:a16="http://schemas.microsoft.com/office/drawing/2014/main" id="{06E2FA76-DC7B-ECFC-340B-D4E93FABEA38}"/>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32" name="正方形/長方形 31">
            <a:extLst>
              <a:ext uri="{FF2B5EF4-FFF2-40B4-BE49-F238E27FC236}">
                <a16:creationId xmlns:a16="http://schemas.microsoft.com/office/drawing/2014/main" id="{57A2E4C3-F6DC-88B4-BC0D-70E26DE05357}"/>
              </a:ext>
            </a:extLst>
          </p:cNvPr>
          <p:cNvSpPr/>
          <p:nvPr/>
        </p:nvSpPr>
        <p:spPr>
          <a:xfrm>
            <a:off x="6476031" y="3965456"/>
            <a:ext cx="601005" cy="1860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3" name="楕円 32">
            <a:extLst>
              <a:ext uri="{FF2B5EF4-FFF2-40B4-BE49-F238E27FC236}">
                <a16:creationId xmlns:a16="http://schemas.microsoft.com/office/drawing/2014/main" id="{7E4D96F9-2424-E480-B6A4-339988804AAC}"/>
              </a:ext>
            </a:extLst>
          </p:cNvPr>
          <p:cNvSpPr/>
          <p:nvPr/>
        </p:nvSpPr>
        <p:spPr>
          <a:xfrm>
            <a:off x="6277366" y="3820673"/>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4" name="正方形/長方形 33">
            <a:extLst>
              <a:ext uri="{FF2B5EF4-FFF2-40B4-BE49-F238E27FC236}">
                <a16:creationId xmlns:a16="http://schemas.microsoft.com/office/drawing/2014/main" id="{90A2760D-C4AE-C3BF-4824-E9A2AECCEC9C}"/>
              </a:ext>
            </a:extLst>
          </p:cNvPr>
          <p:cNvSpPr/>
          <p:nvPr/>
        </p:nvSpPr>
        <p:spPr>
          <a:xfrm>
            <a:off x="3857048" y="5999103"/>
            <a:ext cx="4698774" cy="4767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5" name="楕円 34">
            <a:extLst>
              <a:ext uri="{FF2B5EF4-FFF2-40B4-BE49-F238E27FC236}">
                <a16:creationId xmlns:a16="http://schemas.microsoft.com/office/drawing/2014/main" id="{4B251748-6E92-29C5-B7E7-2184939E810D}"/>
              </a:ext>
            </a:extLst>
          </p:cNvPr>
          <p:cNvSpPr/>
          <p:nvPr/>
        </p:nvSpPr>
        <p:spPr>
          <a:xfrm>
            <a:off x="3594933" y="5780819"/>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c</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36" name="直線矢印コネクタ 35">
            <a:extLst>
              <a:ext uri="{FF2B5EF4-FFF2-40B4-BE49-F238E27FC236}">
                <a16:creationId xmlns:a16="http://schemas.microsoft.com/office/drawing/2014/main" id="{3DBF0992-E51B-E94E-5DBD-7D7B74CF7599}"/>
              </a:ext>
            </a:extLst>
          </p:cNvPr>
          <p:cNvCxnSpPr>
            <a:cxnSpLocks/>
          </p:cNvCxnSpPr>
          <p:nvPr/>
        </p:nvCxnSpPr>
        <p:spPr>
          <a:xfrm>
            <a:off x="3552998" y="4700643"/>
            <a:ext cx="2537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95F8124-3269-3099-A5B4-AC5132B674E3}"/>
              </a:ext>
            </a:extLst>
          </p:cNvPr>
          <p:cNvCxnSpPr>
            <a:cxnSpLocks/>
          </p:cNvCxnSpPr>
          <p:nvPr/>
        </p:nvCxnSpPr>
        <p:spPr>
          <a:xfrm>
            <a:off x="3552998" y="4936539"/>
            <a:ext cx="25377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楕円 37">
            <a:extLst>
              <a:ext uri="{FF2B5EF4-FFF2-40B4-BE49-F238E27FC236}">
                <a16:creationId xmlns:a16="http://schemas.microsoft.com/office/drawing/2014/main" id="{51DC8FC8-FD0B-9EB9-8DE4-BED988540F90}"/>
              </a:ext>
            </a:extLst>
          </p:cNvPr>
          <p:cNvSpPr/>
          <p:nvPr/>
        </p:nvSpPr>
        <p:spPr>
          <a:xfrm>
            <a:off x="3218522" y="4655051"/>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1600" dirty="0">
                <a:solidFill>
                  <a:srgbClr val="FF0000"/>
                </a:solidFill>
                <a:latin typeface="Arial"/>
                <a:ea typeface="ＭＳ Ｐゴシック"/>
              </a:rPr>
              <a:t>b</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2" name="テキスト ボックス 41">
            <a:extLst>
              <a:ext uri="{FF2B5EF4-FFF2-40B4-BE49-F238E27FC236}">
                <a16:creationId xmlns:a16="http://schemas.microsoft.com/office/drawing/2014/main" id="{C7D1F0C7-7EC1-52DE-4D19-E9098855F398}"/>
              </a:ext>
            </a:extLst>
          </p:cNvPr>
          <p:cNvSpPr txBox="1"/>
          <p:nvPr/>
        </p:nvSpPr>
        <p:spPr>
          <a:xfrm>
            <a:off x="4414994" y="2694910"/>
            <a:ext cx="4285673" cy="523220"/>
          </a:xfrm>
          <a:prstGeom prst="rect">
            <a:avLst/>
          </a:prstGeom>
          <a:noFill/>
          <a:ln>
            <a:solidFill>
              <a:schemeClr val="tx1"/>
            </a:solidFill>
            <a:prstDash val="dash"/>
          </a:ln>
        </p:spPr>
        <p:txBody>
          <a:bodyPr wrap="square">
            <a:spAutoFit/>
          </a:bodyPr>
          <a:lstStyle/>
          <a:p>
            <a:r>
              <a:rPr lang="ja-JP" altLang="en-US" sz="1400" dirty="0">
                <a:latin typeface="Meiryo UI" panose="020B0604030504040204" pitchFamily="50" charset="-128"/>
                <a:ea typeface="Meiryo UI" panose="020B0604030504040204" pitchFamily="50" charset="-128"/>
              </a:rPr>
              <a:t>指定海岸高潮予報に係る都道府県の潮位観測データや波浪うちあげ高観測データは気象庁</a:t>
            </a:r>
            <a:r>
              <a:rPr lang="en-US" altLang="ja-JP" sz="1400" dirty="0">
                <a:latin typeface="Meiryo UI" panose="020B0604030504040204" pitchFamily="50" charset="-128"/>
                <a:ea typeface="Meiryo UI" panose="020B0604030504040204" pitchFamily="50" charset="-128"/>
              </a:rPr>
              <a:t>HP</a:t>
            </a:r>
            <a:r>
              <a:rPr lang="ja-JP" altLang="en-US" sz="1400" dirty="0">
                <a:latin typeface="Meiryo UI" panose="020B0604030504040204" pitchFamily="50" charset="-128"/>
                <a:ea typeface="Meiryo UI" panose="020B0604030504040204" pitchFamily="50" charset="-128"/>
              </a:rPr>
              <a:t>では表示しない。</a:t>
            </a:r>
            <a:endParaRPr lang="ja-JP" altLang="en-US" sz="1400" dirty="0"/>
          </a:p>
        </p:txBody>
      </p:sp>
    </p:spTree>
    <p:extLst>
      <p:ext uri="{BB962C8B-B14F-4D97-AF65-F5344CB8AC3E}">
        <p14:creationId xmlns:p14="http://schemas.microsoft.com/office/powerpoint/2010/main" val="203626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E3148-F9E3-DB77-4F5F-D549E7B639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BACC043-09D0-2BB3-79DF-898EDF675A7A}"/>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気象庁ホームページの改善の概要</a:t>
            </a:r>
          </a:p>
        </p:txBody>
      </p:sp>
      <p:sp>
        <p:nvSpPr>
          <p:cNvPr id="3" name="スライド番号プレースホルダー 2">
            <a:extLst>
              <a:ext uri="{FF2B5EF4-FFF2-40B4-BE49-F238E27FC236}">
                <a16:creationId xmlns:a16="http://schemas.microsoft.com/office/drawing/2014/main" id="{9C71D5E5-E57A-7402-9372-801D74789215}"/>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1</a:t>
            </a:fld>
            <a:endParaRPr lang="en-US" altLang="ja-JP"/>
          </a:p>
        </p:txBody>
      </p:sp>
      <p:sp>
        <p:nvSpPr>
          <p:cNvPr id="5" name="正方形/長方形 4">
            <a:extLst>
              <a:ext uri="{FF2B5EF4-FFF2-40B4-BE49-F238E27FC236}">
                <a16:creationId xmlns:a16="http://schemas.microsoft.com/office/drawing/2014/main" id="{7F47ADF0-66CE-B239-D003-849BB421294E}"/>
              </a:ext>
            </a:extLst>
          </p:cNvPr>
          <p:cNvSpPr/>
          <p:nvPr/>
        </p:nvSpPr>
        <p:spPr>
          <a:xfrm>
            <a:off x="157501" y="1099909"/>
            <a:ext cx="8828998" cy="5016758"/>
          </a:xfrm>
          <a:prstGeom prst="rect">
            <a:avLst/>
          </a:prstGeom>
        </p:spPr>
        <p:txBody>
          <a:bodyPr wrap="square">
            <a:spAutoFit/>
          </a:bodyPr>
          <a:lstStyle/>
          <a:p>
            <a:pPr algn="just"/>
            <a:r>
              <a:rPr lang="ja-JP" altLang="en-US" sz="2000" dirty="0">
                <a:latin typeface="Meiryo UI" panose="020B0604030504040204" pitchFamily="50" charset="-128"/>
                <a:ea typeface="Meiryo UI" panose="020B0604030504040204" pitchFamily="50" charset="-128"/>
              </a:rPr>
              <a:t>「防災気象情報に関する検討会」のとりまとめを踏まえ、気象庁ホームページについて、令和８年度出水期から以下の項目について改善を図る。</a:t>
            </a:r>
          </a:p>
          <a:p>
            <a:pPr algn="just"/>
            <a:endParaRPr lang="en-US" altLang="ja-JP" sz="2000" b="1" u="sng" dirty="0">
              <a:latin typeface="Meiryo UI" panose="020B0604030504040204" pitchFamily="50" charset="-128"/>
              <a:ea typeface="Meiryo UI" panose="020B0604030504040204" pitchFamily="50" charset="-128"/>
            </a:endParaRPr>
          </a:p>
          <a:p>
            <a:pPr algn="just"/>
            <a:r>
              <a:rPr lang="ja-JP" altLang="en-US" sz="2000" b="1" u="sng" dirty="0">
                <a:latin typeface="Meiryo UI" panose="020B0604030504040204" pitchFamily="50" charset="-128"/>
                <a:ea typeface="Meiryo UI" panose="020B0604030504040204" pitchFamily="50" charset="-128"/>
              </a:rPr>
              <a:t>（１）警戒レベル相当情報の体系整理を踏まえた改善</a:t>
            </a:r>
            <a:endParaRPr lang="en-US" altLang="ja-JP" sz="2000" b="1" u="sng" dirty="0">
              <a:latin typeface="Meiryo UI" panose="020B0604030504040204" pitchFamily="50" charset="-128"/>
              <a:ea typeface="Meiryo UI" panose="020B0604030504040204" pitchFamily="50" charset="-128"/>
            </a:endParaRPr>
          </a:p>
          <a:p>
            <a:pPr marL="342900" indent="-342900" algn="just">
              <a:buFont typeface="Wingdings" panose="05000000000000000000" pitchFamily="2" charset="2"/>
              <a:buChar char="Ø"/>
            </a:pPr>
            <a:r>
              <a:rPr lang="ja-JP" altLang="en-US" sz="2000" dirty="0">
                <a:latin typeface="Meiryo UI" panose="020B0604030504040204" pitchFamily="50" charset="-128"/>
                <a:ea typeface="Meiryo UI" panose="020B0604030504040204" pitchFamily="50" charset="-128"/>
              </a:rPr>
              <a:t>大雨・土砂災害・氾濫・高潮に関連する防災気象情報を５段階の警戒レベルにあわせて整理</a:t>
            </a:r>
            <a:endParaRPr lang="en-US" altLang="ja-JP" sz="2000" dirty="0">
              <a:latin typeface="Meiryo UI" panose="020B0604030504040204" pitchFamily="50" charset="-128"/>
              <a:ea typeface="Meiryo UI" panose="020B0604030504040204" pitchFamily="50" charset="-128"/>
            </a:endParaRPr>
          </a:p>
          <a:p>
            <a:pPr marL="342900" indent="-342900" algn="just">
              <a:buFont typeface="Wingdings" panose="05000000000000000000" pitchFamily="2" charset="2"/>
              <a:buChar char="Ø"/>
            </a:pPr>
            <a:r>
              <a:rPr lang="ja-JP" altLang="en-US" sz="2000" dirty="0">
                <a:latin typeface="Meiryo UI" panose="020B0604030504040204" pitchFamily="50" charset="-128"/>
                <a:ea typeface="Meiryo UI" panose="020B0604030504040204" pitchFamily="50" charset="-128"/>
              </a:rPr>
              <a:t>危険度の時系列が一目でわかるバーチャート「時系列情報（明日までの警報等の見通し）」を常時表示</a:t>
            </a:r>
            <a:endParaRPr lang="en-US" altLang="ja-JP" sz="2000" dirty="0">
              <a:latin typeface="Meiryo UI" panose="020B0604030504040204" pitchFamily="50" charset="-128"/>
              <a:ea typeface="Meiryo UI" panose="020B0604030504040204" pitchFamily="50" charset="-128"/>
            </a:endParaRPr>
          </a:p>
          <a:p>
            <a:pPr algn="just"/>
            <a:endParaRPr lang="en-US" altLang="ja-JP" sz="2000" b="1" u="sng" dirty="0">
              <a:latin typeface="Meiryo UI" panose="020B0604030504040204" pitchFamily="50" charset="-128"/>
              <a:ea typeface="Meiryo UI" panose="020B0604030504040204" pitchFamily="50" charset="-128"/>
            </a:endParaRPr>
          </a:p>
          <a:p>
            <a:pPr algn="just"/>
            <a:r>
              <a:rPr lang="ja-JP" altLang="en-US" sz="2000" b="1" u="sng" dirty="0">
                <a:latin typeface="Meiryo UI" panose="020B0604030504040204" pitchFamily="50" charset="-128"/>
                <a:ea typeface="Meiryo UI" panose="020B0604030504040204" pitchFamily="50" charset="-128"/>
              </a:rPr>
              <a:t>（２）気象情報（解説情報）の体系整理を踏まえた改善</a:t>
            </a:r>
            <a:endParaRPr lang="en-US" altLang="ja-JP" sz="2000" b="1" u="sng" dirty="0">
              <a:latin typeface="Meiryo UI" panose="020B0604030504040204" pitchFamily="50" charset="-128"/>
              <a:ea typeface="Meiryo UI" panose="020B0604030504040204" pitchFamily="50" charset="-128"/>
            </a:endParaRPr>
          </a:p>
          <a:p>
            <a:pPr marL="342900" indent="-342900" algn="just">
              <a:buFont typeface="Wingdings" panose="05000000000000000000" pitchFamily="2" charset="2"/>
              <a:buChar char="Ø"/>
            </a:pPr>
            <a:r>
              <a:rPr lang="ja-JP" altLang="en-US" sz="2000" dirty="0">
                <a:latin typeface="Meiryo UI" panose="020B0604030504040204" pitchFamily="50" charset="-128"/>
                <a:ea typeface="Meiryo UI" panose="020B0604030504040204" pitchFamily="50" charset="-128"/>
              </a:rPr>
              <a:t>解説情報の性質の違いを考慮のうえ、 「極端な現象を速報的に伝える情報（気象防災速報）」と「網羅的に解説する情報（気象解説情報）」に分類して整理</a:t>
            </a:r>
          </a:p>
          <a:p>
            <a:pPr algn="just"/>
            <a:endParaRPr lang="en-US" altLang="ja-JP" sz="2000" b="1" u="sng" dirty="0">
              <a:latin typeface="Meiryo UI" panose="020B0604030504040204" pitchFamily="50" charset="-128"/>
              <a:ea typeface="Meiryo UI" panose="020B0604030504040204" pitchFamily="50" charset="-128"/>
            </a:endParaRPr>
          </a:p>
          <a:p>
            <a:pPr algn="just"/>
            <a:r>
              <a:rPr lang="ja-JP" altLang="en-US" sz="2000" b="1" u="sng" dirty="0">
                <a:latin typeface="Meiryo UI" panose="020B0604030504040204" pitchFamily="50" charset="-128"/>
                <a:ea typeface="Meiryo UI" panose="020B0604030504040204" pitchFamily="50" charset="-128"/>
              </a:rPr>
              <a:t>（３）各種情報を集約したページの改善</a:t>
            </a:r>
            <a:endParaRPr lang="en-US" altLang="ja-JP" sz="2000" b="1" u="sng"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Ø"/>
            </a:pPr>
            <a:r>
              <a:rPr lang="ja-JP" altLang="en-US" sz="2000" dirty="0">
                <a:latin typeface="Meiryo UI" panose="020B0604030504040204" pitchFamily="50" charset="-128"/>
                <a:ea typeface="Meiryo UI" panose="020B0604030504040204" pitchFamily="50" charset="-128"/>
              </a:rPr>
              <a:t>様々な図表等（プル型のコンテンツ）を組み合わせて表示できる「あなたの街の防災情報」を整理・拡充</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9710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9F97-BB2D-0890-439E-5DD503E4CC3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8780460-48E5-9A30-946F-CAEA2C74644D}"/>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（２）気象情報（解説情報）の体系整理を踏まえた改善</a:t>
            </a:r>
          </a:p>
        </p:txBody>
      </p:sp>
      <p:sp>
        <p:nvSpPr>
          <p:cNvPr id="6" name="正方形/長方形 5">
            <a:extLst>
              <a:ext uri="{FF2B5EF4-FFF2-40B4-BE49-F238E27FC236}">
                <a16:creationId xmlns:a16="http://schemas.microsoft.com/office/drawing/2014/main" id="{079718BD-BF31-0CFF-75C2-0041D5745A07}"/>
              </a:ext>
            </a:extLst>
          </p:cNvPr>
          <p:cNvSpPr/>
          <p:nvPr/>
        </p:nvSpPr>
        <p:spPr>
          <a:xfrm>
            <a:off x="380999" y="826576"/>
            <a:ext cx="8382001" cy="1323439"/>
          </a:xfrm>
          <a:prstGeom prst="rect">
            <a:avLst/>
          </a:prstGeom>
        </p:spPr>
        <p:txBody>
          <a:bodyPr wrap="square">
            <a:spAutoFit/>
          </a:bodyPr>
          <a:lstStyle/>
          <a:p>
            <a:pPr algn="just"/>
            <a:r>
              <a:rPr lang="en-US" altLang="ja-JP" sz="2000" b="1" dirty="0">
                <a:latin typeface="Meiryo UI" panose="020B0604030504040204" pitchFamily="50" charset="-128"/>
                <a:ea typeface="Meiryo UI" panose="020B0604030504040204" pitchFamily="50" charset="-128"/>
              </a:rPr>
              <a:t>⑨</a:t>
            </a:r>
            <a:r>
              <a:rPr lang="ja-JP" altLang="en-US" sz="2000" b="1" dirty="0">
                <a:latin typeface="Meiryo UI" panose="020B0604030504040204" pitchFamily="50" charset="-128"/>
                <a:ea typeface="Meiryo UI" panose="020B0604030504040204" pitchFamily="50" charset="-128"/>
              </a:rPr>
              <a:t>気象防災速報・気象解説情報等（メニュー分類）</a:t>
            </a:r>
            <a:endParaRPr lang="en-US" altLang="ja-JP" sz="2000" b="1" dirty="0">
              <a:latin typeface="Meiryo UI" panose="020B0604030504040204" pitchFamily="50" charset="-128"/>
              <a:ea typeface="Meiryo UI" panose="020B0604030504040204" pitchFamily="50" charset="-128"/>
            </a:endParaRPr>
          </a:p>
          <a:p>
            <a:pPr algn="just"/>
            <a:r>
              <a:rPr lang="ja-JP" altLang="en-US" sz="2000" b="1" dirty="0">
                <a:latin typeface="Meiryo UI" panose="020B0604030504040204" pitchFamily="50" charset="-128"/>
                <a:ea typeface="Meiryo UI" panose="020B0604030504040204" pitchFamily="50" charset="-128"/>
              </a:rPr>
              <a:t>⑩気象防災速報・気象解説情報等（地図表示）</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新設</a:t>
            </a:r>
            <a:r>
              <a:rPr lang="en-US" altLang="ja-JP" sz="2000" b="1" dirty="0">
                <a:solidFill>
                  <a:srgbClr val="FF0000"/>
                </a:solidFill>
                <a:latin typeface="Meiryo UI" panose="020B0604030504040204" pitchFamily="50" charset="-128"/>
                <a:ea typeface="Meiryo UI" panose="020B0604030504040204" pitchFamily="50" charset="-128"/>
              </a:rPr>
              <a:t>】</a:t>
            </a:r>
          </a:p>
          <a:p>
            <a:pPr algn="just"/>
            <a:r>
              <a:rPr lang="ja-JP" altLang="en-US" sz="2000" b="1" dirty="0">
                <a:latin typeface="Meiryo UI" panose="020B0604030504040204" pitchFamily="50" charset="-128"/>
                <a:ea typeface="Meiryo UI" panose="020B0604030504040204" pitchFamily="50" charset="-128"/>
              </a:rPr>
              <a:t>⑪気象防災速報・気象解説情報等（全般・地方帳票）</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新設</a:t>
            </a:r>
            <a:r>
              <a:rPr lang="en-US" altLang="ja-JP" sz="2000" b="1" dirty="0">
                <a:solidFill>
                  <a:srgbClr val="FF0000"/>
                </a:solidFill>
                <a:latin typeface="Meiryo UI" panose="020B0604030504040204" pitchFamily="50" charset="-128"/>
                <a:ea typeface="Meiryo UI" panose="020B0604030504040204" pitchFamily="50" charset="-128"/>
              </a:rPr>
              <a:t>】</a:t>
            </a:r>
          </a:p>
          <a:p>
            <a:pPr algn="just"/>
            <a:r>
              <a:rPr lang="zh-TW" altLang="en-US" sz="2000" b="1" dirty="0">
                <a:latin typeface="Meiryo UI" panose="020B0604030504040204" pitchFamily="50" charset="-128"/>
                <a:ea typeface="Meiryo UI" panose="020B0604030504040204" pitchFamily="50" charset="-128"/>
              </a:rPr>
              <a:t>⑫気象防災速報</a:t>
            </a:r>
            <a:r>
              <a:rPr lang="ja-JP" altLang="en-US" sz="2000" b="1" dirty="0">
                <a:latin typeface="Meiryo UI" panose="020B0604030504040204" pitchFamily="50" charset="-128"/>
                <a:ea typeface="Meiryo UI" panose="020B0604030504040204" pitchFamily="50" charset="-128"/>
              </a:rPr>
              <a:t>・</a:t>
            </a:r>
            <a:r>
              <a:rPr lang="zh-TW" altLang="en-US" sz="2000" b="1" dirty="0">
                <a:latin typeface="Meiryo UI" panose="020B0604030504040204" pitchFamily="50" charset="-128"/>
                <a:ea typeface="Meiryo UI" panose="020B0604030504040204" pitchFamily="50" charset="-128"/>
              </a:rPr>
              <a:t>気象解説情報</a:t>
            </a:r>
            <a:r>
              <a:rPr lang="ja-JP" altLang="en-US" sz="2000" b="1" dirty="0">
                <a:latin typeface="Meiryo UI" panose="020B0604030504040204" pitchFamily="50" charset="-128"/>
                <a:ea typeface="Meiryo UI" panose="020B0604030504040204" pitchFamily="50" charset="-128"/>
              </a:rPr>
              <a:t>等</a:t>
            </a:r>
            <a:r>
              <a:rPr lang="zh-TW" altLang="en-US" sz="2000" b="1" dirty="0">
                <a:latin typeface="Meiryo UI" panose="020B0604030504040204" pitchFamily="50" charset="-128"/>
                <a:ea typeface="Meiryo UI" panose="020B0604030504040204" pitchFamily="50" charset="-128"/>
              </a:rPr>
              <a:t>（都道府県帳票）</a:t>
            </a:r>
            <a:r>
              <a:rPr lang="en-US" altLang="zh-TW" sz="2000" b="1" dirty="0">
                <a:solidFill>
                  <a:srgbClr val="FF0000"/>
                </a:solidFill>
                <a:latin typeface="Meiryo UI" panose="020B0604030504040204" pitchFamily="50" charset="-128"/>
                <a:ea typeface="Meiryo UI" panose="020B0604030504040204" pitchFamily="50" charset="-128"/>
              </a:rPr>
              <a:t>【</a:t>
            </a:r>
            <a:r>
              <a:rPr lang="zh-TW" altLang="en-US" sz="2000" b="1" dirty="0">
                <a:solidFill>
                  <a:srgbClr val="FF0000"/>
                </a:solidFill>
                <a:latin typeface="Meiryo UI" panose="020B0604030504040204" pitchFamily="50" charset="-128"/>
                <a:ea typeface="Meiryo UI" panose="020B0604030504040204" pitchFamily="50" charset="-128"/>
              </a:rPr>
              <a:t>新設</a:t>
            </a:r>
            <a:r>
              <a:rPr lang="en-US" altLang="zh-TW" sz="2000" b="1" dirty="0">
                <a:solidFill>
                  <a:srgbClr val="FF0000"/>
                </a:solidFill>
                <a:latin typeface="Meiryo UI" panose="020B0604030504040204" pitchFamily="50" charset="-128"/>
                <a:ea typeface="Meiryo UI" panose="020B0604030504040204" pitchFamily="50" charset="-128"/>
              </a:rPr>
              <a:t>】</a:t>
            </a:r>
          </a:p>
        </p:txBody>
      </p:sp>
      <p:sp>
        <p:nvSpPr>
          <p:cNvPr id="85" name="スライド番号プレースホルダー 2">
            <a:extLst>
              <a:ext uri="{FF2B5EF4-FFF2-40B4-BE49-F238E27FC236}">
                <a16:creationId xmlns:a16="http://schemas.microsoft.com/office/drawing/2014/main" id="{4FC477AA-6F61-4840-47DD-F073327EF938}"/>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09369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67D9-5BA7-055C-4735-5146D03FE2AF}"/>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26F66C86-7DEE-8DC3-0DA2-9B8B851BD4D6}"/>
              </a:ext>
            </a:extLst>
          </p:cNvPr>
          <p:cNvSpPr/>
          <p:nvPr/>
        </p:nvSpPr>
        <p:spPr>
          <a:xfrm>
            <a:off x="278874" y="3766685"/>
            <a:ext cx="8610928" cy="2964234"/>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56" name="テキスト ボックス 55">
            <a:extLst>
              <a:ext uri="{FF2B5EF4-FFF2-40B4-BE49-F238E27FC236}">
                <a16:creationId xmlns:a16="http://schemas.microsoft.com/office/drawing/2014/main" id="{BB626258-8508-8BE4-F1CB-1264535CAB1D}"/>
              </a:ext>
            </a:extLst>
          </p:cNvPr>
          <p:cNvSpPr txBox="1"/>
          <p:nvPr/>
        </p:nvSpPr>
        <p:spPr>
          <a:xfrm>
            <a:off x="278874" y="3766685"/>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5" name="図 14">
            <a:extLst>
              <a:ext uri="{FF2B5EF4-FFF2-40B4-BE49-F238E27FC236}">
                <a16:creationId xmlns:a16="http://schemas.microsoft.com/office/drawing/2014/main" id="{EE52DBDA-9155-3A60-78B0-DD66CB0BED24}"/>
              </a:ext>
            </a:extLst>
          </p:cNvPr>
          <p:cNvPicPr>
            <a:picLocks noChangeAspect="1"/>
          </p:cNvPicPr>
          <p:nvPr/>
        </p:nvPicPr>
        <p:blipFill>
          <a:blip r:embed="rId3"/>
          <a:stretch>
            <a:fillRect/>
          </a:stretch>
        </p:blipFill>
        <p:spPr>
          <a:xfrm>
            <a:off x="784955" y="4187487"/>
            <a:ext cx="7796212" cy="1630361"/>
          </a:xfrm>
          <a:prstGeom prst="rect">
            <a:avLst/>
          </a:prstGeom>
        </p:spPr>
      </p:pic>
      <p:sp>
        <p:nvSpPr>
          <p:cNvPr id="14" name="正方形/長方形 13">
            <a:extLst>
              <a:ext uri="{FF2B5EF4-FFF2-40B4-BE49-F238E27FC236}">
                <a16:creationId xmlns:a16="http://schemas.microsoft.com/office/drawing/2014/main" id="{36972ECA-AA39-FDFB-A27F-368FEAF79028}"/>
              </a:ext>
            </a:extLst>
          </p:cNvPr>
          <p:cNvSpPr/>
          <p:nvPr/>
        </p:nvSpPr>
        <p:spPr>
          <a:xfrm>
            <a:off x="278873" y="1316984"/>
            <a:ext cx="8610927" cy="2259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17" name="テキスト ボックス 16">
            <a:extLst>
              <a:ext uri="{FF2B5EF4-FFF2-40B4-BE49-F238E27FC236}">
                <a16:creationId xmlns:a16="http://schemas.microsoft.com/office/drawing/2014/main" id="{A0AFDFD2-BCED-868D-DA03-D2CBCA43FB8D}"/>
              </a:ext>
            </a:extLst>
          </p:cNvPr>
          <p:cNvSpPr txBox="1"/>
          <p:nvPr/>
        </p:nvSpPr>
        <p:spPr>
          <a:xfrm>
            <a:off x="266535" y="1344396"/>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pic>
        <p:nvPicPr>
          <p:cNvPr id="76" name="図 75">
            <a:extLst>
              <a:ext uri="{FF2B5EF4-FFF2-40B4-BE49-F238E27FC236}">
                <a16:creationId xmlns:a16="http://schemas.microsoft.com/office/drawing/2014/main" id="{C5620D49-39EE-21D6-69DE-670DA22BF198}"/>
              </a:ext>
            </a:extLst>
          </p:cNvPr>
          <p:cNvPicPr>
            <a:picLocks noChangeAspect="1"/>
          </p:cNvPicPr>
          <p:nvPr/>
        </p:nvPicPr>
        <p:blipFill>
          <a:blip r:embed="rId4"/>
          <a:stretch>
            <a:fillRect/>
          </a:stretch>
        </p:blipFill>
        <p:spPr>
          <a:xfrm>
            <a:off x="784955" y="1714406"/>
            <a:ext cx="7796212" cy="1690912"/>
          </a:xfrm>
          <a:prstGeom prst="rect">
            <a:avLst/>
          </a:prstGeom>
          <a:ln>
            <a:solidFill>
              <a:schemeClr val="bg1">
                <a:lumMod val="50000"/>
              </a:schemeClr>
            </a:solidFill>
          </a:ln>
        </p:spPr>
      </p:pic>
      <p:sp>
        <p:nvSpPr>
          <p:cNvPr id="2" name="タイトル 1">
            <a:extLst>
              <a:ext uri="{FF2B5EF4-FFF2-40B4-BE49-F238E27FC236}">
                <a16:creationId xmlns:a16="http://schemas.microsoft.com/office/drawing/2014/main" id="{00BA299C-CD28-B333-F44C-388C57697718}"/>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⑨　</a:t>
            </a:r>
            <a:r>
              <a:rPr lang="zh-TW" altLang="en-US" sz="2400" dirty="0"/>
              <a:t>気象防災速報</a:t>
            </a:r>
            <a:r>
              <a:rPr lang="ja-JP" altLang="en-US" sz="2400" dirty="0"/>
              <a:t>・気象解説情報等（メニュー分類）</a:t>
            </a:r>
            <a:endParaRPr lang="ja-JP" altLang="en-US" sz="2400" kern="0" dirty="0"/>
          </a:p>
        </p:txBody>
      </p:sp>
      <p:sp>
        <p:nvSpPr>
          <p:cNvPr id="57" name="二等辺三角形 56">
            <a:extLst>
              <a:ext uri="{FF2B5EF4-FFF2-40B4-BE49-F238E27FC236}">
                <a16:creationId xmlns:a16="http://schemas.microsoft.com/office/drawing/2014/main" id="{13A66795-F8E0-0699-FA03-2677850E06D7}"/>
              </a:ext>
            </a:extLst>
          </p:cNvPr>
          <p:cNvSpPr/>
          <p:nvPr/>
        </p:nvSpPr>
        <p:spPr>
          <a:xfrm rot="10800000">
            <a:off x="3716483" y="3609870"/>
            <a:ext cx="1645717" cy="123424"/>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58" name="テキスト ボックス 57">
            <a:extLst>
              <a:ext uri="{FF2B5EF4-FFF2-40B4-BE49-F238E27FC236}">
                <a16:creationId xmlns:a16="http://schemas.microsoft.com/office/drawing/2014/main" id="{4ED84630-497A-9484-304D-D57AEA940FCA}"/>
              </a:ext>
            </a:extLst>
          </p:cNvPr>
          <p:cNvSpPr txBox="1"/>
          <p:nvPr/>
        </p:nvSpPr>
        <p:spPr>
          <a:xfrm>
            <a:off x="278873" y="641216"/>
            <a:ext cx="8610927" cy="523220"/>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台風情報（総合情報など）、気象情報、竜巻注意情報、記録的短時間大雨情報は、「気象防災速報・気象解説情報等」に集約。</a:t>
            </a:r>
            <a:endParaRPr lang="en-US" altLang="ja-JP" sz="1400" dirty="0">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B0B70949-C834-0677-9AE3-188830877E74}"/>
              </a:ext>
            </a:extLst>
          </p:cNvPr>
          <p:cNvSpPr/>
          <p:nvPr/>
        </p:nvSpPr>
        <p:spPr>
          <a:xfrm>
            <a:off x="2806960" y="2578163"/>
            <a:ext cx="5110479"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6" name="正方形/長方形 65">
            <a:extLst>
              <a:ext uri="{FF2B5EF4-FFF2-40B4-BE49-F238E27FC236}">
                <a16:creationId xmlns:a16="http://schemas.microsoft.com/office/drawing/2014/main" id="{BD1B6BA2-2FB8-4765-79A6-72B706482B3C}"/>
              </a:ext>
            </a:extLst>
          </p:cNvPr>
          <p:cNvSpPr/>
          <p:nvPr/>
        </p:nvSpPr>
        <p:spPr>
          <a:xfrm>
            <a:off x="784955" y="2870794"/>
            <a:ext cx="1796320" cy="28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62" name="楕円 61">
            <a:extLst>
              <a:ext uri="{FF2B5EF4-FFF2-40B4-BE49-F238E27FC236}">
                <a16:creationId xmlns:a16="http://schemas.microsoft.com/office/drawing/2014/main" id="{5F4D1289-2AF2-0C02-32E8-2DD35C5456B5}"/>
              </a:ext>
            </a:extLst>
          </p:cNvPr>
          <p:cNvSpPr/>
          <p:nvPr/>
        </p:nvSpPr>
        <p:spPr>
          <a:xfrm>
            <a:off x="2543175" y="2729841"/>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79" name="正方形/長方形 78">
            <a:extLst>
              <a:ext uri="{FF2B5EF4-FFF2-40B4-BE49-F238E27FC236}">
                <a16:creationId xmlns:a16="http://schemas.microsoft.com/office/drawing/2014/main" id="{114E9ABA-995C-F34C-096D-56E826991400}"/>
              </a:ext>
            </a:extLst>
          </p:cNvPr>
          <p:cNvSpPr/>
          <p:nvPr/>
        </p:nvSpPr>
        <p:spPr>
          <a:xfrm>
            <a:off x="4675740" y="4985463"/>
            <a:ext cx="1963186" cy="2893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1" name="楕円 80">
            <a:extLst>
              <a:ext uri="{FF2B5EF4-FFF2-40B4-BE49-F238E27FC236}">
                <a16:creationId xmlns:a16="http://schemas.microsoft.com/office/drawing/2014/main" id="{57882DBB-B359-722C-3335-EADA9602791C}"/>
              </a:ext>
            </a:extLst>
          </p:cNvPr>
          <p:cNvSpPr/>
          <p:nvPr/>
        </p:nvSpPr>
        <p:spPr>
          <a:xfrm>
            <a:off x="4414827" y="4852998"/>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 name="スライド番号プレースホルダー 2">
            <a:extLst>
              <a:ext uri="{FF2B5EF4-FFF2-40B4-BE49-F238E27FC236}">
                <a16:creationId xmlns:a16="http://schemas.microsoft.com/office/drawing/2014/main" id="{A4ADE640-DD9E-ABF4-4387-A8B90ED80404}"/>
              </a:ext>
            </a:extLst>
          </p:cNvPr>
          <p:cNvSpPr>
            <a:spLocks noGrp="1"/>
          </p:cNvSpPr>
          <p:nvPr>
            <p:ph type="sldNum" sz="quarter" idx="12"/>
          </p:nvPr>
        </p:nvSpPr>
        <p:spPr>
          <a:xfrm>
            <a:off x="8496300" y="6539534"/>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6" name="テキスト ボックス 5">
            <a:extLst>
              <a:ext uri="{FF2B5EF4-FFF2-40B4-BE49-F238E27FC236}">
                <a16:creationId xmlns:a16="http://schemas.microsoft.com/office/drawing/2014/main" id="{569F0BD9-BAEF-51DB-2309-AE095A79EA4A}"/>
              </a:ext>
            </a:extLst>
          </p:cNvPr>
          <p:cNvSpPr txBox="1"/>
          <p:nvPr/>
        </p:nvSpPr>
        <p:spPr>
          <a:xfrm>
            <a:off x="784955" y="6034815"/>
            <a:ext cx="7796212" cy="523220"/>
          </a:xfrm>
          <a:prstGeom prst="rect">
            <a:avLst/>
          </a:prstGeom>
          <a:noFill/>
          <a:ln>
            <a:solidFill>
              <a:schemeClr val="tx1"/>
            </a:solidFill>
            <a:prstDash val="dash"/>
          </a:ln>
        </p:spPr>
        <p:txBody>
          <a:bodyPr wrap="square" rtlCol="0">
            <a:spAutoFit/>
          </a:bodyPr>
          <a:lstStyle/>
          <a:p>
            <a:r>
              <a:rPr lang="ja-JP" altLang="en-US" sz="1400" dirty="0">
                <a:latin typeface="Meiryo UI" panose="020B0604030504040204" pitchFamily="50" charset="-128"/>
                <a:ea typeface="Meiryo UI" panose="020B0604030504040204" pitchFamily="50" charset="-128"/>
              </a:rPr>
              <a:t>現行で「気象情報」に掲載している潮位情報と天候情報（社会的に影響の大きい天候に関する情報）も「気象防災速報・気象解説情報等」に掲載</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833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A7924-9ABD-976A-0EA2-C733F501FCF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07F5D63-42B5-E19E-AD9A-68850012FC02}"/>
              </a:ext>
            </a:extLst>
          </p:cNvPr>
          <p:cNvSpPr/>
          <p:nvPr/>
        </p:nvSpPr>
        <p:spPr>
          <a:xfrm>
            <a:off x="335962" y="1751114"/>
            <a:ext cx="8491921" cy="5004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18CE7AA8-8606-5FD3-2CE1-998EBD9604E5}"/>
              </a:ext>
            </a:extLst>
          </p:cNvPr>
          <p:cNvSpPr txBox="1"/>
          <p:nvPr/>
        </p:nvSpPr>
        <p:spPr>
          <a:xfrm>
            <a:off x="335963" y="1751114"/>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0" name="図 9">
            <a:extLst>
              <a:ext uri="{FF2B5EF4-FFF2-40B4-BE49-F238E27FC236}">
                <a16:creationId xmlns:a16="http://schemas.microsoft.com/office/drawing/2014/main" id="{52A072CC-7C8E-4EB7-5F02-042AA301611C}"/>
              </a:ext>
            </a:extLst>
          </p:cNvPr>
          <p:cNvPicPr>
            <a:picLocks noChangeAspect="1"/>
          </p:cNvPicPr>
          <p:nvPr/>
        </p:nvPicPr>
        <p:blipFill>
          <a:blip r:embed="rId2"/>
          <a:stretch>
            <a:fillRect/>
          </a:stretch>
        </p:blipFill>
        <p:spPr>
          <a:xfrm>
            <a:off x="655227" y="2122588"/>
            <a:ext cx="4551586" cy="4048491"/>
          </a:xfrm>
          <a:prstGeom prst="rect">
            <a:avLst/>
          </a:prstGeom>
          <a:ln w="38100">
            <a:solidFill>
              <a:srgbClr val="FF0000"/>
            </a:solidFill>
          </a:ln>
        </p:spPr>
      </p:pic>
      <p:sp>
        <p:nvSpPr>
          <p:cNvPr id="11" name="テキスト ボックス 10">
            <a:extLst>
              <a:ext uri="{FF2B5EF4-FFF2-40B4-BE49-F238E27FC236}">
                <a16:creationId xmlns:a16="http://schemas.microsoft.com/office/drawing/2014/main" id="{67CD5A2D-F32B-FBA0-FEBA-3E7434D9F018}"/>
              </a:ext>
            </a:extLst>
          </p:cNvPr>
          <p:cNvSpPr txBox="1"/>
          <p:nvPr/>
        </p:nvSpPr>
        <p:spPr>
          <a:xfrm>
            <a:off x="335963" y="752903"/>
            <a:ext cx="8491922"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気象防災速報が発表されている都道府県は紫色、気象解説情報等が発表されている地方・都道府県を黄色で表示。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情報の種別やキーワードでフィルタリング。</a:t>
            </a:r>
            <a:endParaRPr lang="en-US" altLang="ja-JP" sz="14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A501F360-86C8-552B-5D97-C65E57F84D67}"/>
              </a:ext>
            </a:extLst>
          </p:cNvPr>
          <p:cNvSpPr txBox="1">
            <a:spLocks/>
          </p:cNvSpPr>
          <p:nvPr/>
        </p:nvSpPr>
        <p:spPr>
          <a:xfrm>
            <a:off x="0" y="0"/>
            <a:ext cx="9144000"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⑩　</a:t>
            </a:r>
            <a:r>
              <a:rPr lang="zh-TW" altLang="en-US" sz="2400" dirty="0"/>
              <a:t>気象防災速報</a:t>
            </a:r>
            <a:r>
              <a:rPr lang="ja-JP" altLang="en-US" sz="2400" dirty="0"/>
              <a:t>・気象解説情報等（地図表示）</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400" b="0" kern="0" dirty="0">
              <a:solidFill>
                <a:srgbClr val="FF0000"/>
              </a:solidFill>
              <a:latin typeface="HGP創英角ｺﾞｼｯｸUB"/>
              <a:ea typeface="HGP創英角ｺﾞｼｯｸUB"/>
            </a:endParaRPr>
          </a:p>
        </p:txBody>
      </p:sp>
      <p:sp>
        <p:nvSpPr>
          <p:cNvPr id="22" name="スライド番号プレースホルダー 2">
            <a:extLst>
              <a:ext uri="{FF2B5EF4-FFF2-40B4-BE49-F238E27FC236}">
                <a16:creationId xmlns:a16="http://schemas.microsoft.com/office/drawing/2014/main" id="{613E25BE-00A2-118A-7442-94272FE2FA7E}"/>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21</a:t>
            </a:fld>
            <a:endParaRPr lang="en-US" altLang="ja-JP" dirty="0"/>
          </a:p>
        </p:txBody>
      </p:sp>
      <p:cxnSp>
        <p:nvCxnSpPr>
          <p:cNvPr id="28" name="直線矢印コネクタ 27">
            <a:extLst>
              <a:ext uri="{FF2B5EF4-FFF2-40B4-BE49-F238E27FC236}">
                <a16:creationId xmlns:a16="http://schemas.microsoft.com/office/drawing/2014/main" id="{E93114F2-F189-1451-79DC-55A1C38576C4}"/>
              </a:ext>
            </a:extLst>
          </p:cNvPr>
          <p:cNvCxnSpPr>
            <a:cxnSpLocks/>
          </p:cNvCxnSpPr>
          <p:nvPr/>
        </p:nvCxnSpPr>
        <p:spPr>
          <a:xfrm>
            <a:off x="4250321" y="2242150"/>
            <a:ext cx="1440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929B712F-4E69-292C-31BE-B6C0EB5A2F0A}"/>
              </a:ext>
            </a:extLst>
          </p:cNvPr>
          <p:cNvSpPr/>
          <p:nvPr/>
        </p:nvSpPr>
        <p:spPr>
          <a:xfrm>
            <a:off x="428276" y="2071143"/>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38" name="テキスト ボックス 37">
            <a:extLst>
              <a:ext uri="{FF2B5EF4-FFF2-40B4-BE49-F238E27FC236}">
                <a16:creationId xmlns:a16="http://schemas.microsoft.com/office/drawing/2014/main" id="{3BFD68A3-6740-F260-6A51-FCEDBC7E83F8}"/>
              </a:ext>
            </a:extLst>
          </p:cNvPr>
          <p:cNvSpPr txBox="1"/>
          <p:nvPr/>
        </p:nvSpPr>
        <p:spPr>
          <a:xfrm>
            <a:off x="1381804" y="6339025"/>
            <a:ext cx="6900543" cy="307777"/>
          </a:xfrm>
          <a:prstGeom prst="rect">
            <a:avLst/>
          </a:prstGeom>
          <a:noFill/>
          <a:ln>
            <a:solidFill>
              <a:schemeClr val="tx1"/>
            </a:solidFill>
            <a:prstDash val="dash"/>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全般、地方ボックスを選択すると全般・地方帳票、都道府県を選択すると</a:t>
            </a:r>
            <a:r>
              <a:rPr kumimoji="1" lang="zh-TW" altLang="en-US" sz="1400" dirty="0">
                <a:latin typeface="Meiryo UI" panose="020B0604030504040204" pitchFamily="50" charset="-128"/>
                <a:ea typeface="Meiryo UI" panose="020B0604030504040204" pitchFamily="50" charset="-128"/>
              </a:rPr>
              <a:t>都道府県帳票</a:t>
            </a:r>
            <a:r>
              <a:rPr kumimoji="1" lang="ja-JP" altLang="en-US" sz="1400" dirty="0">
                <a:latin typeface="Meiryo UI" panose="020B0604030504040204" pitchFamily="50" charset="-128"/>
                <a:ea typeface="Meiryo UI" panose="020B0604030504040204" pitchFamily="50" charset="-128"/>
              </a:rPr>
              <a:t>に遷移。</a:t>
            </a:r>
          </a:p>
        </p:txBody>
      </p:sp>
      <p:pic>
        <p:nvPicPr>
          <p:cNvPr id="5" name="図 4">
            <a:extLst>
              <a:ext uri="{FF2B5EF4-FFF2-40B4-BE49-F238E27FC236}">
                <a16:creationId xmlns:a16="http://schemas.microsoft.com/office/drawing/2014/main" id="{FD3F78D4-C487-F385-8B6E-6939AAFC39A9}"/>
              </a:ext>
            </a:extLst>
          </p:cNvPr>
          <p:cNvPicPr>
            <a:picLocks noChangeAspect="1"/>
          </p:cNvPicPr>
          <p:nvPr/>
        </p:nvPicPr>
        <p:blipFill>
          <a:blip r:embed="rId3"/>
          <a:stretch>
            <a:fillRect/>
          </a:stretch>
        </p:blipFill>
        <p:spPr>
          <a:xfrm>
            <a:off x="5754276" y="2083595"/>
            <a:ext cx="2370549" cy="3625545"/>
          </a:xfrm>
          <a:prstGeom prst="rect">
            <a:avLst/>
          </a:prstGeom>
          <a:ln w="38100">
            <a:solidFill>
              <a:srgbClr val="FF0000"/>
            </a:solidFill>
          </a:ln>
        </p:spPr>
      </p:pic>
      <p:sp>
        <p:nvSpPr>
          <p:cNvPr id="27" name="楕円 26">
            <a:extLst>
              <a:ext uri="{FF2B5EF4-FFF2-40B4-BE49-F238E27FC236}">
                <a16:creationId xmlns:a16="http://schemas.microsoft.com/office/drawing/2014/main" id="{F1113F38-981E-8A6F-EA0D-A45182102074}"/>
              </a:ext>
            </a:extLst>
          </p:cNvPr>
          <p:cNvSpPr/>
          <p:nvPr/>
        </p:nvSpPr>
        <p:spPr>
          <a:xfrm>
            <a:off x="5496026" y="1816553"/>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b</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Tree>
    <p:extLst>
      <p:ext uri="{BB962C8B-B14F-4D97-AF65-F5344CB8AC3E}">
        <p14:creationId xmlns:p14="http://schemas.microsoft.com/office/powerpoint/2010/main" val="1253741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3BBB-AA7A-3606-02E1-E98A64B71B6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A75A114-090A-D430-C175-076B2FBA2121}"/>
              </a:ext>
            </a:extLst>
          </p:cNvPr>
          <p:cNvSpPr/>
          <p:nvPr/>
        </p:nvSpPr>
        <p:spPr>
          <a:xfrm>
            <a:off x="195451" y="1670879"/>
            <a:ext cx="8786182" cy="4996622"/>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E0E77968-1BF3-E442-0006-2A8B8F3FFC6D}"/>
              </a:ext>
            </a:extLst>
          </p:cNvPr>
          <p:cNvSpPr txBox="1"/>
          <p:nvPr/>
        </p:nvSpPr>
        <p:spPr>
          <a:xfrm>
            <a:off x="195451" y="1668007"/>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0" name="図 9">
            <a:extLst>
              <a:ext uri="{FF2B5EF4-FFF2-40B4-BE49-F238E27FC236}">
                <a16:creationId xmlns:a16="http://schemas.microsoft.com/office/drawing/2014/main" id="{513BD703-A249-427A-7B61-12A488F45C1E}"/>
              </a:ext>
            </a:extLst>
          </p:cNvPr>
          <p:cNvPicPr>
            <a:picLocks noChangeAspect="1"/>
          </p:cNvPicPr>
          <p:nvPr/>
        </p:nvPicPr>
        <p:blipFill>
          <a:blip r:embed="rId2"/>
          <a:stretch>
            <a:fillRect/>
          </a:stretch>
        </p:blipFill>
        <p:spPr>
          <a:xfrm>
            <a:off x="1848990" y="4116251"/>
            <a:ext cx="6101149" cy="2324550"/>
          </a:xfrm>
          <a:prstGeom prst="rect">
            <a:avLst/>
          </a:prstGeom>
          <a:ln w="38100">
            <a:solidFill>
              <a:srgbClr val="FF0000"/>
            </a:solidFill>
          </a:ln>
        </p:spPr>
      </p:pic>
      <p:pic>
        <p:nvPicPr>
          <p:cNvPr id="8" name="図 7">
            <a:extLst>
              <a:ext uri="{FF2B5EF4-FFF2-40B4-BE49-F238E27FC236}">
                <a16:creationId xmlns:a16="http://schemas.microsoft.com/office/drawing/2014/main" id="{B34DB9FF-E6DC-9114-2EBA-9C35D1264B3C}"/>
              </a:ext>
            </a:extLst>
          </p:cNvPr>
          <p:cNvPicPr>
            <a:picLocks noChangeAspect="1"/>
          </p:cNvPicPr>
          <p:nvPr/>
        </p:nvPicPr>
        <p:blipFill>
          <a:blip r:embed="rId3"/>
          <a:stretch>
            <a:fillRect/>
          </a:stretch>
        </p:blipFill>
        <p:spPr>
          <a:xfrm>
            <a:off x="1880617" y="2048326"/>
            <a:ext cx="6069522" cy="1574521"/>
          </a:xfrm>
          <a:prstGeom prst="rect">
            <a:avLst/>
          </a:prstGeom>
          <a:ln w="38100">
            <a:solidFill>
              <a:srgbClr val="FF0000"/>
            </a:solidFill>
          </a:ln>
        </p:spPr>
      </p:pic>
      <p:sp>
        <p:nvSpPr>
          <p:cNvPr id="11" name="テキスト ボックス 10">
            <a:extLst>
              <a:ext uri="{FF2B5EF4-FFF2-40B4-BE49-F238E27FC236}">
                <a16:creationId xmlns:a16="http://schemas.microsoft.com/office/drawing/2014/main" id="{FA906706-DDE3-0644-E3E2-589A8A43DB4B}"/>
              </a:ext>
            </a:extLst>
          </p:cNvPr>
          <p:cNvSpPr txBox="1"/>
          <p:nvPr/>
        </p:nvSpPr>
        <p:spPr>
          <a:xfrm>
            <a:off x="195451" y="704232"/>
            <a:ext cx="8786183"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全般帳票表示の場合は、全般気象解説情報等を表示。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地方帳票表示の場合は、当該地方に発表されている地方気象解説情報等と、全般帳票も掲載。</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いずれの表示の場合にも、気象防災速報は表示されない。</a:t>
            </a:r>
            <a:endParaRPr lang="en-US" altLang="ja-JP" sz="14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0797CB85-CC5A-A7EA-688B-457AF5AC8AAD}"/>
              </a:ext>
            </a:extLst>
          </p:cNvPr>
          <p:cNvSpPr txBox="1">
            <a:spLocks/>
          </p:cNvSpPr>
          <p:nvPr/>
        </p:nvSpPr>
        <p:spPr>
          <a:xfrm>
            <a:off x="0" y="0"/>
            <a:ext cx="9144000"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⑪　</a:t>
            </a:r>
            <a:r>
              <a:rPr lang="ja-JP" altLang="en-US" sz="2400" dirty="0"/>
              <a:t>気象防災速報・気象解説情報等（全般・地方帳票）</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400" b="0" kern="0" dirty="0">
              <a:solidFill>
                <a:srgbClr val="FF0000"/>
              </a:solidFill>
              <a:latin typeface="HGP創英角ｺﾞｼｯｸUB"/>
              <a:ea typeface="HGP創英角ｺﾞｼｯｸUB"/>
            </a:endParaRPr>
          </a:p>
        </p:txBody>
      </p:sp>
      <p:sp>
        <p:nvSpPr>
          <p:cNvPr id="22" name="スライド番号プレースホルダー 2">
            <a:extLst>
              <a:ext uri="{FF2B5EF4-FFF2-40B4-BE49-F238E27FC236}">
                <a16:creationId xmlns:a16="http://schemas.microsoft.com/office/drawing/2014/main" id="{2EDEA406-115D-6892-6786-817F7F771C91}"/>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22</a:t>
            </a:fld>
            <a:endParaRPr lang="en-US" altLang="ja-JP" dirty="0"/>
          </a:p>
        </p:txBody>
      </p:sp>
      <p:sp>
        <p:nvSpPr>
          <p:cNvPr id="26" name="テキスト ボックス 25">
            <a:extLst>
              <a:ext uri="{FF2B5EF4-FFF2-40B4-BE49-F238E27FC236}">
                <a16:creationId xmlns:a16="http://schemas.microsoft.com/office/drawing/2014/main" id="{8F4288F9-8A1E-E096-512D-BCBFE0B41B3D}"/>
              </a:ext>
            </a:extLst>
          </p:cNvPr>
          <p:cNvSpPr txBox="1"/>
          <p:nvPr/>
        </p:nvSpPr>
        <p:spPr>
          <a:xfrm>
            <a:off x="977805" y="2178886"/>
            <a:ext cx="902811" cy="307777"/>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全般帳票</a:t>
            </a:r>
          </a:p>
        </p:txBody>
      </p:sp>
      <p:sp>
        <p:nvSpPr>
          <p:cNvPr id="38" name="テキスト ボックス 37">
            <a:extLst>
              <a:ext uri="{FF2B5EF4-FFF2-40B4-BE49-F238E27FC236}">
                <a16:creationId xmlns:a16="http://schemas.microsoft.com/office/drawing/2014/main" id="{9FA59336-9219-7554-183B-EC6EA5102AD0}"/>
              </a:ext>
            </a:extLst>
          </p:cNvPr>
          <p:cNvSpPr txBox="1"/>
          <p:nvPr/>
        </p:nvSpPr>
        <p:spPr>
          <a:xfrm>
            <a:off x="977805" y="4177204"/>
            <a:ext cx="902811" cy="307777"/>
          </a:xfrm>
          <a:prstGeom prst="rect">
            <a:avLst/>
          </a:prstGeom>
          <a:noFill/>
          <a:ln>
            <a:noFill/>
          </a:ln>
        </p:spPr>
        <p:txBody>
          <a:bodyPr wrap="none" rtlCol="0">
            <a:spAutoFit/>
          </a:bodyPr>
          <a:lstStyle/>
          <a:p>
            <a:r>
              <a:rPr lang="ja-JP" altLang="en-US" sz="1400" b="1" dirty="0">
                <a:latin typeface="Meiryo UI" panose="020B0604030504040204" pitchFamily="50" charset="-128"/>
                <a:ea typeface="Meiryo UI" panose="020B0604030504040204" pitchFamily="50" charset="-128"/>
              </a:rPr>
              <a:t>地方帳票</a:t>
            </a:r>
            <a:endParaRPr kumimoji="1" lang="ja-JP" altLang="en-US" sz="1400" b="1" dirty="0">
              <a:latin typeface="Meiryo UI" panose="020B0604030504040204" pitchFamily="50" charset="-128"/>
              <a:ea typeface="Meiryo UI" panose="020B0604030504040204" pitchFamily="50" charset="-128"/>
            </a:endParaRPr>
          </a:p>
        </p:txBody>
      </p:sp>
      <p:sp>
        <p:nvSpPr>
          <p:cNvPr id="39" name="楕円 38">
            <a:extLst>
              <a:ext uri="{FF2B5EF4-FFF2-40B4-BE49-F238E27FC236}">
                <a16:creationId xmlns:a16="http://schemas.microsoft.com/office/drawing/2014/main" id="{3F1CC067-4A1F-B58E-7BDF-C85E890C7542}"/>
              </a:ext>
            </a:extLst>
          </p:cNvPr>
          <p:cNvSpPr/>
          <p:nvPr/>
        </p:nvSpPr>
        <p:spPr>
          <a:xfrm>
            <a:off x="1736617" y="3965326"/>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b</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40" name="楕円 39">
            <a:extLst>
              <a:ext uri="{FF2B5EF4-FFF2-40B4-BE49-F238E27FC236}">
                <a16:creationId xmlns:a16="http://schemas.microsoft.com/office/drawing/2014/main" id="{31C906DC-5625-6A9A-DF16-0DB0CE809649}"/>
              </a:ext>
            </a:extLst>
          </p:cNvPr>
          <p:cNvSpPr/>
          <p:nvPr/>
        </p:nvSpPr>
        <p:spPr>
          <a:xfrm>
            <a:off x="1736617" y="1807571"/>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Tree>
    <p:extLst>
      <p:ext uri="{BB962C8B-B14F-4D97-AF65-F5344CB8AC3E}">
        <p14:creationId xmlns:p14="http://schemas.microsoft.com/office/powerpoint/2010/main" val="3546648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6D11D-4B36-C4DC-9FDD-04BA9595E78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FB658761-91B5-D6C1-5C5A-EC410AB340D2}"/>
              </a:ext>
            </a:extLst>
          </p:cNvPr>
          <p:cNvSpPr/>
          <p:nvPr/>
        </p:nvSpPr>
        <p:spPr>
          <a:xfrm>
            <a:off x="297528" y="1368270"/>
            <a:ext cx="8582025" cy="535638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0C0C3E33-20B5-754D-9FF5-A24BBB0601A0}"/>
              </a:ext>
            </a:extLst>
          </p:cNvPr>
          <p:cNvSpPr txBox="1"/>
          <p:nvPr/>
        </p:nvSpPr>
        <p:spPr>
          <a:xfrm>
            <a:off x="297528" y="1381039"/>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1" name="図 10">
            <a:extLst>
              <a:ext uri="{FF2B5EF4-FFF2-40B4-BE49-F238E27FC236}">
                <a16:creationId xmlns:a16="http://schemas.microsoft.com/office/drawing/2014/main" id="{9783E938-7ACB-C8AF-A018-91C04119B689}"/>
              </a:ext>
            </a:extLst>
          </p:cNvPr>
          <p:cNvPicPr>
            <a:picLocks noChangeAspect="1"/>
          </p:cNvPicPr>
          <p:nvPr/>
        </p:nvPicPr>
        <p:blipFill>
          <a:blip r:embed="rId2"/>
          <a:stretch>
            <a:fillRect/>
          </a:stretch>
        </p:blipFill>
        <p:spPr>
          <a:xfrm>
            <a:off x="844981" y="1805402"/>
            <a:ext cx="7487118" cy="4138647"/>
          </a:xfrm>
          <a:prstGeom prst="rect">
            <a:avLst/>
          </a:prstGeom>
          <a:ln w="38100">
            <a:solidFill>
              <a:srgbClr val="FF0000"/>
            </a:solidFill>
          </a:ln>
        </p:spPr>
      </p:pic>
      <p:sp>
        <p:nvSpPr>
          <p:cNvPr id="2" name="タイトル 1">
            <a:extLst>
              <a:ext uri="{FF2B5EF4-FFF2-40B4-BE49-F238E27FC236}">
                <a16:creationId xmlns:a16="http://schemas.microsoft.com/office/drawing/2014/main" id="{C262462D-A693-A08D-B87C-7120D791D7FA}"/>
              </a:ext>
            </a:extLst>
          </p:cNvPr>
          <p:cNvSpPr txBox="1">
            <a:spLocks/>
          </p:cNvSpPr>
          <p:nvPr/>
        </p:nvSpPr>
        <p:spPr>
          <a:xfrm>
            <a:off x="0" y="0"/>
            <a:ext cx="9144000"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⑫　気象防災速報・</a:t>
            </a:r>
            <a:r>
              <a:rPr lang="ja-JP" altLang="en-US" sz="2400" dirty="0"/>
              <a:t>気象解説情報等（都道府県帳票）</a:t>
            </a:r>
            <a:r>
              <a:rPr lang="en-US" altLang="ja-JP" sz="2400" dirty="0">
                <a:solidFill>
                  <a:srgbClr val="FF0000"/>
                </a:solidFill>
              </a:rPr>
              <a:t>【</a:t>
            </a:r>
            <a:r>
              <a:rPr lang="ja-JP" altLang="en-US" sz="2400" dirty="0">
                <a:solidFill>
                  <a:srgbClr val="FF0000"/>
                </a:solidFill>
              </a:rPr>
              <a:t>新設</a:t>
            </a:r>
            <a:r>
              <a:rPr lang="en-US" altLang="ja-JP" sz="2400" dirty="0">
                <a:solidFill>
                  <a:srgbClr val="FF0000"/>
                </a:solidFill>
              </a:rPr>
              <a:t>】</a:t>
            </a:r>
            <a:endParaRPr lang="ja-JP" altLang="en-US" sz="2400" b="0" kern="0" dirty="0">
              <a:solidFill>
                <a:srgbClr val="FF0000"/>
              </a:solidFill>
              <a:latin typeface="HGP創英角ｺﾞｼｯｸUB"/>
              <a:ea typeface="HGP創英角ｺﾞｼｯｸUB"/>
            </a:endParaRPr>
          </a:p>
        </p:txBody>
      </p:sp>
      <p:sp>
        <p:nvSpPr>
          <p:cNvPr id="22" name="スライド番号プレースホルダー 2">
            <a:extLst>
              <a:ext uri="{FF2B5EF4-FFF2-40B4-BE49-F238E27FC236}">
                <a16:creationId xmlns:a16="http://schemas.microsoft.com/office/drawing/2014/main" id="{F552D016-3EA3-BB3D-C306-E84CCCCC8F65}"/>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23</a:t>
            </a:fld>
            <a:endParaRPr lang="en-US" altLang="ja-JP" dirty="0"/>
          </a:p>
        </p:txBody>
      </p:sp>
      <p:sp>
        <p:nvSpPr>
          <p:cNvPr id="6" name="テキスト ボックス 5">
            <a:extLst>
              <a:ext uri="{FF2B5EF4-FFF2-40B4-BE49-F238E27FC236}">
                <a16:creationId xmlns:a16="http://schemas.microsoft.com/office/drawing/2014/main" id="{5AF84FF3-1CEE-EC5F-4FE9-E4E6D0AFC1C5}"/>
              </a:ext>
            </a:extLst>
          </p:cNvPr>
          <p:cNvSpPr txBox="1"/>
          <p:nvPr/>
        </p:nvSpPr>
        <p:spPr>
          <a:xfrm>
            <a:off x="297528" y="704232"/>
            <a:ext cx="8582025" cy="523220"/>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当該都道府県に発表されている気象防災速報・気象解説情報に加えて、当該都道府県が属する地方帳票と全般帳票も掲載。</a:t>
            </a:r>
            <a:endParaRPr lang="en-US" altLang="ja-JP" sz="1400" dirty="0">
              <a:latin typeface="Meiryo UI" panose="020B0604030504040204" pitchFamily="50" charset="-128"/>
              <a:ea typeface="Meiryo UI" panose="020B0604030504040204" pitchFamily="50" charset="-128"/>
            </a:endParaRPr>
          </a:p>
        </p:txBody>
      </p:sp>
      <p:sp>
        <p:nvSpPr>
          <p:cNvPr id="8" name="楕円 7">
            <a:extLst>
              <a:ext uri="{FF2B5EF4-FFF2-40B4-BE49-F238E27FC236}">
                <a16:creationId xmlns:a16="http://schemas.microsoft.com/office/drawing/2014/main" id="{EC9390B8-10C1-6DAB-8173-7E5112937EC4}"/>
              </a:ext>
            </a:extLst>
          </p:cNvPr>
          <p:cNvSpPr/>
          <p:nvPr/>
        </p:nvSpPr>
        <p:spPr>
          <a:xfrm>
            <a:off x="576809" y="1681371"/>
            <a:ext cx="288000" cy="306035"/>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10" name="テキスト ボックス 9">
            <a:extLst>
              <a:ext uri="{FF2B5EF4-FFF2-40B4-BE49-F238E27FC236}">
                <a16:creationId xmlns:a16="http://schemas.microsoft.com/office/drawing/2014/main" id="{5F4C4DD4-4DF6-9AF6-A06F-A1B7910D9731}"/>
              </a:ext>
            </a:extLst>
          </p:cNvPr>
          <p:cNvSpPr txBox="1"/>
          <p:nvPr/>
        </p:nvSpPr>
        <p:spPr>
          <a:xfrm>
            <a:off x="540332" y="6077399"/>
            <a:ext cx="8096416" cy="523220"/>
          </a:xfrm>
          <a:prstGeom prst="rect">
            <a:avLst/>
          </a:prstGeom>
          <a:noFill/>
          <a:ln>
            <a:solidFill>
              <a:schemeClr val="tx1"/>
            </a:solidFill>
            <a:prstDash val="dash"/>
          </a:ln>
        </p:spPr>
        <p:txBody>
          <a:bodyPr wrap="square" rtlCol="0">
            <a:spAutoFit/>
          </a:bodyPr>
          <a:lstStyle/>
          <a:p>
            <a:r>
              <a:rPr lang="ja-JP" altLang="en-US" sz="1400" dirty="0">
                <a:latin typeface="Meiryo UI" panose="020B0604030504040204" pitchFamily="50" charset="-128"/>
                <a:ea typeface="Meiryo UI" panose="020B0604030504040204" pitchFamily="50" charset="-128"/>
              </a:rPr>
              <a:t>現行で「気象情報」に掲載している潮位情報と天候情報（社会的に影響の大きい天候に関する情報）も掲載</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現行で「気象情報」に掲載している熱中症警戒アラートは掲載しない（メニューから環境省ホームページへリンク）</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32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934D7-7026-E3A7-3883-360937886113}"/>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D207B8BC-8DD5-CB54-8E7B-4BD21D655756}"/>
              </a:ext>
            </a:extLst>
          </p:cNvPr>
          <p:cNvSpPr/>
          <p:nvPr/>
        </p:nvSpPr>
        <p:spPr>
          <a:xfrm>
            <a:off x="162367" y="1287616"/>
            <a:ext cx="8786182" cy="537988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8" name="テキスト ボックス 7">
            <a:extLst>
              <a:ext uri="{FF2B5EF4-FFF2-40B4-BE49-F238E27FC236}">
                <a16:creationId xmlns:a16="http://schemas.microsoft.com/office/drawing/2014/main" id="{C8AD02A5-C044-857F-C6FB-A69BC5B817E2}"/>
              </a:ext>
            </a:extLst>
          </p:cNvPr>
          <p:cNvSpPr txBox="1"/>
          <p:nvPr/>
        </p:nvSpPr>
        <p:spPr>
          <a:xfrm>
            <a:off x="195451" y="1287616"/>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20" name="図 19" descr="グラフィカル ユーザー インターフェイス, アプリケーション, Word&#10;&#10;AI によって生成されたコンテンツは間違っている可能性があります。">
            <a:extLst>
              <a:ext uri="{FF2B5EF4-FFF2-40B4-BE49-F238E27FC236}">
                <a16:creationId xmlns:a16="http://schemas.microsoft.com/office/drawing/2014/main" id="{7AB98623-1DA4-B3EB-0FD4-E6EB720950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5294" y="1655198"/>
            <a:ext cx="6910638" cy="4705947"/>
          </a:xfrm>
          <a:prstGeom prst="rect">
            <a:avLst/>
          </a:prstGeom>
        </p:spPr>
      </p:pic>
      <p:sp>
        <p:nvSpPr>
          <p:cNvPr id="2" name="タイトル 1">
            <a:extLst>
              <a:ext uri="{FF2B5EF4-FFF2-40B4-BE49-F238E27FC236}">
                <a16:creationId xmlns:a16="http://schemas.microsoft.com/office/drawing/2014/main" id="{04B314C4-F91D-8B58-CA12-E58C7474072A}"/>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lvl="0" defTabSz="914400">
              <a:defRPr/>
            </a:pPr>
            <a:r>
              <a:rPr lang="ja-JP" altLang="en-US" sz="2400" kern="0" dirty="0"/>
              <a:t>（３）各種情報を集約したページの改善</a:t>
            </a:r>
          </a:p>
        </p:txBody>
      </p:sp>
      <p:sp>
        <p:nvSpPr>
          <p:cNvPr id="85" name="スライド番号プレースホルダー 2">
            <a:extLst>
              <a:ext uri="{FF2B5EF4-FFF2-40B4-BE49-F238E27FC236}">
                <a16:creationId xmlns:a16="http://schemas.microsoft.com/office/drawing/2014/main" id="{A08B7C53-10C7-7916-47A2-318E9CA50547}"/>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9" name="テキスト ボックス 8">
            <a:extLst>
              <a:ext uri="{FF2B5EF4-FFF2-40B4-BE49-F238E27FC236}">
                <a16:creationId xmlns:a16="http://schemas.microsoft.com/office/drawing/2014/main" id="{71BD78CF-0387-1E00-889D-0EB7898EB03D}"/>
              </a:ext>
            </a:extLst>
          </p:cNvPr>
          <p:cNvSpPr txBox="1"/>
          <p:nvPr/>
        </p:nvSpPr>
        <p:spPr>
          <a:xfrm>
            <a:off x="195451" y="666132"/>
            <a:ext cx="8786183" cy="523220"/>
          </a:xfrm>
          <a:prstGeom prst="rect">
            <a:avLst/>
          </a:prstGeom>
          <a:noFill/>
          <a:ln>
            <a:solidFill>
              <a:schemeClr val="tx1"/>
            </a:solidFill>
          </a:ln>
        </p:spPr>
        <p:txBody>
          <a:bodyPr wrap="square" rtlCol="0">
            <a:spAutoFit/>
          </a:bodyPr>
          <a:lstStyle/>
          <a:p>
            <a:r>
              <a:rPr lang="ja-JP" altLang="en-US" sz="1400" dirty="0">
                <a:latin typeface="Meiryo UI" panose="020B0604030504040204" pitchFamily="50" charset="-128"/>
                <a:ea typeface="Meiryo UI" panose="020B0604030504040204" pitchFamily="50" charset="-128"/>
              </a:rPr>
              <a:t>様々な図表等を組み合わせて表示できる「あなたの街の防災情報」の内容について、（１）警戒レベル相当情報の体系整理を踏まえた改善　（２）気象情報（解説情報）の体系整理を踏まえた改善　の内容を反映（拡充）。</a:t>
            </a:r>
            <a:endParaRPr lang="en-US" altLang="ja-JP" sz="14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FC28CF70-76A2-4528-F586-7FBBAABAC27E}"/>
              </a:ext>
            </a:extLst>
          </p:cNvPr>
          <p:cNvSpPr txBox="1"/>
          <p:nvPr/>
        </p:nvSpPr>
        <p:spPr>
          <a:xfrm>
            <a:off x="7314960" y="2846770"/>
            <a:ext cx="1667444" cy="307777"/>
          </a:xfrm>
          <a:prstGeom prst="rect">
            <a:avLst/>
          </a:prstGeom>
          <a:noFill/>
          <a:ln>
            <a:noFill/>
          </a:ln>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カスタマイズメニュー</a:t>
            </a:r>
          </a:p>
        </p:txBody>
      </p:sp>
      <p:sp>
        <p:nvSpPr>
          <p:cNvPr id="14" name="正方形/長方形 13">
            <a:extLst>
              <a:ext uri="{FF2B5EF4-FFF2-40B4-BE49-F238E27FC236}">
                <a16:creationId xmlns:a16="http://schemas.microsoft.com/office/drawing/2014/main" id="{184A4CD0-75FF-3D12-2613-F5F934EF9476}"/>
              </a:ext>
            </a:extLst>
          </p:cNvPr>
          <p:cNvSpPr/>
          <p:nvPr/>
        </p:nvSpPr>
        <p:spPr>
          <a:xfrm>
            <a:off x="346266" y="6019800"/>
            <a:ext cx="396000" cy="3413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cxnSp>
        <p:nvCxnSpPr>
          <p:cNvPr id="19" name="直線矢印コネクタ 18">
            <a:extLst>
              <a:ext uri="{FF2B5EF4-FFF2-40B4-BE49-F238E27FC236}">
                <a16:creationId xmlns:a16="http://schemas.microsoft.com/office/drawing/2014/main" id="{657D5D9B-7BD6-34AA-6BF0-6B91684C3592}"/>
              </a:ext>
            </a:extLst>
          </p:cNvPr>
          <p:cNvCxnSpPr>
            <a:cxnSpLocks/>
            <a:stCxn id="14" idx="3"/>
          </p:cNvCxnSpPr>
          <p:nvPr/>
        </p:nvCxnSpPr>
        <p:spPr>
          <a:xfrm flipV="1">
            <a:off x="742266" y="4833938"/>
            <a:ext cx="4838654" cy="13565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6943F4C1-60DB-085C-5735-E6467E00688A}"/>
              </a:ext>
            </a:extLst>
          </p:cNvPr>
          <p:cNvPicPr>
            <a:picLocks noChangeAspect="1"/>
          </p:cNvPicPr>
          <p:nvPr/>
        </p:nvPicPr>
        <p:blipFill>
          <a:blip r:embed="rId3"/>
          <a:stretch>
            <a:fillRect/>
          </a:stretch>
        </p:blipFill>
        <p:spPr>
          <a:xfrm>
            <a:off x="5580919" y="3154547"/>
            <a:ext cx="3260653" cy="3398726"/>
          </a:xfrm>
          <a:prstGeom prst="rect">
            <a:avLst/>
          </a:prstGeom>
          <a:ln w="38100">
            <a:solidFill>
              <a:srgbClr val="FF0000"/>
            </a:solidFill>
          </a:ln>
        </p:spPr>
      </p:pic>
    </p:spTree>
    <p:extLst>
      <p:ext uri="{BB962C8B-B14F-4D97-AF65-F5344CB8AC3E}">
        <p14:creationId xmlns:p14="http://schemas.microsoft.com/office/powerpoint/2010/main" val="15726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1A55-44E1-6367-BCD8-A9A72B628B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E29A6A-91CB-1AF7-A0F6-77E2255D6555}"/>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気象庁ホームページの改善対象ページ</a:t>
            </a:r>
          </a:p>
        </p:txBody>
      </p:sp>
      <p:sp>
        <p:nvSpPr>
          <p:cNvPr id="5" name="正方形/長方形 4">
            <a:extLst>
              <a:ext uri="{FF2B5EF4-FFF2-40B4-BE49-F238E27FC236}">
                <a16:creationId xmlns:a16="http://schemas.microsoft.com/office/drawing/2014/main" id="{70295866-F67C-521A-D2CE-7FAD20CD8F31}"/>
              </a:ext>
            </a:extLst>
          </p:cNvPr>
          <p:cNvSpPr/>
          <p:nvPr/>
        </p:nvSpPr>
        <p:spPr>
          <a:xfrm>
            <a:off x="642604" y="744866"/>
            <a:ext cx="7858792" cy="5855449"/>
          </a:xfrm>
          <a:prstGeom prst="rect">
            <a:avLst/>
          </a:prstGeom>
        </p:spPr>
        <p:txBody>
          <a:bodyPr wrap="square">
            <a:spAutoFit/>
          </a:bodyPr>
          <a:lstStyle/>
          <a:p>
            <a:pPr algn="just"/>
            <a:r>
              <a:rPr lang="ja-JP" altLang="en-US" b="1" u="sng" dirty="0">
                <a:latin typeface="Meiryo UI" panose="020B0604030504040204" pitchFamily="50" charset="-128"/>
                <a:ea typeface="Meiryo UI" panose="020B0604030504040204" pitchFamily="50" charset="-128"/>
              </a:rPr>
              <a:t>（１）警戒レベル相当情報に関するページ</a:t>
            </a:r>
            <a:endParaRPr lang="en-US" altLang="ja-JP" b="1" u="sng"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①気象警報・注意報</a:t>
            </a:r>
            <a:endParaRPr lang="en-US" altLang="ja-JP" sz="1400" b="1" dirty="0">
              <a:latin typeface="Meiryo UI" panose="020B0604030504040204" pitchFamily="50" charset="-128"/>
              <a:ea typeface="Meiryo UI" panose="020B0604030504040204" pitchFamily="50" charset="-128"/>
            </a:endParaRPr>
          </a:p>
          <a:p>
            <a:pPr algn="just"/>
            <a:r>
              <a:rPr lang="en-US" altLang="ja-JP" sz="1400" b="1" dirty="0">
                <a:latin typeface="Meiryo UI" panose="020B0604030504040204" pitchFamily="50" charset="-128"/>
                <a:ea typeface="Meiryo UI" panose="020B0604030504040204" pitchFamily="50" charset="-128"/>
              </a:rPr>
              <a:t>    1</a:t>
            </a:r>
            <a:r>
              <a:rPr lang="ja-JP" altLang="en-US" sz="1400" b="1" dirty="0">
                <a:latin typeface="Meiryo UI" panose="020B0604030504040204" pitchFamily="50" charset="-128"/>
                <a:ea typeface="Meiryo UI" panose="020B0604030504040204" pitchFamily="50" charset="-128"/>
              </a:rPr>
              <a:t>．地図表示</a:t>
            </a:r>
            <a:endParaRPr lang="en-US" altLang="ja-JP" sz="1400" b="1" dirty="0">
              <a:latin typeface="Meiryo UI" panose="020B0604030504040204" pitchFamily="50" charset="-128"/>
              <a:ea typeface="Meiryo UI" panose="020B0604030504040204" pitchFamily="50" charset="-128"/>
            </a:endParaRPr>
          </a:p>
          <a:p>
            <a:pPr algn="just"/>
            <a:r>
              <a:rPr lang="en-US" altLang="ja-JP" sz="1400" b="1" dirty="0">
                <a:latin typeface="Meiryo UI" panose="020B0604030504040204" pitchFamily="50" charset="-128"/>
                <a:ea typeface="Meiryo UI" panose="020B0604030504040204" pitchFamily="50" charset="-128"/>
              </a:rPr>
              <a:t>    2</a:t>
            </a:r>
            <a:r>
              <a:rPr lang="ja-JP" altLang="en-US" sz="1400" b="1" dirty="0">
                <a:latin typeface="Meiryo UI" panose="020B0604030504040204" pitchFamily="50" charset="-128"/>
                <a:ea typeface="Meiryo UI" panose="020B0604030504040204" pitchFamily="50" charset="-128"/>
              </a:rPr>
              <a:t>．全国・地方予報区帳票</a:t>
            </a:r>
            <a:endParaRPr lang="en-US" altLang="ja-JP" sz="1400" b="1" dirty="0">
              <a:latin typeface="Meiryo UI" panose="020B0604030504040204" pitchFamily="50" charset="-128"/>
              <a:ea typeface="Meiryo UI" panose="020B0604030504040204" pitchFamily="50" charset="-128"/>
            </a:endParaRPr>
          </a:p>
          <a:p>
            <a:pPr algn="just"/>
            <a:r>
              <a:rPr lang="en-US" altLang="ja-JP" sz="1400" b="1" dirty="0">
                <a:latin typeface="Meiryo UI" panose="020B0604030504040204" pitchFamily="50" charset="-128"/>
                <a:ea typeface="Meiryo UI" panose="020B0604030504040204" pitchFamily="50" charset="-128"/>
              </a:rPr>
              <a:t>    3.</a:t>
            </a:r>
            <a:r>
              <a:rPr lang="ja-JP" altLang="en-US" sz="1400" b="1" dirty="0">
                <a:latin typeface="Meiryo UI" panose="020B0604030504040204" pitchFamily="50" charset="-128"/>
                <a:ea typeface="Meiryo UI" panose="020B0604030504040204" pitchFamily="50" charset="-128"/>
              </a:rPr>
              <a:t>　都道府県帳票</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4.</a:t>
            </a:r>
            <a:r>
              <a:rPr lang="ja-JP" altLang="en-US" sz="1400" b="1" dirty="0">
                <a:latin typeface="Meiryo UI" panose="020B0604030504040204" pitchFamily="50" charset="-128"/>
                <a:ea typeface="Meiryo UI" panose="020B0604030504040204" pitchFamily="50" charset="-128"/>
              </a:rPr>
              <a:t>　市町村帳票</a:t>
            </a:r>
            <a:r>
              <a:rPr lang="en-US" altLang="ja-JP" sz="1400" b="1" dirty="0">
                <a:latin typeface="Meiryo UI" panose="020B0604030504040204" pitchFamily="50" charset="-128"/>
                <a:ea typeface="Meiryo UI" panose="020B0604030504040204" pitchFamily="50" charset="-128"/>
              </a:rPr>
              <a:t> </a:t>
            </a:r>
          </a:p>
          <a:p>
            <a:pPr algn="just"/>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②時系列情報（明日までの警報等の見通し）</a:t>
            </a:r>
            <a:r>
              <a:rPr lang="en-US" altLang="ja-JP" sz="1400" b="1" dirty="0">
                <a:solidFill>
                  <a:srgbClr val="FF0000"/>
                </a:solidFill>
                <a:latin typeface="Meiryo UI" panose="020B0604030504040204" pitchFamily="50" charset="-128"/>
                <a:ea typeface="Meiryo UI" panose="020B0604030504040204" pitchFamily="50" charset="-128"/>
              </a:rPr>
              <a:t>【</a:t>
            </a:r>
            <a:r>
              <a:rPr lang="ja-JP" altLang="en-US" sz="1400" b="1" dirty="0">
                <a:solidFill>
                  <a:srgbClr val="FF0000"/>
                </a:solidFill>
                <a:latin typeface="Meiryo UI" panose="020B0604030504040204" pitchFamily="50" charset="-128"/>
                <a:ea typeface="Meiryo UI" panose="020B0604030504040204" pitchFamily="50" charset="-128"/>
              </a:rPr>
              <a:t>新設</a:t>
            </a:r>
            <a:r>
              <a:rPr lang="en-US" altLang="ja-JP" sz="1400" b="1" dirty="0">
                <a:solidFill>
                  <a:srgbClr val="FF0000"/>
                </a:solidFill>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③早期注意情報（警報級の可能性）</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  1</a:t>
            </a:r>
            <a:r>
              <a:rPr lang="ja-JP" altLang="en-US" sz="1400" b="1" dirty="0">
                <a:latin typeface="Meiryo UI" panose="020B0604030504040204" pitchFamily="50" charset="-128"/>
                <a:ea typeface="Meiryo UI" panose="020B0604030504040204" pitchFamily="50" charset="-128"/>
              </a:rPr>
              <a:t>．地図表示</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rPr>
              <a:t>　全国・地方予報区帳票</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3.</a:t>
            </a:r>
            <a:r>
              <a:rPr lang="ja-JP" altLang="en-US" sz="1400" b="1" dirty="0">
                <a:latin typeface="Meiryo UI" panose="020B0604030504040204" pitchFamily="50" charset="-128"/>
                <a:ea typeface="Meiryo UI" panose="020B0604030504040204" pitchFamily="50" charset="-128"/>
              </a:rPr>
              <a:t>　都道府県・市町村帳票</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④指定河川洪水予報</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⑤流域雨量指数の予測値</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1</a:t>
            </a:r>
            <a:r>
              <a:rPr lang="ja-JP" altLang="en-US" sz="1400" b="1" dirty="0">
                <a:latin typeface="Meiryo UI" panose="020B0604030504040204" pitchFamily="50" charset="-128"/>
                <a:ea typeface="Meiryo UI" panose="020B0604030504040204" pitchFamily="50" charset="-128"/>
              </a:rPr>
              <a:t>．帳票</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2.</a:t>
            </a:r>
            <a:r>
              <a:rPr lang="ja-JP" altLang="en-US" sz="1400" b="1" dirty="0">
                <a:latin typeface="Meiryo UI" panose="020B0604030504040204" pitchFamily="50" charset="-128"/>
                <a:ea typeface="Meiryo UI" panose="020B0604030504040204" pitchFamily="50" charset="-128"/>
              </a:rPr>
              <a:t>　グラフ</a:t>
            </a:r>
            <a:r>
              <a:rPr lang="en-US" altLang="ja-JP" sz="1400" b="1" dirty="0">
                <a:solidFill>
                  <a:srgbClr val="FF0000"/>
                </a:solidFill>
                <a:latin typeface="Meiryo UI" panose="020B0604030504040204" pitchFamily="50" charset="-128"/>
                <a:ea typeface="Meiryo UI" panose="020B0604030504040204" pitchFamily="50" charset="-128"/>
              </a:rPr>
              <a:t>【</a:t>
            </a:r>
            <a:r>
              <a:rPr lang="ja-JP" altLang="en-US" sz="1400" b="1" dirty="0">
                <a:solidFill>
                  <a:srgbClr val="FF0000"/>
                </a:solidFill>
                <a:latin typeface="Meiryo UI" panose="020B0604030504040204" pitchFamily="50" charset="-128"/>
                <a:ea typeface="Meiryo UI" panose="020B0604030504040204" pitchFamily="50" charset="-128"/>
              </a:rPr>
              <a:t>新設</a:t>
            </a:r>
            <a:r>
              <a:rPr lang="en-US" altLang="ja-JP" sz="1400" b="1" dirty="0">
                <a:solidFill>
                  <a:srgbClr val="FF0000"/>
                </a:solidFill>
                <a:latin typeface="Meiryo UI" panose="020B0604030504040204" pitchFamily="50" charset="-128"/>
                <a:ea typeface="Meiryo UI" panose="020B0604030504040204" pitchFamily="50" charset="-128"/>
              </a:rPr>
              <a:t>】</a:t>
            </a:r>
            <a:endParaRPr lang="en-US" altLang="ja-JP" sz="1400" b="1"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⑥大雨・洪水キキクル</a:t>
            </a:r>
            <a:endParaRPr lang="en-US" altLang="ja-JP" sz="1400" b="1" dirty="0">
              <a:solidFill>
                <a:srgbClr val="FF0000"/>
              </a:solidFill>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⑦指定海岸高潮予報</a:t>
            </a:r>
            <a:r>
              <a:rPr lang="en-US" altLang="ja-JP" sz="1400" b="1" dirty="0">
                <a:solidFill>
                  <a:srgbClr val="FF0000"/>
                </a:solidFill>
                <a:latin typeface="Meiryo UI" panose="020B0604030504040204" pitchFamily="50" charset="-128"/>
                <a:ea typeface="Meiryo UI" panose="020B0604030504040204" pitchFamily="50" charset="-128"/>
              </a:rPr>
              <a:t>【</a:t>
            </a:r>
            <a:r>
              <a:rPr lang="ja-JP" altLang="en-US" sz="1400" b="1" dirty="0">
                <a:solidFill>
                  <a:srgbClr val="FF0000"/>
                </a:solidFill>
                <a:latin typeface="Meiryo UI" panose="020B0604030504040204" pitchFamily="50" charset="-128"/>
                <a:ea typeface="Meiryo UI" panose="020B0604030504040204" pitchFamily="50" charset="-128"/>
              </a:rPr>
              <a:t>新設</a:t>
            </a:r>
            <a:r>
              <a:rPr lang="en-US" altLang="ja-JP" sz="1400" b="1" dirty="0">
                <a:solidFill>
                  <a:srgbClr val="FF0000"/>
                </a:solidFill>
                <a:latin typeface="Meiryo UI" panose="020B0604030504040204" pitchFamily="50" charset="-128"/>
                <a:ea typeface="Meiryo UI" panose="020B0604030504040204" pitchFamily="50" charset="-128"/>
              </a:rPr>
              <a:t>】</a:t>
            </a:r>
          </a:p>
          <a:p>
            <a:pPr algn="just"/>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⑧潮位観測情報</a:t>
            </a:r>
            <a:endParaRPr lang="en-US" altLang="ja-JP" sz="1400" b="1" dirty="0">
              <a:latin typeface="Meiryo UI" panose="020B0604030504040204" pitchFamily="50" charset="-128"/>
              <a:ea typeface="Meiryo UI" panose="020B0604030504040204" pitchFamily="50" charset="-128"/>
            </a:endParaRPr>
          </a:p>
          <a:p>
            <a:pPr algn="just"/>
            <a:endParaRPr lang="en-US" altLang="ja-JP" sz="1400" b="1" dirty="0">
              <a:latin typeface="Meiryo UI" panose="020B0604030504040204" pitchFamily="50" charset="-128"/>
              <a:ea typeface="Meiryo UI" panose="020B0604030504040204" pitchFamily="50" charset="-128"/>
            </a:endParaRPr>
          </a:p>
          <a:p>
            <a:pPr algn="just"/>
            <a:r>
              <a:rPr lang="ja-JP" altLang="en-US" b="1" u="sng" dirty="0">
                <a:latin typeface="Meiryo UI" panose="020B0604030504040204" pitchFamily="50" charset="-128"/>
                <a:ea typeface="Meiryo UI" panose="020B0604030504040204" pitchFamily="50" charset="-128"/>
              </a:rPr>
              <a:t>（２）気象情報（解説情報）に関するページ</a:t>
            </a:r>
            <a:r>
              <a:rPr lang="ja-JP" altLang="en-US"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pPr algn="just"/>
            <a:r>
              <a:rPr lang="ja-JP" altLang="en-US" sz="1400" b="1" dirty="0">
                <a:latin typeface="Meiryo UI" panose="020B0604030504040204" pitchFamily="50" charset="-128"/>
                <a:ea typeface="Meiryo UI" panose="020B0604030504040204" pitchFamily="50" charset="-128"/>
              </a:rPr>
              <a:t>　⑨気象防災速報・気象解説情報（メニュー分類）</a:t>
            </a:r>
          </a:p>
          <a:p>
            <a:pPr algn="just"/>
            <a:r>
              <a:rPr lang="ja-JP" altLang="en-US" sz="1400" b="1" dirty="0">
                <a:latin typeface="Meiryo UI" panose="020B0604030504040204" pitchFamily="50" charset="-128"/>
                <a:ea typeface="Meiryo UI" panose="020B0604030504040204" pitchFamily="50" charset="-128"/>
              </a:rPr>
              <a:t>　</a:t>
            </a:r>
            <a:r>
              <a:rPr lang="zh-TW" altLang="en-US" sz="1400" b="1" dirty="0">
                <a:latin typeface="Meiryo UI" panose="020B0604030504040204" pitchFamily="50" charset="-128"/>
                <a:ea typeface="Meiryo UI" panose="020B0604030504040204" pitchFamily="50" charset="-128"/>
              </a:rPr>
              <a:t>⑩気象防災速報</a:t>
            </a:r>
            <a:r>
              <a:rPr lang="ja-JP" altLang="en-US" sz="1400" b="1" dirty="0">
                <a:latin typeface="Meiryo UI" panose="020B0604030504040204" pitchFamily="50" charset="-128"/>
                <a:ea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rPr>
              <a:t>気象解説情報（地図表示）</a:t>
            </a:r>
            <a:r>
              <a:rPr lang="en-US" altLang="zh-TW" sz="1400" b="1" dirty="0">
                <a:solidFill>
                  <a:srgbClr val="FF0000"/>
                </a:solidFill>
                <a:latin typeface="Meiryo UI" panose="020B0604030504040204" pitchFamily="50" charset="-128"/>
                <a:ea typeface="Meiryo UI" panose="020B0604030504040204" pitchFamily="50" charset="-128"/>
              </a:rPr>
              <a:t>【</a:t>
            </a:r>
            <a:r>
              <a:rPr lang="zh-TW" altLang="en-US" sz="1400" b="1" dirty="0">
                <a:solidFill>
                  <a:srgbClr val="FF0000"/>
                </a:solidFill>
                <a:latin typeface="Meiryo UI" panose="020B0604030504040204" pitchFamily="50" charset="-128"/>
                <a:ea typeface="Meiryo UI" panose="020B0604030504040204" pitchFamily="50" charset="-128"/>
              </a:rPr>
              <a:t>新設</a:t>
            </a:r>
            <a:r>
              <a:rPr lang="en-US" altLang="zh-TW" sz="1400" b="1" dirty="0">
                <a:solidFill>
                  <a:srgbClr val="FF0000"/>
                </a:solidFill>
                <a:latin typeface="Meiryo UI" panose="020B0604030504040204" pitchFamily="50" charset="-128"/>
                <a:ea typeface="Meiryo UI" panose="020B0604030504040204" pitchFamily="50" charset="-128"/>
              </a:rPr>
              <a:t>】</a:t>
            </a:r>
          </a:p>
          <a:p>
            <a:pPr algn="just"/>
            <a:r>
              <a:rPr lang="ja-JP" altLang="en-US" sz="1400" b="1" dirty="0">
                <a:latin typeface="Meiryo UI" panose="020B0604030504040204" pitchFamily="50" charset="-128"/>
                <a:ea typeface="Meiryo UI" panose="020B0604030504040204" pitchFamily="50" charset="-128"/>
              </a:rPr>
              <a:t>　⑪気象解説情報・気象解説情報（全般・地方帳票）</a:t>
            </a:r>
            <a:r>
              <a:rPr lang="en-US" altLang="ja-JP" sz="1400" b="1" dirty="0">
                <a:solidFill>
                  <a:srgbClr val="FF0000"/>
                </a:solidFill>
                <a:latin typeface="Meiryo UI" panose="020B0604030504040204" pitchFamily="50" charset="-128"/>
                <a:ea typeface="Meiryo UI" panose="020B0604030504040204" pitchFamily="50" charset="-128"/>
              </a:rPr>
              <a:t>【</a:t>
            </a:r>
            <a:r>
              <a:rPr lang="ja-JP" altLang="en-US" sz="1400" b="1" dirty="0">
                <a:solidFill>
                  <a:srgbClr val="FF0000"/>
                </a:solidFill>
                <a:latin typeface="Meiryo UI" panose="020B0604030504040204" pitchFamily="50" charset="-128"/>
                <a:ea typeface="Meiryo UI" panose="020B0604030504040204" pitchFamily="50" charset="-128"/>
              </a:rPr>
              <a:t>新設</a:t>
            </a:r>
            <a:r>
              <a:rPr lang="en-US" altLang="ja-JP" sz="1400" b="1" dirty="0">
                <a:solidFill>
                  <a:srgbClr val="FF0000"/>
                </a:solidFill>
                <a:latin typeface="Meiryo UI" panose="020B0604030504040204" pitchFamily="50" charset="-128"/>
                <a:ea typeface="Meiryo UI" panose="020B0604030504040204" pitchFamily="50" charset="-128"/>
              </a:rPr>
              <a:t>】</a:t>
            </a:r>
          </a:p>
          <a:p>
            <a:pPr algn="just"/>
            <a:r>
              <a:rPr lang="ja-JP" altLang="en-US" sz="1400" b="1" dirty="0">
                <a:latin typeface="Meiryo UI" panose="020B0604030504040204" pitchFamily="50" charset="-128"/>
                <a:ea typeface="Meiryo UI" panose="020B0604030504040204" pitchFamily="50" charset="-128"/>
              </a:rPr>
              <a:t>　</a:t>
            </a:r>
            <a:r>
              <a:rPr lang="zh-TW" altLang="en-US" sz="1400" b="1" dirty="0">
                <a:latin typeface="Meiryo UI" panose="020B0604030504040204" pitchFamily="50" charset="-128"/>
                <a:ea typeface="Meiryo UI" panose="020B0604030504040204" pitchFamily="50" charset="-128"/>
              </a:rPr>
              <a:t>⑫気象防災速報</a:t>
            </a:r>
            <a:r>
              <a:rPr lang="ja-JP" altLang="en-US" sz="1400" b="1" dirty="0">
                <a:latin typeface="Meiryo UI" panose="020B0604030504040204" pitchFamily="50" charset="-128"/>
                <a:ea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rPr>
              <a:t>気象解説情報（都道府県帳票）</a:t>
            </a:r>
            <a:r>
              <a:rPr lang="en-US" altLang="zh-TW" sz="1400" b="1" dirty="0">
                <a:solidFill>
                  <a:srgbClr val="FF0000"/>
                </a:solidFill>
                <a:latin typeface="Meiryo UI" panose="020B0604030504040204" pitchFamily="50" charset="-128"/>
                <a:ea typeface="Meiryo UI" panose="020B0604030504040204" pitchFamily="50" charset="-128"/>
              </a:rPr>
              <a:t>【</a:t>
            </a:r>
            <a:r>
              <a:rPr lang="zh-TW" altLang="en-US" sz="1400" b="1" dirty="0">
                <a:solidFill>
                  <a:srgbClr val="FF0000"/>
                </a:solidFill>
                <a:latin typeface="Meiryo UI" panose="020B0604030504040204" pitchFamily="50" charset="-128"/>
                <a:ea typeface="Meiryo UI" panose="020B0604030504040204" pitchFamily="50" charset="-128"/>
              </a:rPr>
              <a:t>新設</a:t>
            </a:r>
            <a:r>
              <a:rPr lang="en-US" altLang="zh-TW" sz="1400" b="1" dirty="0">
                <a:solidFill>
                  <a:srgbClr val="FF0000"/>
                </a:solidFill>
                <a:latin typeface="Meiryo UI" panose="020B0604030504040204" pitchFamily="50" charset="-128"/>
                <a:ea typeface="Meiryo UI" panose="020B0604030504040204" pitchFamily="50" charset="-128"/>
              </a:rPr>
              <a:t>】</a:t>
            </a:r>
          </a:p>
          <a:p>
            <a:pPr algn="just"/>
            <a:endParaRPr lang="en-US" altLang="ja-JP" sz="1250" b="1" dirty="0">
              <a:latin typeface="Meiryo UI" panose="020B0604030504040204" pitchFamily="50" charset="-128"/>
              <a:ea typeface="Meiryo UI" panose="020B0604030504040204" pitchFamily="50" charset="-128"/>
            </a:endParaRPr>
          </a:p>
          <a:p>
            <a:pPr algn="just"/>
            <a:r>
              <a:rPr lang="ja-JP" altLang="en-US" b="1" u="sng" dirty="0">
                <a:latin typeface="Meiryo UI" panose="020B0604030504040204" pitchFamily="50" charset="-128"/>
                <a:ea typeface="Meiryo UI" panose="020B0604030504040204" pitchFamily="50" charset="-128"/>
              </a:rPr>
              <a:t>（３）各種情報を集約したページの改善</a:t>
            </a:r>
            <a:endParaRPr lang="en-US" altLang="ja-JP" b="1" u="sng" dirty="0">
              <a:latin typeface="Meiryo UI" panose="020B0604030504040204" pitchFamily="50" charset="-128"/>
              <a:ea typeface="Meiryo UI" panose="020B0604030504040204" pitchFamily="50" charset="-128"/>
            </a:endParaRPr>
          </a:p>
        </p:txBody>
      </p:sp>
      <p:sp>
        <p:nvSpPr>
          <p:cNvPr id="6" name="スライド番号プレースホルダー 2">
            <a:extLst>
              <a:ext uri="{FF2B5EF4-FFF2-40B4-BE49-F238E27FC236}">
                <a16:creationId xmlns:a16="http://schemas.microsoft.com/office/drawing/2014/main" id="{2A7339D4-5D64-EE41-A60A-F4894A6AE0C0}"/>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2</a:t>
            </a:fld>
            <a:endParaRPr lang="en-US" altLang="ja-JP"/>
          </a:p>
        </p:txBody>
      </p:sp>
    </p:spTree>
    <p:extLst>
      <p:ext uri="{BB962C8B-B14F-4D97-AF65-F5344CB8AC3E}">
        <p14:creationId xmlns:p14="http://schemas.microsoft.com/office/powerpoint/2010/main" val="2494538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AD235-E8C3-2667-061D-E568C3CA69A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A0F16B5-653C-B226-FC08-8A82E72C466F}"/>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（１）警戒レベル相当情報の体系整理を踏まえた改善</a:t>
            </a:r>
          </a:p>
        </p:txBody>
      </p:sp>
      <p:sp>
        <p:nvSpPr>
          <p:cNvPr id="6" name="テキスト ボックス 5">
            <a:extLst>
              <a:ext uri="{FF2B5EF4-FFF2-40B4-BE49-F238E27FC236}">
                <a16:creationId xmlns:a16="http://schemas.microsoft.com/office/drawing/2014/main" id="{A0098C91-0704-C6E1-63E9-0C9F7309E914}"/>
              </a:ext>
            </a:extLst>
          </p:cNvPr>
          <p:cNvSpPr txBox="1"/>
          <p:nvPr/>
        </p:nvSpPr>
        <p:spPr>
          <a:xfrm>
            <a:off x="714086" y="1023421"/>
            <a:ext cx="6210300" cy="5293757"/>
          </a:xfrm>
          <a:prstGeom prst="rect">
            <a:avLst/>
          </a:prstGeom>
          <a:noFill/>
        </p:spPr>
        <p:txBody>
          <a:bodyPr wrap="square">
            <a:spAutoFit/>
          </a:bodyPr>
          <a:lstStyle/>
          <a:p>
            <a:pPr algn="just"/>
            <a:r>
              <a:rPr lang="ja-JP" altLang="en-US" sz="2000" b="1" dirty="0">
                <a:latin typeface="Meiryo UI" panose="020B0604030504040204" pitchFamily="50" charset="-128"/>
                <a:ea typeface="Meiryo UI" panose="020B0604030504040204" pitchFamily="50" charset="-128"/>
              </a:rPr>
              <a:t>　①気象警報・注意報</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rPr>
              <a:t>．地図表示</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．全国・地方予報区帳票</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3.</a:t>
            </a:r>
            <a:r>
              <a:rPr lang="ja-JP" altLang="en-US" sz="2000" b="1" dirty="0">
                <a:latin typeface="Meiryo UI" panose="020B0604030504040204" pitchFamily="50" charset="-128"/>
                <a:ea typeface="Meiryo UI" panose="020B0604030504040204" pitchFamily="50" charset="-128"/>
              </a:rPr>
              <a:t>　都道府県帳票</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4.</a:t>
            </a:r>
            <a:r>
              <a:rPr lang="ja-JP" altLang="en-US" sz="2000" b="1" dirty="0">
                <a:latin typeface="Meiryo UI" panose="020B0604030504040204" pitchFamily="50" charset="-128"/>
                <a:ea typeface="Meiryo UI" panose="020B0604030504040204" pitchFamily="50" charset="-128"/>
              </a:rPr>
              <a:t>　市町村帳票 </a:t>
            </a:r>
          </a:p>
          <a:p>
            <a:pPr algn="just"/>
            <a:r>
              <a:rPr lang="ja-JP" altLang="en-US" sz="2000" b="1" dirty="0">
                <a:latin typeface="Meiryo UI" panose="020B0604030504040204" pitchFamily="50" charset="-128"/>
                <a:ea typeface="Meiryo UI" panose="020B0604030504040204" pitchFamily="50" charset="-128"/>
              </a:rPr>
              <a:t>　②時系列情報（明日までの警報等の見通し）</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新設</a:t>
            </a:r>
            <a:r>
              <a:rPr lang="en-US" altLang="ja-JP" sz="2000" b="1" dirty="0">
                <a:solidFill>
                  <a:srgbClr val="FF0000"/>
                </a:solidFill>
                <a:latin typeface="Meiryo UI" panose="020B0604030504040204" pitchFamily="50" charset="-128"/>
                <a:ea typeface="Meiryo UI" panose="020B0604030504040204" pitchFamily="50" charset="-128"/>
              </a:rPr>
              <a:t>】</a:t>
            </a:r>
          </a:p>
          <a:p>
            <a:pPr algn="just"/>
            <a:r>
              <a:rPr lang="ja-JP" altLang="en-US" sz="2000" b="1" dirty="0">
                <a:latin typeface="Meiryo UI" panose="020B0604030504040204" pitchFamily="50" charset="-128"/>
                <a:ea typeface="Meiryo UI" panose="020B0604030504040204" pitchFamily="50" charset="-128"/>
              </a:rPr>
              <a:t>　③早期注意情報（警報級の可能性）</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rPr>
              <a:t>．地図表示</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　全国・地方予報区帳票</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3.</a:t>
            </a:r>
            <a:r>
              <a:rPr lang="ja-JP" altLang="en-US" sz="2000" b="1" dirty="0">
                <a:latin typeface="Meiryo UI" panose="020B0604030504040204" pitchFamily="50" charset="-128"/>
                <a:ea typeface="Meiryo UI" panose="020B0604030504040204" pitchFamily="50" charset="-128"/>
              </a:rPr>
              <a:t>　都道府県・市町村帳票</a:t>
            </a:r>
          </a:p>
          <a:p>
            <a:pPr algn="just"/>
            <a:r>
              <a:rPr lang="ja-JP" altLang="en-US" sz="2000" b="1" dirty="0">
                <a:latin typeface="Meiryo UI" panose="020B0604030504040204" pitchFamily="50" charset="-128"/>
                <a:ea typeface="Meiryo UI" panose="020B0604030504040204" pitchFamily="50" charset="-128"/>
              </a:rPr>
              <a:t>　④指定河川洪水予報</a:t>
            </a:r>
          </a:p>
          <a:p>
            <a:pPr algn="just"/>
            <a:r>
              <a:rPr lang="ja-JP" altLang="en-US" sz="2000" b="1" dirty="0">
                <a:latin typeface="Meiryo UI" panose="020B0604030504040204" pitchFamily="50" charset="-128"/>
                <a:ea typeface="Meiryo UI" panose="020B0604030504040204" pitchFamily="50" charset="-128"/>
              </a:rPr>
              <a:t>　⑤流域雨量指数の予測値</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1</a:t>
            </a:r>
            <a:r>
              <a:rPr lang="ja-JP" altLang="en-US" sz="2000" b="1" dirty="0">
                <a:latin typeface="Meiryo UI" panose="020B0604030504040204" pitchFamily="50" charset="-128"/>
                <a:ea typeface="Meiryo UI" panose="020B0604030504040204" pitchFamily="50" charset="-128"/>
              </a:rPr>
              <a:t>．帳票</a:t>
            </a:r>
          </a:p>
          <a:p>
            <a:pPr algn="just"/>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　グラフ</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新設</a:t>
            </a:r>
            <a:r>
              <a:rPr lang="en-US" altLang="ja-JP" sz="2000" b="1" dirty="0">
                <a:solidFill>
                  <a:srgbClr val="FF0000"/>
                </a:solidFill>
                <a:latin typeface="Meiryo UI" panose="020B0604030504040204" pitchFamily="50" charset="-128"/>
                <a:ea typeface="Meiryo UI" panose="020B0604030504040204" pitchFamily="50" charset="-128"/>
              </a:rPr>
              <a:t>】</a:t>
            </a:r>
          </a:p>
          <a:p>
            <a:pPr algn="just"/>
            <a:r>
              <a:rPr lang="ja-JP" altLang="en-US" sz="2000" b="1" dirty="0">
                <a:latin typeface="Meiryo UI" panose="020B0604030504040204" pitchFamily="50" charset="-128"/>
                <a:ea typeface="Meiryo UI" panose="020B0604030504040204" pitchFamily="50" charset="-128"/>
              </a:rPr>
              <a:t>　⑥大雨・洪水キキクル</a:t>
            </a:r>
          </a:p>
          <a:p>
            <a:pPr algn="just"/>
            <a:r>
              <a:rPr lang="ja-JP" altLang="en-US" sz="2000" b="1" dirty="0">
                <a:latin typeface="Meiryo UI" panose="020B0604030504040204" pitchFamily="50" charset="-128"/>
                <a:ea typeface="Meiryo UI" panose="020B0604030504040204" pitchFamily="50" charset="-128"/>
              </a:rPr>
              <a:t>　⑦指定海岸高潮予報</a:t>
            </a:r>
            <a:r>
              <a:rPr lang="en-US" altLang="ja-JP" sz="2000" b="1" dirty="0">
                <a:solidFill>
                  <a:srgbClr val="FF0000"/>
                </a:solidFill>
                <a:latin typeface="Meiryo UI" panose="020B0604030504040204" pitchFamily="50" charset="-128"/>
                <a:ea typeface="Meiryo UI" panose="020B0604030504040204" pitchFamily="50" charset="-128"/>
              </a:rPr>
              <a:t>【</a:t>
            </a:r>
            <a:r>
              <a:rPr lang="ja-JP" altLang="en-US" sz="2000" b="1" dirty="0">
                <a:solidFill>
                  <a:srgbClr val="FF0000"/>
                </a:solidFill>
                <a:latin typeface="Meiryo UI" panose="020B0604030504040204" pitchFamily="50" charset="-128"/>
                <a:ea typeface="Meiryo UI" panose="020B0604030504040204" pitchFamily="50" charset="-128"/>
              </a:rPr>
              <a:t>新設</a:t>
            </a:r>
            <a:r>
              <a:rPr lang="en-US" altLang="ja-JP" sz="2000" b="1" dirty="0">
                <a:solidFill>
                  <a:srgbClr val="FF0000"/>
                </a:solidFill>
                <a:latin typeface="Meiryo UI" panose="020B0604030504040204" pitchFamily="50" charset="-128"/>
                <a:ea typeface="Meiryo UI" panose="020B0604030504040204" pitchFamily="50" charset="-128"/>
              </a:rPr>
              <a:t>】</a:t>
            </a:r>
          </a:p>
          <a:p>
            <a:pPr algn="just"/>
            <a:r>
              <a:rPr lang="ja-JP" altLang="en-US" sz="2000" b="1" dirty="0">
                <a:latin typeface="Meiryo UI" panose="020B0604030504040204" pitchFamily="50" charset="-128"/>
                <a:ea typeface="Meiryo UI" panose="020B0604030504040204" pitchFamily="50" charset="-128"/>
              </a:rPr>
              <a:t>　⑧潮位観測情報</a:t>
            </a:r>
          </a:p>
        </p:txBody>
      </p:sp>
      <p:sp>
        <p:nvSpPr>
          <p:cNvPr id="4" name="スライド番号プレースホルダー 2">
            <a:extLst>
              <a:ext uri="{FF2B5EF4-FFF2-40B4-BE49-F238E27FC236}">
                <a16:creationId xmlns:a16="http://schemas.microsoft.com/office/drawing/2014/main" id="{B7053305-8F73-BF9D-C375-8DC3FDBDEA4D}"/>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3</a:t>
            </a:fld>
            <a:endParaRPr lang="en-US" altLang="ja-JP"/>
          </a:p>
        </p:txBody>
      </p:sp>
    </p:spTree>
    <p:extLst>
      <p:ext uri="{BB962C8B-B14F-4D97-AF65-F5344CB8AC3E}">
        <p14:creationId xmlns:p14="http://schemas.microsoft.com/office/powerpoint/2010/main" val="15728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38ED-249B-8FDA-FC41-BFDF4C553D9C}"/>
            </a:ext>
          </a:extLst>
        </p:cNvPr>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79C65E4B-CD1E-EA15-C028-27E2735F5F8F}"/>
              </a:ext>
            </a:extLst>
          </p:cNvPr>
          <p:cNvSpPr/>
          <p:nvPr/>
        </p:nvSpPr>
        <p:spPr>
          <a:xfrm>
            <a:off x="4664905" y="2219325"/>
            <a:ext cx="4192768" cy="423862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3" name="テキスト ボックス 32">
            <a:extLst>
              <a:ext uri="{FF2B5EF4-FFF2-40B4-BE49-F238E27FC236}">
                <a16:creationId xmlns:a16="http://schemas.microsoft.com/office/drawing/2014/main" id="{3A416928-53AD-3AED-94A4-47D08C0DF3B0}"/>
              </a:ext>
            </a:extLst>
          </p:cNvPr>
          <p:cNvSpPr txBox="1"/>
          <p:nvPr/>
        </p:nvSpPr>
        <p:spPr>
          <a:xfrm>
            <a:off x="4664905" y="2219325"/>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5" name="図 4">
            <a:extLst>
              <a:ext uri="{FF2B5EF4-FFF2-40B4-BE49-F238E27FC236}">
                <a16:creationId xmlns:a16="http://schemas.microsoft.com/office/drawing/2014/main" id="{1494EB46-A256-9697-AEDE-2E7D79632490}"/>
              </a:ext>
            </a:extLst>
          </p:cNvPr>
          <p:cNvPicPr>
            <a:picLocks noChangeAspect="1"/>
          </p:cNvPicPr>
          <p:nvPr/>
        </p:nvPicPr>
        <p:blipFill>
          <a:blip r:embed="rId2"/>
          <a:stretch>
            <a:fillRect/>
          </a:stretch>
        </p:blipFill>
        <p:spPr>
          <a:xfrm>
            <a:off x="4910721" y="2612867"/>
            <a:ext cx="3702335" cy="3386631"/>
          </a:xfrm>
          <a:prstGeom prst="rect">
            <a:avLst/>
          </a:prstGeom>
        </p:spPr>
      </p:pic>
      <p:sp>
        <p:nvSpPr>
          <p:cNvPr id="30" name="正方形/長方形 29">
            <a:extLst>
              <a:ext uri="{FF2B5EF4-FFF2-40B4-BE49-F238E27FC236}">
                <a16:creationId xmlns:a16="http://schemas.microsoft.com/office/drawing/2014/main" id="{A0249538-155D-E344-F0BF-AEA2CCDB8827}"/>
              </a:ext>
            </a:extLst>
          </p:cNvPr>
          <p:cNvSpPr/>
          <p:nvPr/>
        </p:nvSpPr>
        <p:spPr>
          <a:xfrm>
            <a:off x="298312" y="2219325"/>
            <a:ext cx="4073364" cy="42386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3" name="テキスト ボックス 22">
            <a:extLst>
              <a:ext uri="{FF2B5EF4-FFF2-40B4-BE49-F238E27FC236}">
                <a16:creationId xmlns:a16="http://schemas.microsoft.com/office/drawing/2014/main" id="{4FA9AE2A-01F7-8CEB-92FE-DEA04E2BC886}"/>
              </a:ext>
            </a:extLst>
          </p:cNvPr>
          <p:cNvSpPr txBox="1"/>
          <p:nvPr/>
        </p:nvSpPr>
        <p:spPr>
          <a:xfrm>
            <a:off x="298611" y="715439"/>
            <a:ext cx="8546778" cy="1169551"/>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要素を変更。なお、要素の表示順序は図のとおりで固定とする。氾濫については、河川ごとの情報から関連する地域を紐づけてレベルに応じて着色する。</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凡例を変更。なお、警戒レベル相当情報以外の特別警報も黒に変更する。</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時間帯別の警報等の状況（予想）の表示は廃止。なお、同等の情報は時系列情報（明日までの警報等の見通し）で確認可能。</a:t>
            </a:r>
          </a:p>
        </p:txBody>
      </p:sp>
      <p:sp>
        <p:nvSpPr>
          <p:cNvPr id="2" name="タイトル 1">
            <a:extLst>
              <a:ext uri="{FF2B5EF4-FFF2-40B4-BE49-F238E27FC236}">
                <a16:creationId xmlns:a16="http://schemas.microsoft.com/office/drawing/2014/main" id="{58A329C9-6E29-000B-655A-8DD489D2DAE0}"/>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①</a:t>
            </a:r>
            <a:r>
              <a:rPr lang="en-US" altLang="ja-JP" sz="2400" kern="0" dirty="0"/>
              <a:t>-1</a:t>
            </a:r>
            <a:r>
              <a:rPr lang="ja-JP" altLang="en-US" sz="2400" kern="0" dirty="0"/>
              <a:t>　気象警報・注意報（地図表示）</a:t>
            </a:r>
          </a:p>
        </p:txBody>
      </p:sp>
      <p:grpSp>
        <p:nvGrpSpPr>
          <p:cNvPr id="6" name="グループ化 5">
            <a:extLst>
              <a:ext uri="{FF2B5EF4-FFF2-40B4-BE49-F238E27FC236}">
                <a16:creationId xmlns:a16="http://schemas.microsoft.com/office/drawing/2014/main" id="{6FCDAEF6-DD1A-FEB9-EA5B-E22030E284B4}"/>
              </a:ext>
            </a:extLst>
          </p:cNvPr>
          <p:cNvGrpSpPr/>
          <p:nvPr/>
        </p:nvGrpSpPr>
        <p:grpSpPr>
          <a:xfrm>
            <a:off x="591541" y="2612867"/>
            <a:ext cx="3560617" cy="3386631"/>
            <a:chOff x="1547144" y="620192"/>
            <a:chExt cx="6811712" cy="6110807"/>
          </a:xfrm>
        </p:grpSpPr>
        <p:pic>
          <p:nvPicPr>
            <p:cNvPr id="7" name="図 6">
              <a:extLst>
                <a:ext uri="{FF2B5EF4-FFF2-40B4-BE49-F238E27FC236}">
                  <a16:creationId xmlns:a16="http://schemas.microsoft.com/office/drawing/2014/main" id="{4047292D-1DA3-B777-AE4D-EA029495F972}"/>
                </a:ext>
              </a:extLst>
            </p:cNvPr>
            <p:cNvPicPr>
              <a:picLocks noChangeAspect="1"/>
            </p:cNvPicPr>
            <p:nvPr/>
          </p:nvPicPr>
          <p:blipFill>
            <a:blip r:embed="rId3"/>
            <a:stretch>
              <a:fillRect/>
            </a:stretch>
          </p:blipFill>
          <p:spPr>
            <a:xfrm>
              <a:off x="1547144" y="620192"/>
              <a:ext cx="6811712" cy="6110807"/>
            </a:xfrm>
            <a:prstGeom prst="rect">
              <a:avLst/>
            </a:prstGeom>
          </p:spPr>
        </p:pic>
        <p:pic>
          <p:nvPicPr>
            <p:cNvPr id="8" name="図 7">
              <a:extLst>
                <a:ext uri="{FF2B5EF4-FFF2-40B4-BE49-F238E27FC236}">
                  <a16:creationId xmlns:a16="http://schemas.microsoft.com/office/drawing/2014/main" id="{3AF0A111-EEDA-2BBA-C621-8F52E6E46922}"/>
                </a:ext>
              </a:extLst>
            </p:cNvPr>
            <p:cNvPicPr>
              <a:picLocks noChangeAspect="1"/>
            </p:cNvPicPr>
            <p:nvPr/>
          </p:nvPicPr>
          <p:blipFill rotWithShape="1">
            <a:blip r:embed="rId3"/>
            <a:srcRect l="74890" t="40959" r="1478" b="32075"/>
            <a:stretch/>
          </p:blipFill>
          <p:spPr>
            <a:xfrm>
              <a:off x="6654499" y="4867276"/>
              <a:ext cx="1704357" cy="1352550"/>
            </a:xfrm>
            <a:prstGeom prst="rect">
              <a:avLst/>
            </a:prstGeom>
          </p:spPr>
        </p:pic>
        <p:pic>
          <p:nvPicPr>
            <p:cNvPr id="9" name="図 8">
              <a:extLst>
                <a:ext uri="{FF2B5EF4-FFF2-40B4-BE49-F238E27FC236}">
                  <a16:creationId xmlns:a16="http://schemas.microsoft.com/office/drawing/2014/main" id="{8A30E84A-662A-9661-4902-29281EF0BC85}"/>
                </a:ext>
              </a:extLst>
            </p:cNvPr>
            <p:cNvPicPr>
              <a:picLocks noChangeAspect="1"/>
            </p:cNvPicPr>
            <p:nvPr/>
          </p:nvPicPr>
          <p:blipFill rotWithShape="1">
            <a:blip r:embed="rId4"/>
            <a:srcRect t="13946" r="10395" b="6297"/>
            <a:stretch/>
          </p:blipFill>
          <p:spPr>
            <a:xfrm>
              <a:off x="5507244" y="5524500"/>
              <a:ext cx="2736856" cy="695326"/>
            </a:xfrm>
            <a:prstGeom prst="rect">
              <a:avLst/>
            </a:prstGeom>
          </p:spPr>
        </p:pic>
      </p:grpSp>
      <p:sp>
        <p:nvSpPr>
          <p:cNvPr id="14" name="テキスト ボックス 13">
            <a:extLst>
              <a:ext uri="{FF2B5EF4-FFF2-40B4-BE49-F238E27FC236}">
                <a16:creationId xmlns:a16="http://schemas.microsoft.com/office/drawing/2014/main" id="{1B39175D-9D5F-2AC2-4904-102FCF600D33}"/>
              </a:ext>
            </a:extLst>
          </p:cNvPr>
          <p:cNvSpPr txBox="1"/>
          <p:nvPr/>
        </p:nvSpPr>
        <p:spPr>
          <a:xfrm>
            <a:off x="298313" y="2219325"/>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4" name="楕円 3">
            <a:extLst>
              <a:ext uri="{FF2B5EF4-FFF2-40B4-BE49-F238E27FC236}">
                <a16:creationId xmlns:a16="http://schemas.microsoft.com/office/drawing/2014/main" id="{47E516C9-4529-6237-4202-E1B1207B03B0}"/>
              </a:ext>
            </a:extLst>
          </p:cNvPr>
          <p:cNvSpPr/>
          <p:nvPr/>
        </p:nvSpPr>
        <p:spPr>
          <a:xfrm>
            <a:off x="829518" y="3015759"/>
            <a:ext cx="286782" cy="222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pic>
        <p:nvPicPr>
          <p:cNvPr id="28" name="図 27">
            <a:extLst>
              <a:ext uri="{FF2B5EF4-FFF2-40B4-BE49-F238E27FC236}">
                <a16:creationId xmlns:a16="http://schemas.microsoft.com/office/drawing/2014/main" id="{8839A9ED-C043-7F87-4716-E3D07A2DB93F}"/>
              </a:ext>
            </a:extLst>
          </p:cNvPr>
          <p:cNvPicPr>
            <a:picLocks noChangeAspect="1"/>
          </p:cNvPicPr>
          <p:nvPr/>
        </p:nvPicPr>
        <p:blipFill>
          <a:blip r:embed="rId5"/>
          <a:srcRect r="62456"/>
          <a:stretch/>
        </p:blipFill>
        <p:spPr>
          <a:xfrm>
            <a:off x="5798899" y="3300355"/>
            <a:ext cx="846563" cy="2968620"/>
          </a:xfrm>
          <a:prstGeom prst="rect">
            <a:avLst/>
          </a:prstGeom>
          <a:ln w="38100">
            <a:solidFill>
              <a:srgbClr val="FF0000"/>
            </a:solidFill>
          </a:ln>
        </p:spPr>
      </p:pic>
      <p:sp>
        <p:nvSpPr>
          <p:cNvPr id="24" name="正方形/長方形 23">
            <a:extLst>
              <a:ext uri="{FF2B5EF4-FFF2-40B4-BE49-F238E27FC236}">
                <a16:creationId xmlns:a16="http://schemas.microsoft.com/office/drawing/2014/main" id="{25F50AB4-5105-B117-1F78-B3864F701F3B}"/>
              </a:ext>
            </a:extLst>
          </p:cNvPr>
          <p:cNvSpPr/>
          <p:nvPr/>
        </p:nvSpPr>
        <p:spPr>
          <a:xfrm>
            <a:off x="7620798" y="5132666"/>
            <a:ext cx="950711" cy="5009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1" name="二等辺三角形 30">
            <a:extLst>
              <a:ext uri="{FF2B5EF4-FFF2-40B4-BE49-F238E27FC236}">
                <a16:creationId xmlns:a16="http://schemas.microsoft.com/office/drawing/2014/main" id="{8B3A8975-1EAB-CDEC-3044-EF743BF2D2D0}"/>
              </a:ext>
            </a:extLst>
          </p:cNvPr>
          <p:cNvSpPr/>
          <p:nvPr/>
        </p:nvSpPr>
        <p:spPr>
          <a:xfrm rot="5400000">
            <a:off x="3886819" y="4273576"/>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6" name="正方形/長方形 35">
            <a:extLst>
              <a:ext uri="{FF2B5EF4-FFF2-40B4-BE49-F238E27FC236}">
                <a16:creationId xmlns:a16="http://schemas.microsoft.com/office/drawing/2014/main" id="{94DA4141-B2AE-24C9-CAD4-9F5784B7E7E7}"/>
              </a:ext>
            </a:extLst>
          </p:cNvPr>
          <p:cNvSpPr/>
          <p:nvPr/>
        </p:nvSpPr>
        <p:spPr>
          <a:xfrm>
            <a:off x="6927152" y="2626234"/>
            <a:ext cx="1445324" cy="235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cxnSp>
        <p:nvCxnSpPr>
          <p:cNvPr id="38" name="直線矢印コネクタ 37">
            <a:extLst>
              <a:ext uri="{FF2B5EF4-FFF2-40B4-BE49-F238E27FC236}">
                <a16:creationId xmlns:a16="http://schemas.microsoft.com/office/drawing/2014/main" id="{4F0D55A7-EF7F-0615-53AA-41EAE92360EC}"/>
              </a:ext>
            </a:extLst>
          </p:cNvPr>
          <p:cNvCxnSpPr>
            <a:cxnSpLocks/>
          </p:cNvCxnSpPr>
          <p:nvPr/>
        </p:nvCxnSpPr>
        <p:spPr>
          <a:xfrm flipH="1">
            <a:off x="6653420" y="2862201"/>
            <a:ext cx="469774" cy="4381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470E3B42-292D-DF45-5202-2500BFADEED3}"/>
              </a:ext>
            </a:extLst>
          </p:cNvPr>
          <p:cNvSpPr/>
          <p:nvPr/>
        </p:nvSpPr>
        <p:spPr>
          <a:xfrm>
            <a:off x="6835194" y="2349305"/>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sp>
        <p:nvSpPr>
          <p:cNvPr id="39" name="楕円 38">
            <a:extLst>
              <a:ext uri="{FF2B5EF4-FFF2-40B4-BE49-F238E27FC236}">
                <a16:creationId xmlns:a16="http://schemas.microsoft.com/office/drawing/2014/main" id="{EF6D4346-62A3-1BDC-8935-BAEBA0CD4C99}"/>
              </a:ext>
            </a:extLst>
          </p:cNvPr>
          <p:cNvSpPr/>
          <p:nvPr/>
        </p:nvSpPr>
        <p:spPr>
          <a:xfrm>
            <a:off x="7361814" y="493128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rgbClr val="FF0000"/>
                </a:solidFill>
              </a:rPr>
              <a:t>ｂ</a:t>
            </a:r>
            <a:endParaRPr kumimoji="1" lang="ja-JP" altLang="en-US" sz="1600" dirty="0">
              <a:solidFill>
                <a:srgbClr val="FF0000"/>
              </a:solidFill>
            </a:endParaRPr>
          </a:p>
        </p:txBody>
      </p:sp>
      <p:sp>
        <p:nvSpPr>
          <p:cNvPr id="40" name="楕円 39">
            <a:extLst>
              <a:ext uri="{FF2B5EF4-FFF2-40B4-BE49-F238E27FC236}">
                <a16:creationId xmlns:a16="http://schemas.microsoft.com/office/drawing/2014/main" id="{B9E50A58-E572-D4AA-9EC3-689B46ABF553}"/>
              </a:ext>
            </a:extLst>
          </p:cNvPr>
          <p:cNvSpPr/>
          <p:nvPr/>
        </p:nvSpPr>
        <p:spPr>
          <a:xfrm>
            <a:off x="972301" y="3180816"/>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rgbClr val="FF0000"/>
                </a:solidFill>
              </a:rPr>
              <a:t>ｃ</a:t>
            </a:r>
          </a:p>
        </p:txBody>
      </p:sp>
      <p:sp>
        <p:nvSpPr>
          <p:cNvPr id="41" name="スライド番号プレースホルダー 2">
            <a:extLst>
              <a:ext uri="{FF2B5EF4-FFF2-40B4-BE49-F238E27FC236}">
                <a16:creationId xmlns:a16="http://schemas.microsoft.com/office/drawing/2014/main" id="{71748B3A-A03D-E062-E939-BFFDC496A9A1}"/>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4</a:t>
            </a:fld>
            <a:endParaRPr lang="en-US" altLang="ja-JP"/>
          </a:p>
        </p:txBody>
      </p:sp>
    </p:spTree>
    <p:extLst>
      <p:ext uri="{BB962C8B-B14F-4D97-AF65-F5344CB8AC3E}">
        <p14:creationId xmlns:p14="http://schemas.microsoft.com/office/powerpoint/2010/main" val="516114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A037-47D5-26FF-32ED-21748E0B274D}"/>
            </a:ext>
          </a:extLst>
        </p:cNvPr>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73D046F9-2435-C2E8-5AB7-2DB328B74DAA}"/>
              </a:ext>
            </a:extLst>
          </p:cNvPr>
          <p:cNvSpPr/>
          <p:nvPr/>
        </p:nvSpPr>
        <p:spPr>
          <a:xfrm>
            <a:off x="4664904" y="1977595"/>
            <a:ext cx="4300187" cy="456247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3" name="テキスト ボックス 32">
            <a:extLst>
              <a:ext uri="{FF2B5EF4-FFF2-40B4-BE49-F238E27FC236}">
                <a16:creationId xmlns:a16="http://schemas.microsoft.com/office/drawing/2014/main" id="{D41083E7-5914-9653-073D-B95499D9AF70}"/>
              </a:ext>
            </a:extLst>
          </p:cNvPr>
          <p:cNvSpPr txBox="1"/>
          <p:nvPr/>
        </p:nvSpPr>
        <p:spPr>
          <a:xfrm>
            <a:off x="4664905" y="1977595"/>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6" name="図 5" descr="グラフィカル ユーザー インターフェイス&#10;&#10;AI によって生成されたコンテンツは間違っている可能性があります。">
            <a:extLst>
              <a:ext uri="{FF2B5EF4-FFF2-40B4-BE49-F238E27FC236}">
                <a16:creationId xmlns:a16="http://schemas.microsoft.com/office/drawing/2014/main" id="{2B7C6A53-4DFC-B098-938A-CEB12302A6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49319" y="2344728"/>
            <a:ext cx="3849615" cy="3868930"/>
          </a:xfrm>
          <a:prstGeom prst="rect">
            <a:avLst/>
          </a:prstGeom>
        </p:spPr>
      </p:pic>
      <p:sp>
        <p:nvSpPr>
          <p:cNvPr id="30" name="正方形/長方形 29">
            <a:extLst>
              <a:ext uri="{FF2B5EF4-FFF2-40B4-BE49-F238E27FC236}">
                <a16:creationId xmlns:a16="http://schemas.microsoft.com/office/drawing/2014/main" id="{3209543B-9C13-8537-BED9-F7F82AAB24B8}"/>
              </a:ext>
            </a:extLst>
          </p:cNvPr>
          <p:cNvSpPr/>
          <p:nvPr/>
        </p:nvSpPr>
        <p:spPr>
          <a:xfrm>
            <a:off x="178908" y="1977595"/>
            <a:ext cx="4192768" cy="4562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3" name="テキスト ボックス 22">
            <a:extLst>
              <a:ext uri="{FF2B5EF4-FFF2-40B4-BE49-F238E27FC236}">
                <a16:creationId xmlns:a16="http://schemas.microsoft.com/office/drawing/2014/main" id="{755C480A-2B29-7E7C-D1AF-C23363CDAF48}"/>
              </a:ext>
            </a:extLst>
          </p:cNvPr>
          <p:cNvSpPr txBox="1"/>
          <p:nvPr/>
        </p:nvSpPr>
        <p:spPr>
          <a:xfrm>
            <a:off x="178908" y="715439"/>
            <a:ext cx="8786183" cy="738664"/>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要素を変更。なお、要素の表示順序は地図表示の選択順と同じで固定とする。</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一次細分区域内の最大レベルを表示。なお、氾濫も河川ごとの情報から関連する一次細分区域を紐づけて、域内の最大レベルを表示する。また、高潮は、域内の高潮予報海岸とそれ以外に発表されている情報の最大レベルを表示する。</a:t>
            </a:r>
            <a:endParaRPr lang="en-US" altLang="ja-JP" sz="1400" dirty="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BAA3163-5EA6-1C49-D010-2B6136F9466B}"/>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①</a:t>
            </a:r>
            <a:r>
              <a:rPr lang="en-US" altLang="ja-JP" sz="2400" kern="0" dirty="0"/>
              <a:t>-2</a:t>
            </a:r>
            <a:r>
              <a:rPr lang="ja-JP" altLang="en-US" sz="2400" kern="0" dirty="0"/>
              <a:t>　気象警報・注意報（全国・地方予報区帳票）</a:t>
            </a:r>
          </a:p>
        </p:txBody>
      </p:sp>
      <p:sp>
        <p:nvSpPr>
          <p:cNvPr id="14" name="テキスト ボックス 13">
            <a:extLst>
              <a:ext uri="{FF2B5EF4-FFF2-40B4-BE49-F238E27FC236}">
                <a16:creationId xmlns:a16="http://schemas.microsoft.com/office/drawing/2014/main" id="{63BCFF89-16AD-9C08-C72C-41A48EAD5AF0}"/>
              </a:ext>
            </a:extLst>
          </p:cNvPr>
          <p:cNvSpPr txBox="1"/>
          <p:nvPr/>
        </p:nvSpPr>
        <p:spPr>
          <a:xfrm>
            <a:off x="298313" y="1977595"/>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4" name="楕円 3">
            <a:extLst>
              <a:ext uri="{FF2B5EF4-FFF2-40B4-BE49-F238E27FC236}">
                <a16:creationId xmlns:a16="http://schemas.microsoft.com/office/drawing/2014/main" id="{CD32FB45-DBBD-BA40-1AAA-551D3713CC83}"/>
              </a:ext>
            </a:extLst>
          </p:cNvPr>
          <p:cNvSpPr/>
          <p:nvPr/>
        </p:nvSpPr>
        <p:spPr>
          <a:xfrm>
            <a:off x="829518" y="2774029"/>
            <a:ext cx="286782" cy="2227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4" name="正方形/長方形 23">
            <a:extLst>
              <a:ext uri="{FF2B5EF4-FFF2-40B4-BE49-F238E27FC236}">
                <a16:creationId xmlns:a16="http://schemas.microsoft.com/office/drawing/2014/main" id="{9F1CBBDD-F1B2-ABDE-31F6-D95E7E89698B}"/>
              </a:ext>
            </a:extLst>
          </p:cNvPr>
          <p:cNvSpPr/>
          <p:nvPr/>
        </p:nvSpPr>
        <p:spPr>
          <a:xfrm>
            <a:off x="5767386" y="3005656"/>
            <a:ext cx="900000" cy="3179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1" name="二等辺三角形 30">
            <a:extLst>
              <a:ext uri="{FF2B5EF4-FFF2-40B4-BE49-F238E27FC236}">
                <a16:creationId xmlns:a16="http://schemas.microsoft.com/office/drawing/2014/main" id="{550F16D5-F5DD-EBB6-70C7-52C09016896A}"/>
              </a:ext>
            </a:extLst>
          </p:cNvPr>
          <p:cNvSpPr/>
          <p:nvPr/>
        </p:nvSpPr>
        <p:spPr>
          <a:xfrm rot="5400000">
            <a:off x="3887410" y="3957367"/>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36" name="正方形/長方形 35">
            <a:extLst>
              <a:ext uri="{FF2B5EF4-FFF2-40B4-BE49-F238E27FC236}">
                <a16:creationId xmlns:a16="http://schemas.microsoft.com/office/drawing/2014/main" id="{CF245E3E-812B-AC3F-48E2-D692D1B1F10E}"/>
              </a:ext>
            </a:extLst>
          </p:cNvPr>
          <p:cNvSpPr/>
          <p:nvPr/>
        </p:nvSpPr>
        <p:spPr>
          <a:xfrm>
            <a:off x="5767387" y="2828175"/>
            <a:ext cx="900000" cy="1685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25" name="楕円 24">
            <a:extLst>
              <a:ext uri="{FF2B5EF4-FFF2-40B4-BE49-F238E27FC236}">
                <a16:creationId xmlns:a16="http://schemas.microsoft.com/office/drawing/2014/main" id="{515C3035-2211-41F4-3C98-FC4757A41280}"/>
              </a:ext>
            </a:extLst>
          </p:cNvPr>
          <p:cNvSpPr/>
          <p:nvPr/>
        </p:nvSpPr>
        <p:spPr>
          <a:xfrm>
            <a:off x="5476773" y="2634305"/>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sp>
        <p:nvSpPr>
          <p:cNvPr id="39" name="楕円 38">
            <a:extLst>
              <a:ext uri="{FF2B5EF4-FFF2-40B4-BE49-F238E27FC236}">
                <a16:creationId xmlns:a16="http://schemas.microsoft.com/office/drawing/2014/main" id="{187AE4F5-A85C-06D9-F9C8-F93A033D54CE}"/>
              </a:ext>
            </a:extLst>
          </p:cNvPr>
          <p:cNvSpPr/>
          <p:nvPr/>
        </p:nvSpPr>
        <p:spPr>
          <a:xfrm>
            <a:off x="5479386" y="3047325"/>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rgbClr val="FF0000"/>
                </a:solidFill>
              </a:rPr>
              <a:t>ｂ</a:t>
            </a:r>
            <a:endParaRPr kumimoji="1" lang="ja-JP" altLang="en-US" sz="1600" dirty="0">
              <a:solidFill>
                <a:srgbClr val="FF0000"/>
              </a:solidFill>
            </a:endParaRPr>
          </a:p>
        </p:txBody>
      </p:sp>
      <p:sp>
        <p:nvSpPr>
          <p:cNvPr id="40" name="楕円 39">
            <a:extLst>
              <a:ext uri="{FF2B5EF4-FFF2-40B4-BE49-F238E27FC236}">
                <a16:creationId xmlns:a16="http://schemas.microsoft.com/office/drawing/2014/main" id="{35447F41-C9D3-B148-926C-F51F52509721}"/>
              </a:ext>
            </a:extLst>
          </p:cNvPr>
          <p:cNvSpPr/>
          <p:nvPr/>
        </p:nvSpPr>
        <p:spPr>
          <a:xfrm>
            <a:off x="972301" y="2939086"/>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rgbClr val="FF0000"/>
                </a:solidFill>
              </a:rPr>
              <a:t>ｃ</a:t>
            </a:r>
          </a:p>
        </p:txBody>
      </p:sp>
      <p:sp>
        <p:nvSpPr>
          <p:cNvPr id="41" name="スライド番号プレースホルダー 2">
            <a:extLst>
              <a:ext uri="{FF2B5EF4-FFF2-40B4-BE49-F238E27FC236}">
                <a16:creationId xmlns:a16="http://schemas.microsoft.com/office/drawing/2014/main" id="{5C5358CA-8AA0-228C-A662-FC9877862A20}"/>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5</a:t>
            </a:fld>
            <a:endParaRPr lang="en-US" altLang="ja-JP" dirty="0"/>
          </a:p>
        </p:txBody>
      </p:sp>
      <p:pic>
        <p:nvPicPr>
          <p:cNvPr id="5" name="図 4">
            <a:extLst>
              <a:ext uri="{FF2B5EF4-FFF2-40B4-BE49-F238E27FC236}">
                <a16:creationId xmlns:a16="http://schemas.microsoft.com/office/drawing/2014/main" id="{308D1942-0C3E-E553-35BB-9377F3F03076}"/>
              </a:ext>
            </a:extLst>
          </p:cNvPr>
          <p:cNvPicPr>
            <a:picLocks noChangeAspect="1"/>
          </p:cNvPicPr>
          <p:nvPr/>
        </p:nvPicPr>
        <p:blipFill>
          <a:blip r:embed="rId3"/>
          <a:stretch>
            <a:fillRect/>
          </a:stretch>
        </p:blipFill>
        <p:spPr>
          <a:xfrm>
            <a:off x="330777" y="2303603"/>
            <a:ext cx="3889455" cy="3881476"/>
          </a:xfrm>
          <a:prstGeom prst="rect">
            <a:avLst/>
          </a:prstGeom>
        </p:spPr>
      </p:pic>
    </p:spTree>
    <p:extLst>
      <p:ext uri="{BB962C8B-B14F-4D97-AF65-F5344CB8AC3E}">
        <p14:creationId xmlns:p14="http://schemas.microsoft.com/office/powerpoint/2010/main" val="403170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246E-B17B-CAF5-5F85-61619BA464C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C938F23-D069-C6C2-B73A-17E605323A27}"/>
              </a:ext>
            </a:extLst>
          </p:cNvPr>
          <p:cNvSpPr/>
          <p:nvPr/>
        </p:nvSpPr>
        <p:spPr>
          <a:xfrm>
            <a:off x="2639156" y="1372588"/>
            <a:ext cx="6325935" cy="5364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5" name="テキスト ボックス 4">
            <a:extLst>
              <a:ext uri="{FF2B5EF4-FFF2-40B4-BE49-F238E27FC236}">
                <a16:creationId xmlns:a16="http://schemas.microsoft.com/office/drawing/2014/main" id="{07CE9980-35CE-3E31-F90B-24EAEEBD689B}"/>
              </a:ext>
            </a:extLst>
          </p:cNvPr>
          <p:cNvSpPr txBox="1"/>
          <p:nvPr/>
        </p:nvSpPr>
        <p:spPr>
          <a:xfrm>
            <a:off x="2676734" y="1344775"/>
            <a:ext cx="846563"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改修後</a:t>
            </a:r>
          </a:p>
        </p:txBody>
      </p:sp>
      <p:pic>
        <p:nvPicPr>
          <p:cNvPr id="34" name="図 33" descr="タイムライン が含まれている画像&#10;&#10;AI によって生成されたコンテンツは間違っている可能性があります。">
            <a:extLst>
              <a:ext uri="{FF2B5EF4-FFF2-40B4-BE49-F238E27FC236}">
                <a16:creationId xmlns:a16="http://schemas.microsoft.com/office/drawing/2014/main" id="{41654931-6EDE-CEB1-3159-A6EBF0EEA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5354" y="1681748"/>
            <a:ext cx="1298455" cy="4792874"/>
          </a:xfrm>
          <a:prstGeom prst="rect">
            <a:avLst/>
          </a:prstGeom>
        </p:spPr>
      </p:pic>
      <p:sp>
        <p:nvSpPr>
          <p:cNvPr id="3" name="タイトル 1">
            <a:extLst>
              <a:ext uri="{FF2B5EF4-FFF2-40B4-BE49-F238E27FC236}">
                <a16:creationId xmlns:a16="http://schemas.microsoft.com/office/drawing/2014/main" id="{FD7CF728-A5D0-5FE9-1FEF-88A37F6CC830}"/>
              </a:ext>
            </a:extLst>
          </p:cNvPr>
          <p:cNvSpPr txBox="1">
            <a:spLocks/>
          </p:cNvSpPr>
          <p:nvPr/>
        </p:nvSpPr>
        <p:spPr>
          <a:xfrm>
            <a:off x="0" y="-9677"/>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①</a:t>
            </a:r>
            <a:r>
              <a:rPr kumimoji="1" lang="en-US" altLang="ja-JP"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-3</a:t>
            </a:r>
            <a:r>
              <a:rPr kumimoji="1" lang="ja-JP" altLang="en-US" sz="24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rPr>
              <a:t>　気象警報・注意報（都道府県帳票）</a:t>
            </a:r>
            <a:endParaRPr kumimoji="1" lang="ja-JP" altLang="en-US" sz="1800" b="1" i="0" u="none" strike="noStrike" kern="0" cap="none" spc="0" normalizeH="0" baseline="0" noProof="0" dirty="0">
              <a:ln>
                <a:noFill/>
              </a:ln>
              <a:solidFill>
                <a:srgbClr val="4087C8"/>
              </a:solidFill>
              <a:effectLst/>
              <a:uLnTx/>
              <a:uFillTx/>
              <a:latin typeface="Meiryo UI" panose="020B0604030504040204" pitchFamily="50" charset="-128"/>
              <a:ea typeface="Meiryo UI" panose="020B0604030504040204" pitchFamily="50" charset="-128"/>
              <a:cs typeface="+mj-cs"/>
            </a:endParaRPr>
          </a:p>
        </p:txBody>
      </p:sp>
      <p:sp>
        <p:nvSpPr>
          <p:cNvPr id="6" name="正方形/長方形 5">
            <a:extLst>
              <a:ext uri="{FF2B5EF4-FFF2-40B4-BE49-F238E27FC236}">
                <a16:creationId xmlns:a16="http://schemas.microsoft.com/office/drawing/2014/main" id="{19EE8BF1-D0D7-66EF-DCAD-E66D2E073A3C}"/>
              </a:ext>
            </a:extLst>
          </p:cNvPr>
          <p:cNvSpPr/>
          <p:nvPr/>
        </p:nvSpPr>
        <p:spPr>
          <a:xfrm>
            <a:off x="178908" y="1372588"/>
            <a:ext cx="2230469" cy="5363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7" name="テキスト ボックス 6">
            <a:extLst>
              <a:ext uri="{FF2B5EF4-FFF2-40B4-BE49-F238E27FC236}">
                <a16:creationId xmlns:a16="http://schemas.microsoft.com/office/drawing/2014/main" id="{5EE8679E-4957-0E76-84A0-3886891FE491}"/>
              </a:ext>
            </a:extLst>
          </p:cNvPr>
          <p:cNvSpPr txBox="1"/>
          <p:nvPr/>
        </p:nvSpPr>
        <p:spPr>
          <a:xfrm>
            <a:off x="178908" y="575977"/>
            <a:ext cx="8786183" cy="738664"/>
          </a:xfrm>
          <a:prstGeom prst="rect">
            <a:avLst/>
          </a:prstGeom>
          <a:noFill/>
          <a:ln>
            <a:solidFill>
              <a:schemeClr val="tx1"/>
            </a:solidFill>
          </a:ln>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一次細分区域ごとに域内の最大の警戒レベル相当情報を表示（氾濫と高潮については次スライドで説明）。</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警戒レベル相当情報以外の特別警報・警報・注意報は</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と分離して表示。</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mj-lt"/>
              <a:buAutoNum type="alphaLcPeriod"/>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時系列情報（明日までの警報等の見通し）を警報・注意報が発表されていない時も含め常時提供。</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a:extLst>
              <a:ext uri="{FF2B5EF4-FFF2-40B4-BE49-F238E27FC236}">
                <a16:creationId xmlns:a16="http://schemas.microsoft.com/office/drawing/2014/main" id="{E47D3A0B-D924-0FD5-89EA-FC0469ACB64D}"/>
              </a:ext>
            </a:extLst>
          </p:cNvPr>
          <p:cNvSpPr txBox="1"/>
          <p:nvPr/>
        </p:nvSpPr>
        <p:spPr>
          <a:xfrm>
            <a:off x="298313" y="1322463"/>
            <a:ext cx="65121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現行</a:t>
            </a:r>
          </a:p>
        </p:txBody>
      </p:sp>
      <p:sp>
        <p:nvSpPr>
          <p:cNvPr id="11" name="スライド番号プレースホルダー 2">
            <a:extLst>
              <a:ext uri="{FF2B5EF4-FFF2-40B4-BE49-F238E27FC236}">
                <a16:creationId xmlns:a16="http://schemas.microsoft.com/office/drawing/2014/main" id="{68B0C5B4-6FD0-C487-A7D1-5B103429E36E}"/>
              </a:ext>
            </a:extLst>
          </p:cNvPr>
          <p:cNvSpPr>
            <a:spLocks noGrp="1"/>
          </p:cNvSpPr>
          <p:nvPr>
            <p:ph type="sldNum" sz="quarter" idx="12"/>
          </p:nvPr>
        </p:nvSpPr>
        <p:spPr>
          <a:xfrm>
            <a:off x="8517722" y="6534150"/>
            <a:ext cx="647700" cy="3238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9C2EA1-6911-4BAC-954D-0A2DD024DDCF}"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pic>
        <p:nvPicPr>
          <p:cNvPr id="12" name="図 11">
            <a:extLst>
              <a:ext uri="{FF2B5EF4-FFF2-40B4-BE49-F238E27FC236}">
                <a16:creationId xmlns:a16="http://schemas.microsoft.com/office/drawing/2014/main" id="{0A7B5070-ED25-CE53-BF1A-CAFFB17CF7AC}"/>
              </a:ext>
            </a:extLst>
          </p:cNvPr>
          <p:cNvPicPr>
            <a:picLocks noChangeAspect="1"/>
          </p:cNvPicPr>
          <p:nvPr/>
        </p:nvPicPr>
        <p:blipFill>
          <a:blip r:embed="rId3"/>
          <a:stretch>
            <a:fillRect/>
          </a:stretch>
        </p:blipFill>
        <p:spPr>
          <a:xfrm>
            <a:off x="266206" y="1706844"/>
            <a:ext cx="1585154" cy="4827306"/>
          </a:xfrm>
          <a:prstGeom prst="rect">
            <a:avLst/>
          </a:prstGeom>
          <a:ln>
            <a:solidFill>
              <a:schemeClr val="tx1"/>
            </a:solidFill>
          </a:ln>
        </p:spPr>
      </p:pic>
      <p:sp>
        <p:nvSpPr>
          <p:cNvPr id="13" name="テキスト ボックス 12">
            <a:extLst>
              <a:ext uri="{FF2B5EF4-FFF2-40B4-BE49-F238E27FC236}">
                <a16:creationId xmlns:a16="http://schemas.microsoft.com/office/drawing/2014/main" id="{C00CC9FA-4909-441B-6F5A-59D148DC2E4F}"/>
              </a:ext>
            </a:extLst>
          </p:cNvPr>
          <p:cNvSpPr txBox="1"/>
          <p:nvPr/>
        </p:nvSpPr>
        <p:spPr>
          <a:xfrm>
            <a:off x="1981529" y="1714917"/>
            <a:ext cx="313350" cy="920635"/>
          </a:xfrm>
          <a:prstGeom prst="rect">
            <a:avLst/>
          </a:prstGeom>
          <a:noFill/>
          <a:ln>
            <a:solidFill>
              <a:schemeClr val="tx1"/>
            </a:solidFill>
          </a:ln>
        </p:spPr>
        <p:txBody>
          <a:bodyPr vert="eaVert" wrap="square" lIns="18000" rIns="18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一次細分</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発表状況</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B1FAC8A5-223B-7D45-CD78-397A4460A2D2}"/>
              </a:ext>
            </a:extLst>
          </p:cNvPr>
          <p:cNvSpPr txBox="1"/>
          <p:nvPr/>
        </p:nvSpPr>
        <p:spPr>
          <a:xfrm>
            <a:off x="1981529" y="2662229"/>
            <a:ext cx="323165" cy="686025"/>
          </a:xfrm>
          <a:prstGeom prst="rect">
            <a:avLst/>
          </a:prstGeom>
          <a:noFill/>
          <a:ln>
            <a:solidFill>
              <a:schemeClr val="tx1"/>
            </a:solidFill>
          </a:ln>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今後の推移</a:t>
            </a:r>
          </a:p>
        </p:txBody>
      </p:sp>
      <p:sp>
        <p:nvSpPr>
          <p:cNvPr id="15" name="テキスト ボックス 14">
            <a:extLst>
              <a:ext uri="{FF2B5EF4-FFF2-40B4-BE49-F238E27FC236}">
                <a16:creationId xmlns:a16="http://schemas.microsoft.com/office/drawing/2014/main" id="{5985AF73-E66D-2F17-EDAD-1C980C91CB44}"/>
              </a:ext>
            </a:extLst>
          </p:cNvPr>
          <p:cNvSpPr txBox="1"/>
          <p:nvPr/>
        </p:nvSpPr>
        <p:spPr>
          <a:xfrm>
            <a:off x="1981529" y="3374931"/>
            <a:ext cx="323165" cy="1682677"/>
          </a:xfrm>
          <a:prstGeom prst="rect">
            <a:avLst/>
          </a:prstGeom>
          <a:noFill/>
          <a:ln>
            <a:solidFill>
              <a:schemeClr val="tx1"/>
            </a:solidFill>
          </a:ln>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早期注意情報</a:t>
            </a:r>
          </a:p>
        </p:txBody>
      </p:sp>
      <p:sp>
        <p:nvSpPr>
          <p:cNvPr id="16" name="テキスト ボックス 15">
            <a:extLst>
              <a:ext uri="{FF2B5EF4-FFF2-40B4-BE49-F238E27FC236}">
                <a16:creationId xmlns:a16="http://schemas.microsoft.com/office/drawing/2014/main" id="{4361F52A-C9EC-7DD7-D856-F40F7878B0D2}"/>
              </a:ext>
            </a:extLst>
          </p:cNvPr>
          <p:cNvSpPr txBox="1"/>
          <p:nvPr/>
        </p:nvSpPr>
        <p:spPr>
          <a:xfrm>
            <a:off x="1981529" y="5086184"/>
            <a:ext cx="323165" cy="1422082"/>
          </a:xfrm>
          <a:prstGeom prst="rect">
            <a:avLst/>
          </a:prstGeom>
          <a:noFill/>
          <a:ln>
            <a:solidFill>
              <a:schemeClr val="tx1"/>
            </a:solidFill>
          </a:ln>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二次細分　発表状況</a:t>
            </a:r>
          </a:p>
        </p:txBody>
      </p:sp>
      <p:sp>
        <p:nvSpPr>
          <p:cNvPr id="28" name="二等辺三角形 27">
            <a:extLst>
              <a:ext uri="{FF2B5EF4-FFF2-40B4-BE49-F238E27FC236}">
                <a16:creationId xmlns:a16="http://schemas.microsoft.com/office/drawing/2014/main" id="{FE8CB9E0-911A-E903-272F-55B4A070C36E}"/>
              </a:ext>
            </a:extLst>
          </p:cNvPr>
          <p:cNvSpPr/>
          <p:nvPr/>
        </p:nvSpPr>
        <p:spPr>
          <a:xfrm rot="5400000">
            <a:off x="1909643" y="3839732"/>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0" name="テキスト ボックス 29">
            <a:extLst>
              <a:ext uri="{FF2B5EF4-FFF2-40B4-BE49-F238E27FC236}">
                <a16:creationId xmlns:a16="http://schemas.microsoft.com/office/drawing/2014/main" id="{821BA331-7904-65D1-FC29-0641F0C630DA}"/>
              </a:ext>
            </a:extLst>
          </p:cNvPr>
          <p:cNvSpPr txBox="1"/>
          <p:nvPr/>
        </p:nvSpPr>
        <p:spPr>
          <a:xfrm>
            <a:off x="2782290" y="4492677"/>
            <a:ext cx="323165" cy="853229"/>
          </a:xfrm>
          <a:prstGeom prst="rect">
            <a:avLst/>
          </a:prstGeom>
          <a:noFill/>
          <a:ln>
            <a:solidFill>
              <a:schemeClr val="tx1"/>
            </a:solidFill>
          </a:ln>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charset="0"/>
                <a:ea typeface="ＭＳ Ｐゴシック" charset="-128"/>
                <a:cs typeface="+mn-cs"/>
              </a:rPr>
              <a:t>早期注意情報</a:t>
            </a:r>
          </a:p>
        </p:txBody>
      </p:sp>
      <p:sp>
        <p:nvSpPr>
          <p:cNvPr id="31" name="テキスト ボックス 30">
            <a:extLst>
              <a:ext uri="{FF2B5EF4-FFF2-40B4-BE49-F238E27FC236}">
                <a16:creationId xmlns:a16="http://schemas.microsoft.com/office/drawing/2014/main" id="{8BF1EB94-F8D7-8936-A604-69F684E8E0F5}"/>
              </a:ext>
            </a:extLst>
          </p:cNvPr>
          <p:cNvSpPr txBox="1"/>
          <p:nvPr/>
        </p:nvSpPr>
        <p:spPr>
          <a:xfrm>
            <a:off x="2783909" y="2411462"/>
            <a:ext cx="323165" cy="2034332"/>
          </a:xfrm>
          <a:prstGeom prst="rect">
            <a:avLst/>
          </a:prstGeom>
          <a:noFill/>
          <a:ln w="38100">
            <a:solidFill>
              <a:srgbClr val="FF0000"/>
            </a:solidFill>
          </a:ln>
        </p:spPr>
        <p:txBody>
          <a:bodyPr vert="eaVert"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時系列情報</a:t>
            </a:r>
            <a:r>
              <a:rPr kumimoji="1" lang="ja-JP" altLang="en-US" sz="8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（明日までの警報等の見通し）</a:t>
            </a:r>
            <a:endParaRPr kumimoji="1" lang="ja-JP" altLang="en-US" sz="9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cxnSp>
        <p:nvCxnSpPr>
          <p:cNvPr id="32" name="直線矢印コネクタ 31">
            <a:extLst>
              <a:ext uri="{FF2B5EF4-FFF2-40B4-BE49-F238E27FC236}">
                <a16:creationId xmlns:a16="http://schemas.microsoft.com/office/drawing/2014/main" id="{B8149CD7-A467-C5B7-AF0C-59A851BAB0D0}"/>
              </a:ext>
            </a:extLst>
          </p:cNvPr>
          <p:cNvCxnSpPr>
            <a:cxnSpLocks/>
            <a:stCxn id="26" idx="3"/>
          </p:cNvCxnSpPr>
          <p:nvPr/>
        </p:nvCxnSpPr>
        <p:spPr>
          <a:xfrm>
            <a:off x="4439785" y="2026143"/>
            <a:ext cx="22199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楕円 52">
            <a:extLst>
              <a:ext uri="{FF2B5EF4-FFF2-40B4-BE49-F238E27FC236}">
                <a16:creationId xmlns:a16="http://schemas.microsoft.com/office/drawing/2014/main" id="{6AB6476D-9284-42EC-C0BB-315C28A669EE}"/>
              </a:ext>
            </a:extLst>
          </p:cNvPr>
          <p:cNvSpPr/>
          <p:nvPr/>
        </p:nvSpPr>
        <p:spPr>
          <a:xfrm>
            <a:off x="2548653" y="2290451"/>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c</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55" name="テキスト ボックス 54">
            <a:extLst>
              <a:ext uri="{FF2B5EF4-FFF2-40B4-BE49-F238E27FC236}">
                <a16:creationId xmlns:a16="http://schemas.microsoft.com/office/drawing/2014/main" id="{E399CD31-B493-87D5-72D1-61D39C5467EC}"/>
              </a:ext>
            </a:extLst>
          </p:cNvPr>
          <p:cNvSpPr txBox="1"/>
          <p:nvPr/>
        </p:nvSpPr>
        <p:spPr>
          <a:xfrm>
            <a:off x="4550781" y="6010930"/>
            <a:ext cx="4079838" cy="523220"/>
          </a:xfrm>
          <a:prstGeom prst="rect">
            <a:avLst/>
          </a:prstGeom>
          <a:noFill/>
          <a:ln>
            <a:solidFill>
              <a:schemeClr val="tx1"/>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時系列情報（明日までの警報等の見通し）の詳細と</a:t>
            </a:r>
            <a:b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早期注意情報の変更点は、別スライドで説明</a:t>
            </a:r>
          </a:p>
        </p:txBody>
      </p:sp>
      <p:sp>
        <p:nvSpPr>
          <p:cNvPr id="58" name="テキスト ボックス 57">
            <a:extLst>
              <a:ext uri="{FF2B5EF4-FFF2-40B4-BE49-F238E27FC236}">
                <a16:creationId xmlns:a16="http://schemas.microsoft.com/office/drawing/2014/main" id="{CBE0D2B4-F8A2-5BA0-3E3C-944F9C79FF7B}"/>
              </a:ext>
            </a:extLst>
          </p:cNvPr>
          <p:cNvSpPr txBox="1"/>
          <p:nvPr/>
        </p:nvSpPr>
        <p:spPr>
          <a:xfrm>
            <a:off x="5002983" y="3660960"/>
            <a:ext cx="3398910" cy="307777"/>
          </a:xfrm>
          <a:prstGeom prst="rect">
            <a:avLst/>
          </a:prstGeom>
          <a:noFill/>
          <a:ln>
            <a:solidFill>
              <a:schemeClr val="tx1"/>
            </a:solidFill>
            <a:prstDash val="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氾濫と高潮の表示について、次スライドで説明</a:t>
            </a:r>
          </a:p>
        </p:txBody>
      </p:sp>
      <p:sp>
        <p:nvSpPr>
          <p:cNvPr id="26" name="正方形/長方形 25">
            <a:extLst>
              <a:ext uri="{FF2B5EF4-FFF2-40B4-BE49-F238E27FC236}">
                <a16:creationId xmlns:a16="http://schemas.microsoft.com/office/drawing/2014/main" id="{B893AB39-CDE7-CD2C-3AEB-E99F1781EA1C}"/>
              </a:ext>
            </a:extLst>
          </p:cNvPr>
          <p:cNvSpPr/>
          <p:nvPr/>
        </p:nvSpPr>
        <p:spPr>
          <a:xfrm>
            <a:off x="3174806" y="1778379"/>
            <a:ext cx="1264979" cy="495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40" name="正方形/長方形 39">
            <a:extLst>
              <a:ext uri="{FF2B5EF4-FFF2-40B4-BE49-F238E27FC236}">
                <a16:creationId xmlns:a16="http://schemas.microsoft.com/office/drawing/2014/main" id="{9E2E4F80-EE81-F833-9E54-ACF52B2E8F66}"/>
              </a:ext>
            </a:extLst>
          </p:cNvPr>
          <p:cNvSpPr/>
          <p:nvPr/>
        </p:nvSpPr>
        <p:spPr>
          <a:xfrm>
            <a:off x="3174806" y="2273907"/>
            <a:ext cx="1264691" cy="906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41" name="直線矢印コネクタ 40">
            <a:extLst>
              <a:ext uri="{FF2B5EF4-FFF2-40B4-BE49-F238E27FC236}">
                <a16:creationId xmlns:a16="http://schemas.microsoft.com/office/drawing/2014/main" id="{BCE529A3-978F-7036-0E32-B419AD2B162F}"/>
              </a:ext>
            </a:extLst>
          </p:cNvPr>
          <p:cNvCxnSpPr>
            <a:cxnSpLocks/>
            <a:endCxn id="45" idx="0"/>
          </p:cNvCxnSpPr>
          <p:nvPr/>
        </p:nvCxnSpPr>
        <p:spPr>
          <a:xfrm>
            <a:off x="4310063" y="2368956"/>
            <a:ext cx="351714" cy="15795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56C19A52-4B61-9858-A35C-EC33EB1CE8C8}"/>
              </a:ext>
            </a:extLst>
          </p:cNvPr>
          <p:cNvSpPr txBox="1"/>
          <p:nvPr/>
        </p:nvSpPr>
        <p:spPr>
          <a:xfrm>
            <a:off x="2783908" y="5392789"/>
            <a:ext cx="323165" cy="1081833"/>
          </a:xfrm>
          <a:prstGeom prst="rect">
            <a:avLst/>
          </a:prstGeom>
          <a:noFill/>
          <a:ln>
            <a:solidFill>
              <a:schemeClr val="tx1"/>
            </a:solidFill>
          </a:ln>
        </p:spPr>
        <p:txBody>
          <a:bodyPr vert="eaVert"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二次細分　発表状況</a:t>
            </a:r>
          </a:p>
        </p:txBody>
      </p:sp>
      <p:pic>
        <p:nvPicPr>
          <p:cNvPr id="24" name="図 23">
            <a:extLst>
              <a:ext uri="{FF2B5EF4-FFF2-40B4-BE49-F238E27FC236}">
                <a16:creationId xmlns:a16="http://schemas.microsoft.com/office/drawing/2014/main" id="{5E52DC77-4A49-4ED7-D5A7-E015BFAE656F}"/>
              </a:ext>
            </a:extLst>
          </p:cNvPr>
          <p:cNvPicPr>
            <a:picLocks noChangeAspect="1"/>
          </p:cNvPicPr>
          <p:nvPr/>
        </p:nvPicPr>
        <p:blipFill>
          <a:blip r:embed="rId4"/>
          <a:stretch>
            <a:fillRect/>
          </a:stretch>
        </p:blipFill>
        <p:spPr>
          <a:xfrm>
            <a:off x="4670068" y="4264333"/>
            <a:ext cx="4064741" cy="1559858"/>
          </a:xfrm>
          <a:prstGeom prst="rect">
            <a:avLst/>
          </a:prstGeom>
          <a:ln w="38100">
            <a:solidFill>
              <a:srgbClr val="FF0000"/>
            </a:solidFill>
          </a:ln>
        </p:spPr>
      </p:pic>
      <p:sp>
        <p:nvSpPr>
          <p:cNvPr id="45" name="楕円 44">
            <a:extLst>
              <a:ext uri="{FF2B5EF4-FFF2-40B4-BE49-F238E27FC236}">
                <a16:creationId xmlns:a16="http://schemas.microsoft.com/office/drawing/2014/main" id="{193D06C3-95D2-466F-C03C-0DDB28307118}"/>
              </a:ext>
            </a:extLst>
          </p:cNvPr>
          <p:cNvSpPr/>
          <p:nvPr/>
        </p:nvSpPr>
        <p:spPr>
          <a:xfrm>
            <a:off x="4517777" y="3948520"/>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rPr>
              <a:t>ｂ</a:t>
            </a:r>
          </a:p>
        </p:txBody>
      </p:sp>
      <p:pic>
        <p:nvPicPr>
          <p:cNvPr id="29" name="図 28">
            <a:extLst>
              <a:ext uri="{FF2B5EF4-FFF2-40B4-BE49-F238E27FC236}">
                <a16:creationId xmlns:a16="http://schemas.microsoft.com/office/drawing/2014/main" id="{8DA428FE-025B-937D-636F-A9442E61DE2F}"/>
              </a:ext>
            </a:extLst>
          </p:cNvPr>
          <p:cNvPicPr>
            <a:picLocks noChangeAspect="1"/>
          </p:cNvPicPr>
          <p:nvPr/>
        </p:nvPicPr>
        <p:blipFill>
          <a:blip r:embed="rId5"/>
          <a:stretch>
            <a:fillRect/>
          </a:stretch>
        </p:blipFill>
        <p:spPr>
          <a:xfrm>
            <a:off x="4670068" y="1612299"/>
            <a:ext cx="4064741" cy="1981242"/>
          </a:xfrm>
          <a:prstGeom prst="rect">
            <a:avLst/>
          </a:prstGeom>
          <a:ln w="38100">
            <a:solidFill>
              <a:srgbClr val="FF0000"/>
            </a:solidFill>
          </a:ln>
        </p:spPr>
      </p:pic>
      <p:sp>
        <p:nvSpPr>
          <p:cNvPr id="44" name="楕円 43">
            <a:extLst>
              <a:ext uri="{FF2B5EF4-FFF2-40B4-BE49-F238E27FC236}">
                <a16:creationId xmlns:a16="http://schemas.microsoft.com/office/drawing/2014/main" id="{5F565FCA-3375-13AB-0EF8-2D10E8CCE0A1}"/>
              </a:ext>
            </a:extLst>
          </p:cNvPr>
          <p:cNvSpPr/>
          <p:nvPr/>
        </p:nvSpPr>
        <p:spPr>
          <a:xfrm>
            <a:off x="4425913" y="1403987"/>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Arial"/>
                <a:ea typeface="ＭＳ Ｐゴシック"/>
                <a:cs typeface="+mn-cs"/>
              </a:rPr>
              <a:t>a</a:t>
            </a:r>
            <a:endParaRPr kumimoji="1" lang="ja-JP" altLang="en-US" sz="1600" b="0" i="0" u="none"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3" name="テキスト ボックス 22">
            <a:extLst>
              <a:ext uri="{FF2B5EF4-FFF2-40B4-BE49-F238E27FC236}">
                <a16:creationId xmlns:a16="http://schemas.microsoft.com/office/drawing/2014/main" id="{8EB42E16-00E2-FF36-7187-D70D2DC888B7}"/>
              </a:ext>
            </a:extLst>
          </p:cNvPr>
          <p:cNvSpPr txBox="1"/>
          <p:nvPr/>
        </p:nvSpPr>
        <p:spPr>
          <a:xfrm>
            <a:off x="2782290" y="1778378"/>
            <a:ext cx="313350" cy="586201"/>
          </a:xfrm>
          <a:prstGeom prst="rect">
            <a:avLst/>
          </a:prstGeom>
          <a:noFill/>
          <a:ln>
            <a:solidFill>
              <a:schemeClr val="tx1"/>
            </a:solidFill>
          </a:ln>
        </p:spPr>
        <p:txBody>
          <a:bodyPr vert="eaVert" wrap="square" lIns="18000" rIns="18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一次細分</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発表状況</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8276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981E-2253-45F5-BCF4-F8C5F49FE907}"/>
            </a:ext>
          </a:extLst>
        </p:cNvPr>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F88142C2-5C76-891D-8D85-4D8FA1A9B613}"/>
              </a:ext>
            </a:extLst>
          </p:cNvPr>
          <p:cNvSpPr/>
          <p:nvPr/>
        </p:nvSpPr>
        <p:spPr>
          <a:xfrm>
            <a:off x="206695" y="4659803"/>
            <a:ext cx="8730612" cy="189078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58" name="テキスト ボックス 57">
            <a:extLst>
              <a:ext uri="{FF2B5EF4-FFF2-40B4-BE49-F238E27FC236}">
                <a16:creationId xmlns:a16="http://schemas.microsoft.com/office/drawing/2014/main" id="{11E5455E-9206-0F9F-4E46-B89EAFE57AAA}"/>
              </a:ext>
            </a:extLst>
          </p:cNvPr>
          <p:cNvSpPr txBox="1"/>
          <p:nvPr/>
        </p:nvSpPr>
        <p:spPr>
          <a:xfrm>
            <a:off x="206694" y="4680400"/>
            <a:ext cx="3327275" cy="338554"/>
          </a:xfrm>
          <a:prstGeom prst="rect">
            <a:avLst/>
          </a:prstGeom>
          <a:noFill/>
          <a:ln>
            <a:noFill/>
          </a:ln>
        </p:spPr>
        <p:txBody>
          <a:bodyPr wrap="square" rtlCol="0">
            <a:spAutoFit/>
          </a:bodyPr>
          <a:lstStyle/>
          <a:p>
            <a:r>
              <a:rPr lang="ja-JP" altLang="en-US" sz="1600" u="sng" dirty="0">
                <a:latin typeface="Meiryo UI" panose="020B0604030504040204" pitchFamily="50" charset="-128"/>
                <a:ea typeface="Meiryo UI" panose="020B0604030504040204" pitchFamily="50" charset="-128"/>
              </a:rPr>
              <a:t>高潮</a:t>
            </a:r>
            <a:r>
              <a:rPr lang="ja-JP" altLang="en-US" sz="1600" dirty="0">
                <a:latin typeface="Meiryo UI" panose="020B0604030504040204" pitchFamily="50" charset="-128"/>
                <a:ea typeface="Meiryo UI" panose="020B0604030504040204" pitchFamily="50" charset="-128"/>
              </a:rPr>
              <a:t>に関する情報の表示イメージ</a:t>
            </a:r>
            <a:endParaRPr kumimoji="1" lang="ja-JP" altLang="en-US" sz="16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75CDF2BF-9657-EDA6-4D6E-D0AA0461EF3B}"/>
              </a:ext>
            </a:extLst>
          </p:cNvPr>
          <p:cNvPicPr>
            <a:picLocks noChangeAspect="1"/>
          </p:cNvPicPr>
          <p:nvPr/>
        </p:nvPicPr>
        <p:blipFill>
          <a:blip r:embed="rId2"/>
          <a:stretch>
            <a:fillRect/>
          </a:stretch>
        </p:blipFill>
        <p:spPr>
          <a:xfrm>
            <a:off x="278515" y="5212534"/>
            <a:ext cx="5202677" cy="805397"/>
          </a:xfrm>
          <a:prstGeom prst="rect">
            <a:avLst/>
          </a:prstGeom>
        </p:spPr>
      </p:pic>
      <p:sp>
        <p:nvSpPr>
          <p:cNvPr id="8" name="正方形/長方形 7">
            <a:extLst>
              <a:ext uri="{FF2B5EF4-FFF2-40B4-BE49-F238E27FC236}">
                <a16:creationId xmlns:a16="http://schemas.microsoft.com/office/drawing/2014/main" id="{4464233B-DDAA-1BBB-5B5C-7291896B85EA}"/>
              </a:ext>
            </a:extLst>
          </p:cNvPr>
          <p:cNvSpPr/>
          <p:nvPr/>
        </p:nvSpPr>
        <p:spPr>
          <a:xfrm>
            <a:off x="206695" y="2306697"/>
            <a:ext cx="8730612" cy="2196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3773960B-BE35-68CC-B048-94201915F143}"/>
              </a:ext>
            </a:extLst>
          </p:cNvPr>
          <p:cNvSpPr txBox="1"/>
          <p:nvPr/>
        </p:nvSpPr>
        <p:spPr>
          <a:xfrm>
            <a:off x="206694" y="2325298"/>
            <a:ext cx="3327275" cy="338554"/>
          </a:xfrm>
          <a:prstGeom prst="rect">
            <a:avLst/>
          </a:prstGeom>
          <a:noFill/>
          <a:ln>
            <a:noFill/>
          </a:ln>
        </p:spPr>
        <p:txBody>
          <a:bodyPr wrap="square" rtlCol="0">
            <a:spAutoFit/>
          </a:bodyPr>
          <a:lstStyle/>
          <a:p>
            <a:r>
              <a:rPr lang="ja-JP" altLang="en-US" sz="1600" u="sng" dirty="0">
                <a:latin typeface="Meiryo UI" panose="020B0604030504040204" pitchFamily="50" charset="-128"/>
                <a:ea typeface="Meiryo UI" panose="020B0604030504040204" pitchFamily="50" charset="-128"/>
              </a:rPr>
              <a:t>氾濫</a:t>
            </a:r>
            <a:r>
              <a:rPr lang="ja-JP" altLang="en-US" sz="1600" dirty="0">
                <a:latin typeface="Meiryo UI" panose="020B0604030504040204" pitchFamily="50" charset="-128"/>
                <a:ea typeface="Meiryo UI" panose="020B0604030504040204" pitchFamily="50" charset="-128"/>
              </a:rPr>
              <a:t>に関する情報の表示イメージ</a:t>
            </a:r>
            <a:endParaRPr kumimoji="1" lang="ja-JP" altLang="en-US" sz="16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79FDC523-C08C-2395-4D76-AD5721935AB9}"/>
              </a:ext>
            </a:extLst>
          </p:cNvPr>
          <p:cNvPicPr>
            <a:picLocks noChangeAspect="1"/>
          </p:cNvPicPr>
          <p:nvPr/>
        </p:nvPicPr>
        <p:blipFill>
          <a:blip r:embed="rId3"/>
          <a:stretch>
            <a:fillRect/>
          </a:stretch>
        </p:blipFill>
        <p:spPr>
          <a:xfrm>
            <a:off x="288042" y="2800130"/>
            <a:ext cx="5202676" cy="925743"/>
          </a:xfrm>
          <a:prstGeom prst="rect">
            <a:avLst/>
          </a:prstGeom>
        </p:spPr>
      </p:pic>
      <p:sp>
        <p:nvSpPr>
          <p:cNvPr id="2" name="タイトル 1">
            <a:extLst>
              <a:ext uri="{FF2B5EF4-FFF2-40B4-BE49-F238E27FC236}">
                <a16:creationId xmlns:a16="http://schemas.microsoft.com/office/drawing/2014/main" id="{43692C0E-3BA1-2AD8-9D66-49FDCBA98590}"/>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①</a:t>
            </a:r>
            <a:r>
              <a:rPr lang="en-US" altLang="ja-JP" sz="2400" kern="0" dirty="0"/>
              <a:t>-3</a:t>
            </a:r>
            <a:r>
              <a:rPr lang="ja-JP" altLang="en-US" sz="2400" kern="0" dirty="0"/>
              <a:t>　気象警報・注意報（都道府県帳票）　続き</a:t>
            </a:r>
            <a:endParaRPr lang="ja-JP" altLang="en-US" sz="1800" kern="0" dirty="0"/>
          </a:p>
        </p:txBody>
      </p:sp>
      <p:pic>
        <p:nvPicPr>
          <p:cNvPr id="20" name="図 19">
            <a:extLst>
              <a:ext uri="{FF2B5EF4-FFF2-40B4-BE49-F238E27FC236}">
                <a16:creationId xmlns:a16="http://schemas.microsoft.com/office/drawing/2014/main" id="{BA187D72-CAC2-ADE8-59B7-B3AC80B93376}"/>
              </a:ext>
            </a:extLst>
          </p:cNvPr>
          <p:cNvPicPr>
            <a:picLocks noChangeAspect="1"/>
          </p:cNvPicPr>
          <p:nvPr/>
        </p:nvPicPr>
        <p:blipFill>
          <a:blip r:embed="rId4"/>
          <a:srcRect b="28634"/>
          <a:stretch/>
        </p:blipFill>
        <p:spPr>
          <a:xfrm>
            <a:off x="5721333" y="2491838"/>
            <a:ext cx="3081959" cy="1846956"/>
          </a:xfrm>
          <a:prstGeom prst="rect">
            <a:avLst/>
          </a:prstGeom>
          <a:ln w="38100">
            <a:solidFill>
              <a:srgbClr val="FF0000"/>
            </a:solidFill>
          </a:ln>
        </p:spPr>
      </p:pic>
      <p:sp>
        <p:nvSpPr>
          <p:cNvPr id="24" name="正方形/長方形 23">
            <a:extLst>
              <a:ext uri="{FF2B5EF4-FFF2-40B4-BE49-F238E27FC236}">
                <a16:creationId xmlns:a16="http://schemas.microsoft.com/office/drawing/2014/main" id="{A3C91CA0-8146-50F9-99AA-FAF226E5BEE1}"/>
              </a:ext>
            </a:extLst>
          </p:cNvPr>
          <p:cNvSpPr/>
          <p:nvPr/>
        </p:nvSpPr>
        <p:spPr>
          <a:xfrm>
            <a:off x="3130680" y="2793871"/>
            <a:ext cx="1165095" cy="9257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82" name="正方形/長方形 81">
            <a:extLst>
              <a:ext uri="{FF2B5EF4-FFF2-40B4-BE49-F238E27FC236}">
                <a16:creationId xmlns:a16="http://schemas.microsoft.com/office/drawing/2014/main" id="{C191A91F-1153-613B-0299-14F9764B4A12}"/>
              </a:ext>
            </a:extLst>
          </p:cNvPr>
          <p:cNvSpPr/>
          <p:nvPr/>
        </p:nvSpPr>
        <p:spPr>
          <a:xfrm>
            <a:off x="3543494" y="5212535"/>
            <a:ext cx="1936576" cy="8162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pic>
        <p:nvPicPr>
          <p:cNvPr id="91" name="図 90">
            <a:extLst>
              <a:ext uri="{FF2B5EF4-FFF2-40B4-BE49-F238E27FC236}">
                <a16:creationId xmlns:a16="http://schemas.microsoft.com/office/drawing/2014/main" id="{43A5CB38-39A2-3985-E9AD-1C5256154CF4}"/>
              </a:ext>
            </a:extLst>
          </p:cNvPr>
          <p:cNvPicPr>
            <a:picLocks noChangeAspect="1"/>
          </p:cNvPicPr>
          <p:nvPr/>
        </p:nvPicPr>
        <p:blipFill>
          <a:blip r:embed="rId5"/>
          <a:srcRect b="48059"/>
          <a:stretch/>
        </p:blipFill>
        <p:spPr>
          <a:xfrm>
            <a:off x="5718833" y="5054997"/>
            <a:ext cx="3060578" cy="1284963"/>
          </a:xfrm>
          <a:prstGeom prst="rect">
            <a:avLst/>
          </a:prstGeom>
          <a:ln w="38100">
            <a:solidFill>
              <a:srgbClr val="FF0000"/>
            </a:solidFill>
          </a:ln>
        </p:spPr>
      </p:pic>
      <p:sp>
        <p:nvSpPr>
          <p:cNvPr id="6" name="スライド番号プレースホルダー 2">
            <a:extLst>
              <a:ext uri="{FF2B5EF4-FFF2-40B4-BE49-F238E27FC236}">
                <a16:creationId xmlns:a16="http://schemas.microsoft.com/office/drawing/2014/main" id="{B3480A52-3693-40DC-B12B-D0D287E6ED94}"/>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7</a:t>
            </a:fld>
            <a:endParaRPr lang="en-US" altLang="ja-JP" dirty="0"/>
          </a:p>
        </p:txBody>
      </p:sp>
      <p:sp>
        <p:nvSpPr>
          <p:cNvPr id="9" name="テキスト ボックス 8">
            <a:extLst>
              <a:ext uri="{FF2B5EF4-FFF2-40B4-BE49-F238E27FC236}">
                <a16:creationId xmlns:a16="http://schemas.microsoft.com/office/drawing/2014/main" id="{B5C6AA18-A29A-1639-121C-60C00447765E}"/>
              </a:ext>
            </a:extLst>
          </p:cNvPr>
          <p:cNvSpPr txBox="1"/>
          <p:nvPr/>
        </p:nvSpPr>
        <p:spPr>
          <a:xfrm>
            <a:off x="180254" y="706669"/>
            <a:ext cx="8786183" cy="1384995"/>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当該一次細分区域に関連する河川でレベル</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以上の情報が発表されている場合に情報表示。クリックすることで指定河川洪水予報（都道府県帳票）ページに遷移。</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高潮予報海岸が設定されている一次細分区域は、気象台発表の地域単位の情報と、高潮予報海岸の情報を分けて表示。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高潮予報海岸において、レベル</a:t>
            </a:r>
            <a:r>
              <a:rPr lang="en-US" altLang="ja-JP" sz="1400" dirty="0">
                <a:latin typeface="Meiryo UI" panose="020B0604030504040204" pitchFamily="50" charset="-128"/>
                <a:ea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rPr>
              <a:t>以上の情報が発表されている場合に情報をクリックすることで指定海岸高潮予報（帳票）ページに遷移。</a:t>
            </a:r>
            <a:endParaRPr lang="en-US" altLang="ja-JP" sz="1400" dirty="0">
              <a:latin typeface="Meiryo UI" panose="020B0604030504040204" pitchFamily="50" charset="-128"/>
              <a:ea typeface="Meiryo UI" panose="020B0604030504040204" pitchFamily="50" charset="-128"/>
            </a:endParaRPr>
          </a:p>
        </p:txBody>
      </p:sp>
      <p:sp>
        <p:nvSpPr>
          <p:cNvPr id="10" name="楕円 9">
            <a:extLst>
              <a:ext uri="{FF2B5EF4-FFF2-40B4-BE49-F238E27FC236}">
                <a16:creationId xmlns:a16="http://schemas.microsoft.com/office/drawing/2014/main" id="{4115936E-8F7F-D12B-B3CF-A56B67A0F6DF}"/>
              </a:ext>
            </a:extLst>
          </p:cNvPr>
          <p:cNvSpPr/>
          <p:nvPr/>
        </p:nvSpPr>
        <p:spPr>
          <a:xfrm>
            <a:off x="2974582" y="262979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cxnSp>
        <p:nvCxnSpPr>
          <p:cNvPr id="11" name="直線矢印コネクタ 10">
            <a:extLst>
              <a:ext uri="{FF2B5EF4-FFF2-40B4-BE49-F238E27FC236}">
                <a16:creationId xmlns:a16="http://schemas.microsoft.com/office/drawing/2014/main" id="{CD09DDAC-3528-E110-4D67-396413F14E1F}"/>
              </a:ext>
            </a:extLst>
          </p:cNvPr>
          <p:cNvCxnSpPr>
            <a:cxnSpLocks/>
            <a:stCxn id="24" idx="3"/>
          </p:cNvCxnSpPr>
          <p:nvPr/>
        </p:nvCxnSpPr>
        <p:spPr>
          <a:xfrm>
            <a:off x="4295775" y="3256743"/>
            <a:ext cx="13969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CE17B61A-9084-3FB3-D922-6A86D1491810}"/>
              </a:ext>
            </a:extLst>
          </p:cNvPr>
          <p:cNvSpPr/>
          <p:nvPr/>
        </p:nvSpPr>
        <p:spPr>
          <a:xfrm>
            <a:off x="3468917" y="4950940"/>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600" dirty="0">
                <a:solidFill>
                  <a:srgbClr val="FF0000"/>
                </a:solidFill>
              </a:rPr>
              <a:t>b</a:t>
            </a:r>
            <a:endParaRPr kumimoji="1" lang="ja-JP" altLang="en-US" sz="1600" dirty="0">
              <a:solidFill>
                <a:srgbClr val="FF0000"/>
              </a:solidFill>
            </a:endParaRPr>
          </a:p>
        </p:txBody>
      </p:sp>
      <p:sp>
        <p:nvSpPr>
          <p:cNvPr id="26" name="楕円 25">
            <a:extLst>
              <a:ext uri="{FF2B5EF4-FFF2-40B4-BE49-F238E27FC236}">
                <a16:creationId xmlns:a16="http://schemas.microsoft.com/office/drawing/2014/main" id="{D5F35A24-15B2-803F-61CC-4DA0E6BD9EEE}"/>
              </a:ext>
            </a:extLst>
          </p:cNvPr>
          <p:cNvSpPr/>
          <p:nvPr/>
        </p:nvSpPr>
        <p:spPr>
          <a:xfrm>
            <a:off x="5490717" y="4800301"/>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cxnSp>
        <p:nvCxnSpPr>
          <p:cNvPr id="27" name="直線矢印コネクタ 26">
            <a:extLst>
              <a:ext uri="{FF2B5EF4-FFF2-40B4-BE49-F238E27FC236}">
                <a16:creationId xmlns:a16="http://schemas.microsoft.com/office/drawing/2014/main" id="{0755566F-BF9C-2AF8-D7C4-732DED0C8CF6}"/>
              </a:ext>
            </a:extLst>
          </p:cNvPr>
          <p:cNvCxnSpPr>
            <a:cxnSpLocks/>
          </p:cNvCxnSpPr>
          <p:nvPr/>
        </p:nvCxnSpPr>
        <p:spPr>
          <a:xfrm>
            <a:off x="5400675" y="5678429"/>
            <a:ext cx="3181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355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1CAFC-DC38-ABCF-F525-A2733353C2B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8F334F5-2290-DF6D-8217-FB299D3A7718}"/>
              </a:ext>
            </a:extLst>
          </p:cNvPr>
          <p:cNvSpPr/>
          <p:nvPr/>
        </p:nvSpPr>
        <p:spPr>
          <a:xfrm>
            <a:off x="4695825" y="1872820"/>
            <a:ext cx="4231688" cy="469943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5" name="テキスト ボックス 4">
            <a:extLst>
              <a:ext uri="{FF2B5EF4-FFF2-40B4-BE49-F238E27FC236}">
                <a16:creationId xmlns:a16="http://schemas.microsoft.com/office/drawing/2014/main" id="{7271047E-E51F-1E8C-4C80-E920EA4754B1}"/>
              </a:ext>
            </a:extLst>
          </p:cNvPr>
          <p:cNvSpPr txBox="1"/>
          <p:nvPr/>
        </p:nvSpPr>
        <p:spPr>
          <a:xfrm>
            <a:off x="4711563" y="1882432"/>
            <a:ext cx="846563" cy="338554"/>
          </a:xfrm>
          <a:prstGeom prst="rect">
            <a:avLst/>
          </a:prstGeom>
          <a:noFill/>
        </p:spPr>
        <p:txBody>
          <a:bodyPr wrap="square" rtlCol="0">
            <a:spAutoFit/>
          </a:bodyPr>
          <a:lstStyle/>
          <a:p>
            <a:r>
              <a:rPr kumimoji="1" lang="ja-JP" altLang="en-US" sz="1600" b="1" dirty="0">
                <a:latin typeface="Meiryo UI" panose="020B0604030504040204" pitchFamily="50" charset="-128"/>
                <a:ea typeface="Meiryo UI" panose="020B0604030504040204" pitchFamily="50" charset="-128"/>
              </a:rPr>
              <a:t>改修後</a:t>
            </a:r>
          </a:p>
        </p:txBody>
      </p:sp>
      <p:pic>
        <p:nvPicPr>
          <p:cNvPr id="14" name="図 13" descr="グラフ&#10;&#10;AI によって生成されたコンテンツは間違っている可能性があります。">
            <a:extLst>
              <a:ext uri="{FF2B5EF4-FFF2-40B4-BE49-F238E27FC236}">
                <a16:creationId xmlns:a16="http://schemas.microsoft.com/office/drawing/2014/main" id="{CAC1EB9C-B777-CB19-1CB7-13D2FFA3F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7664" y="2243746"/>
            <a:ext cx="2864535" cy="4170241"/>
          </a:xfrm>
          <a:prstGeom prst="rect">
            <a:avLst/>
          </a:prstGeom>
        </p:spPr>
      </p:pic>
      <p:sp>
        <p:nvSpPr>
          <p:cNvPr id="3" name="タイトル 1">
            <a:extLst>
              <a:ext uri="{FF2B5EF4-FFF2-40B4-BE49-F238E27FC236}">
                <a16:creationId xmlns:a16="http://schemas.microsoft.com/office/drawing/2014/main" id="{44353B56-C14E-4C4A-03EA-B0315FD62A88}"/>
              </a:ext>
            </a:extLst>
          </p:cNvPr>
          <p:cNvSpPr txBox="1">
            <a:spLocks/>
          </p:cNvSpPr>
          <p:nvPr/>
        </p:nvSpPr>
        <p:spPr>
          <a:xfrm>
            <a:off x="0" y="-9677"/>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dirty="0"/>
              <a:t>①</a:t>
            </a:r>
            <a:r>
              <a:rPr lang="en-US" altLang="ja-JP" sz="2400" kern="0" dirty="0"/>
              <a:t>-4</a:t>
            </a:r>
            <a:r>
              <a:rPr lang="ja-JP" altLang="en-US" sz="2400" kern="0" dirty="0"/>
              <a:t>　気象警報・注意報（市町村帳票）</a:t>
            </a:r>
            <a:endParaRPr lang="ja-JP" altLang="en-US" sz="1800" kern="0" dirty="0"/>
          </a:p>
        </p:txBody>
      </p:sp>
      <p:sp>
        <p:nvSpPr>
          <p:cNvPr id="6" name="正方形/長方形 5">
            <a:extLst>
              <a:ext uri="{FF2B5EF4-FFF2-40B4-BE49-F238E27FC236}">
                <a16:creationId xmlns:a16="http://schemas.microsoft.com/office/drawing/2014/main" id="{D272368F-1B4B-D4B9-F72F-54F743E09799}"/>
              </a:ext>
            </a:extLst>
          </p:cNvPr>
          <p:cNvSpPr/>
          <p:nvPr/>
        </p:nvSpPr>
        <p:spPr>
          <a:xfrm>
            <a:off x="193372" y="1872820"/>
            <a:ext cx="4196909" cy="46994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sp>
        <p:nvSpPr>
          <p:cNvPr id="7" name="テキスト ボックス 6">
            <a:extLst>
              <a:ext uri="{FF2B5EF4-FFF2-40B4-BE49-F238E27FC236}">
                <a16:creationId xmlns:a16="http://schemas.microsoft.com/office/drawing/2014/main" id="{ED397265-0AC8-5700-90BD-E6B97C2E6041}"/>
              </a:ext>
            </a:extLst>
          </p:cNvPr>
          <p:cNvSpPr txBox="1"/>
          <p:nvPr/>
        </p:nvSpPr>
        <p:spPr>
          <a:xfrm>
            <a:off x="195451" y="704232"/>
            <a:ext cx="8786183" cy="954107"/>
          </a:xfrm>
          <a:prstGeom prst="rect">
            <a:avLst/>
          </a:prstGeom>
          <a:noFill/>
          <a:ln>
            <a:solidFill>
              <a:schemeClr val="tx1"/>
            </a:solidFill>
          </a:ln>
        </p:spPr>
        <p:txBody>
          <a:bodyPr wrap="square" rtlCol="0">
            <a:spAutoFit/>
          </a:bodyPr>
          <a:lstStyle/>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市町村（二次細分区域）の警戒レベル相当情報を表示。氾濫と高潮については、当該市町村に関連する情報を紐づけて表示する（遷移動作は都道府県帳票に同じ）。</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警戒レベル相当情報以外の特別警報・警報・注意報は</a:t>
            </a:r>
            <a:r>
              <a:rPr lang="en-US" altLang="ja-JP" sz="1400" dirty="0">
                <a:latin typeface="Meiryo UI" panose="020B0604030504040204" pitchFamily="50" charset="-128"/>
                <a:ea typeface="Meiryo UI" panose="020B0604030504040204" pitchFamily="50" charset="-128"/>
              </a:rPr>
              <a:t>a</a:t>
            </a:r>
            <a:r>
              <a:rPr lang="ja-JP" altLang="en-US" sz="1400" dirty="0">
                <a:latin typeface="Meiryo UI" panose="020B0604030504040204" pitchFamily="50" charset="-128"/>
                <a:ea typeface="Meiryo UI" panose="020B0604030504040204" pitchFamily="50" charset="-128"/>
              </a:rPr>
              <a:t>とは分離して表示。</a:t>
            </a:r>
            <a:endParaRPr lang="en-US" altLang="ja-JP" sz="1400" dirty="0">
              <a:latin typeface="Meiryo UI" panose="020B0604030504040204" pitchFamily="50" charset="-128"/>
              <a:ea typeface="Meiryo UI" panose="020B0604030504040204" pitchFamily="50" charset="-128"/>
            </a:endParaRPr>
          </a:p>
          <a:p>
            <a:pPr marL="342900" indent="-342900">
              <a:buFont typeface="+mj-lt"/>
              <a:buAutoNum type="alphaLcPeriod"/>
            </a:pPr>
            <a:r>
              <a:rPr lang="ja-JP" altLang="en-US" sz="1400" dirty="0">
                <a:latin typeface="Meiryo UI" panose="020B0604030504040204" pitchFamily="50" charset="-128"/>
                <a:ea typeface="Meiryo UI" panose="020B0604030504040204" pitchFamily="50" charset="-128"/>
              </a:rPr>
              <a:t>時系列情報（明日までの警報等の見通し）を警報・注意報が発表されていない時も含め常時提供。</a:t>
            </a:r>
            <a:endParaRPr lang="en-US" altLang="ja-JP"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CEA360A5-04FC-D95A-1225-A06FF4EE90FB}"/>
              </a:ext>
            </a:extLst>
          </p:cNvPr>
          <p:cNvSpPr txBox="1"/>
          <p:nvPr/>
        </p:nvSpPr>
        <p:spPr>
          <a:xfrm>
            <a:off x="193372" y="1865210"/>
            <a:ext cx="6512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rPr>
              <a:t>現行</a:t>
            </a:r>
            <a:endParaRPr kumimoji="1" lang="ja-JP" altLang="en-US" sz="1600" dirty="0">
              <a:latin typeface="Meiryo UI" panose="020B0604030504040204" pitchFamily="50" charset="-128"/>
              <a:ea typeface="Meiryo UI" panose="020B0604030504040204" pitchFamily="50" charset="-128"/>
            </a:endParaRPr>
          </a:p>
        </p:txBody>
      </p:sp>
      <p:sp>
        <p:nvSpPr>
          <p:cNvPr id="11" name="スライド番号プレースホルダー 2">
            <a:extLst>
              <a:ext uri="{FF2B5EF4-FFF2-40B4-BE49-F238E27FC236}">
                <a16:creationId xmlns:a16="http://schemas.microsoft.com/office/drawing/2014/main" id="{EFFFAF29-583D-BED3-9494-B8AD17808E3C}"/>
              </a:ext>
            </a:extLst>
          </p:cNvPr>
          <p:cNvSpPr>
            <a:spLocks noGrp="1"/>
          </p:cNvSpPr>
          <p:nvPr>
            <p:ph type="sldNum" sz="quarter" idx="12"/>
          </p:nvPr>
        </p:nvSpPr>
        <p:spPr>
          <a:xfrm>
            <a:off x="8517722" y="6534150"/>
            <a:ext cx="647700" cy="323850"/>
          </a:xfrm>
        </p:spPr>
        <p:txBody>
          <a:bodyPr/>
          <a:lstStyle/>
          <a:p>
            <a:pPr>
              <a:defRPr/>
            </a:pPr>
            <a:fld id="{DE9C2EA1-6911-4BAC-954D-0A2DD024DDCF}" type="slidenum">
              <a:rPr lang="en-US" altLang="ja-JP" smtClean="0"/>
              <a:pPr>
                <a:defRPr/>
              </a:pPr>
              <a:t>8</a:t>
            </a:fld>
            <a:endParaRPr lang="en-US" altLang="ja-JP" dirty="0"/>
          </a:p>
        </p:txBody>
      </p:sp>
      <p:sp>
        <p:nvSpPr>
          <p:cNvPr id="28" name="二等辺三角形 27">
            <a:extLst>
              <a:ext uri="{FF2B5EF4-FFF2-40B4-BE49-F238E27FC236}">
                <a16:creationId xmlns:a16="http://schemas.microsoft.com/office/drawing/2014/main" id="{F4EA1DEF-E1E6-B8ED-D43C-734A678BF011}"/>
              </a:ext>
            </a:extLst>
          </p:cNvPr>
          <p:cNvSpPr/>
          <p:nvPr/>
        </p:nvSpPr>
        <p:spPr>
          <a:xfrm rot="5400000">
            <a:off x="3918084" y="4087673"/>
            <a:ext cx="1266825" cy="1524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dirty="0">
              <a:solidFill>
                <a:prstClr val="white"/>
              </a:solidFill>
            </a:endParaRPr>
          </a:p>
        </p:txBody>
      </p:sp>
      <p:pic>
        <p:nvPicPr>
          <p:cNvPr id="2" name="図 1">
            <a:extLst>
              <a:ext uri="{FF2B5EF4-FFF2-40B4-BE49-F238E27FC236}">
                <a16:creationId xmlns:a16="http://schemas.microsoft.com/office/drawing/2014/main" id="{05DD4A14-180C-473A-80B6-5067DB521E97}"/>
              </a:ext>
            </a:extLst>
          </p:cNvPr>
          <p:cNvPicPr>
            <a:picLocks noChangeAspect="1"/>
          </p:cNvPicPr>
          <p:nvPr/>
        </p:nvPicPr>
        <p:blipFill>
          <a:blip r:embed="rId4"/>
          <a:stretch>
            <a:fillRect/>
          </a:stretch>
        </p:blipFill>
        <p:spPr>
          <a:xfrm>
            <a:off x="324963" y="2270430"/>
            <a:ext cx="3560622" cy="4143557"/>
          </a:xfrm>
          <a:prstGeom prst="rect">
            <a:avLst/>
          </a:prstGeom>
          <a:ln>
            <a:solidFill>
              <a:schemeClr val="tx1"/>
            </a:solidFill>
          </a:ln>
        </p:spPr>
      </p:pic>
      <p:sp>
        <p:nvSpPr>
          <p:cNvPr id="19" name="テキスト ボックス 18">
            <a:extLst>
              <a:ext uri="{FF2B5EF4-FFF2-40B4-BE49-F238E27FC236}">
                <a16:creationId xmlns:a16="http://schemas.microsoft.com/office/drawing/2014/main" id="{F512DD65-D5C2-0369-1F3A-DEC87521D5BA}"/>
              </a:ext>
            </a:extLst>
          </p:cNvPr>
          <p:cNvSpPr txBox="1"/>
          <p:nvPr/>
        </p:nvSpPr>
        <p:spPr>
          <a:xfrm>
            <a:off x="3960930" y="3835265"/>
            <a:ext cx="323165" cy="914149"/>
          </a:xfrm>
          <a:prstGeom prst="rect">
            <a:avLst/>
          </a:prstGeom>
          <a:noFill/>
          <a:ln>
            <a:solidFill>
              <a:schemeClr val="tx1"/>
            </a:solidFill>
          </a:ln>
        </p:spPr>
        <p:txBody>
          <a:bodyPr vert="eaVert" wrap="square" rtlCol="0">
            <a:spAutoFit/>
          </a:bodyPr>
          <a:lstStyle/>
          <a:p>
            <a:pPr algn="ctr"/>
            <a:r>
              <a:rPr kumimoji="1" lang="ja-JP" altLang="en-US" sz="900" dirty="0">
                <a:latin typeface="Meiryo UI" panose="020B0604030504040204" pitchFamily="50" charset="-128"/>
                <a:ea typeface="Meiryo UI" panose="020B0604030504040204" pitchFamily="50" charset="-128"/>
              </a:rPr>
              <a:t>今後の推移</a:t>
            </a:r>
          </a:p>
        </p:txBody>
      </p:sp>
      <p:sp>
        <p:nvSpPr>
          <p:cNvPr id="20" name="テキスト ボックス 19">
            <a:extLst>
              <a:ext uri="{FF2B5EF4-FFF2-40B4-BE49-F238E27FC236}">
                <a16:creationId xmlns:a16="http://schemas.microsoft.com/office/drawing/2014/main" id="{022A1CB6-BC4A-C0F2-8ABB-72DEE71C002F}"/>
              </a:ext>
            </a:extLst>
          </p:cNvPr>
          <p:cNvSpPr txBox="1"/>
          <p:nvPr/>
        </p:nvSpPr>
        <p:spPr>
          <a:xfrm>
            <a:off x="3964130" y="5027031"/>
            <a:ext cx="323165" cy="1265395"/>
          </a:xfrm>
          <a:prstGeom prst="rect">
            <a:avLst/>
          </a:prstGeom>
          <a:noFill/>
          <a:ln>
            <a:solidFill>
              <a:schemeClr val="tx1"/>
            </a:solidFill>
          </a:ln>
        </p:spPr>
        <p:txBody>
          <a:bodyPr vert="eaVert" wrap="square" rtlCol="0">
            <a:spAutoFit/>
          </a:bodyPr>
          <a:lstStyle/>
          <a:p>
            <a:pPr algn="ctr"/>
            <a:r>
              <a:rPr kumimoji="1" lang="ja-JP" altLang="en-US" sz="900" dirty="0">
                <a:latin typeface="Meiryo UI" panose="020B0604030504040204" pitchFamily="50" charset="-128"/>
                <a:ea typeface="Meiryo UI" panose="020B0604030504040204" pitchFamily="50" charset="-128"/>
              </a:rPr>
              <a:t>早期注意情報</a:t>
            </a:r>
          </a:p>
        </p:txBody>
      </p:sp>
      <p:sp>
        <p:nvSpPr>
          <p:cNvPr id="22" name="テキスト ボックス 21">
            <a:extLst>
              <a:ext uri="{FF2B5EF4-FFF2-40B4-BE49-F238E27FC236}">
                <a16:creationId xmlns:a16="http://schemas.microsoft.com/office/drawing/2014/main" id="{44CEFEF1-6C50-DC27-5EF9-E3A4500F7E33}"/>
              </a:ext>
            </a:extLst>
          </p:cNvPr>
          <p:cNvSpPr txBox="1"/>
          <p:nvPr/>
        </p:nvSpPr>
        <p:spPr>
          <a:xfrm>
            <a:off x="3956485" y="2935901"/>
            <a:ext cx="323165" cy="782747"/>
          </a:xfrm>
          <a:prstGeom prst="rect">
            <a:avLst/>
          </a:prstGeom>
          <a:noFill/>
          <a:ln>
            <a:solidFill>
              <a:schemeClr val="tx1"/>
            </a:solidFill>
          </a:ln>
        </p:spPr>
        <p:txBody>
          <a:bodyPr vert="eaVert" wrap="square" rtlCol="0">
            <a:spAutoFit/>
          </a:bodyPr>
          <a:lstStyle/>
          <a:p>
            <a:pPr algn="ctr"/>
            <a:r>
              <a:rPr kumimoji="1" lang="ja-JP" altLang="en-US" sz="900" dirty="0">
                <a:latin typeface="Meiryo UI" panose="020B0604030504040204" pitchFamily="50" charset="-128"/>
                <a:ea typeface="Meiryo UI" panose="020B0604030504040204" pitchFamily="50" charset="-128"/>
              </a:rPr>
              <a:t>発表状況</a:t>
            </a:r>
          </a:p>
        </p:txBody>
      </p:sp>
      <p:sp>
        <p:nvSpPr>
          <p:cNvPr id="37" name="テキスト ボックス 36">
            <a:extLst>
              <a:ext uri="{FF2B5EF4-FFF2-40B4-BE49-F238E27FC236}">
                <a16:creationId xmlns:a16="http://schemas.microsoft.com/office/drawing/2014/main" id="{D121D422-76EB-7108-E1C6-3040AD161EBC}"/>
              </a:ext>
            </a:extLst>
          </p:cNvPr>
          <p:cNvSpPr txBox="1"/>
          <p:nvPr/>
        </p:nvSpPr>
        <p:spPr>
          <a:xfrm>
            <a:off x="5122809" y="5528540"/>
            <a:ext cx="323165" cy="885447"/>
          </a:xfrm>
          <a:prstGeom prst="rect">
            <a:avLst/>
          </a:prstGeom>
          <a:noFill/>
          <a:ln>
            <a:solidFill>
              <a:schemeClr val="tx1"/>
            </a:solidFill>
          </a:ln>
        </p:spPr>
        <p:txBody>
          <a:bodyPr vert="eaVert" wrap="square" rtlCol="0">
            <a:spAutoFit/>
          </a:bodyPr>
          <a:lstStyle/>
          <a:p>
            <a:pPr algn="ctr"/>
            <a:r>
              <a:rPr kumimoji="1" lang="ja-JP" altLang="en-US" sz="900"/>
              <a:t>早期注意情報</a:t>
            </a:r>
          </a:p>
        </p:txBody>
      </p:sp>
      <p:sp>
        <p:nvSpPr>
          <p:cNvPr id="46" name="テキスト ボックス 45">
            <a:extLst>
              <a:ext uri="{FF2B5EF4-FFF2-40B4-BE49-F238E27FC236}">
                <a16:creationId xmlns:a16="http://schemas.microsoft.com/office/drawing/2014/main" id="{FA84E8EE-AAB4-E8C6-9636-C8EE724FC20B}"/>
              </a:ext>
            </a:extLst>
          </p:cNvPr>
          <p:cNvSpPr txBox="1"/>
          <p:nvPr/>
        </p:nvSpPr>
        <p:spPr>
          <a:xfrm>
            <a:off x="5041260" y="3685755"/>
            <a:ext cx="492443" cy="1765675"/>
          </a:xfrm>
          <a:prstGeom prst="rect">
            <a:avLst/>
          </a:prstGeom>
          <a:noFill/>
          <a:ln w="38100">
            <a:solidFill>
              <a:srgbClr val="FF0000"/>
            </a:solidFill>
          </a:ln>
        </p:spPr>
        <p:txBody>
          <a:bodyPr vert="eaVert" wrap="square" rtlCol="0">
            <a:spAutoFit/>
          </a:bodyPr>
          <a:lstStyle/>
          <a:p>
            <a:pPr algn="ctr"/>
            <a:r>
              <a:rPr lang="ja-JP" altLang="en-US" sz="1000" b="1" dirty="0">
                <a:solidFill>
                  <a:srgbClr val="FF0000"/>
                </a:solidFill>
                <a:latin typeface="Meiryo UI" panose="020B0604030504040204" pitchFamily="50" charset="-128"/>
                <a:ea typeface="Meiryo UI" panose="020B0604030504040204" pitchFamily="50" charset="-128"/>
              </a:rPr>
              <a:t>時系列情報（明日までの</a:t>
            </a:r>
            <a:br>
              <a:rPr lang="en-US" altLang="ja-JP" sz="1000" b="1" dirty="0">
                <a:solidFill>
                  <a:srgbClr val="FF0000"/>
                </a:solidFill>
                <a:latin typeface="Meiryo UI" panose="020B0604030504040204" pitchFamily="50" charset="-128"/>
                <a:ea typeface="Meiryo UI" panose="020B0604030504040204" pitchFamily="50" charset="-128"/>
              </a:rPr>
            </a:br>
            <a:r>
              <a:rPr lang="ja-JP" altLang="en-US" sz="1000" b="1" dirty="0">
                <a:solidFill>
                  <a:srgbClr val="FF0000"/>
                </a:solidFill>
                <a:latin typeface="Meiryo UI" panose="020B0604030504040204" pitchFamily="50" charset="-128"/>
                <a:ea typeface="Meiryo UI" panose="020B0604030504040204" pitchFamily="50" charset="-128"/>
              </a:rPr>
              <a:t>警報等の見通し）</a:t>
            </a:r>
            <a:endParaRPr kumimoji="1" lang="ja-JP" altLang="en-US" sz="1000" b="1" dirty="0">
              <a:solidFill>
                <a:srgbClr val="FF0000"/>
              </a:solidFill>
              <a:latin typeface="Meiryo UI" panose="020B0604030504040204" pitchFamily="50" charset="-128"/>
              <a:ea typeface="Meiryo UI" panose="020B0604030504040204" pitchFamily="50" charset="-128"/>
            </a:endParaRPr>
          </a:p>
        </p:txBody>
      </p:sp>
      <p:sp>
        <p:nvSpPr>
          <p:cNvPr id="51" name="正方形/長方形 50">
            <a:extLst>
              <a:ext uri="{FF2B5EF4-FFF2-40B4-BE49-F238E27FC236}">
                <a16:creationId xmlns:a16="http://schemas.microsoft.com/office/drawing/2014/main" id="{148E2DB6-F6EE-5DDB-0EED-E06CC6BB53C4}"/>
              </a:ext>
            </a:extLst>
          </p:cNvPr>
          <p:cNvSpPr/>
          <p:nvPr/>
        </p:nvSpPr>
        <p:spPr>
          <a:xfrm>
            <a:off x="5700326" y="2476306"/>
            <a:ext cx="2585472" cy="6292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52" name="正方形/長方形 51">
            <a:extLst>
              <a:ext uri="{FF2B5EF4-FFF2-40B4-BE49-F238E27FC236}">
                <a16:creationId xmlns:a16="http://schemas.microsoft.com/office/drawing/2014/main" id="{9BEC5B66-2EED-575E-BBD6-72CE40EE1F44}"/>
              </a:ext>
            </a:extLst>
          </p:cNvPr>
          <p:cNvSpPr/>
          <p:nvPr/>
        </p:nvSpPr>
        <p:spPr>
          <a:xfrm>
            <a:off x="5700326" y="3105545"/>
            <a:ext cx="2585472" cy="5425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10" name="テキスト ボックス 9">
            <a:extLst>
              <a:ext uri="{FF2B5EF4-FFF2-40B4-BE49-F238E27FC236}">
                <a16:creationId xmlns:a16="http://schemas.microsoft.com/office/drawing/2014/main" id="{E6095289-0C61-A78D-F5F5-65507330EBF4}"/>
              </a:ext>
            </a:extLst>
          </p:cNvPr>
          <p:cNvSpPr txBox="1"/>
          <p:nvPr/>
        </p:nvSpPr>
        <p:spPr>
          <a:xfrm>
            <a:off x="5122809" y="2476307"/>
            <a:ext cx="323165" cy="1123408"/>
          </a:xfrm>
          <a:prstGeom prst="rect">
            <a:avLst/>
          </a:prstGeom>
          <a:noFill/>
          <a:ln>
            <a:solidFill>
              <a:schemeClr val="tx1"/>
            </a:solidFill>
          </a:ln>
        </p:spPr>
        <p:txBody>
          <a:bodyPr vert="eaVert" wrap="square" rtlCol="0">
            <a:spAutoFit/>
          </a:bodyPr>
          <a:lstStyle/>
          <a:p>
            <a:pPr algn="ctr"/>
            <a:r>
              <a:rPr kumimoji="1" lang="ja-JP" altLang="en-US" sz="900" dirty="0">
                <a:latin typeface="Meiryo UI" panose="020B0604030504040204" pitchFamily="50" charset="-128"/>
                <a:ea typeface="Meiryo UI" panose="020B0604030504040204" pitchFamily="50" charset="-128"/>
              </a:rPr>
              <a:t>発表状況</a:t>
            </a:r>
          </a:p>
        </p:txBody>
      </p:sp>
      <p:sp>
        <p:nvSpPr>
          <p:cNvPr id="48" name="楕円 47">
            <a:extLst>
              <a:ext uri="{FF2B5EF4-FFF2-40B4-BE49-F238E27FC236}">
                <a16:creationId xmlns:a16="http://schemas.microsoft.com/office/drawing/2014/main" id="{0319C678-9A30-1366-840B-41C067995BB6}"/>
              </a:ext>
            </a:extLst>
          </p:cNvPr>
          <p:cNvSpPr/>
          <p:nvPr/>
        </p:nvSpPr>
        <p:spPr>
          <a:xfrm>
            <a:off x="5403554" y="2330966"/>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a</a:t>
            </a:r>
            <a:endParaRPr kumimoji="1" lang="ja-JP" altLang="en-US" sz="1600" dirty="0">
              <a:solidFill>
                <a:srgbClr val="FF0000"/>
              </a:solidFill>
            </a:endParaRPr>
          </a:p>
        </p:txBody>
      </p:sp>
      <p:sp>
        <p:nvSpPr>
          <p:cNvPr id="49" name="楕円 48">
            <a:extLst>
              <a:ext uri="{FF2B5EF4-FFF2-40B4-BE49-F238E27FC236}">
                <a16:creationId xmlns:a16="http://schemas.microsoft.com/office/drawing/2014/main" id="{EEC6B62D-E987-98BD-8E41-0B65C427FD83}"/>
              </a:ext>
            </a:extLst>
          </p:cNvPr>
          <p:cNvSpPr/>
          <p:nvPr/>
        </p:nvSpPr>
        <p:spPr>
          <a:xfrm>
            <a:off x="5403554" y="3183274"/>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600" dirty="0">
                <a:solidFill>
                  <a:srgbClr val="FF0000"/>
                </a:solidFill>
              </a:rPr>
              <a:t>ｂ</a:t>
            </a:r>
            <a:endParaRPr kumimoji="1" lang="ja-JP" altLang="en-US" sz="1600" dirty="0">
              <a:solidFill>
                <a:srgbClr val="FF0000"/>
              </a:solidFill>
            </a:endParaRPr>
          </a:p>
        </p:txBody>
      </p:sp>
      <p:sp>
        <p:nvSpPr>
          <p:cNvPr id="50" name="楕円 49">
            <a:extLst>
              <a:ext uri="{FF2B5EF4-FFF2-40B4-BE49-F238E27FC236}">
                <a16:creationId xmlns:a16="http://schemas.microsoft.com/office/drawing/2014/main" id="{47B53AA7-E531-AC84-E968-DFC55924303F}"/>
              </a:ext>
            </a:extLst>
          </p:cNvPr>
          <p:cNvSpPr/>
          <p:nvPr/>
        </p:nvSpPr>
        <p:spPr>
          <a:xfrm>
            <a:off x="4856304" y="3564768"/>
            <a:ext cx="288000" cy="288000"/>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rgbClr val="FF0000"/>
                </a:solidFill>
              </a:rPr>
              <a:t>c</a:t>
            </a:r>
            <a:endParaRPr kumimoji="1" lang="ja-JP" altLang="en-US" sz="1600" dirty="0">
              <a:solidFill>
                <a:srgbClr val="FF0000"/>
              </a:solidFill>
            </a:endParaRPr>
          </a:p>
        </p:txBody>
      </p:sp>
    </p:spTree>
    <p:extLst>
      <p:ext uri="{BB962C8B-B14F-4D97-AF65-F5344CB8AC3E}">
        <p14:creationId xmlns:p14="http://schemas.microsoft.com/office/powerpoint/2010/main" val="2065131558"/>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497B0"/>
        </a:solidFill>
        <a:ln>
          <a:noFill/>
        </a:ln>
      </a:spPr>
      <a:bodyPr rtlCol="0" anchor="ctr"/>
      <a:lstStyle>
        <a:defPPr algn="ctr">
          <a:defRPr sz="1286" dirty="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2.xml><?xml version="1.0" encoding="utf-8"?>
<a:theme xmlns:a="http://schemas.openxmlformats.org/drawingml/2006/main" name="10_標準デザイン">
  <a:themeElements>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w="38100">
          <a:noFill/>
          <a:prstDash val="sysDash"/>
          <a:round/>
          <a:headEnd/>
          <a:tailEnd/>
        </a:ln>
        <a:effectLst/>
      </a:spPr>
      <a:bodyPr wrap="square" lIns="91422" tIns="45710" rIns="91422" bIns="45710" rtlCol="0" anchor="ctr" anchorCtr="0">
        <a:noAutofit/>
      </a:bodyPr>
      <a:lstStyle>
        <a:defPPr>
          <a:tabLst>
            <a:tab pos="3136900" algn="ctr"/>
          </a:tabLst>
          <a:defRPr kumimoji="1"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defRPr>
        </a:defPPr>
      </a:lstStyle>
    </a:spDef>
    <a:lnDef>
      <a:spPr bwMode="auto">
        <a:xfrm>
          <a:off x="0" y="0"/>
          <a:ext cx="1" cy="1"/>
        </a:xfrm>
        <a:custGeom>
          <a:avLst/>
          <a:gdLst/>
          <a:ahLst/>
          <a:cxnLst/>
          <a:rect l="0" t="0" r="0" b="0"/>
          <a:pathLst/>
        </a:custGeom>
        <a:solidFill>
          <a:srgbClr val="0066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6a6a4eb-17f4-46cb-8870-5a9fced69f37">
      <Terms xmlns="http://schemas.microsoft.com/office/infopath/2007/PartnerControls"/>
    </lcf76f155ced4ddcb4097134ff3c332f>
    <TaxCatchAll xmlns="4aecb32f-6c8f-4988-aa43-451f6c88d06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B02DDBAD16665B46B6D1142B09C83A07" ma:contentTypeVersion="14" ma:contentTypeDescription="新しいドキュメントを作成します。" ma:contentTypeScope="" ma:versionID="352751f30c75c005f70603d7d1d74049">
  <xsd:schema xmlns:xsd="http://www.w3.org/2001/XMLSchema" xmlns:xs="http://www.w3.org/2001/XMLSchema" xmlns:p="http://schemas.microsoft.com/office/2006/metadata/properties" xmlns:ns2="26a6a4eb-17f4-46cb-8870-5a9fced69f37" xmlns:ns3="4aecb32f-6c8f-4988-aa43-451f6c88d068" targetNamespace="http://schemas.microsoft.com/office/2006/metadata/properties" ma:root="true" ma:fieldsID="5fbfab5de7f7e7c1097f0d1bdd949529" ns2:_="" ns3:_="">
    <xsd:import namespace="26a6a4eb-17f4-46cb-8870-5a9fced69f37"/>
    <xsd:import namespace="4aecb32f-6c8f-4988-aa43-451f6c88d0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a6a4eb-17f4-46cb-8870-5a9fced69f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ecb32f-6c8f-4988-aa43-451f6c88d068"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20" nillable="true" ma:displayName="Taxonomy Catch All Column" ma:hidden="true" ma:list="{e9947fc1-1483-460b-a7bf-1bb012e2282b}" ma:internalName="TaxCatchAll" ma:showField="CatchAllData" ma:web="4aecb32f-6c8f-4988-aa43-451f6c88d0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F60DA-96DB-4FDB-8C65-9E6B8004F1F0}">
  <ds:schemaRefs>
    <ds:schemaRef ds:uri="http://schemas.openxmlformats.org/package/2006/metadata/core-properties"/>
    <ds:schemaRef ds:uri="http://purl.org/dc/elements/1.1/"/>
    <ds:schemaRef ds:uri="http://schemas.microsoft.com/office/2006/metadata/properties"/>
    <ds:schemaRef ds:uri="26a6a4eb-17f4-46cb-8870-5a9fced69f37"/>
    <ds:schemaRef ds:uri="http://schemas.microsoft.com/office/2006/documentManagement/types"/>
    <ds:schemaRef ds:uri="4aecb32f-6c8f-4988-aa43-451f6c88d068"/>
    <ds:schemaRef ds:uri="http://purl.org/dc/dcmitype/"/>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79DA3497-7E04-4D7B-B1DB-13AAEE75FE68}">
  <ds:schemaRefs>
    <ds:schemaRef ds:uri="http://schemas.microsoft.com/sharepoint/v3/contenttype/forms"/>
  </ds:schemaRefs>
</ds:datastoreItem>
</file>

<file path=customXml/itemProps3.xml><?xml version="1.0" encoding="utf-8"?>
<ds:datastoreItem xmlns:ds="http://schemas.openxmlformats.org/officeDocument/2006/customXml" ds:itemID="{E9DF7729-6540-4165-AC5F-BD86AC52C0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a6a4eb-17f4-46cb-8870-5a9fced69f37"/>
    <ds:schemaRef ds:uri="4aecb32f-6c8f-4988-aa43-451f6c88d0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2522</Words>
  <Application>Microsoft Office PowerPoint</Application>
  <PresentationFormat>画面に合わせる (4:3)</PresentationFormat>
  <Paragraphs>282</Paragraphs>
  <Slides>25</Slides>
  <Notes>5</Notes>
  <HiddenSlides>0</HiddenSlides>
  <MMClips>0</MMClips>
  <ScaleCrop>false</ScaleCrop>
  <HeadingPairs>
    <vt:vector size="6" baseType="variant">
      <vt:variant>
        <vt:lpstr>使用されているフォント</vt:lpstr>
      </vt:variant>
      <vt:variant>
        <vt:i4>6</vt:i4>
      </vt:variant>
      <vt:variant>
        <vt:lpstr>テーマ</vt:lpstr>
      </vt:variant>
      <vt:variant>
        <vt:i4>4</vt:i4>
      </vt:variant>
      <vt:variant>
        <vt:lpstr>スライド タイトル</vt:lpstr>
      </vt:variant>
      <vt:variant>
        <vt:i4>25</vt:i4>
      </vt:variant>
    </vt:vector>
  </HeadingPairs>
  <TitlesOfParts>
    <vt:vector size="35" baseType="lpstr">
      <vt:lpstr>HGP創英角ｺﾞｼｯｸUB</vt:lpstr>
      <vt:lpstr>Meiryo UI</vt:lpstr>
      <vt:lpstr>Arial</vt:lpstr>
      <vt:lpstr>Calibri</vt:lpstr>
      <vt:lpstr>Times New Roman</vt:lpstr>
      <vt:lpstr>Wingdings</vt:lpstr>
      <vt:lpstr>標準デザイン</vt:lpstr>
      <vt:lpstr>10_標準デザイン</vt:lpstr>
      <vt:lpstr>2_blank</vt:lpstr>
      <vt:lpstr>1_blank</vt:lpstr>
      <vt:lpstr>防災気象情報の改善に伴う 気象庁ホームページの改善について（情報提供）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2025-12-25T05:41:18Z</dcterms:created>
  <dcterms:modified xsi:type="dcterms:W3CDTF">2025-12-25T08:00:40Z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484300</vt:r8>
  </property>
  <property fmtid="{D5CDD505-2E9C-101B-9397-08002B2CF9AE}" pid="3" name="MediaServiceImageTags">
    <vt:lpwstr/>
  </property>
  <property fmtid="{D5CDD505-2E9C-101B-9397-08002B2CF9AE}" pid="4" name="xd_ProgID">
    <vt:lpwstr/>
  </property>
  <property fmtid="{D5CDD505-2E9C-101B-9397-08002B2CF9AE}" pid="5" name="ContentTypeId">
    <vt:lpwstr>0x010100B02DDBAD16665B46B6D1142B09C83A07</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ies>
</file>