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6.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60" r:id="rId1"/>
    <p:sldMasterId id="2147483914" r:id="rId2"/>
    <p:sldMasterId id="2147483922" r:id="rId3"/>
    <p:sldMasterId id="2147483930" r:id="rId4"/>
    <p:sldMasterId id="2147483945" r:id="rId5"/>
    <p:sldMasterId id="2147483948" r:id="rId6"/>
    <p:sldMasterId id="2147483960" r:id="rId7"/>
  </p:sldMasterIdLst>
  <p:notesMasterIdLst>
    <p:notesMasterId r:id="rId16"/>
  </p:notesMasterIdLst>
  <p:sldIdLst>
    <p:sldId id="1316" r:id="rId8"/>
    <p:sldId id="2147480867" r:id="rId9"/>
    <p:sldId id="2147480906" r:id="rId10"/>
    <p:sldId id="2147480902" r:id="rId11"/>
    <p:sldId id="2147480903" r:id="rId12"/>
    <p:sldId id="2147480886" r:id="rId13"/>
    <p:sldId id="2147480893" r:id="rId14"/>
    <p:sldId id="2147480889" r:id="rId1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5FFFF"/>
    <a:srgbClr val="FF2800"/>
    <a:srgbClr val="989FD4"/>
    <a:srgbClr val="0066CC"/>
    <a:srgbClr val="F2E700"/>
    <a:srgbClr val="EBFFFF"/>
    <a:srgbClr val="000000"/>
    <a:srgbClr val="17375E"/>
    <a:srgbClr val="AA0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544195-8C0A-4A38-B216-7883245FEF77}" v="17" dt="2025-12-25T05:37:24.72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93455" autoAdjust="0"/>
  </p:normalViewPr>
  <p:slideViewPr>
    <p:cSldViewPr>
      <p:cViewPr varScale="1">
        <p:scale>
          <a:sx n="98" d="100"/>
          <a:sy n="98" d="100"/>
        </p:scale>
        <p:origin x="21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5/10/relationships/revisionInfo" Target="revisionInfo.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presProps" Target="presProps.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customXml" Target="../customXml/item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1" rIns="91381" bIns="456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381" tIns="45691" rIns="91381" bIns="45691" rtlCol="0"/>
          <a:lstStyle>
            <a:lvl1pPr algn="r">
              <a:defRPr sz="1200"/>
            </a:lvl1pPr>
          </a:lstStyle>
          <a:p>
            <a:fld id="{198A8D44-12CF-4FAD-A6F4-0D3108F1A574}"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381" tIns="45691" rIns="91381" bIns="45691" rtlCol="0" anchor="ctr"/>
          <a:lstStyle/>
          <a:p>
            <a:endParaRPr lang="ja-JP" altLang="en-US"/>
          </a:p>
        </p:txBody>
      </p:sp>
      <p:sp>
        <p:nvSpPr>
          <p:cNvPr id="5" name="ノート プレースホルダー 4"/>
          <p:cNvSpPr>
            <a:spLocks noGrp="1"/>
          </p:cNvSpPr>
          <p:nvPr>
            <p:ph type="body" sz="quarter" idx="3"/>
          </p:nvPr>
        </p:nvSpPr>
        <p:spPr>
          <a:xfrm>
            <a:off x="673104" y="4748213"/>
            <a:ext cx="5389563" cy="3884612"/>
          </a:xfrm>
          <a:prstGeom prst="rect">
            <a:avLst/>
          </a:prstGeom>
        </p:spPr>
        <p:txBody>
          <a:bodyPr vert="horz" lIns="91381" tIns="45691" rIns="91381" bIns="456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014"/>
            <a:ext cx="2919413" cy="495300"/>
          </a:xfrm>
          <a:prstGeom prst="rect">
            <a:avLst/>
          </a:prstGeom>
        </p:spPr>
        <p:txBody>
          <a:bodyPr vert="horz" lIns="91381" tIns="45691" rIns="91381" bIns="456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381" tIns="45691" rIns="91381" bIns="45691" rtlCol="0" anchor="b"/>
          <a:lstStyle>
            <a:lvl1pPr algn="r">
              <a:defRPr sz="12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A4D17-542C-201C-4D52-6A4069B19D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75ACFD-9B58-8F7D-50CB-BD040E521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0F6BD9-3788-EDD0-CCC9-AA5EF36A5434}"/>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82092028-66F2-549C-073F-AE005D00FBE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63275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9929F-EE4A-D5E1-8122-29E17A2EA5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4748CA-C13B-EADD-2F7F-9CF61F74CB6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857A35-4CF9-1C8A-76FF-F044F4369D1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D1ACDBF-2CB1-3B00-E51E-A53D546D573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503153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AB8D4-B608-B5EE-67F0-C5A5BCC30D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BBA13-FA92-7FAD-75FB-19B112CC0B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A7F603-C6A6-B72F-9A68-B33029CC3309}"/>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9BBD04DD-1055-64D4-7163-AF36BC90B4E8}"/>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280175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E1F4D-9CCC-0706-7332-C5DE48827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42EFF4-852A-60B7-7450-650B9BD4A7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5F5F32-F349-CBBB-DC1F-C2034FD34842}"/>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F1C74681-E0DC-1F70-AF6E-882CB751107B}"/>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944395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10F10-2601-1049-0D82-38212C69FC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559B7F-3CBB-37DA-53DF-EB10399200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CCC6A2-B7BE-6DF9-2B87-E1EB7FD32A50}"/>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28E2715A-13BE-1105-CCBF-838D0B3E863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057058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7EC25-F08E-FD80-8131-933D758A4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AD1531-294C-47DD-BC64-C52A712D77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9F45D1-FD4F-1D2B-84F7-4FD3F92599C0}"/>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DD36C316-9B6D-1FE9-94B1-30561D7500A2}"/>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643916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4.xml"/><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7.xml"/><Relationship Id="rId4" Type="http://schemas.openxmlformats.org/officeDocument/2006/relationships/image" Target="../media/image10.png"/></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1"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41"/>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1747" name="Rectangle 3"/>
          <p:cNvSpPr>
            <a:spLocks noGrp="1" noChangeArrowheads="1"/>
          </p:cNvSpPr>
          <p:nvPr>
            <p:ph type="ctrTitle"/>
          </p:nvPr>
        </p:nvSpPr>
        <p:spPr>
          <a:xfrm>
            <a:off x="1647092" y="2133603"/>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B1BC983B-4A3C-4011-B48F-4B1A95B6BB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456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F5D7051E-5270-4375-A243-9E4BFF7661A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158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1"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BFC0FED5-3084-467F-AEC8-2182149A5A4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79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4223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97759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1086343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12477890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294232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3"/>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4"/>
            <a:ext cx="7772400" cy="1500187"/>
          </a:xfrm>
        </p:spPr>
        <p:txBody>
          <a:bodyPr anchor="b"/>
          <a:lstStyle>
            <a:lvl1pPr marL="0" indent="0">
              <a:buNone/>
              <a:defRPr sz="1846"/>
            </a:lvl1pPr>
            <a:lvl2pPr marL="422037" indent="0">
              <a:buNone/>
              <a:defRPr sz="1661"/>
            </a:lvl2pPr>
            <a:lvl3pPr marL="844073" indent="0">
              <a:buNone/>
              <a:defRPr sz="1477"/>
            </a:lvl3pPr>
            <a:lvl4pPr marL="1266110" indent="0">
              <a:buNone/>
              <a:defRPr sz="1292"/>
            </a:lvl4pPr>
            <a:lvl5pPr marL="1688147" indent="0">
              <a:buNone/>
              <a:defRPr sz="1292"/>
            </a:lvl5pPr>
            <a:lvl6pPr marL="2110184" indent="0">
              <a:buNone/>
              <a:defRPr sz="1292"/>
            </a:lvl6pPr>
            <a:lvl7pPr marL="2532220" indent="0">
              <a:buNone/>
              <a:defRPr sz="1292"/>
            </a:lvl7pPr>
            <a:lvl8pPr marL="2954257" indent="0">
              <a:buNone/>
              <a:defRPr sz="1292"/>
            </a:lvl8pPr>
            <a:lvl9pPr marL="3376293"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4A6FC1E-97FB-47E8-8A15-62CBE3A8CCD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2003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32835620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35476013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035563430"/>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4339849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9057572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4489420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38697555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37331651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8732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57445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60E6122-BD14-4142-9E60-93220B4E82C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749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871"/>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39368778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Slide Number Placeholder 5"/>
          <p:cNvSpPr>
            <a:spLocks noGrp="1"/>
          </p:cNvSpPr>
          <p:nvPr>
            <p:ph type="sldNum" sz="quarter" idx="4"/>
          </p:nvPr>
        </p:nvSpPr>
        <p:spPr>
          <a:xfrm>
            <a:off x="7086598" y="6389164"/>
            <a:ext cx="2057400" cy="365125"/>
          </a:xfrm>
          <a:prstGeom prst="rect">
            <a:avLst/>
          </a:prstGeom>
        </p:spPr>
        <p:txBody>
          <a:bodyPr vert="horz" lIns="91440" tIns="45720" rIns="91440" bIns="45720" rtlCol="0" anchor="ctr"/>
          <a:lstStyle>
            <a:lvl1pPr algn="r">
              <a:defRPr sz="1023">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8972788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871"/>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114527968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10400" y="65246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538021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25253763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38318903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7724678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26292238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50676"/>
            <a:ext cx="7466120" cy="476250"/>
          </a:xfrm>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13779171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7010400" y="6525344"/>
            <a:ext cx="2133600" cy="476250"/>
          </a:xfrm>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1851634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00E6070F-1EA7-49A7-BE4B-955743FF13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782035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6433573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20263701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8867579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27812933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5839754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19320975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2074691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12361830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418204115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1305574007"/>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6698769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203407045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175985405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66778579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25062378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47049189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76678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37164847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cSld name="標準">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8520" cy="1144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5"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687E87EB-59EC-480F-A1F6-DFCED5091A2A}" type="slidenum">
              <a:t>‹#›</a:t>
            </a:fld>
            <a:endParaRPr/>
          </a:p>
        </p:txBody>
      </p:sp>
      <p:sp>
        <p:nvSpPr>
          <p:cNvPr id="6" name="PlaceHolder 5"/>
          <p:cNvSpPr>
            <a:spLocks noGrp="1"/>
          </p:cNvSpPr>
          <p:nvPr>
            <p:ph type="dt" idx="6"/>
          </p:nvPr>
        </p:nvSpPr>
        <p:spPr/>
        <p:txBody>
          <a:bodyPr/>
          <a:lstStyle/>
          <a:p>
            <a:endParaRPr/>
          </a:p>
        </p:txBody>
      </p:sp>
    </p:spTree>
    <p:extLst>
      <p:ext uri="{BB962C8B-B14F-4D97-AF65-F5344CB8AC3E}">
        <p14:creationId xmlns:p14="http://schemas.microsoft.com/office/powerpoint/2010/main" val="340658900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871"/>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1923738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2930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3"/>
            <a:ext cx="5111262" cy="5853113"/>
          </a:xfrm>
        </p:spPr>
        <p:txBody>
          <a:bodyPr/>
          <a:lstStyle>
            <a:lvl1pPr>
              <a:defRPr sz="2954"/>
            </a:lvl1pPr>
            <a:lvl2pPr>
              <a:defRPr sz="2584"/>
            </a:lvl2pPr>
            <a:lvl3pPr>
              <a:defRPr sz="2216"/>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435" cy="4691063"/>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CD240BB9-DC62-40AE-AFEB-DEDC9D7564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3255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37" indent="0">
              <a:buNone/>
              <a:defRPr sz="2584"/>
            </a:lvl2pPr>
            <a:lvl3pPr marL="844073" indent="0">
              <a:buNone/>
              <a:defRPr sz="2216"/>
            </a:lvl3pPr>
            <a:lvl4pPr marL="1266110" indent="0">
              <a:buNone/>
              <a:defRPr sz="1846"/>
            </a:lvl4pPr>
            <a:lvl5pPr marL="1688147" indent="0">
              <a:buNone/>
              <a:defRPr sz="1846"/>
            </a:lvl5pPr>
            <a:lvl6pPr marL="2110184" indent="0">
              <a:buNone/>
              <a:defRPr sz="1846"/>
            </a:lvl6pPr>
            <a:lvl7pPr marL="2532220" indent="0">
              <a:buNone/>
              <a:defRPr sz="1846"/>
            </a:lvl7pPr>
            <a:lvl8pPr marL="2954257" indent="0">
              <a:buNone/>
              <a:defRPr sz="1846"/>
            </a:lvl8pPr>
            <a:lvl9pPr marL="337629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CD109A3-A064-4A10-ADA6-4A4FD1722D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6263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image" Target="../media/image6.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5.png"/><Relationship Id="rId2" Type="http://schemas.openxmlformats.org/officeDocument/2006/relationships/slideLayout" Target="../slideLayouts/slideLayout28.xml"/><Relationship Id="rId16" Type="http://schemas.openxmlformats.org/officeDocument/2006/relationships/image" Target="../media/image4.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4.xml"/><Relationship Id="rId10" Type="http://schemas.openxmlformats.org/officeDocument/2006/relationships/slideLayout" Target="../slideLayouts/slideLayout36.xml"/><Relationship Id="rId19" Type="http://schemas.openxmlformats.org/officeDocument/2006/relationships/image" Target="../media/image7.wmf"/><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7" Type="http://schemas.openxmlformats.org/officeDocument/2006/relationships/image" Target="../media/image7.wmf"/><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image" Target="../media/image4.png"/><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6.xml"/><Relationship Id="rId2" Type="http://schemas.openxmlformats.org/officeDocument/2006/relationships/slideLayout" Target="../slideLayouts/slideLayout44.xml"/><Relationship Id="rId16" Type="http://schemas.openxmlformats.org/officeDocument/2006/relationships/image" Target="../media/image7.wmf"/><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image" Target="../media/image6.png"/><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image" Target="../media/image5.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slideLayout" Target="../slideLayouts/slideLayout66.xml"/><Relationship Id="rId18" Type="http://schemas.openxmlformats.org/officeDocument/2006/relationships/image" Target="../media/image5.png"/><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slideLayout" Target="../slideLayouts/slideLayout65.xml"/><Relationship Id="rId17" Type="http://schemas.openxmlformats.org/officeDocument/2006/relationships/image" Target="../media/image4.png"/><Relationship Id="rId2" Type="http://schemas.openxmlformats.org/officeDocument/2006/relationships/slideLayout" Target="../slideLayouts/slideLayout55.xml"/><Relationship Id="rId16" Type="http://schemas.openxmlformats.org/officeDocument/2006/relationships/theme" Target="../theme/theme7.xml"/><Relationship Id="rId20" Type="http://schemas.openxmlformats.org/officeDocument/2006/relationships/image" Target="../media/image7.wmf"/><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5" Type="http://schemas.openxmlformats.org/officeDocument/2006/relationships/slideLayout" Target="../slideLayouts/slideLayout68.xml"/><Relationship Id="rId10" Type="http://schemas.openxmlformats.org/officeDocument/2006/relationships/slideLayout" Target="../slideLayouts/slideLayout63.xml"/><Relationship Id="rId19" Type="http://schemas.openxmlformats.org/officeDocument/2006/relationships/image" Target="../media/image6.png"/><Relationship Id="rId4" Type="http://schemas.openxmlformats.org/officeDocument/2006/relationships/slideLayout" Target="../slideLayouts/slideLayout57.xml"/><Relationship Id="rId9" Type="http://schemas.openxmlformats.org/officeDocument/2006/relationships/slideLayout" Target="../slideLayouts/slideLayout62.xml"/><Relationship Id="rId14"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Arial" charset="0"/>
                <a:ea typeface="ＭＳ Ｐゴシック" pitchFamily="50" charset="-128"/>
              </a:defRPr>
            </a:lvl1pPr>
          </a:lstStyle>
          <a:p>
            <a:pPr>
              <a:defRPr/>
            </a:pPr>
            <a:fld id="{0236B547-3939-4448-B510-15C4227AECE5}" type="slidenum">
              <a:rPr lang="en-US" altLang="ja-JP">
                <a:solidFill>
                  <a:srgbClr val="000000"/>
                </a:solidFill>
              </a:rPr>
              <a:pPr>
                <a:defRPr/>
              </a:pPr>
              <a:t>‹#›</a:t>
            </a:fld>
            <a:endParaRPr lang="en-US" altLang="ja-JP">
              <a:solidFill>
                <a:srgbClr val="000000"/>
              </a:solidFill>
            </a:endParaRPr>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nvGrpSpPr>
          <p:cNvPr id="2" name="Group 27"/>
          <p:cNvGrpSpPr>
            <a:grpSpLocks/>
          </p:cNvGrpSpPr>
          <p:nvPr/>
        </p:nvGrpSpPr>
        <p:grpSpPr bwMode="auto">
          <a:xfrm>
            <a:off x="0" y="333378"/>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sp>
        <p:nvSpPr>
          <p:cNvPr id="7176" name="Rectangle 22"/>
          <p:cNvSpPr>
            <a:spLocks noGrp="1" noChangeArrowheads="1"/>
          </p:cNvSpPr>
          <p:nvPr>
            <p:ph type="title"/>
          </p:nvPr>
        </p:nvSpPr>
        <p:spPr bwMode="auto">
          <a:xfrm>
            <a:off x="2"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7" name="Picture 32" descr="ppjtitle"/>
          <p:cNvPicPr>
            <a:picLocks noChangeAspect="1" noChangeArrowheads="1"/>
          </p:cNvPicPr>
          <p:nvPr/>
        </p:nvPicPr>
        <p:blipFill>
          <a:blip r:embed="rId14" cstate="print"/>
          <a:srcRect/>
          <a:stretch>
            <a:fillRect/>
          </a:stretch>
        </p:blipFill>
        <p:spPr bwMode="auto">
          <a:xfrm>
            <a:off x="8028844" y="1"/>
            <a:ext cx="1115157" cy="334963"/>
          </a:xfrm>
          <a:prstGeom prst="rect">
            <a:avLst/>
          </a:prstGeom>
          <a:noFill/>
          <a:ln w="9525">
            <a:noFill/>
            <a:miter lim="800000"/>
            <a:headEnd/>
            <a:tailEnd/>
          </a:ln>
        </p:spPr>
      </p:pic>
    </p:spTree>
    <p:extLst>
      <p:ext uri="{BB962C8B-B14F-4D97-AF65-F5344CB8AC3E}">
        <p14:creationId xmlns:p14="http://schemas.microsoft.com/office/powerpoint/2010/main" val="28049984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hdr="0" ftr="0" dt="0"/>
  <p:txStyles>
    <p:titleStyle>
      <a:lvl1pPr algn="l" rtl="0" eaLnBrk="0" fontAlgn="base" hangingPunct="0">
        <a:spcBef>
          <a:spcPct val="0"/>
        </a:spcBef>
        <a:spcAft>
          <a:spcPct val="0"/>
        </a:spcAft>
        <a:defRPr kumimoji="1" sz="2584">
          <a:solidFill>
            <a:schemeClr val="tx1"/>
          </a:solidFill>
          <a:latin typeface="+mj-lt"/>
          <a:ea typeface="+mj-ea"/>
          <a:cs typeface="+mj-cs"/>
        </a:defRPr>
      </a:lvl1pPr>
      <a:lvl2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5pPr>
      <a:lvl6pPr marL="42203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6pPr>
      <a:lvl7pPr marL="844073"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7pPr>
      <a:lvl8pPr marL="1266110"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8pPr>
      <a:lvl9pPr marL="168814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9pPr>
    </p:titleStyle>
    <p:bodyStyle>
      <a:lvl1pPr marL="316528" indent="-316528" algn="l" rtl="0" eaLnBrk="0" fontAlgn="base" hangingPunct="0">
        <a:spcBef>
          <a:spcPct val="20000"/>
        </a:spcBef>
        <a:spcAft>
          <a:spcPct val="0"/>
        </a:spcAft>
        <a:buChar char="•"/>
        <a:defRPr kumimoji="1" sz="2954">
          <a:solidFill>
            <a:schemeClr val="tx1"/>
          </a:solidFill>
          <a:latin typeface="+mn-lt"/>
          <a:ea typeface="ＭＳ Ｐゴシック" pitchFamily="50" charset="-128"/>
          <a:cs typeface="+mn-cs"/>
        </a:defRPr>
      </a:lvl1pPr>
      <a:lvl2pPr marL="685809" indent="-263773" algn="l" rtl="0" eaLnBrk="0" fontAlgn="base" hangingPunct="0">
        <a:spcBef>
          <a:spcPct val="20000"/>
        </a:spcBef>
        <a:spcAft>
          <a:spcPct val="0"/>
        </a:spcAft>
        <a:buChar char="–"/>
        <a:defRPr kumimoji="1" sz="2584">
          <a:solidFill>
            <a:schemeClr val="tx1"/>
          </a:solidFill>
          <a:latin typeface="+mn-lt"/>
          <a:ea typeface="ＭＳ Ｐゴシック" pitchFamily="50" charset="-128"/>
        </a:defRPr>
      </a:lvl2pPr>
      <a:lvl3pPr marL="1055092" indent="-211019" algn="l" rtl="0" eaLnBrk="0" fontAlgn="base" hangingPunct="0">
        <a:spcBef>
          <a:spcPct val="20000"/>
        </a:spcBef>
        <a:spcAft>
          <a:spcPct val="0"/>
        </a:spcAft>
        <a:buChar char="•"/>
        <a:defRPr kumimoji="1" sz="2216">
          <a:solidFill>
            <a:schemeClr val="tx1"/>
          </a:solidFill>
          <a:latin typeface="+mn-lt"/>
          <a:ea typeface="ＭＳ Ｐゴシック" pitchFamily="50" charset="-128"/>
        </a:defRPr>
      </a:lvl3pPr>
      <a:lvl4pPr marL="1477128"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4pPr>
      <a:lvl5pPr marL="1899165"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5pPr>
      <a:lvl6pPr marL="2321202" indent="-211019" algn="l" rtl="0" fontAlgn="base">
        <a:spcBef>
          <a:spcPct val="20000"/>
        </a:spcBef>
        <a:spcAft>
          <a:spcPct val="0"/>
        </a:spcAft>
        <a:buChar char="»"/>
        <a:defRPr kumimoji="1" sz="1846">
          <a:solidFill>
            <a:schemeClr val="tx1"/>
          </a:solidFill>
          <a:latin typeface="+mn-lt"/>
          <a:ea typeface="+mn-ea"/>
        </a:defRPr>
      </a:lvl6pPr>
      <a:lvl7pPr marL="2743238" indent="-211019" algn="l" rtl="0" fontAlgn="base">
        <a:spcBef>
          <a:spcPct val="20000"/>
        </a:spcBef>
        <a:spcAft>
          <a:spcPct val="0"/>
        </a:spcAft>
        <a:buChar char="»"/>
        <a:defRPr kumimoji="1" sz="1846">
          <a:solidFill>
            <a:schemeClr val="tx1"/>
          </a:solidFill>
          <a:latin typeface="+mn-lt"/>
          <a:ea typeface="+mn-ea"/>
        </a:defRPr>
      </a:lvl7pPr>
      <a:lvl8pPr marL="3165275" indent="-211019" algn="l" rtl="0" fontAlgn="base">
        <a:spcBef>
          <a:spcPct val="20000"/>
        </a:spcBef>
        <a:spcAft>
          <a:spcPct val="0"/>
        </a:spcAft>
        <a:buChar char="»"/>
        <a:defRPr kumimoji="1" sz="1846">
          <a:solidFill>
            <a:schemeClr val="tx1"/>
          </a:solidFill>
          <a:latin typeface="+mn-lt"/>
          <a:ea typeface="+mn-ea"/>
        </a:defRPr>
      </a:lvl8pPr>
      <a:lvl9pPr marL="3587312" indent="-211019"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73" rtl="0" eaLnBrk="1" latinLnBrk="0" hangingPunct="1">
        <a:defRPr kumimoji="1" sz="1661" kern="1200">
          <a:solidFill>
            <a:schemeClr val="tx1"/>
          </a:solidFill>
          <a:latin typeface="+mn-lt"/>
          <a:ea typeface="+mn-ea"/>
          <a:cs typeface="+mn-cs"/>
        </a:defRPr>
      </a:lvl1pPr>
      <a:lvl2pPr marL="422037" algn="l" defTabSz="844073" rtl="0" eaLnBrk="1" latinLnBrk="0" hangingPunct="1">
        <a:defRPr kumimoji="1" sz="1661" kern="1200">
          <a:solidFill>
            <a:schemeClr val="tx1"/>
          </a:solidFill>
          <a:latin typeface="+mn-lt"/>
          <a:ea typeface="+mn-ea"/>
          <a:cs typeface="+mn-cs"/>
        </a:defRPr>
      </a:lvl2pPr>
      <a:lvl3pPr marL="844073" algn="l" defTabSz="844073" rtl="0" eaLnBrk="1" latinLnBrk="0" hangingPunct="1">
        <a:defRPr kumimoji="1" sz="1661" kern="1200">
          <a:solidFill>
            <a:schemeClr val="tx1"/>
          </a:solidFill>
          <a:latin typeface="+mn-lt"/>
          <a:ea typeface="+mn-ea"/>
          <a:cs typeface="+mn-cs"/>
        </a:defRPr>
      </a:lvl3pPr>
      <a:lvl4pPr marL="1266110" algn="l" defTabSz="844073" rtl="0" eaLnBrk="1" latinLnBrk="0" hangingPunct="1">
        <a:defRPr kumimoji="1" sz="1661" kern="1200">
          <a:solidFill>
            <a:schemeClr val="tx1"/>
          </a:solidFill>
          <a:latin typeface="+mn-lt"/>
          <a:ea typeface="+mn-ea"/>
          <a:cs typeface="+mn-cs"/>
        </a:defRPr>
      </a:lvl4pPr>
      <a:lvl5pPr marL="1688147" algn="l" defTabSz="844073" rtl="0" eaLnBrk="1" latinLnBrk="0" hangingPunct="1">
        <a:defRPr kumimoji="1" sz="1661" kern="1200">
          <a:solidFill>
            <a:schemeClr val="tx1"/>
          </a:solidFill>
          <a:latin typeface="+mn-lt"/>
          <a:ea typeface="+mn-ea"/>
          <a:cs typeface="+mn-cs"/>
        </a:defRPr>
      </a:lvl5pPr>
      <a:lvl6pPr marL="2110184" algn="l" defTabSz="844073" rtl="0" eaLnBrk="1" latinLnBrk="0" hangingPunct="1">
        <a:defRPr kumimoji="1" sz="1661" kern="1200">
          <a:solidFill>
            <a:schemeClr val="tx1"/>
          </a:solidFill>
          <a:latin typeface="+mn-lt"/>
          <a:ea typeface="+mn-ea"/>
          <a:cs typeface="+mn-cs"/>
        </a:defRPr>
      </a:lvl6pPr>
      <a:lvl7pPr marL="2532220" algn="l" defTabSz="844073" rtl="0" eaLnBrk="1" latinLnBrk="0" hangingPunct="1">
        <a:defRPr kumimoji="1" sz="1661" kern="1200">
          <a:solidFill>
            <a:schemeClr val="tx1"/>
          </a:solidFill>
          <a:latin typeface="+mn-lt"/>
          <a:ea typeface="+mn-ea"/>
          <a:cs typeface="+mn-cs"/>
        </a:defRPr>
      </a:lvl7pPr>
      <a:lvl8pPr marL="2954257" algn="l" defTabSz="844073" rtl="0" eaLnBrk="1" latinLnBrk="0" hangingPunct="1">
        <a:defRPr kumimoji="1" sz="1661" kern="1200">
          <a:solidFill>
            <a:schemeClr val="tx1"/>
          </a:solidFill>
          <a:latin typeface="+mn-lt"/>
          <a:ea typeface="+mn-ea"/>
          <a:cs typeface="+mn-cs"/>
        </a:defRPr>
      </a:lvl8pPr>
      <a:lvl9pPr marL="3376293" algn="l" defTabSz="844073" rtl="0" eaLnBrk="1" latinLnBrk="0" hangingPunct="1">
        <a:defRPr kumimoji="1" sz="166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892146"/>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 id="2147483944" r:id="rId14"/>
  </p:sldLayoutIdLst>
  <p:hf sldNum="0" hdr="0" ftr="0" dt="0"/>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84" y="1600207"/>
            <a:ext cx="822945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37603" name="Rectangle 3"/>
          <p:cNvSpPr>
            <a:spLocks noGrp="1" noChangeArrowheads="1"/>
          </p:cNvSpPr>
          <p:nvPr>
            <p:ph type="dt" sz="half" idx="2"/>
          </p:nvPr>
        </p:nvSpPr>
        <p:spPr bwMode="auto">
          <a:xfrm>
            <a:off x="457281" y="6245225"/>
            <a:ext cx="213394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618">
                <a:latin typeface="Arial" charset="0"/>
                <a:ea typeface="ＭＳ Ｐゴシック" charset="-128"/>
              </a:defRPr>
            </a:lvl1pPr>
          </a:lstStyle>
          <a:p>
            <a:pPr defTabSz="663420">
              <a:defRPr/>
            </a:pPr>
            <a:endParaRPr lang="en-US" altLang="ja-JP">
              <a:solidFill>
                <a:srgbClr val="000000"/>
              </a:solidFill>
            </a:endParaRPr>
          </a:p>
        </p:txBody>
      </p:sp>
      <p:sp>
        <p:nvSpPr>
          <p:cNvPr id="537604" name="Rectangle 4"/>
          <p:cNvSpPr>
            <a:spLocks noGrp="1" noChangeArrowheads="1"/>
          </p:cNvSpPr>
          <p:nvPr>
            <p:ph type="ftr" sz="quarter" idx="3"/>
          </p:nvPr>
        </p:nvSpPr>
        <p:spPr bwMode="auto">
          <a:xfrm>
            <a:off x="3124705" y="6245225"/>
            <a:ext cx="2894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618">
                <a:latin typeface="Arial" charset="0"/>
                <a:ea typeface="ＭＳ Ｐゴシック" charset="-128"/>
              </a:defRPr>
            </a:lvl1pPr>
          </a:lstStyle>
          <a:p>
            <a:pPr defTabSz="663420">
              <a:defRPr/>
            </a:pPr>
            <a:endParaRPr lang="en-US" altLang="ja-JP">
              <a:solidFill>
                <a:srgbClr val="000000"/>
              </a:solidFill>
            </a:endParaRPr>
          </a:p>
        </p:txBody>
      </p:sp>
      <p:grpSp>
        <p:nvGrpSpPr>
          <p:cNvPr id="1030" name="Group 6"/>
          <p:cNvGrpSpPr>
            <a:grpSpLocks/>
          </p:cNvGrpSpPr>
          <p:nvPr/>
        </p:nvGrpSpPr>
        <p:grpSpPr bwMode="auto">
          <a:xfrm>
            <a:off x="0" y="12462"/>
            <a:ext cx="9144000" cy="546100"/>
            <a:chOff x="0" y="0"/>
            <a:chExt cx="5760" cy="344"/>
          </a:xfrm>
        </p:grpSpPr>
        <p:pic>
          <p:nvPicPr>
            <p:cNvPr id="1033" name="Picture 7" descr="mlit_top"/>
            <p:cNvPicPr>
              <a:picLocks noChangeAspect="1" noChangeArrowheads="1"/>
            </p:cNvPicPr>
            <p:nvPr userDrawn="1"/>
          </p:nvPicPr>
          <p:blipFill>
            <a:blip r:embed="rId4" cstate="print"/>
            <a:srcRect/>
            <a:stretch>
              <a:fillRect/>
            </a:stretch>
          </p:blipFill>
          <p:spPr bwMode="auto">
            <a:xfrm>
              <a:off x="0" y="300"/>
              <a:ext cx="5760" cy="44"/>
            </a:xfrm>
            <a:prstGeom prst="rect">
              <a:avLst/>
            </a:prstGeom>
            <a:noFill/>
            <a:ln w="9525">
              <a:noFill/>
              <a:miter lim="800000"/>
              <a:headEnd/>
              <a:tailEnd/>
            </a:ln>
          </p:spPr>
        </p:pic>
        <p:grpSp>
          <p:nvGrpSpPr>
            <p:cNvPr id="1034" name="Group 8"/>
            <p:cNvGrpSpPr>
              <a:grpSpLocks/>
            </p:cNvGrpSpPr>
            <p:nvPr userDrawn="1"/>
          </p:nvGrpSpPr>
          <p:grpSpPr bwMode="auto">
            <a:xfrm>
              <a:off x="0" y="0"/>
              <a:ext cx="5760" cy="318"/>
              <a:chOff x="0" y="0"/>
              <a:chExt cx="5760" cy="318"/>
            </a:xfrm>
          </p:grpSpPr>
          <p:pic>
            <p:nvPicPr>
              <p:cNvPr id="1035" name="Picture 9" descr="mlit_top"/>
              <p:cNvPicPr>
                <a:picLocks noChangeAspect="1" noChangeArrowheads="1"/>
              </p:cNvPicPr>
              <p:nvPr userDrawn="1"/>
            </p:nvPicPr>
            <p:blipFill>
              <a:blip r:embed="rId5" cstate="email">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w="9525">
                <a:noFill/>
                <a:miter lim="800000"/>
                <a:headEnd/>
                <a:tailEnd/>
              </a:ln>
            </p:spPr>
          </p:pic>
          <p:pic>
            <p:nvPicPr>
              <p:cNvPr id="1036" name="Picture 10" descr="mlit_top"/>
              <p:cNvPicPr>
                <a:picLocks noChangeAspect="1" noChangeArrowheads="1"/>
              </p:cNvPicPr>
              <p:nvPr userDrawn="1"/>
            </p:nvPicPr>
            <p:blipFill>
              <a:blip r:embed="rId6" cstate="email">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w="9525">
                <a:noFill/>
                <a:miter lim="800000"/>
                <a:headEnd/>
                <a:tailEnd/>
              </a:ln>
            </p:spPr>
          </p:pic>
          <p:pic>
            <p:nvPicPr>
              <p:cNvPr id="1037" name="Picture 11" descr="mlit_top"/>
              <p:cNvPicPr>
                <a:picLocks noChangeAspect="1" noChangeArrowheads="1"/>
              </p:cNvPicPr>
              <p:nvPr userDrawn="1"/>
            </p:nvPicPr>
            <p:blipFill>
              <a:blip r:embed="rId6" cstate="email">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12"/>
          <p:cNvSpPr>
            <a:spLocks noGrp="1" noChangeArrowheads="1"/>
          </p:cNvSpPr>
          <p:nvPr>
            <p:ph type="title"/>
          </p:nvPr>
        </p:nvSpPr>
        <p:spPr bwMode="auto">
          <a:xfrm>
            <a:off x="10" y="1"/>
            <a:ext cx="7879214"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 name="Picture 14"/>
          <p:cNvPicPr>
            <a:picLocks noChangeAspect="1" noChangeArrowheads="1"/>
          </p:cNvPicPr>
          <p:nvPr userDrawn="1"/>
        </p:nvPicPr>
        <p:blipFill>
          <a:blip r:embed="rId7" cstate="screen">
            <a:extLst>
              <a:ext uri="{28A0092B-C50C-407E-A947-70E740481C1C}">
                <a14:useLocalDpi xmlns:a14="http://schemas.microsoft.com/office/drawing/2010/main"/>
              </a:ext>
            </a:extLst>
          </a:blip>
          <a:srcRect t="3670"/>
          <a:stretch>
            <a:fillRect/>
          </a:stretch>
        </p:blipFill>
        <p:spPr bwMode="auto">
          <a:xfrm>
            <a:off x="7456640" y="5"/>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5"/>
          <p:cNvSpPr>
            <a:spLocks noGrp="1"/>
          </p:cNvSpPr>
          <p:nvPr>
            <p:ph type="sldNum" sz="quarter" idx="4"/>
          </p:nvPr>
        </p:nvSpPr>
        <p:spPr>
          <a:xfrm>
            <a:off x="7086598" y="6389164"/>
            <a:ext cx="2057400" cy="365125"/>
          </a:xfrm>
          <a:prstGeom prst="rect">
            <a:avLst/>
          </a:prstGeom>
        </p:spPr>
        <p:txBody>
          <a:bodyPr vert="horz" lIns="91440" tIns="45720" rIns="91440" bIns="45720" rtlCol="0" anchor="ctr"/>
          <a:lstStyle>
            <a:lvl1pPr algn="r">
              <a:defRPr sz="1023">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554148735"/>
      </p:ext>
    </p:extLst>
  </p:cSld>
  <p:clrMap bg1="lt1" tx1="dk1" bg2="lt2" tx2="dk2" accent1="accent1" accent2="accent2" accent3="accent3" accent4="accent4" accent5="accent5" accent6="accent6" hlink="hlink" folHlink="folHlink"/>
  <p:sldLayoutIdLst>
    <p:sldLayoutId id="2147483946" r:id="rId1"/>
    <p:sldLayoutId id="2147483947" r:id="rId2"/>
  </p:sldLayoutIdLst>
  <p:hf hdr="0" ftr="0" dt="0"/>
  <p:txStyles>
    <p:titleStyle>
      <a:lvl1pPr algn="l" rtl="0" eaLnBrk="0" fontAlgn="base" hangingPunct="0">
        <a:spcBef>
          <a:spcPct val="0"/>
        </a:spcBef>
        <a:spcAft>
          <a:spcPct val="0"/>
        </a:spcAft>
        <a:defRPr kumimoji="1" sz="1534">
          <a:solidFill>
            <a:srgbClr val="4087C8"/>
          </a:solidFill>
          <a:latin typeface="HGP創英角ｺﾞｼｯｸUB" panose="020B0900000000000000" pitchFamily="50" charset="-128"/>
          <a:ea typeface="HGP創英角ｺﾞｼｯｸUB" panose="020B0900000000000000" pitchFamily="50" charset="-128"/>
          <a:cs typeface="+mj-cs"/>
        </a:defRPr>
      </a:lvl1pPr>
      <a:lvl2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2pPr>
      <a:lvl3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3pPr>
      <a:lvl4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4pPr>
      <a:lvl5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5pPr>
      <a:lvl6pPr marL="202080" algn="l" rtl="0" fontAlgn="base">
        <a:spcBef>
          <a:spcPct val="0"/>
        </a:spcBef>
        <a:spcAft>
          <a:spcPct val="0"/>
        </a:spcAft>
        <a:defRPr kumimoji="1" sz="1237">
          <a:solidFill>
            <a:srgbClr val="4087C8"/>
          </a:solidFill>
          <a:latin typeface="HGP創英角ｺﾞｼｯｸUB" pitchFamily="50" charset="-128"/>
          <a:ea typeface="ＭＳ Ｐゴシック" charset="-128"/>
        </a:defRPr>
      </a:lvl6pPr>
      <a:lvl7pPr marL="404160" algn="l" rtl="0" fontAlgn="base">
        <a:spcBef>
          <a:spcPct val="0"/>
        </a:spcBef>
        <a:spcAft>
          <a:spcPct val="0"/>
        </a:spcAft>
        <a:defRPr kumimoji="1" sz="1237">
          <a:solidFill>
            <a:srgbClr val="4087C8"/>
          </a:solidFill>
          <a:latin typeface="HGP創英角ｺﾞｼｯｸUB" pitchFamily="50" charset="-128"/>
          <a:ea typeface="ＭＳ Ｐゴシック" charset="-128"/>
        </a:defRPr>
      </a:lvl7pPr>
      <a:lvl8pPr marL="606240" algn="l" rtl="0" fontAlgn="base">
        <a:spcBef>
          <a:spcPct val="0"/>
        </a:spcBef>
        <a:spcAft>
          <a:spcPct val="0"/>
        </a:spcAft>
        <a:defRPr kumimoji="1" sz="1237">
          <a:solidFill>
            <a:srgbClr val="4087C8"/>
          </a:solidFill>
          <a:latin typeface="HGP創英角ｺﾞｼｯｸUB" pitchFamily="50" charset="-128"/>
          <a:ea typeface="ＭＳ Ｐゴシック" charset="-128"/>
        </a:defRPr>
      </a:lvl8pPr>
      <a:lvl9pPr marL="808320" algn="l" rtl="0" fontAlgn="base">
        <a:spcBef>
          <a:spcPct val="0"/>
        </a:spcBef>
        <a:spcAft>
          <a:spcPct val="0"/>
        </a:spcAft>
        <a:defRPr kumimoji="1" sz="1237">
          <a:solidFill>
            <a:srgbClr val="4087C8"/>
          </a:solidFill>
          <a:latin typeface="HGP創英角ｺﾞｼｯｸUB" pitchFamily="50" charset="-128"/>
          <a:ea typeface="ＭＳ Ｐゴシック" charset="-128"/>
        </a:defRPr>
      </a:lvl9pPr>
    </p:titleStyle>
    <p:bodyStyle>
      <a:lvl1pPr marL="151559" indent="-151559" algn="l" rtl="0" eaLnBrk="0" fontAlgn="base" hangingPunct="0">
        <a:spcBef>
          <a:spcPct val="20000"/>
        </a:spcBef>
        <a:spcAft>
          <a:spcPct val="0"/>
        </a:spcAft>
        <a:buChar char="•"/>
        <a:defRPr kumimoji="1" sz="1414">
          <a:solidFill>
            <a:schemeClr val="tx1"/>
          </a:solidFill>
          <a:latin typeface="+mn-lt"/>
          <a:ea typeface="+mn-ea"/>
          <a:cs typeface="+mn-cs"/>
        </a:defRPr>
      </a:lvl1pPr>
      <a:lvl2pPr marL="328380" indent="-126299" algn="l" rtl="0" eaLnBrk="0" fontAlgn="base" hangingPunct="0">
        <a:spcBef>
          <a:spcPct val="20000"/>
        </a:spcBef>
        <a:spcAft>
          <a:spcPct val="0"/>
        </a:spcAft>
        <a:buChar char="–"/>
        <a:defRPr kumimoji="1" sz="1237">
          <a:solidFill>
            <a:schemeClr val="tx1"/>
          </a:solidFill>
          <a:latin typeface="+mn-lt"/>
          <a:ea typeface="+mn-ea"/>
        </a:defRPr>
      </a:lvl2pPr>
      <a:lvl3pPr marL="505201" indent="-101039" algn="l" rtl="0" eaLnBrk="0" fontAlgn="base" hangingPunct="0">
        <a:spcBef>
          <a:spcPct val="20000"/>
        </a:spcBef>
        <a:spcAft>
          <a:spcPct val="0"/>
        </a:spcAft>
        <a:buChar char="•"/>
        <a:defRPr kumimoji="1" sz="1060">
          <a:solidFill>
            <a:schemeClr val="tx1"/>
          </a:solidFill>
          <a:latin typeface="+mn-lt"/>
          <a:ea typeface="+mn-ea"/>
        </a:defRPr>
      </a:lvl3pPr>
      <a:lvl4pPr marL="707280" indent="-101039" algn="l" rtl="0" eaLnBrk="0" fontAlgn="base" hangingPunct="0">
        <a:spcBef>
          <a:spcPct val="20000"/>
        </a:spcBef>
        <a:spcAft>
          <a:spcPct val="0"/>
        </a:spcAft>
        <a:buChar char="–"/>
        <a:defRPr kumimoji="1" sz="883">
          <a:solidFill>
            <a:schemeClr val="tx1"/>
          </a:solidFill>
          <a:latin typeface="+mn-lt"/>
          <a:ea typeface="+mn-ea"/>
        </a:defRPr>
      </a:lvl4pPr>
      <a:lvl5pPr marL="909361" indent="-101039" algn="l" rtl="0" eaLnBrk="0" fontAlgn="base" hangingPunct="0">
        <a:spcBef>
          <a:spcPct val="20000"/>
        </a:spcBef>
        <a:spcAft>
          <a:spcPct val="0"/>
        </a:spcAft>
        <a:buChar char="»"/>
        <a:defRPr kumimoji="1" sz="883">
          <a:solidFill>
            <a:schemeClr val="tx1"/>
          </a:solidFill>
          <a:latin typeface="+mn-lt"/>
          <a:ea typeface="+mn-ea"/>
        </a:defRPr>
      </a:lvl5pPr>
      <a:lvl6pPr marL="1111441" indent="-101039" algn="l" rtl="0" fontAlgn="base">
        <a:spcBef>
          <a:spcPct val="20000"/>
        </a:spcBef>
        <a:spcAft>
          <a:spcPct val="0"/>
        </a:spcAft>
        <a:buChar char="»"/>
        <a:defRPr kumimoji="1" sz="883">
          <a:solidFill>
            <a:schemeClr val="tx1"/>
          </a:solidFill>
          <a:latin typeface="+mn-lt"/>
          <a:ea typeface="+mn-ea"/>
        </a:defRPr>
      </a:lvl6pPr>
      <a:lvl7pPr marL="1313520" indent="-101039" algn="l" rtl="0" fontAlgn="base">
        <a:spcBef>
          <a:spcPct val="20000"/>
        </a:spcBef>
        <a:spcAft>
          <a:spcPct val="0"/>
        </a:spcAft>
        <a:buChar char="»"/>
        <a:defRPr kumimoji="1" sz="883">
          <a:solidFill>
            <a:schemeClr val="tx1"/>
          </a:solidFill>
          <a:latin typeface="+mn-lt"/>
          <a:ea typeface="+mn-ea"/>
        </a:defRPr>
      </a:lvl7pPr>
      <a:lvl8pPr marL="1515600" indent="-101039" algn="l" rtl="0" fontAlgn="base">
        <a:spcBef>
          <a:spcPct val="20000"/>
        </a:spcBef>
        <a:spcAft>
          <a:spcPct val="0"/>
        </a:spcAft>
        <a:buChar char="»"/>
        <a:defRPr kumimoji="1" sz="883">
          <a:solidFill>
            <a:schemeClr val="tx1"/>
          </a:solidFill>
          <a:latin typeface="+mn-lt"/>
          <a:ea typeface="+mn-ea"/>
        </a:defRPr>
      </a:lvl8pPr>
      <a:lvl9pPr marL="1717680" indent="-101039" algn="l" rtl="0" fontAlgn="base">
        <a:spcBef>
          <a:spcPct val="20000"/>
        </a:spcBef>
        <a:spcAft>
          <a:spcPct val="0"/>
        </a:spcAft>
        <a:buChar char="»"/>
        <a:defRPr kumimoji="1" sz="883">
          <a:solidFill>
            <a:schemeClr val="tx1"/>
          </a:solidFill>
          <a:latin typeface="+mn-lt"/>
          <a:ea typeface="+mn-ea"/>
        </a:defRPr>
      </a:lvl9pPr>
    </p:bodyStyle>
    <p:otherStyle>
      <a:defPPr>
        <a:defRPr lang="ja-JP"/>
      </a:defPPr>
      <a:lvl1pPr marL="0" algn="l" defTabSz="404160" rtl="0" eaLnBrk="1" latinLnBrk="0" hangingPunct="1">
        <a:defRPr kumimoji="1" sz="795" kern="1200">
          <a:solidFill>
            <a:schemeClr val="tx1"/>
          </a:solidFill>
          <a:latin typeface="+mn-lt"/>
          <a:ea typeface="+mn-ea"/>
          <a:cs typeface="+mn-cs"/>
        </a:defRPr>
      </a:lvl1pPr>
      <a:lvl2pPr marL="202080" algn="l" defTabSz="404160" rtl="0" eaLnBrk="1" latinLnBrk="0" hangingPunct="1">
        <a:defRPr kumimoji="1" sz="795" kern="1200">
          <a:solidFill>
            <a:schemeClr val="tx1"/>
          </a:solidFill>
          <a:latin typeface="+mn-lt"/>
          <a:ea typeface="+mn-ea"/>
          <a:cs typeface="+mn-cs"/>
        </a:defRPr>
      </a:lvl2pPr>
      <a:lvl3pPr marL="404160" algn="l" defTabSz="404160" rtl="0" eaLnBrk="1" latinLnBrk="0" hangingPunct="1">
        <a:defRPr kumimoji="1" sz="795" kern="1200">
          <a:solidFill>
            <a:schemeClr val="tx1"/>
          </a:solidFill>
          <a:latin typeface="+mn-lt"/>
          <a:ea typeface="+mn-ea"/>
          <a:cs typeface="+mn-cs"/>
        </a:defRPr>
      </a:lvl3pPr>
      <a:lvl4pPr marL="606240" algn="l" defTabSz="404160" rtl="0" eaLnBrk="1" latinLnBrk="0" hangingPunct="1">
        <a:defRPr kumimoji="1" sz="795" kern="1200">
          <a:solidFill>
            <a:schemeClr val="tx1"/>
          </a:solidFill>
          <a:latin typeface="+mn-lt"/>
          <a:ea typeface="+mn-ea"/>
          <a:cs typeface="+mn-cs"/>
        </a:defRPr>
      </a:lvl4pPr>
      <a:lvl5pPr marL="808320" algn="l" defTabSz="404160" rtl="0" eaLnBrk="1" latinLnBrk="0" hangingPunct="1">
        <a:defRPr kumimoji="1" sz="795" kern="1200">
          <a:solidFill>
            <a:schemeClr val="tx1"/>
          </a:solidFill>
          <a:latin typeface="+mn-lt"/>
          <a:ea typeface="+mn-ea"/>
          <a:cs typeface="+mn-cs"/>
        </a:defRPr>
      </a:lvl5pPr>
      <a:lvl6pPr marL="1010401" algn="l" defTabSz="404160" rtl="0" eaLnBrk="1" latinLnBrk="0" hangingPunct="1">
        <a:defRPr kumimoji="1" sz="795" kern="1200">
          <a:solidFill>
            <a:schemeClr val="tx1"/>
          </a:solidFill>
          <a:latin typeface="+mn-lt"/>
          <a:ea typeface="+mn-ea"/>
          <a:cs typeface="+mn-cs"/>
        </a:defRPr>
      </a:lvl6pPr>
      <a:lvl7pPr marL="1212479" algn="l" defTabSz="404160" rtl="0" eaLnBrk="1" latinLnBrk="0" hangingPunct="1">
        <a:defRPr kumimoji="1" sz="795" kern="1200">
          <a:solidFill>
            <a:schemeClr val="tx1"/>
          </a:solidFill>
          <a:latin typeface="+mn-lt"/>
          <a:ea typeface="+mn-ea"/>
          <a:cs typeface="+mn-cs"/>
        </a:defRPr>
      </a:lvl7pPr>
      <a:lvl8pPr marL="1414561" algn="l" defTabSz="404160" rtl="0" eaLnBrk="1" latinLnBrk="0" hangingPunct="1">
        <a:defRPr kumimoji="1" sz="795" kern="1200">
          <a:solidFill>
            <a:schemeClr val="tx1"/>
          </a:solidFill>
          <a:latin typeface="+mn-lt"/>
          <a:ea typeface="+mn-ea"/>
          <a:cs typeface="+mn-cs"/>
        </a:defRPr>
      </a:lvl8pPr>
      <a:lvl9pPr marL="1616640" algn="l" defTabSz="404160" rtl="0" eaLnBrk="1" latinLnBrk="0" hangingPunct="1">
        <a:defRPr kumimoji="1" sz="795"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メイリオ" panose="020B0604030504040204" pitchFamily="50" charset="-128"/>
                <a:ea typeface="メイリオ" panose="020B0604030504040204" pitchFamily="50" charset="-128"/>
              </a:defRPr>
            </a:lvl1pPr>
          </a:lstStyle>
          <a:p>
            <a:pPr>
              <a:defRPr/>
            </a:pPr>
            <a:fld id="{FFDCE21E-3BF4-4A13-BE4A-B95BE9787BE2}" type="slidenum">
              <a:rPr lang="en-US" altLang="ja-JP" smtClean="0"/>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88776"/>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1254995"/>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rtl="0" eaLnBrk="1" fontAlgn="base" hangingPunct="1">
        <a:spcBef>
          <a:spcPct val="0"/>
        </a:spcBef>
        <a:spcAft>
          <a:spcPct val="0"/>
        </a:spcAft>
        <a:defRPr kumimoji="1" sz="2400" b="1">
          <a:solidFill>
            <a:srgbClr val="4087C8"/>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9">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9">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20"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135687"/>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Lst>
  <p:hf sldNum="0" hdr="0" ftr="0" dt="0"/>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68.xml"/><Relationship Id="rId6" Type="http://schemas.openxmlformats.org/officeDocument/2006/relationships/image" Target="../media/image14.png"/><Relationship Id="rId5" Type="http://schemas.microsoft.com/office/2007/relationships/hdphoto" Target="../media/hdphoto1.wdp"/><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479D7-02C5-A367-44D0-C5FB775F5D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95E414-B2E8-E5CA-E549-841E11E3E520}"/>
              </a:ext>
            </a:extLst>
          </p:cNvPr>
          <p:cNvSpPr>
            <a:spLocks noGrp="1"/>
          </p:cNvSpPr>
          <p:nvPr>
            <p:ph type="ctrTitle"/>
          </p:nvPr>
        </p:nvSpPr>
        <p:spPr>
          <a:xfrm>
            <a:off x="1619250" y="2019300"/>
            <a:ext cx="7524750" cy="1470025"/>
          </a:xfrm>
        </p:spPr>
        <p:txBody>
          <a:bodyPr/>
          <a:lstStyle/>
          <a:p>
            <a:r>
              <a:rPr lang="ja-JP" altLang="en-US" sz="3200">
                <a:latin typeface="メイリオ"/>
                <a:ea typeface="メイリオ"/>
              </a:rPr>
              <a:t>水防法に基づく氾濫通報制度等について</a:t>
            </a:r>
            <a:endParaRPr kumimoji="1" lang="ja-JP" altLang="en-US" sz="3200">
              <a:latin typeface="メイリオ"/>
              <a:ea typeface="メイリオ"/>
            </a:endParaRPr>
          </a:p>
        </p:txBody>
      </p:sp>
      <p:sp>
        <p:nvSpPr>
          <p:cNvPr id="5" name="サブタイトル 2">
            <a:extLst>
              <a:ext uri="{FF2B5EF4-FFF2-40B4-BE49-F238E27FC236}">
                <a16:creationId xmlns:a16="http://schemas.microsoft.com/office/drawing/2014/main" id="{2D0B1A97-0AD0-895C-ABD9-FAEFDA71CB53}"/>
              </a:ext>
            </a:extLst>
          </p:cNvPr>
          <p:cNvSpPr>
            <a:spLocks noGrp="1"/>
          </p:cNvSpPr>
          <p:nvPr/>
        </p:nvSpPr>
        <p:spPr bwMode="auto">
          <a:xfrm>
            <a:off x="1371600" y="411013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Arial"/>
                <a:ea typeface="ＭＳ Ｐゴシック"/>
                <a:cs typeface="+mn-cs"/>
              </a:rPr>
              <a:t>令和７年</a:t>
            </a:r>
            <a:r>
              <a:rPr kumimoji="1" lang="en-US" altLang="ja-JP" sz="2400" b="0" i="0" u="none" strike="noStrike" kern="1200" cap="none" spc="0" normalizeH="0" baseline="0" noProof="0">
                <a:ln>
                  <a:noFill/>
                </a:ln>
                <a:solidFill>
                  <a:prstClr val="black"/>
                </a:solidFill>
                <a:effectLst/>
                <a:uLnTx/>
                <a:uFillTx/>
                <a:latin typeface="Arial"/>
                <a:ea typeface="ＭＳ Ｐゴシック"/>
                <a:cs typeface="+mn-cs"/>
              </a:rPr>
              <a:t> </a:t>
            </a:r>
            <a:r>
              <a:rPr kumimoji="1" lang="ja-JP" altLang="en-US" sz="2400" b="0" i="0" u="none" strike="noStrike" kern="1200" cap="none" spc="0" normalizeH="0" baseline="0" noProof="0">
                <a:ln>
                  <a:noFill/>
                </a:ln>
                <a:solidFill>
                  <a:prstClr val="black"/>
                </a:solidFill>
                <a:effectLst/>
                <a:uLnTx/>
                <a:uFillTx/>
                <a:latin typeface="Arial"/>
                <a:ea typeface="ＭＳ Ｐゴシック"/>
                <a:cs typeface="+mn-cs"/>
              </a:rPr>
              <a:t>１２月</a:t>
            </a:r>
            <a:endParaRPr kumimoji="1" lang="en-US" altLang="ja-JP" sz="2400" b="0" i="0" u="none" strike="noStrike" kern="1200" cap="none" spc="0" normalizeH="0" baseline="0" noProof="0">
              <a:ln>
                <a:noFill/>
              </a:ln>
              <a:solidFill>
                <a:prstClr val="black"/>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Arial"/>
                <a:ea typeface="ＭＳ Ｐゴシック"/>
                <a:cs typeface="+mn-cs"/>
              </a:rPr>
              <a:t>水管理・国土保全局</a:t>
            </a:r>
            <a:endParaRPr kumimoji="1" lang="en-US" altLang="ja-JP" sz="2400" b="0" i="0" u="none" strike="noStrike" kern="1200" cap="none" spc="0" normalizeH="0" baseline="0" noProof="0">
              <a:ln>
                <a:noFill/>
              </a:ln>
              <a:solidFill>
                <a:prstClr val="black"/>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1200" cap="none" spc="0" normalizeH="0" baseline="0" noProof="0">
              <a:ln>
                <a:noFill/>
              </a:ln>
              <a:solidFill>
                <a:prstClr val="black"/>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　</a:t>
            </a:r>
            <a:endParaRPr kumimoji="1" lang="ja-JP" altLang="en-US" sz="1800" b="0" i="0" u="none" strike="noStrike" kern="1200" cap="none" spc="0" normalizeH="0" baseline="0" noProof="0">
              <a:ln>
                <a:noFill/>
              </a:ln>
              <a:solidFill>
                <a:prstClr val="black"/>
              </a:solidFill>
              <a:effectLst/>
              <a:uLnTx/>
              <a:uFillTx/>
              <a:latin typeface="Arial"/>
              <a:ea typeface="ＭＳ Ｐゴシック"/>
              <a:cs typeface="Arial"/>
            </a:endParaRPr>
          </a:p>
        </p:txBody>
      </p:sp>
      <p:sp>
        <p:nvSpPr>
          <p:cNvPr id="3" name="テキスト ボックス 2">
            <a:extLst>
              <a:ext uri="{FF2B5EF4-FFF2-40B4-BE49-F238E27FC236}">
                <a16:creationId xmlns:a16="http://schemas.microsoft.com/office/drawing/2014/main" id="{6747BE51-EE04-7979-555B-977D93A263EA}"/>
              </a:ext>
            </a:extLst>
          </p:cNvPr>
          <p:cNvSpPr txBox="1"/>
          <p:nvPr/>
        </p:nvSpPr>
        <p:spPr>
          <a:xfrm>
            <a:off x="7439025" y="138440"/>
            <a:ext cx="1566862"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800"/>
              <a:t>検討中</a:t>
            </a:r>
          </a:p>
        </p:txBody>
      </p:sp>
    </p:spTree>
    <p:extLst>
      <p:ext uri="{BB962C8B-B14F-4D97-AF65-F5344CB8AC3E}">
        <p14:creationId xmlns:p14="http://schemas.microsoft.com/office/powerpoint/2010/main" val="979499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49846-449B-9690-CAE9-9CE68295F709}"/>
            </a:ext>
          </a:extLst>
        </p:cNvPr>
        <p:cNvGrpSpPr/>
        <p:nvPr/>
      </p:nvGrpSpPr>
      <p:grpSpPr>
        <a:xfrm>
          <a:off x="0" y="0"/>
          <a:ext cx="0" cy="0"/>
          <a:chOff x="0" y="0"/>
          <a:chExt cx="0" cy="0"/>
        </a:xfrm>
      </p:grpSpPr>
      <p:sp>
        <p:nvSpPr>
          <p:cNvPr id="40" name="正方形/長方形 39">
            <a:extLst>
              <a:ext uri="{FF2B5EF4-FFF2-40B4-BE49-F238E27FC236}">
                <a16:creationId xmlns:a16="http://schemas.microsoft.com/office/drawing/2014/main" id="{33EDAF3C-32AB-3B13-6280-9D197F40E555}"/>
              </a:ext>
            </a:extLst>
          </p:cNvPr>
          <p:cNvSpPr/>
          <p:nvPr/>
        </p:nvSpPr>
        <p:spPr>
          <a:xfrm>
            <a:off x="75202" y="624820"/>
            <a:ext cx="9000217" cy="1947091"/>
          </a:xfrm>
          <a:prstGeom prst="rect">
            <a:avLst/>
          </a:prstGeom>
          <a:noFill/>
          <a:ln w="25400" cap="flat" cmpd="sng" algn="ctr">
            <a:solidFill>
              <a:srgbClr val="000000"/>
            </a:solidFill>
            <a:prstDash val="solid"/>
          </a:ln>
          <a:effectLst/>
        </p:spPr>
        <p:txBody>
          <a:bodyPr rtlCol="0" anchor="ctr"/>
          <a:lstStyle/>
          <a:p>
            <a:pPr marL="180000" marR="0" lvl="0" indent="-457200" algn="ju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○氾濫によって住民の生命に影響が及ぶ蓋然性が高くなる状況（警戒レベル５となる場合）においては、その状況の速やかな把握や迅速な身の安全を守る行動等の対応をとることが重要となる。</a:t>
            </a:r>
            <a:endParaRPr kumimoji="1" lang="en-US" altLang="ja-JP" sz="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457200" algn="ju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氾濫による著しい危険が切迫した状態にあることを、河川管理者等が水防事務を担う都道府県知事等にプッシュ型で通報し、通報を受けた都道府県知事が、水防関係者に通知を行うことで、市町村長等による迅速な緊急安全確保措置の指示やその他の的確な水防活動に繋げる。</a:t>
            </a:r>
            <a:endParaRPr kumimoji="1" lang="en-US" altLang="ja-JP" sz="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38175" marR="0" lvl="0" indent="-455613" algn="just"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38175" marR="0" lvl="0" indent="-455613" algn="just"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なお、通報を受けた都道府県知事が気象庁長官にも通知を行うことで、特別警報の発表の判断要素として活用される。</a:t>
            </a:r>
            <a:endParaRPr kumimoji="1" lang="en-US" altLang="ja-JP"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77813" marR="0" lvl="0" indent="-95250" algn="just"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浸水想定区域・・・住宅等が所在する区域において、洪水や高潮による氾濫等により浸水が想定される区域（市町村がハザードマップを作成することとなっている）</a:t>
            </a:r>
            <a:endParaRPr kumimoji="1" lang="en-US" altLang="ja-JP" sz="11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3" name="タイトル 1">
            <a:extLst>
              <a:ext uri="{FF2B5EF4-FFF2-40B4-BE49-F238E27FC236}">
                <a16:creationId xmlns:a16="http://schemas.microsoft.com/office/drawing/2014/main" id="{48F10C46-5D0C-B688-51CC-0FEB624A4E02}"/>
              </a:ext>
            </a:extLst>
          </p:cNvPr>
          <p:cNvSpPr txBox="1">
            <a:spLocks/>
          </p:cNvSpPr>
          <p:nvPr/>
        </p:nvSpPr>
        <p:spPr bwMode="auto">
          <a:xfrm>
            <a:off x="0" y="53509"/>
            <a:ext cx="7592926"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215" b="0" i="0" u="none" strike="noStrike" kern="0" cap="none" spc="0" normalizeH="0" baseline="0" noProof="0">
                <a:ln>
                  <a:noFill/>
                </a:ln>
                <a:solidFill>
                  <a:srgbClr val="4087C8"/>
                </a:solidFill>
                <a:effectLst/>
                <a:uLnTx/>
                <a:uFillTx/>
                <a:latin typeface="HGP創英角ｺﾞｼｯｸUB"/>
                <a:ea typeface="HGP創英角ｺﾞｼｯｸUB"/>
                <a:cs typeface="+mj-cs"/>
              </a:rPr>
              <a:t>河川管理者等による氾濫に係る通報</a:t>
            </a:r>
          </a:p>
        </p:txBody>
      </p:sp>
      <p:sp>
        <p:nvSpPr>
          <p:cNvPr id="85" name="スライド番号プレースホルダー 5">
            <a:extLst>
              <a:ext uri="{FF2B5EF4-FFF2-40B4-BE49-F238E27FC236}">
                <a16:creationId xmlns:a16="http://schemas.microsoft.com/office/drawing/2014/main" id="{CADDBA34-8EF9-765F-1259-B164FFF37C3E}"/>
              </a:ext>
            </a:extLst>
          </p:cNvPr>
          <p:cNvSpPr txBox="1">
            <a:spLocks/>
          </p:cNvSpPr>
          <p:nvPr/>
        </p:nvSpPr>
        <p:spPr>
          <a:xfrm>
            <a:off x="7010400" y="6596108"/>
            <a:ext cx="2133600" cy="261891"/>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FFE511-5094-4685-A035-FB392A6605D8}"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57" name="正方形/長方形 56">
            <a:extLst>
              <a:ext uri="{FF2B5EF4-FFF2-40B4-BE49-F238E27FC236}">
                <a16:creationId xmlns:a16="http://schemas.microsoft.com/office/drawing/2014/main" id="{7A0EB295-1A07-4476-65F1-AC63EB2F2C04}"/>
              </a:ext>
            </a:extLst>
          </p:cNvPr>
          <p:cNvSpPr/>
          <p:nvPr/>
        </p:nvSpPr>
        <p:spPr>
          <a:xfrm>
            <a:off x="75203" y="2681684"/>
            <a:ext cx="9000216" cy="4045369"/>
          </a:xfrm>
          <a:prstGeom prst="rect">
            <a:avLst/>
          </a:prstGeom>
          <a:solidFill>
            <a:srgbClr val="CCFFCC">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8" name="正方形/長方形 57">
            <a:extLst>
              <a:ext uri="{FF2B5EF4-FFF2-40B4-BE49-F238E27FC236}">
                <a16:creationId xmlns:a16="http://schemas.microsoft.com/office/drawing/2014/main" id="{29D8F24F-7C32-09C2-5C53-10CF22FD7F01}"/>
              </a:ext>
            </a:extLst>
          </p:cNvPr>
          <p:cNvSpPr/>
          <p:nvPr/>
        </p:nvSpPr>
        <p:spPr>
          <a:xfrm>
            <a:off x="75202" y="2681684"/>
            <a:ext cx="1986631" cy="278336"/>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新たな通報制度の概要</a:t>
            </a:r>
            <a:endParaRPr kumimoji="1" lang="en-US" altLang="ja-JP"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9" name="正方形/長方形 58">
            <a:extLst>
              <a:ext uri="{FF2B5EF4-FFF2-40B4-BE49-F238E27FC236}">
                <a16:creationId xmlns:a16="http://schemas.microsoft.com/office/drawing/2014/main" id="{F3AC64E1-5A15-C163-2BC4-270FCFC83146}"/>
              </a:ext>
            </a:extLst>
          </p:cNvPr>
          <p:cNvSpPr/>
          <p:nvPr/>
        </p:nvSpPr>
        <p:spPr>
          <a:xfrm>
            <a:off x="185967" y="3380779"/>
            <a:ext cx="1547097" cy="86157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河川管理者等</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（河川・下水道・海岸管理者）</a:t>
            </a:r>
            <a:endParaRPr kumimoji="1" lang="en-US" altLang="ja-JP"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46635167-1A50-ED55-D3DB-EB91D4FE6530}"/>
              </a:ext>
            </a:extLst>
          </p:cNvPr>
          <p:cNvSpPr/>
          <p:nvPr/>
        </p:nvSpPr>
        <p:spPr>
          <a:xfrm>
            <a:off x="3684121" y="3371523"/>
            <a:ext cx="1457155" cy="868315"/>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都道府県知事</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国管理河川は</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国土交通大臣が通知</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1" name="矢印: 右 60">
            <a:extLst>
              <a:ext uri="{FF2B5EF4-FFF2-40B4-BE49-F238E27FC236}">
                <a16:creationId xmlns:a16="http://schemas.microsoft.com/office/drawing/2014/main" id="{091A2283-00D8-FE70-20F1-9C06A7D503D7}"/>
              </a:ext>
            </a:extLst>
          </p:cNvPr>
          <p:cNvSpPr/>
          <p:nvPr/>
        </p:nvSpPr>
        <p:spPr>
          <a:xfrm>
            <a:off x="1770368" y="3707810"/>
            <a:ext cx="1889338"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62" name="矢印: 右 61">
            <a:extLst>
              <a:ext uri="{FF2B5EF4-FFF2-40B4-BE49-F238E27FC236}">
                <a16:creationId xmlns:a16="http://schemas.microsoft.com/office/drawing/2014/main" id="{F419C2D0-5104-20B2-3B3C-6209C17AC79F}"/>
              </a:ext>
            </a:extLst>
          </p:cNvPr>
          <p:cNvSpPr/>
          <p:nvPr/>
        </p:nvSpPr>
        <p:spPr>
          <a:xfrm rot="5400000">
            <a:off x="4414183" y="5020060"/>
            <a:ext cx="2633142" cy="193842"/>
          </a:xfrm>
          <a:prstGeom prst="rightArrow">
            <a:avLst>
              <a:gd name="adj1" fmla="val 50000"/>
              <a:gd name="adj2" fmla="val 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63" name="テキスト ボックス 62">
            <a:extLst>
              <a:ext uri="{FF2B5EF4-FFF2-40B4-BE49-F238E27FC236}">
                <a16:creationId xmlns:a16="http://schemas.microsoft.com/office/drawing/2014/main" id="{E74F7908-9552-E1FC-9773-7186A273A2B3}"/>
              </a:ext>
            </a:extLst>
          </p:cNvPr>
          <p:cNvSpPr txBox="1"/>
          <p:nvPr/>
        </p:nvSpPr>
        <p:spPr>
          <a:xfrm>
            <a:off x="2763496" y="3402619"/>
            <a:ext cx="757596" cy="37986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通報</a:t>
            </a:r>
          </a:p>
        </p:txBody>
      </p:sp>
      <p:sp>
        <p:nvSpPr>
          <p:cNvPr id="64" name="矢印: 右 63">
            <a:extLst>
              <a:ext uri="{FF2B5EF4-FFF2-40B4-BE49-F238E27FC236}">
                <a16:creationId xmlns:a16="http://schemas.microsoft.com/office/drawing/2014/main" id="{9D817892-1133-4568-4054-835D386559C5}"/>
              </a:ext>
            </a:extLst>
          </p:cNvPr>
          <p:cNvSpPr/>
          <p:nvPr/>
        </p:nvSpPr>
        <p:spPr>
          <a:xfrm>
            <a:off x="5178582" y="3710960"/>
            <a:ext cx="1429506"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65" name="正方形/長方形 64">
            <a:extLst>
              <a:ext uri="{FF2B5EF4-FFF2-40B4-BE49-F238E27FC236}">
                <a16:creationId xmlns:a16="http://schemas.microsoft.com/office/drawing/2014/main" id="{CB7F880F-058B-73B1-9690-3418C064AE62}"/>
              </a:ext>
            </a:extLst>
          </p:cNvPr>
          <p:cNvSpPr/>
          <p:nvPr/>
        </p:nvSpPr>
        <p:spPr>
          <a:xfrm>
            <a:off x="6645392" y="3393459"/>
            <a:ext cx="1131816" cy="84889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市町村長</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（水防、防災）</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6" name="矢印: 右 65">
            <a:extLst>
              <a:ext uri="{FF2B5EF4-FFF2-40B4-BE49-F238E27FC236}">
                <a16:creationId xmlns:a16="http://schemas.microsoft.com/office/drawing/2014/main" id="{D2072B33-0219-4E03-B531-6DDFDD47E4B5}"/>
              </a:ext>
            </a:extLst>
          </p:cNvPr>
          <p:cNvSpPr/>
          <p:nvPr/>
        </p:nvSpPr>
        <p:spPr>
          <a:xfrm>
            <a:off x="5698904" y="5462707"/>
            <a:ext cx="874364"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67" name="矢印: 右 66">
            <a:extLst>
              <a:ext uri="{FF2B5EF4-FFF2-40B4-BE49-F238E27FC236}">
                <a16:creationId xmlns:a16="http://schemas.microsoft.com/office/drawing/2014/main" id="{0D74B307-F8DC-894F-79F6-9984807D1B1A}"/>
              </a:ext>
            </a:extLst>
          </p:cNvPr>
          <p:cNvSpPr/>
          <p:nvPr/>
        </p:nvSpPr>
        <p:spPr>
          <a:xfrm>
            <a:off x="5684773" y="6292164"/>
            <a:ext cx="874364"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68" name="正方形/長方形 67">
            <a:extLst>
              <a:ext uri="{FF2B5EF4-FFF2-40B4-BE49-F238E27FC236}">
                <a16:creationId xmlns:a16="http://schemas.microsoft.com/office/drawing/2014/main" id="{D28D8C5E-0304-66B9-C02E-9E8ACBB1C7EE}"/>
              </a:ext>
            </a:extLst>
          </p:cNvPr>
          <p:cNvSpPr/>
          <p:nvPr/>
        </p:nvSpPr>
        <p:spPr>
          <a:xfrm>
            <a:off x="6645392" y="5302160"/>
            <a:ext cx="1131816" cy="521384"/>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住民</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9" name="正方形/長方形 68">
            <a:extLst>
              <a:ext uri="{FF2B5EF4-FFF2-40B4-BE49-F238E27FC236}">
                <a16:creationId xmlns:a16="http://schemas.microsoft.com/office/drawing/2014/main" id="{929A0623-0CB9-EAE9-2279-C8A77C1687F4}"/>
              </a:ext>
            </a:extLst>
          </p:cNvPr>
          <p:cNvSpPr/>
          <p:nvPr/>
        </p:nvSpPr>
        <p:spPr>
          <a:xfrm>
            <a:off x="6633337" y="6093044"/>
            <a:ext cx="1131816" cy="521384"/>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気象庁長官</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0" name="正方形/長方形 69">
            <a:extLst>
              <a:ext uri="{FF2B5EF4-FFF2-40B4-BE49-F238E27FC236}">
                <a16:creationId xmlns:a16="http://schemas.microsoft.com/office/drawing/2014/main" id="{BBA1DBAD-3CE0-2C3C-D4E3-1DB669D6BB7A}"/>
              </a:ext>
            </a:extLst>
          </p:cNvPr>
          <p:cNvSpPr/>
          <p:nvPr/>
        </p:nvSpPr>
        <p:spPr>
          <a:xfrm>
            <a:off x="5938106" y="5052116"/>
            <a:ext cx="289129" cy="102147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報道機関</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1" name="テキスト ボックス 70">
            <a:extLst>
              <a:ext uri="{FF2B5EF4-FFF2-40B4-BE49-F238E27FC236}">
                <a16:creationId xmlns:a16="http://schemas.microsoft.com/office/drawing/2014/main" id="{A1284FF8-CD4B-396D-0E21-ECE10146C62F}"/>
              </a:ext>
            </a:extLst>
          </p:cNvPr>
          <p:cNvSpPr txBox="1"/>
          <p:nvPr/>
        </p:nvSpPr>
        <p:spPr>
          <a:xfrm>
            <a:off x="5792677" y="3385739"/>
            <a:ext cx="757596" cy="37986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a:t>
            </a:r>
          </a:p>
        </p:txBody>
      </p:sp>
      <p:sp>
        <p:nvSpPr>
          <p:cNvPr id="72" name="正方形/長方形 71">
            <a:extLst>
              <a:ext uri="{FF2B5EF4-FFF2-40B4-BE49-F238E27FC236}">
                <a16:creationId xmlns:a16="http://schemas.microsoft.com/office/drawing/2014/main" id="{54076725-C825-DDA8-4236-9C24BC13295D}"/>
              </a:ext>
            </a:extLst>
          </p:cNvPr>
          <p:cNvSpPr/>
          <p:nvPr/>
        </p:nvSpPr>
        <p:spPr>
          <a:xfrm>
            <a:off x="8369543" y="3432317"/>
            <a:ext cx="515440" cy="1869844"/>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防</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活</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動</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73" name="図 72">
            <a:extLst>
              <a:ext uri="{FF2B5EF4-FFF2-40B4-BE49-F238E27FC236}">
                <a16:creationId xmlns:a16="http://schemas.microsoft.com/office/drawing/2014/main" id="{1C24A21B-2045-067A-F138-D051CBA8A090}"/>
              </a:ext>
            </a:extLst>
          </p:cNvPr>
          <p:cNvPicPr>
            <a:picLocks noChangeAspect="1"/>
          </p:cNvPicPr>
          <p:nvPr/>
        </p:nvPicPr>
        <p:blipFill>
          <a:blip r:embed="rId3"/>
          <a:stretch>
            <a:fillRect/>
          </a:stretch>
        </p:blipFill>
        <p:spPr>
          <a:xfrm>
            <a:off x="7792606" y="3678977"/>
            <a:ext cx="539633" cy="242451"/>
          </a:xfrm>
          <a:prstGeom prst="rect">
            <a:avLst/>
          </a:prstGeom>
        </p:spPr>
      </p:pic>
      <p:pic>
        <p:nvPicPr>
          <p:cNvPr id="74" name="図 73">
            <a:extLst>
              <a:ext uri="{FF2B5EF4-FFF2-40B4-BE49-F238E27FC236}">
                <a16:creationId xmlns:a16="http://schemas.microsoft.com/office/drawing/2014/main" id="{73648B61-4FCB-D620-2F49-D268C9145925}"/>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Effect>
                      <a14:brightnessContrast bright="67000" contrast="61000"/>
                    </a14:imgEffect>
                  </a14:imgLayer>
                </a14:imgProps>
              </a:ext>
            </a:extLst>
          </a:blip>
          <a:srcRect l="17607" t="8242" r="13895" b="7994"/>
          <a:stretch/>
        </p:blipFill>
        <p:spPr>
          <a:xfrm>
            <a:off x="2300028" y="3452098"/>
            <a:ext cx="628631" cy="547918"/>
          </a:xfrm>
          <a:prstGeom prst="rect">
            <a:avLst/>
          </a:prstGeom>
        </p:spPr>
      </p:pic>
      <p:pic>
        <p:nvPicPr>
          <p:cNvPr id="75" name="図 74">
            <a:extLst>
              <a:ext uri="{FF2B5EF4-FFF2-40B4-BE49-F238E27FC236}">
                <a16:creationId xmlns:a16="http://schemas.microsoft.com/office/drawing/2014/main" id="{78994FAD-7B4F-81A8-DFD6-1021DDE86BA7}"/>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Effect>
                      <a14:brightnessContrast bright="67000" contrast="61000"/>
                    </a14:imgEffect>
                  </a14:imgLayer>
                </a14:imgProps>
              </a:ext>
            </a:extLst>
          </a:blip>
          <a:srcRect l="17607" t="8242" r="13895" b="7994"/>
          <a:stretch/>
        </p:blipFill>
        <p:spPr>
          <a:xfrm>
            <a:off x="5449798" y="3484349"/>
            <a:ext cx="628631" cy="547918"/>
          </a:xfrm>
          <a:prstGeom prst="rect">
            <a:avLst/>
          </a:prstGeom>
        </p:spPr>
      </p:pic>
      <p:sp>
        <p:nvSpPr>
          <p:cNvPr id="76" name="テキスト ボックス 75">
            <a:extLst>
              <a:ext uri="{FF2B5EF4-FFF2-40B4-BE49-F238E27FC236}">
                <a16:creationId xmlns:a16="http://schemas.microsoft.com/office/drawing/2014/main" id="{9748C979-F2D1-E9D4-CE56-32A2A43AEAF0}"/>
              </a:ext>
            </a:extLst>
          </p:cNvPr>
          <p:cNvSpPr txBox="1"/>
          <p:nvPr/>
        </p:nvSpPr>
        <p:spPr>
          <a:xfrm>
            <a:off x="1625413" y="2967692"/>
            <a:ext cx="1949531"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著しい危険が切迫している</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と認められるとき</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7" name="直線矢印コネクタ 76">
            <a:extLst>
              <a:ext uri="{FF2B5EF4-FFF2-40B4-BE49-F238E27FC236}">
                <a16:creationId xmlns:a16="http://schemas.microsoft.com/office/drawing/2014/main" id="{0808B621-10D5-DE36-1B84-E6509A8D3E9E}"/>
              </a:ext>
            </a:extLst>
          </p:cNvPr>
          <p:cNvCxnSpPr>
            <a:cxnSpLocks/>
            <a:stCxn id="65" idx="2"/>
            <a:endCxn id="68" idx="0"/>
          </p:cNvCxnSpPr>
          <p:nvPr/>
        </p:nvCxnSpPr>
        <p:spPr bwMode="auto">
          <a:xfrm>
            <a:off x="7211300" y="4242351"/>
            <a:ext cx="0" cy="1059809"/>
          </a:xfrm>
          <a:prstGeom prst="straightConnector1">
            <a:avLst/>
          </a:prstGeom>
          <a:solidFill>
            <a:schemeClr val="accent1"/>
          </a:solidFill>
          <a:ln w="34925" cap="flat" cmpd="sng" algn="ctr">
            <a:solidFill>
              <a:schemeClr val="tx1"/>
            </a:solidFill>
            <a:prstDash val="solid"/>
            <a:round/>
            <a:headEnd type="none" w="sm" len="sm"/>
            <a:tailEnd type="triangle"/>
          </a:ln>
          <a:effectLst/>
        </p:spPr>
      </p:cxnSp>
      <p:sp>
        <p:nvSpPr>
          <p:cNvPr id="78" name="テキスト ボックス 77">
            <a:extLst>
              <a:ext uri="{FF2B5EF4-FFF2-40B4-BE49-F238E27FC236}">
                <a16:creationId xmlns:a16="http://schemas.microsoft.com/office/drawing/2014/main" id="{3DE9AF89-3A6A-CBAB-A463-A80119A52089}"/>
              </a:ext>
            </a:extLst>
          </p:cNvPr>
          <p:cNvSpPr txBox="1"/>
          <p:nvPr/>
        </p:nvSpPr>
        <p:spPr>
          <a:xfrm>
            <a:off x="6150757" y="4499780"/>
            <a:ext cx="1091795"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9" name="テキスト ボックス 78">
            <a:extLst>
              <a:ext uri="{FF2B5EF4-FFF2-40B4-BE49-F238E27FC236}">
                <a16:creationId xmlns:a16="http://schemas.microsoft.com/office/drawing/2014/main" id="{FD89F6F0-0AE9-3135-EF48-E236840416C5}"/>
              </a:ext>
            </a:extLst>
          </p:cNvPr>
          <p:cNvSpPr txBox="1"/>
          <p:nvPr/>
        </p:nvSpPr>
        <p:spPr>
          <a:xfrm>
            <a:off x="4944593" y="2960020"/>
            <a:ext cx="1923506"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相当な損害が発生する</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おそれがあると認められるとき</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0" name="テキスト ボックス 79">
            <a:extLst>
              <a:ext uri="{FF2B5EF4-FFF2-40B4-BE49-F238E27FC236}">
                <a16:creationId xmlns:a16="http://schemas.microsoft.com/office/drawing/2014/main" id="{8B665C2E-5890-AA85-605F-F10E3FA93CC1}"/>
              </a:ext>
            </a:extLst>
          </p:cNvPr>
          <p:cNvSpPr txBox="1"/>
          <p:nvPr/>
        </p:nvSpPr>
        <p:spPr>
          <a:xfrm>
            <a:off x="291659" y="4562708"/>
            <a:ext cx="4652934"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水防活動・・・水災を警戒・防御し、被害を軽減する活動</a:t>
            </a:r>
            <a:endParaRPr kumimoji="1" lang="en-US" altLang="ja-JP"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・巡視活動、水防工法や避難誘導・救助活動</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81" name="図 80" descr="抽象, 挿絵 が含まれている画像&#10;&#10;AI によって生成されたコンテンツは間違っている可能性があります。">
            <a:extLst>
              <a:ext uri="{FF2B5EF4-FFF2-40B4-BE49-F238E27FC236}">
                <a16:creationId xmlns:a16="http://schemas.microsoft.com/office/drawing/2014/main" id="{BAF999D4-7F79-BB65-D349-1719CA008D53}"/>
              </a:ext>
            </a:extLst>
          </p:cNvPr>
          <p:cNvPicPr>
            <a:picLocks noChangeAspect="1"/>
          </p:cNvPicPr>
          <p:nvPr/>
        </p:nvPicPr>
        <p:blipFill>
          <a:blip r:embed="rId6">
            <a:extLst>
              <a:ext uri="{28A0092B-C50C-407E-A947-70E740481C1C}">
                <a14:useLocalDpi xmlns:a14="http://schemas.microsoft.com/office/drawing/2010/main" val="0"/>
              </a:ext>
            </a:extLst>
          </a:blip>
          <a:srcRect t="-1"/>
          <a:stretch/>
        </p:blipFill>
        <p:spPr>
          <a:xfrm>
            <a:off x="2587164" y="5108669"/>
            <a:ext cx="1897202" cy="1435717"/>
          </a:xfrm>
          <a:prstGeom prst="rect">
            <a:avLst/>
          </a:prstGeom>
          <a:effectLst>
            <a:softEdge rad="50800"/>
          </a:effectLst>
        </p:spPr>
      </p:pic>
      <p:pic>
        <p:nvPicPr>
          <p:cNvPr id="82" name="図 81" descr="挿絵 が含まれている画像&#10;&#10;AI によって生成されたコンテンツは間違っている可能性があります。">
            <a:extLst>
              <a:ext uri="{FF2B5EF4-FFF2-40B4-BE49-F238E27FC236}">
                <a16:creationId xmlns:a16="http://schemas.microsoft.com/office/drawing/2014/main" id="{1EDBE32C-0194-CB3C-720C-4CFCA3B4DE2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7965" y="5094756"/>
            <a:ext cx="1877357" cy="1458563"/>
          </a:xfrm>
          <a:prstGeom prst="rect">
            <a:avLst/>
          </a:prstGeom>
          <a:effectLst>
            <a:softEdge rad="38100"/>
          </a:effectLst>
        </p:spPr>
      </p:pic>
    </p:spTree>
    <p:extLst>
      <p:ext uri="{BB962C8B-B14F-4D97-AF65-F5344CB8AC3E}">
        <p14:creationId xmlns:p14="http://schemas.microsoft.com/office/powerpoint/2010/main" val="1266133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F5A65-8053-D3C0-838D-5B63A97CC64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3851028-853C-FF00-0581-5E6E1CCCEC27}"/>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氾濫通報等と新しい防災気象情報について</a:t>
            </a:r>
          </a:p>
        </p:txBody>
      </p:sp>
      <p:sp>
        <p:nvSpPr>
          <p:cNvPr id="10" name="テキスト ボックス 9">
            <a:extLst>
              <a:ext uri="{FF2B5EF4-FFF2-40B4-BE49-F238E27FC236}">
                <a16:creationId xmlns:a16="http://schemas.microsoft.com/office/drawing/2014/main" id="{254EEE62-8AD6-43AE-EAE0-DC14740EC9B3}"/>
              </a:ext>
            </a:extLst>
          </p:cNvPr>
          <p:cNvSpPr txBox="1"/>
          <p:nvPr/>
        </p:nvSpPr>
        <p:spPr>
          <a:xfrm>
            <a:off x="119253" y="565222"/>
            <a:ext cx="8900922" cy="1107996"/>
          </a:xfrm>
          <a:prstGeom prst="rect">
            <a:avLst/>
          </a:prstGeom>
          <a:noFill/>
          <a:ln w="19050">
            <a:solidFill>
              <a:schemeClr val="tx1"/>
            </a:solidFill>
          </a:ln>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防災気象情報</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（河川氾濫、大雨、土砂災害、高潮）</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を５段階の警戒レベルにあわせて発表。</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対象災害ごとの情報として整理するとともに、</a:t>
            </a:r>
            <a:r>
              <a:rPr kumimoji="1" lang="ja-JP" altLang="en-US" sz="16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レベル４相当の情報として危険警報を新設</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情報名称そのものにレベルの数字を付けて発表</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（例：レベル４大雨危険警報 等）</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レベル５相当情報については、</a:t>
            </a:r>
            <a:r>
              <a:rPr kumimoji="1" lang="ja-JP" altLang="en-US" sz="16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氾濫特別警報を新たに運用するとともに、氾濫通報も活用して運用</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54F38039-F37C-F60D-3C18-740E43B5F90A}"/>
              </a:ext>
            </a:extLst>
          </p:cNvPr>
          <p:cNvSpPr txBox="1"/>
          <p:nvPr/>
        </p:nvSpPr>
        <p:spPr>
          <a:xfrm>
            <a:off x="233553" y="5437980"/>
            <a:ext cx="8592947" cy="1446550"/>
          </a:xfrm>
          <a:prstGeom prst="rect">
            <a:avLst/>
          </a:prstGeom>
          <a:noFill/>
        </p:spPr>
        <p:txBody>
          <a:bodyPr wrap="square">
            <a:spAutoFit/>
          </a:bodyPr>
          <a:lstStyle/>
          <a:p>
            <a:pPr marL="177800" lvl="0" indent="-177800">
              <a:defRPr/>
            </a:pPr>
            <a:r>
              <a:rPr lang="en-US" altLang="ja-JP" sz="1100" dirty="0">
                <a:solidFill>
                  <a:srgbClr val="000000"/>
                </a:solidFill>
                <a:latin typeface="Meiryo UI" panose="020B0604030504040204" pitchFamily="50" charset="-128"/>
                <a:ea typeface="Meiryo UI" panose="020B0604030504040204" pitchFamily="50" charset="-128"/>
              </a:rPr>
              <a:t>※</a:t>
            </a:r>
            <a:r>
              <a:rPr lang="ja-JP" altLang="en-US" sz="1100" dirty="0">
                <a:solidFill>
                  <a:srgbClr val="000000"/>
                </a:solidFill>
                <a:latin typeface="Meiryo UI" panose="020B0604030504040204" pitchFamily="50" charset="-128"/>
                <a:ea typeface="Meiryo UI" panose="020B0604030504040204" pitchFamily="50" charset="-128"/>
              </a:rPr>
              <a:t>１　レベル５氾濫特別警報とレベル５氾濫発生情報（高潮の場合はレベル５高潮特別警報とレベル５高潮氾濫発生情報）は一体的に発表される。</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２　レベル５氾濫発生情報（高潮の場合はレベル５高潮氾濫発生情報）については、河川管理者等による氾濫通報を用いて運用されるほか、特別</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1" fontAlgn="base" latinLnBrk="0" hangingPunct="1">
              <a:lnSpc>
                <a:spcPct val="100000"/>
              </a:lnSpc>
              <a:spcBef>
                <a:spcPct val="0"/>
              </a:spcBef>
              <a:spcAft>
                <a:spcPct val="0"/>
              </a:spcAft>
              <a:buClrTx/>
              <a:buSzTx/>
              <a:buFontTx/>
              <a:buNone/>
              <a:tabLst/>
              <a:defRPr/>
            </a:pPr>
            <a:r>
              <a:rPr lang="ja-JP" altLang="en-US" sz="1100" dirty="0">
                <a:solidFill>
                  <a:srgbClr val="000000"/>
                </a:solidFill>
                <a:latin typeface="Meiryo UI" panose="020B0604030504040204" pitchFamily="50" charset="-128"/>
                <a:ea typeface="Meiryo UI" panose="020B0604030504040204" pitchFamily="50" charset="-128"/>
              </a:rPr>
              <a:t>　　　　</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警報の発表判断にも活用。氾濫通報を運用する対象については、緊急安全確保に特に留意が必要となる氾濫をもたらす河川・海岸・下水道を選</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1" fontAlgn="base" latinLnBrk="0" hangingPunct="1">
              <a:lnSpc>
                <a:spcPct val="100000"/>
              </a:lnSpc>
              <a:spcBef>
                <a:spcPct val="0"/>
              </a:spcBef>
              <a:spcAft>
                <a:spcPct val="0"/>
              </a:spcAft>
              <a:buClrTx/>
              <a:buSzTx/>
              <a:buFontTx/>
              <a:buNone/>
              <a:tabLst/>
              <a:defRPr/>
            </a:pPr>
            <a:r>
              <a:rPr lang="ja-JP" altLang="en-US" sz="1100" dirty="0">
                <a:solidFill>
                  <a:srgbClr val="000000"/>
                </a:solidFill>
                <a:latin typeface="Meiryo UI" panose="020B0604030504040204" pitchFamily="50" charset="-128"/>
                <a:ea typeface="Meiryo UI" panose="020B0604030504040204" pitchFamily="50" charset="-128"/>
              </a:rPr>
              <a:t>　　　　</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定し、氾濫状況（家屋倒壊、深い浸水、地下街浸水）が想定される河川区間等とともに、事前に水防計画で定めておく。</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lvl="0" indent="-177800">
              <a:defRPr/>
            </a:pPr>
            <a:r>
              <a:rPr lang="en-US" altLang="ja-JP" sz="1100" dirty="0">
                <a:solidFill>
                  <a:srgbClr val="000000"/>
                </a:solidFill>
                <a:latin typeface="Meiryo UI" panose="020B0604030504040204" pitchFamily="50" charset="-128"/>
                <a:ea typeface="Meiryo UI" panose="020B0604030504040204" pitchFamily="50" charset="-128"/>
              </a:rPr>
              <a:t>※</a:t>
            </a:r>
            <a:r>
              <a:rPr lang="ja-JP" altLang="en-US" sz="1100" dirty="0">
                <a:solidFill>
                  <a:srgbClr val="000000"/>
                </a:solidFill>
                <a:latin typeface="Meiryo UI" panose="020B0604030504040204" pitchFamily="50" charset="-128"/>
                <a:ea typeface="Meiryo UI" panose="020B0604030504040204" pitchFamily="50" charset="-128"/>
              </a:rPr>
              <a:t>３　水位周知河川において河川管理者から発表されている５段階の水位到達情報については今後も継続して運用される（レベル４氾濫危険情報</a:t>
            </a:r>
            <a:endParaRPr lang="en-US" altLang="ja-JP" sz="1100" dirty="0">
              <a:solidFill>
                <a:srgbClr val="000000"/>
              </a:solidFill>
              <a:latin typeface="Meiryo UI" panose="020B0604030504040204" pitchFamily="50" charset="-128"/>
              <a:ea typeface="Meiryo UI" panose="020B0604030504040204" pitchFamily="50" charset="-128"/>
            </a:endParaRPr>
          </a:p>
          <a:p>
            <a:pPr marL="177800" lvl="0" indent="-177800">
              <a:defRPr/>
            </a:pPr>
            <a:r>
              <a:rPr lang="ja-JP" altLang="en-US" sz="1100" dirty="0">
                <a:solidFill>
                  <a:srgbClr val="000000"/>
                </a:solidFill>
                <a:latin typeface="Meiryo UI" panose="020B0604030504040204" pitchFamily="50" charset="-128"/>
                <a:ea typeface="Meiryo UI" panose="020B0604030504040204" pitchFamily="50" charset="-128"/>
              </a:rPr>
              <a:t>　　　　以外の運用は任意）。</a:t>
            </a:r>
            <a:endParaRPr lang="en-US" altLang="ja-JP" sz="1100" dirty="0">
              <a:solidFill>
                <a:srgbClr val="000000"/>
              </a:solidFill>
              <a:latin typeface="Meiryo UI" panose="020B0604030504040204" pitchFamily="50" charset="-128"/>
              <a:ea typeface="Meiryo UI" panose="020B0604030504040204" pitchFamily="50" charset="-128"/>
            </a:endParaRPr>
          </a:p>
          <a:p>
            <a:pPr marL="177800" indent="-177800">
              <a:defRPr/>
            </a:pPr>
            <a:r>
              <a:rPr lang="en-US" altLang="ja-JP" sz="1100" dirty="0">
                <a:solidFill>
                  <a:srgbClr val="000000"/>
                </a:solidFill>
                <a:latin typeface="Meiryo UI" panose="020B0604030504040204" pitchFamily="50" charset="-128"/>
                <a:ea typeface="Meiryo UI" panose="020B0604030504040204" pitchFamily="50" charset="-128"/>
              </a:rPr>
              <a:t>※</a:t>
            </a:r>
            <a:r>
              <a:rPr lang="ja-JP" altLang="en-US" sz="1100" dirty="0">
                <a:solidFill>
                  <a:srgbClr val="000000"/>
                </a:solidFill>
                <a:latin typeface="Meiryo UI" panose="020B0604030504040204" pitchFamily="50" charset="-128"/>
                <a:ea typeface="Meiryo UI" panose="020B0604030504040204" pitchFamily="50" charset="-128"/>
              </a:rPr>
              <a:t>４　大雨に関する情報（市町村ごとに発表）では、大雨による低地の浸水に加えて洪水予報河川以外の外水氾濫についても扱う。</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５  高潮では、より精度の高い予測情報を国土交通省・気象庁・都道府県で共同で予報する制度を一部海岸で新たに運用。</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5" name="表 4">
            <a:extLst>
              <a:ext uri="{FF2B5EF4-FFF2-40B4-BE49-F238E27FC236}">
                <a16:creationId xmlns:a16="http://schemas.microsoft.com/office/drawing/2014/main" id="{514FDC9D-4CED-2299-0FB2-540B96D87C3B}"/>
              </a:ext>
            </a:extLst>
          </p:cNvPr>
          <p:cNvGraphicFramePr>
            <a:graphicFrameLocks noGrp="1"/>
          </p:cNvGraphicFramePr>
          <p:nvPr>
            <p:extLst>
              <p:ext uri="{D42A27DB-BD31-4B8C-83A1-F6EECF244321}">
                <p14:modId xmlns:p14="http://schemas.microsoft.com/office/powerpoint/2010/main" val="3322650182"/>
              </p:ext>
            </p:extLst>
          </p:nvPr>
        </p:nvGraphicFramePr>
        <p:xfrm>
          <a:off x="273240" y="1981200"/>
          <a:ext cx="8592947" cy="3436573"/>
        </p:xfrm>
        <a:graphic>
          <a:graphicData uri="http://schemas.openxmlformats.org/drawingml/2006/table">
            <a:tbl>
              <a:tblPr firstRow="1" bandRow="1">
                <a:effectLst>
                  <a:outerShdw blurRad="63500" sx="102000" sy="102000" algn="ctr" rotWithShape="0">
                    <a:prstClr val="black">
                      <a:alpha val="20000"/>
                    </a:prstClr>
                  </a:outerShdw>
                </a:effectLst>
                <a:tableStyleId>{2D5ABB26-0587-4C30-8999-92F81FD0307C}</a:tableStyleId>
              </a:tblPr>
              <a:tblGrid>
                <a:gridCol w="740274">
                  <a:extLst>
                    <a:ext uri="{9D8B030D-6E8A-4147-A177-3AD203B41FA5}">
                      <a16:colId xmlns:a16="http://schemas.microsoft.com/office/drawing/2014/main" val="2941024283"/>
                    </a:ext>
                  </a:extLst>
                </a:gridCol>
                <a:gridCol w="1120086">
                  <a:extLst>
                    <a:ext uri="{9D8B030D-6E8A-4147-A177-3AD203B41FA5}">
                      <a16:colId xmlns:a16="http://schemas.microsoft.com/office/drawing/2014/main" val="2475888887"/>
                    </a:ext>
                  </a:extLst>
                </a:gridCol>
                <a:gridCol w="1143000">
                  <a:extLst>
                    <a:ext uri="{9D8B030D-6E8A-4147-A177-3AD203B41FA5}">
                      <a16:colId xmlns:a16="http://schemas.microsoft.com/office/drawing/2014/main" val="3393296184"/>
                    </a:ext>
                  </a:extLst>
                </a:gridCol>
                <a:gridCol w="1122423">
                  <a:extLst>
                    <a:ext uri="{9D8B030D-6E8A-4147-A177-3AD203B41FA5}">
                      <a16:colId xmlns:a16="http://schemas.microsoft.com/office/drawing/2014/main" val="2416725821"/>
                    </a:ext>
                  </a:extLst>
                </a:gridCol>
                <a:gridCol w="996321">
                  <a:extLst>
                    <a:ext uri="{9D8B030D-6E8A-4147-A177-3AD203B41FA5}">
                      <a16:colId xmlns:a16="http://schemas.microsoft.com/office/drawing/2014/main" val="2289305054"/>
                    </a:ext>
                  </a:extLst>
                </a:gridCol>
                <a:gridCol w="1190796">
                  <a:extLst>
                    <a:ext uri="{9D8B030D-6E8A-4147-A177-3AD203B41FA5}">
                      <a16:colId xmlns:a16="http://schemas.microsoft.com/office/drawing/2014/main" val="1555392424"/>
                    </a:ext>
                  </a:extLst>
                </a:gridCol>
                <a:gridCol w="896914">
                  <a:extLst>
                    <a:ext uri="{9D8B030D-6E8A-4147-A177-3AD203B41FA5}">
                      <a16:colId xmlns:a16="http://schemas.microsoft.com/office/drawing/2014/main" val="1171131922"/>
                    </a:ext>
                  </a:extLst>
                </a:gridCol>
                <a:gridCol w="1383133">
                  <a:extLst>
                    <a:ext uri="{9D8B030D-6E8A-4147-A177-3AD203B41FA5}">
                      <a16:colId xmlns:a16="http://schemas.microsoft.com/office/drawing/2014/main" val="1338663206"/>
                    </a:ext>
                  </a:extLst>
                </a:gridCol>
              </a:tblGrid>
              <a:tr h="232267">
                <a:tc rowSpan="3">
                  <a:txBody>
                    <a:bodyPr/>
                    <a:lstStyle/>
                    <a:p>
                      <a:pPr algn="ctr"/>
                      <a:endParaRPr kumimoji="1" lang="ja-JP" altLang="en-US" sz="900" b="1">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kumimoji="1" lang="ja-JP" altLang="en-US" sz="1200" b="1" dirty="0">
                          <a:latin typeface="Meiryo UI" panose="020B0604030504040204" pitchFamily="50" charset="-128"/>
                          <a:ea typeface="Meiryo UI" panose="020B0604030504040204" pitchFamily="50" charset="-128"/>
                        </a:rPr>
                        <a:t>河川氾濫</a:t>
                      </a:r>
                      <a:endParaRPr kumimoji="1" lang="ja-JP" altLang="en-US" sz="105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大雨</a:t>
                      </a:r>
                      <a:r>
                        <a:rPr kumimoji="1" lang="en-US" altLang="ja-JP" sz="1200" b="1" baseline="30000" dirty="0">
                          <a:latin typeface="Meiryo UI" panose="020B0604030504040204" pitchFamily="50" charset="-128"/>
                          <a:ea typeface="Meiryo UI" panose="020B0604030504040204" pitchFamily="50" charset="-128"/>
                        </a:rPr>
                        <a:t>※4</a:t>
                      </a:r>
                    </a:p>
                    <a:p>
                      <a:pPr algn="ctr"/>
                      <a:r>
                        <a:rPr kumimoji="1" lang="ja-JP" altLang="en-US" sz="800" b="0" dirty="0">
                          <a:latin typeface="Meiryo UI" panose="020B0604030504040204" pitchFamily="50" charset="-128"/>
                          <a:ea typeface="Meiryo UI" panose="020B0604030504040204" pitchFamily="50" charset="-128"/>
                        </a:rPr>
                        <a:t>低地の浸水や</a:t>
                      </a:r>
                      <a:endParaRPr kumimoji="1" lang="en-US" altLang="ja-JP" sz="800" b="0" dirty="0">
                        <a:latin typeface="Meiryo UI" panose="020B0604030504040204" pitchFamily="50" charset="-128"/>
                        <a:ea typeface="Meiryo UI" panose="020B0604030504040204" pitchFamily="50" charset="-128"/>
                      </a:endParaRPr>
                    </a:p>
                    <a:p>
                      <a:pPr algn="ctr"/>
                      <a:r>
                        <a:rPr kumimoji="1" lang="ja-JP" altLang="en-US" sz="800" b="0" dirty="0">
                          <a:latin typeface="Meiryo UI" panose="020B0604030504040204" pitchFamily="50" charset="-128"/>
                          <a:ea typeface="Meiryo UI" panose="020B0604030504040204" pitchFamily="50" charset="-128"/>
                        </a:rPr>
                        <a:t>洪水予報河川以外の外水氾濫</a:t>
                      </a:r>
                      <a:endParaRPr kumimoji="1" lang="en-US" altLang="ja-JP" sz="80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200" b="1" dirty="0">
                          <a:latin typeface="Meiryo UI" panose="020B0604030504040204" pitchFamily="50" charset="-128"/>
                          <a:ea typeface="Meiryo UI" panose="020B0604030504040204" pitchFamily="50" charset="-128"/>
                        </a:rPr>
                        <a:t>土砂災害</a:t>
                      </a:r>
                      <a:endParaRPr kumimoji="1" lang="en-US" altLang="ja-JP" sz="1200" b="1"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急傾斜地の</a:t>
                      </a:r>
                      <a:endParaRPr kumimoji="1" lang="en-US" altLang="ja-JP" sz="800" b="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がけ崩れや土石流</a:t>
                      </a:r>
                      <a:endParaRPr kumimoji="1" lang="en-US" altLang="ja-JP" sz="800" b="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dirty="0">
                          <a:latin typeface="Meiryo UI" panose="020B0604030504040204" pitchFamily="50" charset="-128"/>
                          <a:ea typeface="Meiryo UI" panose="020B0604030504040204" pitchFamily="50" charset="-128"/>
                        </a:rPr>
                        <a:t>　</a:t>
                      </a:r>
                      <a:endParaRPr kumimoji="1" lang="en-US" altLang="ja-JP" sz="50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200" b="1" dirty="0">
                          <a:latin typeface="Meiryo UI" panose="020B0604030504040204" pitchFamily="50" charset="-128"/>
                          <a:ea typeface="Meiryo UI" panose="020B0604030504040204" pitchFamily="50" charset="-128"/>
                        </a:rPr>
                        <a:t>高潮</a:t>
                      </a:r>
                      <a:endParaRPr kumimoji="1" lang="en-US" altLang="ja-JP" sz="1200" b="1"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海水面の上昇や</a:t>
                      </a:r>
                      <a:endParaRPr kumimoji="1" lang="en-US" altLang="ja-JP" sz="800" b="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波の打上げによる</a:t>
                      </a:r>
                      <a:endParaRPr kumimoji="1" lang="en-US" altLang="ja-JP" sz="800" b="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浸水</a:t>
                      </a:r>
                      <a:endParaRPr kumimoji="1" lang="ja-JP" altLang="en-US" sz="700" b="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a:solidFill>
                            <a:schemeClr val="tx1"/>
                          </a:solidFill>
                          <a:latin typeface="+mn-ea"/>
                          <a:ea typeface="+mn-ea"/>
                        </a:rPr>
                        <a:t>（警戒レベルごとに）</a:t>
                      </a:r>
                      <a:endParaRPr kumimoji="1" lang="en-US" altLang="ja-JP" sz="1000" b="1">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a:solidFill>
                            <a:schemeClr val="tx1"/>
                          </a:solidFill>
                          <a:latin typeface="+mn-ea"/>
                          <a:ea typeface="+mn-ea"/>
                        </a:rPr>
                        <a:t>住民が</a:t>
                      </a:r>
                      <a:r>
                        <a:rPr lang="ja-JP" altLang="en-US" sz="1000" b="1">
                          <a:solidFill>
                            <a:schemeClr val="tx1"/>
                          </a:solidFill>
                          <a:latin typeface="+mn-ea"/>
                          <a:ea typeface="+mn-ea"/>
                        </a:rPr>
                        <a:t>と</a:t>
                      </a:r>
                      <a:r>
                        <a:rPr kumimoji="1" lang="ja-JP" altLang="en-US" sz="1000" b="1">
                          <a:solidFill>
                            <a:schemeClr val="tx1"/>
                          </a:solidFill>
                          <a:latin typeface="+mn-ea"/>
                          <a:ea typeface="+mn-ea"/>
                        </a:rPr>
                        <a:t>るべき行動</a:t>
                      </a:r>
                      <a:endParaRPr kumimoji="1" lang="ja-JP" altLang="en-US" sz="400" b="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3813339"/>
                  </a:ext>
                </a:extLst>
              </a:tr>
              <a:tr h="346871">
                <a:tc vMerge="1">
                  <a:txBody>
                    <a:bodyPr/>
                    <a:lstStyle/>
                    <a:p>
                      <a:endParaRPr kumimoji="1" lang="ja-JP" altLang="en-US"/>
                    </a:p>
                  </a:txBody>
                  <a:tcPr/>
                </a:tc>
                <a:tc>
                  <a:txBody>
                    <a:bodyPr/>
                    <a:lstStyle/>
                    <a:p>
                      <a:pPr algn="ctr"/>
                      <a:r>
                        <a:rPr kumimoji="1" lang="ja-JP" altLang="en-US" sz="800" b="0" dirty="0">
                          <a:latin typeface="Meiryo UI" panose="020B0604030504040204" pitchFamily="50" charset="-128"/>
                          <a:ea typeface="Meiryo UI" panose="020B0604030504040204" pitchFamily="50" charset="-128"/>
                        </a:rPr>
                        <a:t>洪水予報河川</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latin typeface="Meiryo UI" panose="020B0604030504040204" pitchFamily="50" charset="-128"/>
                          <a:ea typeface="Meiryo UI" panose="020B0604030504040204" pitchFamily="50" charset="-128"/>
                        </a:rPr>
                        <a:t>水位周知河川</a:t>
                      </a:r>
                      <a:endParaRPr kumimoji="1" lang="ja-JP"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b="0" dirty="0">
                          <a:latin typeface="Meiryo UI" panose="020B0604030504040204" pitchFamily="50" charset="-128"/>
                          <a:ea typeface="Meiryo UI" panose="020B0604030504040204" pitchFamily="50" charset="-128"/>
                        </a:rPr>
                        <a:t>その他</a:t>
                      </a:r>
                      <a:endParaRPr kumimoji="1" lang="en-US" altLang="ja-JP" sz="800" b="0" dirty="0">
                        <a:latin typeface="Meiryo UI" panose="020B0604030504040204" pitchFamily="50" charset="-128"/>
                        <a:ea typeface="Meiryo UI" panose="020B0604030504040204" pitchFamily="50" charset="-128"/>
                      </a:endParaRPr>
                    </a:p>
                    <a:p>
                      <a:pPr algn="ctr"/>
                      <a:r>
                        <a:rPr kumimoji="1" lang="ja-JP" altLang="en-US" sz="800" b="0" dirty="0">
                          <a:latin typeface="Meiryo UI" panose="020B0604030504040204" pitchFamily="50" charset="-128"/>
                          <a:ea typeface="Meiryo UI" panose="020B0604030504040204" pitchFamily="50" charset="-128"/>
                        </a:rPr>
                        <a:t>河川・下水道</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663871189"/>
                  </a:ext>
                </a:extLst>
              </a:tr>
              <a:tr h="214729">
                <a:tc vMerge="1">
                  <a:txBody>
                    <a:bodyPr/>
                    <a:lstStyle/>
                    <a:p>
                      <a:endParaRPr kumimoji="1" lang="ja-JP" altLang="en-US"/>
                    </a:p>
                  </a:txBody>
                  <a:tcPr/>
                </a:tc>
                <a:tc gridSpan="3">
                  <a:txBody>
                    <a:bodyPr/>
                    <a:lstStyle/>
                    <a:p>
                      <a:pPr algn="ctr"/>
                      <a:r>
                        <a:rPr kumimoji="1" lang="ja-JP" altLang="en-US" sz="700" dirty="0">
                          <a:latin typeface="Meiryo UI" panose="020B0604030504040204" pitchFamily="50" charset="-128"/>
                          <a:ea typeface="Meiryo UI" panose="020B0604030504040204" pitchFamily="50" charset="-128"/>
                        </a:rPr>
                        <a:t>河川ごと</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3">
                  <a:txBody>
                    <a:bodyPr/>
                    <a:lstStyle/>
                    <a:p>
                      <a:pPr algn="ctr"/>
                      <a:r>
                        <a:rPr kumimoji="1" lang="ja-JP" altLang="en-US" sz="700" b="0" dirty="0">
                          <a:latin typeface="Meiryo UI" panose="020B0604030504040204" pitchFamily="50" charset="-128"/>
                          <a:ea typeface="Meiryo UI" panose="020B0604030504040204" pitchFamily="50" charset="-128"/>
                        </a:rPr>
                        <a:t>市町村ごと</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1242707122"/>
                  </a:ext>
                </a:extLst>
              </a:tr>
              <a:tr h="505199">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警戒レベル</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５相当</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レベル５</a:t>
                      </a:r>
                      <a:endParaRPr kumimoji="1" lang="en-US" altLang="ja-JP" sz="900" b="1" baseline="30000"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氾濫特別警報</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レベル５</a:t>
                      </a:r>
                      <a:endParaRPr kumimoji="1" lang="en-US" altLang="ja-JP" sz="900" b="1" baseline="30000"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氾濫発生情報</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レベル５</a:t>
                      </a:r>
                      <a:endParaRPr kumimoji="1" lang="en-US" altLang="ja-JP" sz="900" b="1" baseline="30000"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氾濫発生情報</a:t>
                      </a:r>
                      <a:endParaRPr kumimoji="1" lang="ja-JP"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レベル５</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大雨特別警報</a:t>
                      </a:r>
                      <a:endParaRPr kumimoji="1" lang="ja-JP" altLang="en-US" sz="110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レベル５</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土砂災害特別警報</a:t>
                      </a:r>
                      <a:endParaRPr kumimoji="1" lang="ja-JP" altLang="en-US" sz="11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レベル５</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高潮特別警報</a:t>
                      </a:r>
                      <a:endParaRPr kumimoji="1" lang="en-US" altLang="ja-JP" sz="9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a:txBody>
                    <a:bodyPr/>
                    <a:lstStyle/>
                    <a:p>
                      <a:pPr algn="ctr"/>
                      <a:r>
                        <a:rPr kumimoji="1" lang="ja-JP" altLang="en-US" sz="900" b="0" u="none" dirty="0">
                          <a:solidFill>
                            <a:schemeClr val="tx1"/>
                          </a:solidFill>
                          <a:latin typeface="Meiryo UI" panose="020B0604030504040204" pitchFamily="50" charset="-128"/>
                          <a:ea typeface="Meiryo UI" panose="020B0604030504040204" pitchFamily="50" charset="-128"/>
                        </a:rPr>
                        <a:t>命の危険　直ちに</a:t>
                      </a:r>
                      <a:endParaRPr kumimoji="1" lang="en-US" altLang="ja-JP" sz="9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900" b="0" u="none" dirty="0">
                          <a:solidFill>
                            <a:schemeClr val="tx1"/>
                          </a:solidFill>
                          <a:latin typeface="Meiryo UI" panose="020B0604030504040204" pitchFamily="50" charset="-128"/>
                          <a:ea typeface="Meiryo UI" panose="020B0604030504040204" pitchFamily="50" charset="-128"/>
                        </a:rPr>
                        <a:t>安全確保！</a:t>
                      </a: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7751260"/>
                  </a:ext>
                </a:extLst>
              </a:tr>
              <a:tr h="247765">
                <a:tc gridSpan="8">
                  <a:txBody>
                    <a:bodyPr/>
                    <a:lstStyle/>
                    <a:p>
                      <a:pPr algn="ctr"/>
                      <a:r>
                        <a:rPr kumimoji="1" lang="ja-JP" altLang="en-US" sz="900" b="1" dirty="0">
                          <a:solidFill>
                            <a:srgbClr val="AA00AA"/>
                          </a:solidFill>
                          <a:latin typeface="Meiryo UI" panose="020B0604030504040204" pitchFamily="50" charset="-128"/>
                          <a:ea typeface="Meiryo UI" panose="020B0604030504040204" pitchFamily="50" charset="-128"/>
                        </a:rPr>
                        <a:t>＜警戒レベル４までに危険な場所から</a:t>
                      </a:r>
                      <a:r>
                        <a:rPr kumimoji="1" lang="ja-JP" altLang="en-US" sz="900" b="1" baseline="0" dirty="0">
                          <a:solidFill>
                            <a:srgbClr val="AA00AA"/>
                          </a:solidFill>
                          <a:latin typeface="Meiryo UI" panose="020B0604030504040204" pitchFamily="50" charset="-128"/>
                          <a:ea typeface="Meiryo UI" panose="020B0604030504040204" pitchFamily="50" charset="-128"/>
                        </a:rPr>
                        <a:t> </a:t>
                      </a:r>
                      <a:r>
                        <a:rPr kumimoji="1" lang="ja-JP" altLang="en-US" sz="900" b="1" dirty="0">
                          <a:solidFill>
                            <a:srgbClr val="AA00AA"/>
                          </a:solidFill>
                          <a:latin typeface="Meiryo UI" panose="020B0604030504040204" pitchFamily="50" charset="-128"/>
                          <a:ea typeface="Meiryo UI" panose="020B0604030504040204" pitchFamily="50" charset="-128"/>
                        </a:rPr>
                        <a:t>かならず避難！＞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1200" b="1">
                        <a:solidFill>
                          <a:srgbClr val="AA00AA"/>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2928461"/>
                  </a:ext>
                </a:extLst>
              </a:tr>
              <a:tr h="209435">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警戒レベル</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４相当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レベル４</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氾濫危険警報</a:t>
                      </a:r>
                      <a:endParaRPr kumimoji="1" lang="ja-JP" altLang="en-US" sz="11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レベル４</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氾濫危険情報</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ー</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レベル４</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大雨危険警報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レベル４</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土砂災害危険警報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レベル４</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高潮危険警報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gn="ctr"/>
                      <a:r>
                        <a:rPr kumimoji="1" lang="ja-JP" altLang="en-US" sz="900" b="0" u="none">
                          <a:solidFill>
                            <a:schemeClr val="tx1"/>
                          </a:solidFill>
                          <a:latin typeface="Meiryo UI" panose="020B0604030504040204" pitchFamily="50" charset="-128"/>
                          <a:ea typeface="Meiryo UI" panose="020B0604030504040204" pitchFamily="50" charset="-128"/>
                        </a:rPr>
                        <a:t>危険な場所から</a:t>
                      </a:r>
                      <a:endParaRPr kumimoji="1" lang="en-US" altLang="ja-JP" sz="900" b="0" u="none">
                        <a:solidFill>
                          <a:schemeClr val="tx1"/>
                        </a:solidFill>
                        <a:latin typeface="Meiryo UI" panose="020B0604030504040204" pitchFamily="50" charset="-128"/>
                        <a:ea typeface="Meiryo UI" panose="020B0604030504040204" pitchFamily="50" charset="-128"/>
                      </a:endParaRPr>
                    </a:p>
                    <a:p>
                      <a:pPr algn="ctr"/>
                      <a:r>
                        <a:rPr kumimoji="1" lang="ja-JP" altLang="en-US" sz="900" b="0" u="none">
                          <a:solidFill>
                            <a:schemeClr val="tx1"/>
                          </a:solidFill>
                          <a:latin typeface="Meiryo UI" panose="020B0604030504040204" pitchFamily="50" charset="-128"/>
                          <a:ea typeface="Meiryo UI" panose="020B0604030504040204" pitchFamily="50" charset="-128"/>
                        </a:rPr>
                        <a:t>全員避難</a:t>
                      </a:r>
                      <a:endParaRPr kumimoji="1" lang="ja-JP" altLang="en-US" sz="9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3521898"/>
                  </a:ext>
                </a:extLst>
              </a:tr>
              <a:tr h="0">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警戒レベル</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３相当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レベル３</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氾濫警報</a:t>
                      </a:r>
                      <a:endParaRPr kumimoji="1" lang="ja-JP" altLang="en-US" sz="11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chemeClr val="bg1"/>
                          </a:solidFill>
                          <a:latin typeface="Meiryo UI" panose="020B0604030504040204" pitchFamily="50" charset="-128"/>
                          <a:ea typeface="Meiryo UI" panose="020B0604030504040204" pitchFamily="50" charset="-128"/>
                        </a:rPr>
                        <a:t>レベル３</a:t>
                      </a:r>
                      <a:endParaRPr kumimoji="1" lang="en-US" altLang="ja-JP" sz="9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chemeClr val="bg1"/>
                          </a:solidFill>
                          <a:latin typeface="Meiryo UI" panose="020B0604030504040204" pitchFamily="50" charset="-128"/>
                          <a:ea typeface="Meiryo UI" panose="020B0604030504040204" pitchFamily="50" charset="-128"/>
                        </a:rPr>
                        <a:t>氾濫警戒情報</a:t>
                      </a:r>
                      <a:endParaRPr kumimoji="1" lang="ja-JP" altLang="en-US" sz="11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chemeClr val="tx1"/>
                          </a:solidFill>
                          <a:latin typeface="Meiryo UI" panose="020B0604030504040204" pitchFamily="50" charset="-128"/>
                          <a:ea typeface="Meiryo UI" panose="020B0604030504040204" pitchFamily="50" charset="-128"/>
                        </a:rPr>
                        <a:t>ー</a:t>
                      </a:r>
                      <a:endParaRPr kumimoji="1" lang="ja-JP" altLang="en-US" sz="11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レベル３</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大雨警報</a:t>
                      </a:r>
                      <a:endParaRPr kumimoji="1" lang="en-US" altLang="ja-JP" sz="9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レベル３</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土砂災害警報</a:t>
                      </a:r>
                      <a:endParaRPr kumimoji="1" lang="en-US" altLang="ja-JP" sz="9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900" b="1">
                          <a:solidFill>
                            <a:schemeClr val="bg1"/>
                          </a:solidFill>
                          <a:latin typeface="Meiryo UI" panose="020B0604030504040204" pitchFamily="50" charset="-128"/>
                          <a:ea typeface="Meiryo UI" panose="020B0604030504040204" pitchFamily="50" charset="-128"/>
                        </a:rPr>
                        <a:t>レベル３</a:t>
                      </a:r>
                      <a:endParaRPr kumimoji="1" lang="en-US" altLang="ja-JP" sz="900" b="1">
                        <a:solidFill>
                          <a:schemeClr val="bg1"/>
                        </a:solidFill>
                        <a:latin typeface="Meiryo UI" panose="020B0604030504040204" pitchFamily="50" charset="-128"/>
                        <a:ea typeface="Meiryo UI" panose="020B0604030504040204" pitchFamily="50" charset="-128"/>
                      </a:endParaRPr>
                    </a:p>
                    <a:p>
                      <a:pPr algn="ctr"/>
                      <a:r>
                        <a:rPr kumimoji="1" lang="ja-JP" altLang="en-US" sz="900" b="1">
                          <a:solidFill>
                            <a:schemeClr val="bg1"/>
                          </a:solidFill>
                          <a:latin typeface="Meiryo UI" panose="020B0604030504040204" pitchFamily="50" charset="-128"/>
                          <a:ea typeface="Meiryo UI" panose="020B0604030504040204" pitchFamily="50" charset="-128"/>
                        </a:rPr>
                        <a:t>高潮警報</a:t>
                      </a:r>
                      <a:endParaRPr kumimoji="1" lang="en-US" altLang="ja-JP" sz="9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algn="ctr"/>
                      <a:r>
                        <a:rPr kumimoji="1" lang="ja-JP" altLang="en-US" sz="900">
                          <a:latin typeface="Meiryo UI" panose="020B0604030504040204" pitchFamily="50" charset="-128"/>
                          <a:ea typeface="Meiryo UI" panose="020B0604030504040204" pitchFamily="50" charset="-128"/>
                        </a:rPr>
                        <a:t>避難に時間を要する人は早めに避難、避難の</a:t>
                      </a:r>
                      <a:endParaRPr kumimoji="1" lang="en-US" altLang="ja-JP" sz="900">
                        <a:latin typeface="Meiryo UI" panose="020B0604030504040204" pitchFamily="50" charset="-128"/>
                        <a:ea typeface="Meiryo UI" panose="020B0604030504040204" pitchFamily="50" charset="-128"/>
                      </a:endParaRPr>
                    </a:p>
                    <a:p>
                      <a:pPr algn="ctr"/>
                      <a:r>
                        <a:rPr kumimoji="1" lang="ja-JP" altLang="en-US" sz="900">
                          <a:latin typeface="Meiryo UI" panose="020B0604030504040204" pitchFamily="50" charset="-128"/>
                          <a:ea typeface="Meiryo UI" panose="020B0604030504040204" pitchFamily="50" charset="-128"/>
                        </a:rPr>
                        <a:t>準備など</a:t>
                      </a:r>
                      <a:endParaRPr kumimoji="1" lang="en-US" altLang="ja-JP" sz="9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9972695"/>
                  </a:ext>
                </a:extLst>
              </a:tr>
              <a:tr h="0">
                <a:tc>
                  <a:txBody>
                    <a:bodyPr/>
                    <a:lstStyle/>
                    <a:p>
                      <a:pPr algn="ctr"/>
                      <a:r>
                        <a:rPr kumimoji="1" lang="ja-JP" altLang="en-US" sz="900" b="1" dirty="0">
                          <a:latin typeface="Meiryo UI" panose="020B0604030504040204" pitchFamily="50" charset="-128"/>
                          <a:ea typeface="Meiryo UI" panose="020B0604030504040204" pitchFamily="50" charset="-128"/>
                        </a:rPr>
                        <a:t>警戒レベル</a:t>
                      </a:r>
                      <a:endParaRPr kumimoji="1" lang="en-US" altLang="ja-JP" sz="9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900" b="1">
                          <a:latin typeface="Meiryo UI" panose="020B0604030504040204" pitchFamily="50" charset="-128"/>
                          <a:ea typeface="Meiryo UI" panose="020B0604030504040204" pitchFamily="50" charset="-128"/>
                        </a:rPr>
                        <a:t>レベル２</a:t>
                      </a:r>
                      <a:endParaRPr kumimoji="1" lang="en-US" altLang="ja-JP" sz="900" b="1">
                        <a:latin typeface="Meiryo UI" panose="020B0604030504040204" pitchFamily="50" charset="-128"/>
                        <a:ea typeface="Meiryo UI" panose="020B0604030504040204" pitchFamily="50" charset="-128"/>
                      </a:endParaRPr>
                    </a:p>
                    <a:p>
                      <a:pPr algn="ctr"/>
                      <a:r>
                        <a:rPr kumimoji="1" lang="ja-JP" altLang="en-US" sz="900" b="1">
                          <a:latin typeface="Meiryo UI" panose="020B0604030504040204" pitchFamily="50" charset="-128"/>
                          <a:ea typeface="Meiryo UI" panose="020B0604030504040204" pitchFamily="50" charset="-128"/>
                        </a:rPr>
                        <a:t>氾濫注意報</a:t>
                      </a:r>
                      <a:endParaRPr kumimoji="1" lang="ja-JP" altLang="en-US" sz="1100" b="1">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レベル２</a:t>
                      </a:r>
                      <a:endParaRPr kumimoji="1" lang="en-US" altLang="ja-JP" sz="9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氾濫注意情報</a:t>
                      </a:r>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ー</a:t>
                      </a:r>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1">
                          <a:latin typeface="Meiryo UI" panose="020B0604030504040204" pitchFamily="50" charset="-128"/>
                          <a:ea typeface="Meiryo UI" panose="020B0604030504040204" pitchFamily="50" charset="-128"/>
                        </a:rPr>
                        <a:t>レベル２</a:t>
                      </a:r>
                      <a:endParaRPr kumimoji="1" lang="en-US" altLang="ja-JP" sz="900" b="1">
                        <a:latin typeface="Meiryo UI" panose="020B0604030504040204" pitchFamily="50" charset="-128"/>
                        <a:ea typeface="Meiryo UI" panose="020B0604030504040204" pitchFamily="50" charset="-128"/>
                      </a:endParaRPr>
                    </a:p>
                    <a:p>
                      <a:pPr algn="ctr"/>
                      <a:r>
                        <a:rPr kumimoji="1" lang="ja-JP" altLang="en-US" sz="900" b="1">
                          <a:latin typeface="Meiryo UI" panose="020B0604030504040204" pitchFamily="50" charset="-128"/>
                          <a:ea typeface="Meiryo UI" panose="020B0604030504040204" pitchFamily="50" charset="-128"/>
                        </a:rPr>
                        <a:t>大雨注意報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900" b="1">
                          <a:latin typeface="Meiryo UI" panose="020B0604030504040204" pitchFamily="50" charset="-128"/>
                          <a:ea typeface="Meiryo UI" panose="020B0604030504040204" pitchFamily="50" charset="-128"/>
                        </a:rPr>
                        <a:t>レベル２</a:t>
                      </a:r>
                      <a:endParaRPr kumimoji="1" lang="en-US" altLang="ja-JP" sz="900" b="1">
                        <a:latin typeface="Meiryo UI" panose="020B0604030504040204" pitchFamily="50" charset="-128"/>
                        <a:ea typeface="Meiryo UI" panose="020B0604030504040204" pitchFamily="50" charset="-128"/>
                      </a:endParaRPr>
                    </a:p>
                    <a:p>
                      <a:pPr algn="ctr"/>
                      <a:r>
                        <a:rPr kumimoji="1" lang="ja-JP" altLang="en-US" sz="900" b="1">
                          <a:latin typeface="Meiryo UI" panose="020B0604030504040204" pitchFamily="50" charset="-128"/>
                          <a:ea typeface="Meiryo UI" panose="020B0604030504040204" pitchFamily="50" charset="-128"/>
                        </a:rPr>
                        <a:t>土砂災害注意報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kumimoji="1" lang="ja-JP" altLang="en-US" sz="900" b="1">
                          <a:latin typeface="Meiryo UI" panose="020B0604030504040204" pitchFamily="50" charset="-128"/>
                          <a:ea typeface="Meiryo UI" panose="020B0604030504040204" pitchFamily="50" charset="-128"/>
                        </a:rPr>
                        <a:t>レベル２</a:t>
                      </a:r>
                      <a:endParaRPr kumimoji="1" lang="en-US" altLang="ja-JP" sz="900" b="1">
                        <a:latin typeface="Meiryo UI" panose="020B0604030504040204" pitchFamily="50" charset="-128"/>
                        <a:ea typeface="Meiryo UI" panose="020B0604030504040204" pitchFamily="50" charset="-128"/>
                      </a:endParaRPr>
                    </a:p>
                    <a:p>
                      <a:pPr algn="ctr"/>
                      <a:r>
                        <a:rPr kumimoji="1" lang="ja-JP" altLang="en-US" sz="900" b="1">
                          <a:latin typeface="Meiryo UI" panose="020B0604030504040204" pitchFamily="50" charset="-128"/>
                          <a:ea typeface="Meiryo UI" panose="020B0604030504040204" pitchFamily="50" charset="-128"/>
                        </a:rPr>
                        <a:t>高潮注意報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algn="ctr"/>
                      <a:r>
                        <a:rPr lang="ja-JP" altLang="en-US" sz="900">
                          <a:latin typeface="Meiryo UI" panose="020B0604030504040204" pitchFamily="50" charset="-128"/>
                          <a:ea typeface="Meiryo UI" panose="020B0604030504040204" pitchFamily="50" charset="-128"/>
                        </a:rPr>
                        <a:t>避難行動を確認</a:t>
                      </a:r>
                      <a:endParaRPr lang="en-US" altLang="ja-JP" sz="900">
                        <a:latin typeface="Meiryo UI" panose="020B0604030504040204" pitchFamily="50" charset="-128"/>
                        <a:ea typeface="Meiryo UI" panose="020B0604030504040204" pitchFamily="50" charset="-128"/>
                      </a:endParaRPr>
                    </a:p>
                    <a:p>
                      <a:pPr algn="ctr"/>
                      <a:r>
                        <a:rPr lang="ja-JP" altLang="en-US" sz="900">
                          <a:latin typeface="Meiryo UI" panose="020B0604030504040204" pitchFamily="50" charset="-128"/>
                          <a:ea typeface="Meiryo UI" panose="020B0604030504040204" pitchFamily="50" charset="-128"/>
                        </a:rPr>
                        <a:t>（避難場所や避難ルート、避難のタイミングなど）</a:t>
                      </a:r>
                      <a:endParaRPr kumimoji="1" lang="ja-JP" altLang="en-US" sz="900" b="1">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54951932"/>
                  </a:ext>
                </a:extLst>
              </a:tr>
              <a:tr h="209685">
                <a:tc>
                  <a:txBody>
                    <a:bodyPr/>
                    <a:lstStyle/>
                    <a:p>
                      <a:pPr algn="ctr"/>
                      <a:r>
                        <a:rPr kumimoji="1" lang="ja-JP" altLang="en-US" sz="900" b="1" dirty="0">
                          <a:latin typeface="Meiryo UI" panose="020B0604030504040204" pitchFamily="50" charset="-128"/>
                          <a:ea typeface="Meiryo UI" panose="020B0604030504040204" pitchFamily="50" charset="-128"/>
                        </a:rPr>
                        <a:t>警戒レベル</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900" b="1" dirty="0">
                          <a:latin typeface="Meiryo UI" panose="020B0604030504040204" pitchFamily="50" charset="-128"/>
                          <a:ea typeface="Meiryo UI" panose="020B0604030504040204" pitchFamily="50" charset="-128"/>
                        </a:rPr>
                        <a:t>早期注意情報</a:t>
                      </a:r>
                      <a:endParaRPr kumimoji="1" lang="ja-JP" altLang="en-US" sz="11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b="1">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dirty="0">
                          <a:latin typeface="Meiryo UI" panose="020B0604030504040204" pitchFamily="50" charset="-128"/>
                          <a:ea typeface="Meiryo UI" panose="020B0604030504040204" pitchFamily="50" charset="-128"/>
                        </a:rPr>
                        <a:t>災害への心構えを高める</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3431626"/>
                  </a:ext>
                </a:extLst>
              </a:tr>
            </a:tbl>
          </a:graphicData>
        </a:graphic>
      </p:graphicFrame>
      <p:sp>
        <p:nvSpPr>
          <p:cNvPr id="20" name="正方形/長方形 19">
            <a:extLst>
              <a:ext uri="{FF2B5EF4-FFF2-40B4-BE49-F238E27FC236}">
                <a16:creationId xmlns:a16="http://schemas.microsoft.com/office/drawing/2014/main" id="{47EDAEAC-6EE4-3103-C3B3-58BDB1E5684F}"/>
              </a:ext>
            </a:extLst>
          </p:cNvPr>
          <p:cNvSpPr/>
          <p:nvPr/>
        </p:nvSpPr>
        <p:spPr>
          <a:xfrm flipV="1">
            <a:off x="218796" y="1847669"/>
            <a:ext cx="5599620" cy="760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テキスト ボックス 5">
            <a:extLst>
              <a:ext uri="{FF2B5EF4-FFF2-40B4-BE49-F238E27FC236}">
                <a16:creationId xmlns:a16="http://schemas.microsoft.com/office/drawing/2014/main" id="{4305EECE-ADC9-B7C3-467B-3DD6EFE131F5}"/>
              </a:ext>
            </a:extLst>
          </p:cNvPr>
          <p:cNvSpPr txBox="1"/>
          <p:nvPr/>
        </p:nvSpPr>
        <p:spPr>
          <a:xfrm>
            <a:off x="149335" y="1638979"/>
            <a:ext cx="5751630"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水防法に基づく水位周知や氾濫通報を含めた新しい防災気象情報</a:t>
            </a:r>
          </a:p>
        </p:txBody>
      </p:sp>
      <p:sp>
        <p:nvSpPr>
          <p:cNvPr id="7" name="スライド番号プレースホルダー 2">
            <a:extLst>
              <a:ext uri="{FF2B5EF4-FFF2-40B4-BE49-F238E27FC236}">
                <a16:creationId xmlns:a16="http://schemas.microsoft.com/office/drawing/2014/main" id="{5817D085-2DF9-0B89-9F28-F534C99C9007}"/>
              </a:ext>
            </a:extLst>
          </p:cNvPr>
          <p:cNvSpPr txBox="1">
            <a:spLocks/>
          </p:cNvSpPr>
          <p:nvPr/>
        </p:nvSpPr>
        <p:spPr>
          <a:xfrm>
            <a:off x="7010400" y="6547372"/>
            <a:ext cx="2133600" cy="273050"/>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C23824-FD28-1AB9-E029-B48268E1B09B}"/>
              </a:ext>
            </a:extLst>
          </p:cNvPr>
          <p:cNvSpPr txBox="1"/>
          <p:nvPr/>
        </p:nvSpPr>
        <p:spPr>
          <a:xfrm>
            <a:off x="2938714" y="2851235"/>
            <a:ext cx="364123" cy="200055"/>
          </a:xfrm>
          <a:prstGeom prst="rect">
            <a:avLst/>
          </a:prstGeom>
          <a:noFill/>
        </p:spPr>
        <p:txBody>
          <a:bodyPr wrap="square">
            <a:spAutoFit/>
          </a:bodyPr>
          <a:lstStyle/>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700" b="1" i="0" u="none" strike="noStrike" kern="1200" cap="none" spc="0" normalizeH="0" baseline="0" noProof="0" dirty="0">
                <a:ln>
                  <a:noFill/>
                </a:ln>
                <a:solidFill>
                  <a:schemeClr val="bg1"/>
                </a:solidFill>
                <a:effectLst/>
                <a:uLnTx/>
                <a:uFillTx/>
                <a:latin typeface="Arial" charset="0"/>
                <a:ea typeface="ＭＳ Ｐゴシック" charset="-128"/>
                <a:cs typeface="+mn-cs"/>
              </a:rPr>
              <a:t>※</a:t>
            </a:r>
            <a:r>
              <a:rPr kumimoji="1" lang="ja-JP" altLang="en-US" sz="700" b="1" i="0" u="none" strike="noStrike" kern="1200" cap="none" spc="0" normalizeH="0" baseline="0" noProof="0" dirty="0">
                <a:ln>
                  <a:noFill/>
                </a:ln>
                <a:solidFill>
                  <a:schemeClr val="bg1"/>
                </a:solidFill>
                <a:effectLst/>
                <a:uLnTx/>
                <a:uFillTx/>
                <a:latin typeface="Arial" charset="0"/>
                <a:ea typeface="ＭＳ Ｐゴシック" charset="-128"/>
                <a:cs typeface="+mn-cs"/>
              </a:rPr>
              <a:t>２</a:t>
            </a:r>
          </a:p>
        </p:txBody>
      </p:sp>
      <p:sp>
        <p:nvSpPr>
          <p:cNvPr id="11" name="テキスト ボックス 10">
            <a:extLst>
              <a:ext uri="{FF2B5EF4-FFF2-40B4-BE49-F238E27FC236}">
                <a16:creationId xmlns:a16="http://schemas.microsoft.com/office/drawing/2014/main" id="{5801DC0C-060E-949C-E54A-4F0CB6575C7D}"/>
              </a:ext>
            </a:extLst>
          </p:cNvPr>
          <p:cNvSpPr txBox="1"/>
          <p:nvPr/>
        </p:nvSpPr>
        <p:spPr>
          <a:xfrm>
            <a:off x="4099349" y="2861138"/>
            <a:ext cx="364123" cy="200055"/>
          </a:xfrm>
          <a:prstGeom prst="rect">
            <a:avLst/>
          </a:prstGeom>
          <a:noFill/>
        </p:spPr>
        <p:txBody>
          <a:bodyPr wrap="square">
            <a:spAutoFit/>
          </a:bodyPr>
          <a:lstStyle/>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700" b="1" i="0" u="none" strike="noStrike" kern="1200" cap="none" spc="0" normalizeH="0" baseline="0" noProof="0" dirty="0">
                <a:ln>
                  <a:noFill/>
                </a:ln>
                <a:solidFill>
                  <a:schemeClr val="bg1"/>
                </a:solidFill>
                <a:effectLst/>
                <a:uLnTx/>
                <a:uFillTx/>
                <a:latin typeface="Arial" charset="0"/>
                <a:ea typeface="ＭＳ Ｐゴシック" charset="-128"/>
                <a:cs typeface="+mn-cs"/>
              </a:rPr>
              <a:t>※</a:t>
            </a:r>
            <a:r>
              <a:rPr kumimoji="1" lang="ja-JP" altLang="en-US" sz="700" b="1" i="0" u="none" strike="noStrike" kern="1200" cap="none" spc="0" normalizeH="0" baseline="0" noProof="0" dirty="0">
                <a:ln>
                  <a:noFill/>
                </a:ln>
                <a:solidFill>
                  <a:schemeClr val="bg1"/>
                </a:solidFill>
                <a:effectLst/>
                <a:uLnTx/>
                <a:uFillTx/>
                <a:latin typeface="Arial" charset="0"/>
                <a:ea typeface="ＭＳ Ｐゴシック" charset="-128"/>
                <a:cs typeface="+mn-cs"/>
              </a:rPr>
              <a:t>２</a:t>
            </a:r>
          </a:p>
        </p:txBody>
      </p:sp>
      <p:sp>
        <p:nvSpPr>
          <p:cNvPr id="23" name="テキスト ボックス 22">
            <a:extLst>
              <a:ext uri="{FF2B5EF4-FFF2-40B4-BE49-F238E27FC236}">
                <a16:creationId xmlns:a16="http://schemas.microsoft.com/office/drawing/2014/main" id="{5CD73E9D-2B98-877E-34D9-1FFEA5FB8617}"/>
              </a:ext>
            </a:extLst>
          </p:cNvPr>
          <p:cNvSpPr txBox="1"/>
          <p:nvPr/>
        </p:nvSpPr>
        <p:spPr>
          <a:xfrm>
            <a:off x="2938714" y="3569485"/>
            <a:ext cx="364123" cy="200055"/>
          </a:xfrm>
          <a:prstGeom prst="rect">
            <a:avLst/>
          </a:prstGeom>
          <a:noFill/>
        </p:spPr>
        <p:txBody>
          <a:bodyPr wrap="square">
            <a:spAutoFit/>
          </a:bodyPr>
          <a:lstStyle/>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700" b="1" i="0" u="none" strike="noStrike" kern="1200" cap="none" spc="0" normalizeH="0" baseline="0" noProof="0" dirty="0">
                <a:ln>
                  <a:noFill/>
                </a:ln>
                <a:solidFill>
                  <a:schemeClr val="bg1"/>
                </a:solidFill>
                <a:effectLst/>
                <a:uLnTx/>
                <a:uFillTx/>
                <a:latin typeface="Arial" charset="0"/>
                <a:ea typeface="ＭＳ Ｐゴシック" charset="-128"/>
                <a:cs typeface="+mn-cs"/>
              </a:rPr>
              <a:t>※</a:t>
            </a:r>
            <a:r>
              <a:rPr lang="ja-JP" altLang="en-US" sz="700" b="1" dirty="0">
                <a:solidFill>
                  <a:schemeClr val="bg1"/>
                </a:solidFill>
              </a:rPr>
              <a:t>３</a:t>
            </a:r>
            <a:endParaRPr kumimoji="1" lang="ja-JP" altLang="en-US" sz="700" b="1" i="0" u="none" strike="noStrike" kern="1200" cap="none" spc="0" normalizeH="0" baseline="0" noProof="0" dirty="0">
              <a:ln>
                <a:noFill/>
              </a:ln>
              <a:solidFill>
                <a:schemeClr val="bg1"/>
              </a:solidFill>
              <a:effectLst/>
              <a:uLnTx/>
              <a:uFillTx/>
              <a:latin typeface="Arial" charset="0"/>
              <a:ea typeface="ＭＳ Ｐゴシック" charset="-128"/>
              <a:cs typeface="+mn-cs"/>
            </a:endParaRPr>
          </a:p>
        </p:txBody>
      </p:sp>
      <p:sp>
        <p:nvSpPr>
          <p:cNvPr id="29" name="テキスト ボックス 28">
            <a:extLst>
              <a:ext uri="{FF2B5EF4-FFF2-40B4-BE49-F238E27FC236}">
                <a16:creationId xmlns:a16="http://schemas.microsoft.com/office/drawing/2014/main" id="{387A481D-BFCE-9592-97AB-98D8A5BDB7DA}"/>
              </a:ext>
            </a:extLst>
          </p:cNvPr>
          <p:cNvSpPr txBox="1"/>
          <p:nvPr/>
        </p:nvSpPr>
        <p:spPr>
          <a:xfrm>
            <a:off x="1729485" y="2835738"/>
            <a:ext cx="490344" cy="200055"/>
          </a:xfrm>
          <a:prstGeom prst="rect">
            <a:avLst/>
          </a:prstGeom>
          <a:noFill/>
        </p:spPr>
        <p:txBody>
          <a:bodyPr wrap="square">
            <a:spAutoFit/>
          </a:bodyPr>
          <a:lstStyle/>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700" b="1" i="0" u="none" strike="noStrike" kern="1200" cap="none" spc="0" normalizeH="0" baseline="0" noProof="0" dirty="0">
                <a:ln>
                  <a:noFill/>
                </a:ln>
                <a:solidFill>
                  <a:schemeClr val="bg1"/>
                </a:solidFill>
                <a:effectLst/>
                <a:uLnTx/>
                <a:uFillTx/>
                <a:latin typeface="Arial" charset="0"/>
                <a:ea typeface="ＭＳ Ｐゴシック" charset="-128"/>
                <a:cs typeface="+mn-cs"/>
              </a:rPr>
              <a:t>※</a:t>
            </a:r>
            <a:r>
              <a:rPr kumimoji="1" lang="ja-JP" altLang="en-US" sz="700" b="1" i="0" u="none" strike="noStrike" kern="1200" cap="none" spc="0" normalizeH="0" baseline="0" noProof="0" dirty="0">
                <a:ln>
                  <a:noFill/>
                </a:ln>
                <a:solidFill>
                  <a:schemeClr val="bg1"/>
                </a:solidFill>
                <a:effectLst/>
                <a:uLnTx/>
                <a:uFillTx/>
                <a:latin typeface="Arial" charset="0"/>
                <a:ea typeface="ＭＳ Ｐゴシック" charset="-128"/>
                <a:cs typeface="+mn-cs"/>
              </a:rPr>
              <a:t>１、２</a:t>
            </a:r>
          </a:p>
        </p:txBody>
      </p:sp>
      <p:sp>
        <p:nvSpPr>
          <p:cNvPr id="30" name="テキスト ボックス 29">
            <a:extLst>
              <a:ext uri="{FF2B5EF4-FFF2-40B4-BE49-F238E27FC236}">
                <a16:creationId xmlns:a16="http://schemas.microsoft.com/office/drawing/2014/main" id="{8BE821F6-9ACF-C2EE-A56B-DE3E6AE3631A}"/>
              </a:ext>
            </a:extLst>
          </p:cNvPr>
          <p:cNvSpPr txBox="1"/>
          <p:nvPr/>
        </p:nvSpPr>
        <p:spPr>
          <a:xfrm>
            <a:off x="6982715" y="2813299"/>
            <a:ext cx="744344" cy="200055"/>
          </a:xfrm>
          <a:prstGeom prst="rect">
            <a:avLst/>
          </a:prstGeom>
          <a:noFill/>
        </p:spPr>
        <p:txBody>
          <a:bodyPr wrap="square">
            <a:spAutoFit/>
          </a:bodyPr>
          <a:lstStyle/>
          <a:p>
            <a:pPr marL="177800" marR="0" lvl="0" indent="-177800" algn="l" defTabSz="914400" rtl="0" eaLnBrk="1" fontAlgn="base" latinLnBrk="0" hangingPunct="1">
              <a:lnSpc>
                <a:spcPct val="100000"/>
              </a:lnSpc>
              <a:spcBef>
                <a:spcPct val="0"/>
              </a:spcBef>
              <a:spcAft>
                <a:spcPct val="0"/>
              </a:spcAft>
              <a:buClrTx/>
              <a:buSzTx/>
              <a:buFontTx/>
              <a:buNone/>
              <a:tabLst/>
              <a:defRPr/>
            </a:pPr>
            <a:r>
              <a:rPr kumimoji="1" lang="en-US" altLang="ja-JP" sz="700" b="1" i="0" u="none" strike="noStrike" kern="1200" cap="none" spc="0" normalizeH="0" baseline="0" noProof="0" dirty="0">
                <a:ln>
                  <a:noFill/>
                </a:ln>
                <a:solidFill>
                  <a:schemeClr val="bg1"/>
                </a:solidFill>
                <a:effectLst/>
                <a:uLnTx/>
                <a:uFillTx/>
                <a:latin typeface="Arial" charset="0"/>
                <a:ea typeface="ＭＳ Ｐゴシック" charset="-128"/>
                <a:cs typeface="+mn-cs"/>
              </a:rPr>
              <a:t>※</a:t>
            </a:r>
            <a:r>
              <a:rPr kumimoji="1" lang="ja-JP" altLang="en-US" sz="700" b="1" i="0" u="none" strike="noStrike" kern="1200" cap="none" spc="0" normalizeH="0" baseline="0" noProof="0" dirty="0">
                <a:ln>
                  <a:noFill/>
                </a:ln>
                <a:solidFill>
                  <a:schemeClr val="bg1"/>
                </a:solidFill>
                <a:effectLst/>
                <a:uLnTx/>
                <a:uFillTx/>
                <a:latin typeface="Arial" charset="0"/>
                <a:ea typeface="ＭＳ Ｐゴシック" charset="-128"/>
                <a:cs typeface="+mn-cs"/>
              </a:rPr>
              <a:t>１、２、５</a:t>
            </a:r>
          </a:p>
        </p:txBody>
      </p:sp>
    </p:spTree>
    <p:extLst>
      <p:ext uri="{BB962C8B-B14F-4D97-AF65-F5344CB8AC3E}">
        <p14:creationId xmlns:p14="http://schemas.microsoft.com/office/powerpoint/2010/main" val="3379011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C4EE1-43D5-6DB1-A601-F6CBA94EBD1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ECF1C70-94B2-6059-457E-24004AB8F561}"/>
              </a:ext>
            </a:extLst>
          </p:cNvPr>
          <p:cNvSpPr txBox="1">
            <a:spLocks/>
          </p:cNvSpPr>
          <p:nvPr/>
        </p:nvSpPr>
        <p:spPr bwMode="auto">
          <a:xfrm>
            <a:off x="0" y="53509"/>
            <a:ext cx="7592926"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215" b="0" i="0" u="none" strike="noStrike" kern="0" cap="none" spc="0" normalizeH="0" baseline="0" noProof="0">
                <a:ln>
                  <a:noFill/>
                </a:ln>
                <a:solidFill>
                  <a:srgbClr val="4087C8"/>
                </a:solidFill>
                <a:effectLst/>
                <a:uLnTx/>
                <a:uFillTx/>
                <a:latin typeface="HGP創英角ｺﾞｼｯｸUB"/>
                <a:ea typeface="HGP創英角ｺﾞｼｯｸUB"/>
                <a:cs typeface="+mj-cs"/>
              </a:rPr>
              <a:t>洪水に係る警戒レベル５相当情報の運用体制（洪水予報河川）</a:t>
            </a:r>
            <a:endParaRPr kumimoji="1" lang="en-US" altLang="ja-JP" sz="2215"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9" name="スライド番号プレースホルダー 2">
            <a:extLst>
              <a:ext uri="{FF2B5EF4-FFF2-40B4-BE49-F238E27FC236}">
                <a16:creationId xmlns:a16="http://schemas.microsoft.com/office/drawing/2014/main" id="{17B3149F-15D7-7823-0AAE-583D54CA766C}"/>
              </a:ext>
            </a:extLst>
          </p:cNvPr>
          <p:cNvSpPr txBox="1">
            <a:spLocks/>
          </p:cNvSpPr>
          <p:nvPr/>
        </p:nvSpPr>
        <p:spPr>
          <a:xfrm>
            <a:off x="7010400" y="6547372"/>
            <a:ext cx="2133600" cy="273050"/>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5C19FDAA-6497-F314-5461-B68C6AA3BEFF}"/>
              </a:ext>
            </a:extLst>
          </p:cNvPr>
          <p:cNvSpPr txBox="1"/>
          <p:nvPr/>
        </p:nvSpPr>
        <p:spPr>
          <a:xfrm>
            <a:off x="1260587" y="3157495"/>
            <a:ext cx="738664" cy="1755668"/>
          </a:xfrm>
          <a:prstGeom prst="rect">
            <a:avLst/>
          </a:prstGeom>
          <a:solidFill>
            <a:schemeClr val="tx1"/>
          </a:solidFill>
        </p:spPr>
        <p:txBody>
          <a:bodyPr vert="eaVert"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Arial" charset="0"/>
                <a:ea typeface="ＭＳ Ｐゴシック" charset="-128"/>
                <a:cs typeface="+mn-cs"/>
              </a:rPr>
              <a:t>氾濫の発生・</a:t>
            </a:r>
            <a:endParaRPr kumimoji="1" lang="en-US" altLang="ja-JP" sz="1800" b="1" i="0" u="none" strike="noStrike" kern="1200" cap="none" spc="0" normalizeH="0" baseline="0" noProof="0">
              <a:ln>
                <a:noFill/>
              </a:ln>
              <a:solidFill>
                <a:prstClr val="white"/>
              </a:solidFill>
              <a:effectLst/>
              <a:uLnTx/>
              <a:uFillTx/>
              <a:latin typeface="Arial"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Arial" charset="0"/>
                <a:ea typeface="ＭＳ Ｐゴシック" charset="-128"/>
                <a:cs typeface="+mn-cs"/>
              </a:rPr>
              <a:t>切迫を把握</a:t>
            </a:r>
            <a:r>
              <a:rPr kumimoji="1" lang="en-US" altLang="ja-JP" sz="1800" b="1" i="0" u="none" strike="noStrike" kern="1200" cap="none" spc="0" normalizeH="0" baseline="30000" noProof="0">
                <a:ln>
                  <a:noFill/>
                </a:ln>
                <a:solidFill>
                  <a:prstClr val="white"/>
                </a:solidFill>
                <a:effectLst/>
                <a:uLnTx/>
                <a:uFillTx/>
                <a:latin typeface="Arial" charset="0"/>
                <a:ea typeface="ＭＳ Ｐゴシック" charset="-128"/>
                <a:cs typeface="+mn-cs"/>
              </a:rPr>
              <a:t>※</a:t>
            </a:r>
            <a:endParaRPr kumimoji="1" lang="ja-JP" altLang="en-US" sz="1800" b="1" i="0" u="none" strike="noStrike" kern="1200" cap="none" spc="0" normalizeH="0" baseline="30000" noProof="0">
              <a:ln>
                <a:noFill/>
              </a:ln>
              <a:solidFill>
                <a:prstClr val="white"/>
              </a:solidFill>
              <a:effectLst/>
              <a:uLnTx/>
              <a:uFillTx/>
              <a:latin typeface="Arial" charset="0"/>
              <a:ea typeface="ＭＳ Ｐゴシック" charset="-128"/>
              <a:cs typeface="+mn-cs"/>
            </a:endParaRPr>
          </a:p>
        </p:txBody>
      </p:sp>
      <p:sp>
        <p:nvSpPr>
          <p:cNvPr id="12" name="楕円 11">
            <a:extLst>
              <a:ext uri="{FF2B5EF4-FFF2-40B4-BE49-F238E27FC236}">
                <a16:creationId xmlns:a16="http://schemas.microsoft.com/office/drawing/2014/main" id="{9EE4B5C4-C77C-1E20-898E-8736A9F567A3}"/>
              </a:ext>
            </a:extLst>
          </p:cNvPr>
          <p:cNvSpPr/>
          <p:nvPr/>
        </p:nvSpPr>
        <p:spPr>
          <a:xfrm>
            <a:off x="1801671" y="2942809"/>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河</a:t>
            </a:r>
          </a:p>
        </p:txBody>
      </p:sp>
      <p:grpSp>
        <p:nvGrpSpPr>
          <p:cNvPr id="19" name="グループ化 18">
            <a:extLst>
              <a:ext uri="{FF2B5EF4-FFF2-40B4-BE49-F238E27FC236}">
                <a16:creationId xmlns:a16="http://schemas.microsoft.com/office/drawing/2014/main" id="{D97E6079-ACAE-5335-449D-5C058C69DAEE}"/>
              </a:ext>
            </a:extLst>
          </p:cNvPr>
          <p:cNvGrpSpPr/>
          <p:nvPr/>
        </p:nvGrpSpPr>
        <p:grpSpPr>
          <a:xfrm>
            <a:off x="-41959" y="3097307"/>
            <a:ext cx="1442868" cy="1815856"/>
            <a:chOff x="4981575" y="4619625"/>
            <a:chExt cx="1533525" cy="2184866"/>
          </a:xfrm>
        </p:grpSpPr>
        <p:sp>
          <p:nvSpPr>
            <p:cNvPr id="17" name="爆発: 8 pt 16">
              <a:extLst>
                <a:ext uri="{FF2B5EF4-FFF2-40B4-BE49-F238E27FC236}">
                  <a16:creationId xmlns:a16="http://schemas.microsoft.com/office/drawing/2014/main" id="{F872EB2E-48D4-FAE5-E94B-6C76FD5B3C06}"/>
                </a:ext>
              </a:extLst>
            </p:cNvPr>
            <p:cNvSpPr/>
            <p:nvPr/>
          </p:nvSpPr>
          <p:spPr>
            <a:xfrm>
              <a:off x="4981575" y="4619625"/>
              <a:ext cx="1533525" cy="2184866"/>
            </a:xfrm>
            <a:prstGeom prst="irregularSeal1">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8" name="正方形/長方形 17">
              <a:extLst>
                <a:ext uri="{FF2B5EF4-FFF2-40B4-BE49-F238E27FC236}">
                  <a16:creationId xmlns:a16="http://schemas.microsoft.com/office/drawing/2014/main" id="{FF4EA4C4-CD76-879E-67A5-0BFA5E2D2C51}"/>
                </a:ext>
              </a:extLst>
            </p:cNvPr>
            <p:cNvSpPr/>
            <p:nvPr/>
          </p:nvSpPr>
          <p:spPr>
            <a:xfrm>
              <a:off x="5040425" y="4793569"/>
              <a:ext cx="1360050" cy="16573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Arial"/>
                  <a:ea typeface="ＭＳ Ｐゴシック"/>
                  <a:cs typeface="+mn-cs"/>
                </a:rPr>
                <a:t>氾濫の</a:t>
              </a:r>
              <a:endParaRPr kumimoji="1" lang="en-US" altLang="ja-JP" sz="1600" b="1" i="0" u="none" strike="noStrike" kern="1200" cap="none" spc="0" normalizeH="0" baseline="0" noProof="0">
                <a:ln>
                  <a:noFill/>
                </a:ln>
                <a:solidFill>
                  <a:prstClr val="white"/>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Arial"/>
                  <a:ea typeface="ＭＳ Ｐゴシック"/>
                  <a:cs typeface="+mn-cs"/>
                </a:rPr>
                <a:t>発生・切迫</a:t>
              </a:r>
            </a:p>
          </p:txBody>
        </p:sp>
      </p:grpSp>
      <p:sp>
        <p:nvSpPr>
          <p:cNvPr id="114" name="テキスト ボックス 113">
            <a:extLst>
              <a:ext uri="{FF2B5EF4-FFF2-40B4-BE49-F238E27FC236}">
                <a16:creationId xmlns:a16="http://schemas.microsoft.com/office/drawing/2014/main" id="{054DACB5-1765-934D-EF96-DF0D554B525B}"/>
              </a:ext>
            </a:extLst>
          </p:cNvPr>
          <p:cNvSpPr txBox="1"/>
          <p:nvPr/>
        </p:nvSpPr>
        <p:spPr>
          <a:xfrm>
            <a:off x="146370" y="2365955"/>
            <a:ext cx="4735901" cy="338554"/>
          </a:xfrm>
          <a:prstGeom prst="rect">
            <a:avLst/>
          </a:prstGeom>
          <a:noFill/>
          <a:ln>
            <a:solidFill>
              <a:srgbClr val="000000"/>
            </a:solidFill>
          </a:ln>
        </p:spPr>
        <p:txBody>
          <a:bodyPr wrap="square" lIns="36000" r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警戒レベル５相当情報の伝達の流れ［洪水予報河川］</a:t>
            </a:r>
          </a:p>
        </p:txBody>
      </p:sp>
      <p:sp>
        <p:nvSpPr>
          <p:cNvPr id="122" name="楕円 121">
            <a:extLst>
              <a:ext uri="{FF2B5EF4-FFF2-40B4-BE49-F238E27FC236}">
                <a16:creationId xmlns:a16="http://schemas.microsoft.com/office/drawing/2014/main" id="{908F7379-74E3-6F0E-067A-F8B55CDDF141}"/>
              </a:ext>
            </a:extLst>
          </p:cNvPr>
          <p:cNvSpPr/>
          <p:nvPr/>
        </p:nvSpPr>
        <p:spPr>
          <a:xfrm>
            <a:off x="178774" y="5620923"/>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河</a:t>
            </a:r>
          </a:p>
        </p:txBody>
      </p:sp>
      <p:sp>
        <p:nvSpPr>
          <p:cNvPr id="124" name="楕円 123">
            <a:extLst>
              <a:ext uri="{FF2B5EF4-FFF2-40B4-BE49-F238E27FC236}">
                <a16:creationId xmlns:a16="http://schemas.microsoft.com/office/drawing/2014/main" id="{C9C74878-159F-8B50-C3C0-90C5508C3F02}"/>
              </a:ext>
            </a:extLst>
          </p:cNvPr>
          <p:cNvSpPr/>
          <p:nvPr/>
        </p:nvSpPr>
        <p:spPr>
          <a:xfrm>
            <a:off x="180105" y="6429076"/>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26" name="テキスト ボックス 125">
            <a:extLst>
              <a:ext uri="{FF2B5EF4-FFF2-40B4-BE49-F238E27FC236}">
                <a16:creationId xmlns:a16="http://schemas.microsoft.com/office/drawing/2014/main" id="{06962315-DCDD-0E6F-A2F8-476BD7A99133}"/>
              </a:ext>
            </a:extLst>
          </p:cNvPr>
          <p:cNvSpPr txBox="1"/>
          <p:nvPr/>
        </p:nvSpPr>
        <p:spPr>
          <a:xfrm>
            <a:off x="715225" y="5639234"/>
            <a:ext cx="1491092"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河川管理者</a:t>
            </a:r>
          </a:p>
        </p:txBody>
      </p:sp>
      <p:sp>
        <p:nvSpPr>
          <p:cNvPr id="127" name="テキスト ボックス 126">
            <a:extLst>
              <a:ext uri="{FF2B5EF4-FFF2-40B4-BE49-F238E27FC236}">
                <a16:creationId xmlns:a16="http://schemas.microsoft.com/office/drawing/2014/main" id="{290A4A6C-4D21-2F1D-C73F-8ED0C8E3BFE9}"/>
              </a:ext>
            </a:extLst>
          </p:cNvPr>
          <p:cNvSpPr txBox="1"/>
          <p:nvPr/>
        </p:nvSpPr>
        <p:spPr>
          <a:xfrm>
            <a:off x="703435" y="5974464"/>
            <a:ext cx="2011877"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都道府県知事（水防）</a:t>
            </a:r>
            <a:endParaRPr kumimoji="1" lang="en-US" altLang="ja-JP"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国土交通大臣</a:t>
            </a:r>
          </a:p>
        </p:txBody>
      </p:sp>
      <p:sp>
        <p:nvSpPr>
          <p:cNvPr id="128" name="テキスト ボックス 127">
            <a:extLst>
              <a:ext uri="{FF2B5EF4-FFF2-40B4-BE49-F238E27FC236}">
                <a16:creationId xmlns:a16="http://schemas.microsoft.com/office/drawing/2014/main" id="{124C1C7E-F6E1-A06C-BD5E-ECB57B3F199C}"/>
              </a:ext>
            </a:extLst>
          </p:cNvPr>
          <p:cNvSpPr txBox="1"/>
          <p:nvPr/>
        </p:nvSpPr>
        <p:spPr>
          <a:xfrm>
            <a:off x="684926" y="6483602"/>
            <a:ext cx="1491092"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気象庁長官</a:t>
            </a:r>
          </a:p>
        </p:txBody>
      </p:sp>
      <p:sp>
        <p:nvSpPr>
          <p:cNvPr id="131" name="テキスト ボックス 130">
            <a:extLst>
              <a:ext uri="{FF2B5EF4-FFF2-40B4-BE49-F238E27FC236}">
                <a16:creationId xmlns:a16="http://schemas.microsoft.com/office/drawing/2014/main" id="{6890221B-1964-B67D-92E3-F8D785E94445}"/>
              </a:ext>
            </a:extLst>
          </p:cNvPr>
          <p:cNvSpPr txBox="1"/>
          <p:nvPr/>
        </p:nvSpPr>
        <p:spPr>
          <a:xfrm>
            <a:off x="88974" y="4976225"/>
            <a:ext cx="2356238" cy="461665"/>
          </a:xfrm>
          <a:prstGeom prst="rect">
            <a:avLst/>
          </a:prstGeom>
          <a:noFill/>
        </p:spPr>
        <p:txBody>
          <a:bodyPr wrap="square">
            <a:spAutoFit/>
          </a:bodyPr>
          <a:lstStyle/>
          <a:p>
            <a:pPr marL="88900" marR="0" lvl="0" indent="-8890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河川の水位や流量の変動、堤防、水門等の損壊状況等の情報</a:t>
            </a:r>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5" name="正方形/長方形 4">
            <a:extLst>
              <a:ext uri="{FF2B5EF4-FFF2-40B4-BE49-F238E27FC236}">
                <a16:creationId xmlns:a16="http://schemas.microsoft.com/office/drawing/2014/main" id="{20599AC0-CAF2-A9B3-8D20-1D1CB2953BFF}"/>
              </a:ext>
            </a:extLst>
          </p:cNvPr>
          <p:cNvSpPr/>
          <p:nvPr/>
        </p:nvSpPr>
        <p:spPr>
          <a:xfrm>
            <a:off x="115233" y="590266"/>
            <a:ext cx="8914113" cy="1713893"/>
          </a:xfrm>
          <a:prstGeom prst="rect">
            <a:avLst/>
          </a:prstGeom>
          <a:noFill/>
          <a:ln w="25400" cap="flat" cmpd="sng" algn="ctr">
            <a:solidFill>
              <a:srgbClr val="000000"/>
            </a:solidFill>
            <a:prstDash val="solid"/>
          </a:ln>
          <a:effectLst/>
        </p:spPr>
        <p:txBody>
          <a:bodyPr rtlCol="0" anchor="t" anchorCtr="0"/>
          <a:lstStyle/>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①洪水による氾濫の発生や氾濫が迫っていることを関係者に</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プッシュ型で情報提供</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するため、</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河川管理者等</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a:t>
            </a:r>
            <a:r>
              <a:rPr kumimoji="1" lang="ja-JP" altLang="en-US" sz="1500" b="1" i="0" u="sng" strike="noStrike" kern="1200" cap="none" spc="0" normalizeH="0" baseline="0" noProof="0">
                <a:ln>
                  <a:noFill/>
                </a:ln>
                <a:solidFill>
                  <a:srgbClr val="C00000"/>
                </a:solidFill>
                <a:effectLst/>
                <a:uLnTx/>
                <a:uFillTx/>
                <a:latin typeface="Meiryo UI"/>
                <a:ea typeface="Meiryo UI"/>
                <a:cs typeface="+mn-cs"/>
              </a:rPr>
              <a:t>氾濫による危険の</a:t>
            </a:r>
            <a:r>
              <a:rPr lang="ja-JP" altLang="en-US" sz="1500" b="1" u="sng">
                <a:solidFill>
                  <a:srgbClr val="C00000"/>
                </a:solidFill>
                <a:latin typeface="Meiryo UI"/>
                <a:ea typeface="Meiryo UI"/>
              </a:rPr>
              <a:t>切迫</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を認める場合に都道府県知事へ</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通報する制度を創設</a:t>
            </a:r>
            <a:endParaRPr kumimoji="1" lang="en-US" altLang="ja-JP"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国土交通大臣又は都道府県知事</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は、河川管理者からの通報に基づき、</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レベル５氾濫発生情報を関係機関へ通知</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するほか、気象庁長官の求めに応じ、</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洪水の特別警報の判断に必要な情報</a:t>
            </a:r>
            <a:r>
              <a:rPr kumimoji="1" lang="ja-JP" altLang="en-US" sz="15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（河川の水位や流量の変動、堤防、水門等の損壊状況等）</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を提供</a:t>
            </a:r>
            <a:endParaRPr kumimoji="1" lang="en-US" altLang="ja-JP"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③</a:t>
            </a:r>
            <a:r>
              <a:rPr kumimoji="1" lang="ja-JP" altLang="en-US" sz="1500" b="1" i="0" u="none"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市町村長</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は、国土交通大臣又は都道府県知事、気象庁長官からの「レベル５氾濫特別警報（レベル５氾濫発生情報と共同で実施）」の通知を踏まえ、</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対象地域の住民に対して緊急安全確保の発令を判断</a:t>
            </a:r>
            <a:endParaRPr kumimoji="1" lang="en-US" altLang="ja-JP" sz="1500" b="1" i="0" u="sng" strike="noStrike" kern="1200" cap="none" spc="0" normalizeH="0" baseline="0" noProof="0">
              <a:ln>
                <a:noFill/>
              </a:ln>
              <a:solidFill>
                <a:srgbClr val="C00000"/>
              </a:solidFill>
              <a:effectLst/>
              <a:uLnTx/>
              <a:uFillTx/>
              <a:latin typeface="Meiryo UI"/>
              <a:ea typeface="Meiryo UI"/>
              <a:cs typeface="+mn-cs"/>
            </a:endParaRPr>
          </a:p>
          <a:p>
            <a:pPr marL="152859" marR="0" lvl="0" indent="-152859" algn="just" defTabSz="779173" rtl="0" eaLnBrk="1" fontAlgn="base" latinLnBrk="0" hangingPunct="1">
              <a:lnSpc>
                <a:spcPct val="50000"/>
              </a:lnSpc>
              <a:spcBef>
                <a:spcPct val="0"/>
              </a:spcBef>
              <a:spcAft>
                <a:spcPct val="0"/>
              </a:spcAft>
              <a:buClrTx/>
              <a:buSzTx/>
              <a:buFontTx/>
              <a:buNone/>
              <a:tabLst/>
              <a:defRPr/>
            </a:pPr>
            <a:endParaRPr kumimoji="1" lang="en-US" altLang="ja-JP" sz="1500" b="0" i="0" u="none" strike="noStrike" kern="1200" cap="none" spc="0" normalizeH="0" baseline="0" noProof="0">
              <a:ln>
                <a:noFill/>
              </a:ln>
              <a:solidFill>
                <a:prstClr val="black"/>
              </a:solidFill>
              <a:effectLst/>
              <a:uLnTx/>
              <a:uFillTx/>
              <a:latin typeface="Meiryo UI"/>
              <a:ea typeface="Meiryo UI"/>
              <a:cs typeface="+mn-cs"/>
            </a:endParaRPr>
          </a:p>
        </p:txBody>
      </p:sp>
      <p:sp>
        <p:nvSpPr>
          <p:cNvPr id="7" name="テキスト ボックス 6">
            <a:extLst>
              <a:ext uri="{FF2B5EF4-FFF2-40B4-BE49-F238E27FC236}">
                <a16:creationId xmlns:a16="http://schemas.microsoft.com/office/drawing/2014/main" id="{E1287207-73E0-3CA9-AE48-28A313FD5666}"/>
              </a:ext>
            </a:extLst>
          </p:cNvPr>
          <p:cNvSpPr txBox="1"/>
          <p:nvPr/>
        </p:nvSpPr>
        <p:spPr>
          <a:xfrm>
            <a:off x="4411133" y="1505419"/>
            <a:ext cx="4774453" cy="223459"/>
          </a:xfrm>
          <a:prstGeom prst="rect">
            <a:avLst/>
          </a:prstGeom>
          <a:noFill/>
        </p:spPr>
        <p:txBody>
          <a:bodyPr wrap="square" rtlCol="0">
            <a:spAutoFit/>
          </a:body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a:t>
            </a:r>
            <a:r>
              <a:rPr lang="ja-JP" altLang="en-US" sz="852" kern="0">
                <a:solidFill>
                  <a:srgbClr val="0070C0"/>
                </a:solidFill>
                <a:latin typeface="Meiryo UI" panose="020B0604030504040204" pitchFamily="50" charset="-128"/>
                <a:ea typeface="Meiryo UI" panose="020B0604030504040204" pitchFamily="50" charset="-128"/>
              </a:rPr>
              <a:t> </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条の４、新第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項、気象業務法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条の２第６項、第７項、第８項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10" name="テキスト ボックス 9">
            <a:extLst>
              <a:ext uri="{FF2B5EF4-FFF2-40B4-BE49-F238E27FC236}">
                <a16:creationId xmlns:a16="http://schemas.microsoft.com/office/drawing/2014/main" id="{FF4C1336-3671-A62E-A7C7-A0B51F235BD6}"/>
              </a:ext>
            </a:extLst>
          </p:cNvPr>
          <p:cNvSpPr txBox="1"/>
          <p:nvPr/>
        </p:nvSpPr>
        <p:spPr>
          <a:xfrm>
            <a:off x="6730379" y="831199"/>
            <a:ext cx="2368324" cy="223459"/>
          </a:xfrm>
          <a:prstGeom prst="rect">
            <a:avLst/>
          </a:prstGeom>
          <a:noFill/>
        </p:spPr>
        <p:txBody>
          <a:bodyPr wrap="square" rtlCol="0">
            <a:spAutoFit/>
          </a:bodyPr>
          <a:lstStyle>
            <a:defPPr>
              <a:defRPr lang="ja-JP"/>
            </a:defPPr>
            <a:lvl1pPr defTabSz="844083">
              <a:defRPr sz="923" kern="0">
                <a:solidFill>
                  <a:srgbClr val="0070C0"/>
                </a:solidFill>
                <a:latin typeface="Meiryo UI" panose="020B0604030504040204" pitchFamily="50" charset="-128"/>
                <a:ea typeface="Meiryo UI" panose="020B0604030504040204" pitchFamily="50" charset="-128"/>
              </a:defRPr>
            </a:lvl1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25</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graphicFrame>
        <p:nvGraphicFramePr>
          <p:cNvPr id="15" name="表 4">
            <a:extLst>
              <a:ext uri="{FF2B5EF4-FFF2-40B4-BE49-F238E27FC236}">
                <a16:creationId xmlns:a16="http://schemas.microsoft.com/office/drawing/2014/main" id="{7CAED704-EBAB-DD5E-C53C-56D418E13E97}"/>
              </a:ext>
            </a:extLst>
          </p:cNvPr>
          <p:cNvGraphicFramePr>
            <a:graphicFrameLocks noGrp="1"/>
          </p:cNvGraphicFramePr>
          <p:nvPr/>
        </p:nvGraphicFramePr>
        <p:xfrm>
          <a:off x="3031261" y="2748314"/>
          <a:ext cx="3447159" cy="3938525"/>
        </p:xfrm>
        <a:graphic>
          <a:graphicData uri="http://schemas.openxmlformats.org/drawingml/2006/table">
            <a:tbl>
              <a:tblPr firstRow="1" bandRow="1"/>
              <a:tblGrid>
                <a:gridCol w="314420">
                  <a:extLst>
                    <a:ext uri="{9D8B030D-6E8A-4147-A177-3AD203B41FA5}">
                      <a16:colId xmlns:a16="http://schemas.microsoft.com/office/drawing/2014/main" val="3510320624"/>
                    </a:ext>
                  </a:extLst>
                </a:gridCol>
                <a:gridCol w="385482">
                  <a:extLst>
                    <a:ext uri="{9D8B030D-6E8A-4147-A177-3AD203B41FA5}">
                      <a16:colId xmlns:a16="http://schemas.microsoft.com/office/drawing/2014/main" val="1054142566"/>
                    </a:ext>
                  </a:extLst>
                </a:gridCol>
                <a:gridCol w="2747257">
                  <a:extLst>
                    <a:ext uri="{9D8B030D-6E8A-4147-A177-3AD203B41FA5}">
                      <a16:colId xmlns:a16="http://schemas.microsoft.com/office/drawing/2014/main" val="292480099"/>
                    </a:ext>
                  </a:extLst>
                </a:gridCol>
              </a:tblGrid>
              <a:tr h="391793">
                <a:tc gridSpan="2">
                  <a:txBody>
                    <a:bodyPr/>
                    <a:lstStyle/>
                    <a:p>
                      <a:pPr marL="0" lvl="0" algn="ctr" defTabSz="404160" rtl="0" eaLnBrk="1" latinLnBrk="0" hangingPunct="1">
                        <a:buNone/>
                      </a:pPr>
                      <a:r>
                        <a:rPr kumimoji="1" lang="ja-JP" altLang="en-US" sz="1800" b="1" kern="1200">
                          <a:solidFill>
                            <a:schemeClr val="dk1"/>
                          </a:solidFill>
                          <a:latin typeface="Meiryo UI"/>
                          <a:ea typeface="Meiryo UI"/>
                          <a:cs typeface="+mn-cs"/>
                        </a:rPr>
                        <a:t>発表</a:t>
                      </a:r>
                      <a:endParaRPr kumimoji="1" lang="en-US" altLang="ja-JP" sz="1800" b="1" kern="1200">
                        <a:solidFill>
                          <a:schemeClr val="dk1"/>
                        </a:solidFill>
                        <a:latin typeface="Meiryo UI"/>
                        <a:ea typeface="Meiryo UI"/>
                        <a:cs typeface="+mn-cs"/>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hMerge="1">
                  <a:txBody>
                    <a:bodyPr/>
                    <a:lstStyle/>
                    <a:p>
                      <a:endParaRPr kumimoji="1" lang="ja-JP" altLang="en-US"/>
                    </a:p>
                  </a:txBody>
                  <a:tcPr/>
                </a:tc>
                <a:tc>
                  <a:txBody>
                    <a:bodyPr/>
                    <a:lstStyle/>
                    <a:p>
                      <a:pPr marL="0" marR="0" lvl="0" indent="0" algn="ctr" defTabSz="404160" rtl="0" eaLnBrk="1" fontAlgn="auto" latinLnBrk="0" hangingPunct="1">
                        <a:lnSpc>
                          <a:spcPct val="100000"/>
                        </a:lnSpc>
                        <a:spcBef>
                          <a:spcPts val="0"/>
                        </a:spcBef>
                        <a:spcAft>
                          <a:spcPts val="0"/>
                        </a:spcAft>
                        <a:buClrTx/>
                        <a:buSzTx/>
                        <a:buFontTx/>
                        <a:buNone/>
                        <a:tabLst/>
                        <a:defRPr/>
                      </a:pPr>
                      <a:r>
                        <a:rPr kumimoji="1" lang="ja-JP" altLang="en-US" sz="1800" b="1" kern="1200">
                          <a:solidFill>
                            <a:schemeClr val="dk1"/>
                          </a:solidFill>
                          <a:latin typeface="Meiryo UI"/>
                          <a:ea typeface="Meiryo UI"/>
                          <a:cs typeface="+mn-cs"/>
                        </a:rPr>
                        <a:t>河川ごと</a:t>
                      </a:r>
                      <a:endParaRPr kumimoji="1" lang="en-US" altLang="ja-JP" sz="1800" b="1" kern="1200">
                        <a:solidFill>
                          <a:schemeClr val="dk1"/>
                        </a:solidFill>
                        <a:latin typeface="Meiryo UI"/>
                        <a:ea typeface="Meiryo UI"/>
                        <a:cs typeface="+mn-cs"/>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extLst>
                  <a:ext uri="{0D108BD9-81ED-4DB2-BD59-A6C34878D82A}">
                    <a16:rowId xmlns:a16="http://schemas.microsoft.com/office/drawing/2014/main" val="670682474"/>
                  </a:ext>
                </a:extLst>
              </a:tr>
              <a:tr h="1855940">
                <a:tc rowSpan="5">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1" spc="-100" baseline="0">
                          <a:latin typeface="Meiryo UI"/>
                          <a:ea typeface="Meiryo UI"/>
                        </a:rPr>
                        <a:t>　　　　  情　報　名　称</a:t>
                      </a:r>
                      <a:endParaRPr kumimoji="1" lang="en-US" altLang="ja-JP" sz="1800" b="1" spc="-100" baseline="0">
                        <a:latin typeface="Meiryo UI"/>
                        <a:ea typeface="Meiryo UI"/>
                      </a:endParaRPr>
                    </a:p>
                  </a:txBody>
                  <a:tcPr marL="0" marR="0" marT="0" marB="0" vert="eaVert"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baseline="30000">
                          <a:latin typeface="Meiryo UI"/>
                          <a:ea typeface="Meiryo UI"/>
                        </a:rPr>
                        <a:t>5</a:t>
                      </a:r>
                      <a:endParaRPr kumimoji="1" lang="ja-JP" altLang="en-US" sz="2000" b="1" baseline="3000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1" spc="-20" baseline="0">
                          <a:solidFill>
                            <a:schemeClr val="bg1"/>
                          </a:solidFill>
                          <a:latin typeface="Meiryo UI"/>
                          <a:ea typeface="Meiryo UI"/>
                        </a:rPr>
                        <a:t>　レベル５氾濫特別警報</a:t>
                      </a:r>
                      <a:endParaRPr kumimoji="1" lang="en-US" altLang="ja-JP" sz="1800" b="1" spc="-20" baseline="0">
                        <a:solidFill>
                          <a:schemeClr val="bg1"/>
                        </a:solidFill>
                        <a:latin typeface="Meiryo UI"/>
                        <a:ea typeface="Meiryo UI"/>
                      </a:endParaRPr>
                    </a:p>
                    <a:p>
                      <a:pPr algn="ctr"/>
                      <a:endParaRPr kumimoji="1" lang="en-US" altLang="ja-JP" sz="1800" b="1" spc="-20" baseline="0">
                        <a:solidFill>
                          <a:schemeClr val="bg1"/>
                        </a:solidFill>
                        <a:latin typeface="Meiryo UI"/>
                        <a:ea typeface="Meiryo UI"/>
                      </a:endParaRPr>
                    </a:p>
                    <a:p>
                      <a:pPr algn="ctr"/>
                      <a:r>
                        <a:rPr kumimoji="1" lang="ja-JP" altLang="en-US" sz="1800" b="1" spc="-20" baseline="0">
                          <a:solidFill>
                            <a:schemeClr val="bg1"/>
                          </a:solidFill>
                          <a:latin typeface="Meiryo UI"/>
                          <a:ea typeface="Meiryo UI"/>
                        </a:rPr>
                        <a:t>　レベル５氾濫発生情報</a:t>
                      </a:r>
                      <a:endParaRPr kumimoji="1" lang="en-US" altLang="ja-JP" sz="1800" b="1" spc="-20" baseline="0">
                        <a:solidFill>
                          <a:schemeClr val="bg1"/>
                        </a:solidFill>
                        <a:latin typeface="Meiryo UI"/>
                        <a:ea typeface="Meiryo UI"/>
                      </a:endParaRPr>
                    </a:p>
                    <a:p>
                      <a:pPr algn="ctr"/>
                      <a:endParaRPr kumimoji="1" lang="en-US" altLang="ja-JP" sz="1100" b="1" spc="-20" baseline="0">
                        <a:solidFill>
                          <a:schemeClr val="bg1"/>
                        </a:solidFill>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1228832879"/>
                  </a:ext>
                </a:extLst>
              </a:tr>
              <a:tr h="439380">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baseline="30000">
                          <a:latin typeface="Meiryo UI" panose="020B0604030504040204" pitchFamily="50" charset="-128"/>
                          <a:ea typeface="Meiryo UI" panose="020B0604030504040204" pitchFamily="50" charset="-128"/>
                        </a:rPr>
                        <a:t>４</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0" spc="-20" baseline="0">
                          <a:solidFill>
                            <a:schemeClr val="bg1"/>
                          </a:solidFill>
                          <a:latin typeface="Meiryo UI"/>
                          <a:ea typeface="Meiryo UI"/>
                        </a:rPr>
                        <a:t>レベル４氾濫危険警報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A00AA"/>
                    </a:solidFill>
                  </a:tcPr>
                </a:tc>
                <a:extLst>
                  <a:ext uri="{0D108BD9-81ED-4DB2-BD59-A6C34878D82A}">
                    <a16:rowId xmlns:a16="http://schemas.microsoft.com/office/drawing/2014/main" val="3627028794"/>
                  </a:ext>
                </a:extLst>
              </a:tr>
              <a:tr h="183572">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baseline="30000">
                          <a:latin typeface="Meiryo UI" panose="020B0604030504040204" pitchFamily="50" charset="-128"/>
                          <a:ea typeface="Meiryo UI" panose="020B0604030504040204" pitchFamily="50" charset="-128"/>
                        </a:rPr>
                        <a:t>３</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0" spc="-20" baseline="0">
                          <a:solidFill>
                            <a:schemeClr val="bg1"/>
                          </a:solidFill>
                          <a:latin typeface="Meiryo UI"/>
                          <a:ea typeface="Meiryo UI"/>
                        </a:rPr>
                        <a:t>レベル３氾濫警報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2800"/>
                    </a:solidFill>
                  </a:tcPr>
                </a:tc>
                <a:extLst>
                  <a:ext uri="{0D108BD9-81ED-4DB2-BD59-A6C34878D82A}">
                    <a16:rowId xmlns:a16="http://schemas.microsoft.com/office/drawing/2014/main" val="60432024"/>
                  </a:ext>
                </a:extLst>
              </a:tr>
              <a:tr h="438612">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baseline="30000">
                          <a:latin typeface="Meiryo UI" panose="020B0604030504040204" pitchFamily="50" charset="-128"/>
                          <a:ea typeface="Meiryo UI" panose="020B0604030504040204" pitchFamily="50" charset="-128"/>
                        </a:rPr>
                        <a:t>２</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0" spc="-20" baseline="0">
                          <a:solidFill>
                            <a:schemeClr val="tx1"/>
                          </a:solidFill>
                          <a:effectLst/>
                          <a:latin typeface="Meiryo UI"/>
                          <a:ea typeface="Meiryo UI"/>
                        </a:rPr>
                        <a:t>レベル２氾濫注意報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2E700"/>
                    </a:solidFill>
                  </a:tcPr>
                </a:tc>
                <a:extLst>
                  <a:ext uri="{0D108BD9-81ED-4DB2-BD59-A6C34878D82A}">
                    <a16:rowId xmlns:a16="http://schemas.microsoft.com/office/drawing/2014/main" val="3981092589"/>
                  </a:ext>
                </a:extLst>
              </a:tr>
              <a:tr h="248656">
                <a:tc vMerge="1">
                  <a:txBody>
                    <a:bodyPr/>
                    <a:lstStyle/>
                    <a:p>
                      <a:endParaRPr kumimoji="1" lang="ja-JP" altLang="en-US"/>
                    </a:p>
                  </a:txBody>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baseline="30000">
                          <a:latin typeface="Meiryo UI"/>
                          <a:ea typeface="Meiryo UI"/>
                        </a:rPr>
                        <a:t>1</a:t>
                      </a:r>
                      <a:endParaRPr kumimoji="1" lang="ja-JP" altLang="en-US" sz="2000" b="1" baseline="3000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800" b="0" spc="-20" baseline="0" dirty="0">
                          <a:solidFill>
                            <a:schemeClr val="tx1"/>
                          </a:solidFill>
                          <a:effectLst/>
                          <a:latin typeface="Meiryo UI"/>
                          <a:ea typeface="Meiryo UI"/>
                        </a:rPr>
                        <a:t>早期注意情報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ysClr val="window" lastClr="FFFFFF"/>
                    </a:solidFill>
                  </a:tcPr>
                </a:tc>
                <a:extLst>
                  <a:ext uri="{0D108BD9-81ED-4DB2-BD59-A6C34878D82A}">
                    <a16:rowId xmlns:a16="http://schemas.microsoft.com/office/drawing/2014/main" val="3563480062"/>
                  </a:ext>
                </a:extLst>
              </a:tr>
            </a:tbl>
          </a:graphicData>
        </a:graphic>
      </p:graphicFrame>
      <p:sp>
        <p:nvSpPr>
          <p:cNvPr id="21" name="矢印: 右 20">
            <a:extLst>
              <a:ext uri="{FF2B5EF4-FFF2-40B4-BE49-F238E27FC236}">
                <a16:creationId xmlns:a16="http://schemas.microsoft.com/office/drawing/2014/main" id="{93CD384D-97AE-261F-4DD5-09D970658BB2}"/>
              </a:ext>
            </a:extLst>
          </p:cNvPr>
          <p:cNvSpPr/>
          <p:nvPr/>
        </p:nvSpPr>
        <p:spPr>
          <a:xfrm>
            <a:off x="2965713" y="2806635"/>
            <a:ext cx="4374977" cy="2535935"/>
          </a:xfrm>
          <a:prstGeom prst="rightArrow">
            <a:avLst>
              <a:gd name="adj1" fmla="val 77044"/>
              <a:gd name="adj2" fmla="val 12139"/>
            </a:avLst>
          </a:prstGeom>
          <a:noFill/>
          <a:ln w="3810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62" name="矢印: 右 61">
            <a:extLst>
              <a:ext uri="{FF2B5EF4-FFF2-40B4-BE49-F238E27FC236}">
                <a16:creationId xmlns:a16="http://schemas.microsoft.com/office/drawing/2014/main" id="{A22E3287-C2B0-7FFD-C710-4408C6D0F9DE}"/>
              </a:ext>
            </a:extLst>
          </p:cNvPr>
          <p:cNvSpPr/>
          <p:nvPr/>
        </p:nvSpPr>
        <p:spPr>
          <a:xfrm>
            <a:off x="1960661" y="3871958"/>
            <a:ext cx="1503989" cy="806136"/>
          </a:xfrm>
          <a:prstGeom prst="rightArrow">
            <a:avLst>
              <a:gd name="adj1" fmla="val 73326"/>
              <a:gd name="adj2" fmla="val 50000"/>
            </a:avLst>
          </a:prstGeom>
          <a:ln>
            <a:solidFill>
              <a:srgbClr val="FF28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通報</a:t>
            </a:r>
          </a:p>
        </p:txBody>
      </p:sp>
      <p:sp>
        <p:nvSpPr>
          <p:cNvPr id="75" name="四角形: 角を丸くする 74">
            <a:extLst>
              <a:ext uri="{FF2B5EF4-FFF2-40B4-BE49-F238E27FC236}">
                <a16:creationId xmlns:a16="http://schemas.microsoft.com/office/drawing/2014/main" id="{1C9648B3-1E9C-5526-9319-B5740B2FDBB3}"/>
              </a:ext>
            </a:extLst>
          </p:cNvPr>
          <p:cNvSpPr/>
          <p:nvPr/>
        </p:nvSpPr>
        <p:spPr bwMode="auto">
          <a:xfrm>
            <a:off x="7471849" y="3031479"/>
            <a:ext cx="1552417" cy="914596"/>
          </a:xfrm>
          <a:prstGeom prst="roundRect">
            <a:avLst>
              <a:gd name="adj" fmla="val 17392"/>
            </a:avLst>
          </a:prstGeom>
          <a:solidFill>
            <a:srgbClr val="92D050"/>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6" name="テキスト ボックス 75">
            <a:extLst>
              <a:ext uri="{FF2B5EF4-FFF2-40B4-BE49-F238E27FC236}">
                <a16:creationId xmlns:a16="http://schemas.microsoft.com/office/drawing/2014/main" id="{F7136A7E-76B5-49FA-7034-14D47B992188}"/>
              </a:ext>
            </a:extLst>
          </p:cNvPr>
          <p:cNvSpPr txBox="1"/>
          <p:nvPr/>
        </p:nvSpPr>
        <p:spPr>
          <a:xfrm>
            <a:off x="7241004" y="3452220"/>
            <a:ext cx="2018610" cy="543333"/>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対象地域の住民</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7" name="正方形/長方形 76">
            <a:extLst>
              <a:ext uri="{FF2B5EF4-FFF2-40B4-BE49-F238E27FC236}">
                <a16:creationId xmlns:a16="http://schemas.microsoft.com/office/drawing/2014/main" id="{4B7F51A5-5DD3-9AB9-4621-0861F9D1A35D}"/>
              </a:ext>
            </a:extLst>
          </p:cNvPr>
          <p:cNvSpPr/>
          <p:nvPr/>
        </p:nvSpPr>
        <p:spPr>
          <a:xfrm>
            <a:off x="7546545" y="3218640"/>
            <a:ext cx="1368375" cy="385819"/>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3" name="四角形: 角を丸くする 82">
            <a:extLst>
              <a:ext uri="{FF2B5EF4-FFF2-40B4-BE49-F238E27FC236}">
                <a16:creationId xmlns:a16="http://schemas.microsoft.com/office/drawing/2014/main" id="{250AF2E7-8296-F0A2-FF07-F96750ECEF84}"/>
              </a:ext>
            </a:extLst>
          </p:cNvPr>
          <p:cNvSpPr/>
          <p:nvPr/>
        </p:nvSpPr>
        <p:spPr bwMode="auto">
          <a:xfrm>
            <a:off x="7471849" y="4279760"/>
            <a:ext cx="1552417" cy="994293"/>
          </a:xfrm>
          <a:prstGeom prst="roundRect">
            <a:avLst>
              <a:gd name="adj" fmla="val 17392"/>
            </a:avLst>
          </a:prstGeom>
          <a:solidFill>
            <a:srgbClr val="FF9999"/>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4" name="正方形/長方形 83">
            <a:extLst>
              <a:ext uri="{FF2B5EF4-FFF2-40B4-BE49-F238E27FC236}">
                <a16:creationId xmlns:a16="http://schemas.microsoft.com/office/drawing/2014/main" id="{D527A2FF-6DF0-F04B-5DF7-7980A3E5915E}"/>
              </a:ext>
            </a:extLst>
          </p:cNvPr>
          <p:cNvSpPr/>
          <p:nvPr/>
        </p:nvSpPr>
        <p:spPr>
          <a:xfrm>
            <a:off x="7554165" y="4434970"/>
            <a:ext cx="1368375" cy="520885"/>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レベル５</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氾濫特別警報</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5" name="テキスト ボックス 84">
            <a:extLst>
              <a:ext uri="{FF2B5EF4-FFF2-40B4-BE49-F238E27FC236}">
                <a16:creationId xmlns:a16="http://schemas.microsoft.com/office/drawing/2014/main" id="{DEB25930-668B-C704-A1AB-CB60D6D6F1ED}"/>
              </a:ext>
            </a:extLst>
          </p:cNvPr>
          <p:cNvSpPr txBox="1"/>
          <p:nvPr/>
        </p:nvSpPr>
        <p:spPr>
          <a:xfrm>
            <a:off x="7398758" y="4919247"/>
            <a:ext cx="1702675" cy="394060"/>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一般に周知</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3" name="正方形/長方形 92">
            <a:extLst>
              <a:ext uri="{FF2B5EF4-FFF2-40B4-BE49-F238E27FC236}">
                <a16:creationId xmlns:a16="http://schemas.microsoft.com/office/drawing/2014/main" id="{6D3837C7-E9CB-08DF-6A92-10BAF311E213}"/>
              </a:ext>
            </a:extLst>
          </p:cNvPr>
          <p:cNvSpPr/>
          <p:nvPr/>
        </p:nvSpPr>
        <p:spPr>
          <a:xfrm>
            <a:off x="6722216" y="2742917"/>
            <a:ext cx="522870" cy="2588897"/>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共同で</a:t>
            </a:r>
            <a:endParaRPr kumimoji="1" lang="en-US" altLang="ja-JP"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通知・周知</a:t>
            </a:r>
          </a:p>
        </p:txBody>
      </p:sp>
      <p:sp>
        <p:nvSpPr>
          <p:cNvPr id="13" name="フローチャート: 代替処理 12">
            <a:extLst>
              <a:ext uri="{FF2B5EF4-FFF2-40B4-BE49-F238E27FC236}">
                <a16:creationId xmlns:a16="http://schemas.microsoft.com/office/drawing/2014/main" id="{5B0460F6-CBA8-C020-ED83-192530E1DDAA}"/>
              </a:ext>
            </a:extLst>
          </p:cNvPr>
          <p:cNvSpPr/>
          <p:nvPr/>
        </p:nvSpPr>
        <p:spPr>
          <a:xfrm>
            <a:off x="7477837" y="2812470"/>
            <a:ext cx="1079803" cy="354453"/>
          </a:xfrm>
          <a:prstGeom prst="flowChartAlternateProcess">
            <a:avLst/>
          </a:prstGeom>
          <a:solidFill>
            <a:schemeClr val="bg1"/>
          </a:solidFill>
          <a:ln>
            <a:solidFill>
              <a:srgbClr val="00660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6600"/>
                </a:solidFill>
                <a:effectLst/>
                <a:uLnTx/>
                <a:uFillTx/>
                <a:latin typeface="Arial"/>
                <a:ea typeface="ＭＳ Ｐゴシック"/>
                <a:cs typeface="+mn-cs"/>
              </a:rPr>
              <a:t>市町村長</a:t>
            </a:r>
          </a:p>
        </p:txBody>
      </p:sp>
      <p:sp>
        <p:nvSpPr>
          <p:cNvPr id="94" name="フローチャート: 代替処理 93">
            <a:extLst>
              <a:ext uri="{FF2B5EF4-FFF2-40B4-BE49-F238E27FC236}">
                <a16:creationId xmlns:a16="http://schemas.microsoft.com/office/drawing/2014/main" id="{38373201-74FC-B5AD-5038-ADBB3B96F8DB}"/>
              </a:ext>
            </a:extLst>
          </p:cNvPr>
          <p:cNvSpPr/>
          <p:nvPr/>
        </p:nvSpPr>
        <p:spPr>
          <a:xfrm>
            <a:off x="7486243" y="4021269"/>
            <a:ext cx="1079803" cy="354453"/>
          </a:xfrm>
          <a:prstGeom prst="flowChartAlternateProcess">
            <a:avLst/>
          </a:prstGeom>
          <a:solidFill>
            <a:schemeClr val="bg1"/>
          </a:solidFill>
          <a:ln>
            <a:solidFill>
              <a:srgbClr val="FF66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66FF"/>
                </a:solidFill>
                <a:effectLst/>
                <a:uLnTx/>
                <a:uFillTx/>
                <a:latin typeface="Arial"/>
                <a:ea typeface="ＭＳ Ｐゴシック"/>
                <a:cs typeface="+mn-cs"/>
              </a:rPr>
              <a:t>報道機関</a:t>
            </a:r>
          </a:p>
        </p:txBody>
      </p:sp>
      <p:sp>
        <p:nvSpPr>
          <p:cNvPr id="95" name="右中かっこ 94">
            <a:extLst>
              <a:ext uri="{FF2B5EF4-FFF2-40B4-BE49-F238E27FC236}">
                <a16:creationId xmlns:a16="http://schemas.microsoft.com/office/drawing/2014/main" id="{A436F0EF-22A2-F637-AFAB-4CB18FE98CEF}"/>
              </a:ext>
            </a:extLst>
          </p:cNvPr>
          <p:cNvSpPr/>
          <p:nvPr/>
        </p:nvSpPr>
        <p:spPr bwMode="auto">
          <a:xfrm>
            <a:off x="6343651" y="4096268"/>
            <a:ext cx="361950" cy="2129522"/>
          </a:xfrm>
          <a:prstGeom prst="rightBrace">
            <a:avLst>
              <a:gd name="adj1" fmla="val 39799"/>
              <a:gd name="adj2" fmla="val 80210"/>
            </a:avLst>
          </a:prstGeom>
          <a:noFill/>
          <a:ln w="28575" cap="flat" cmpd="sng" algn="ctr">
            <a:solidFill>
              <a:srgbClr val="FF66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96" name="テキスト ボックス 95">
            <a:extLst>
              <a:ext uri="{FF2B5EF4-FFF2-40B4-BE49-F238E27FC236}">
                <a16:creationId xmlns:a16="http://schemas.microsoft.com/office/drawing/2014/main" id="{005B0B0A-3437-FFAF-6916-5F809A902AC6}"/>
              </a:ext>
            </a:extLst>
          </p:cNvPr>
          <p:cNvSpPr txBox="1"/>
          <p:nvPr/>
        </p:nvSpPr>
        <p:spPr>
          <a:xfrm>
            <a:off x="6755528" y="5596717"/>
            <a:ext cx="2064445" cy="559561"/>
          </a:xfrm>
          <a:prstGeom prst="rect">
            <a:avLst/>
          </a:prstGeom>
          <a:solidFill>
            <a:schemeClr val="bg1"/>
          </a:solidFill>
          <a:ln w="19050">
            <a:solidFill>
              <a:srgbClr val="FF6600"/>
            </a:solidFill>
          </a:ln>
        </p:spPr>
        <p:txBody>
          <a:bodyPr vert="horz" wrap="square" rtlCol="0" anchor="ctr" anchorCtr="0">
            <a:noAutofit/>
          </a:body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rPr>
              <a:t>水防法に基づく洪水予報は共同で引き続き実施</a:t>
            </a:r>
            <a:endParaRPr kumimoji="1" lang="en-US" altLang="ja-JP" sz="14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endParaRPr>
          </a:p>
        </p:txBody>
      </p:sp>
      <p:sp>
        <p:nvSpPr>
          <p:cNvPr id="102" name="四角形: 角を丸くする 101">
            <a:extLst>
              <a:ext uri="{FF2B5EF4-FFF2-40B4-BE49-F238E27FC236}">
                <a16:creationId xmlns:a16="http://schemas.microsoft.com/office/drawing/2014/main" id="{91F3FBE9-A73A-F6BE-A997-16071841126F}"/>
              </a:ext>
            </a:extLst>
          </p:cNvPr>
          <p:cNvSpPr/>
          <p:nvPr/>
        </p:nvSpPr>
        <p:spPr>
          <a:xfrm>
            <a:off x="3634578" y="5208580"/>
            <a:ext cx="423512" cy="1017209"/>
          </a:xfrm>
          <a:prstGeom prst="roundRect">
            <a:avLst>
              <a:gd name="adj" fmla="val 50000"/>
            </a:avLst>
          </a:prstGeom>
          <a:solidFill>
            <a:schemeClr val="bg1"/>
          </a:solidFill>
          <a:ln>
            <a:gradFill flip="none" rotWithShape="1">
              <a:gsLst>
                <a:gs pos="0">
                  <a:srgbClr val="00B0F0"/>
                </a:gs>
                <a:gs pos="100000">
                  <a:srgbClr val="00B050"/>
                </a:gs>
              </a:gsLst>
              <a:lin ang="0" scaled="1"/>
              <a:tileRect/>
            </a:grad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03" name="四角形: 角を丸くする 102">
            <a:extLst>
              <a:ext uri="{FF2B5EF4-FFF2-40B4-BE49-F238E27FC236}">
                <a16:creationId xmlns:a16="http://schemas.microsoft.com/office/drawing/2014/main" id="{93508725-AEE3-285C-6929-3DA918D60A86}"/>
              </a:ext>
            </a:extLst>
          </p:cNvPr>
          <p:cNvSpPr/>
          <p:nvPr/>
        </p:nvSpPr>
        <p:spPr>
          <a:xfrm>
            <a:off x="50062" y="6042382"/>
            <a:ext cx="574591" cy="354453"/>
          </a:xfrm>
          <a:prstGeom prst="roundRect">
            <a:avLst>
              <a:gd name="adj" fmla="val 5000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104" name="楕円 103">
            <a:extLst>
              <a:ext uri="{FF2B5EF4-FFF2-40B4-BE49-F238E27FC236}">
                <a16:creationId xmlns:a16="http://schemas.microsoft.com/office/drawing/2014/main" id="{61739E70-C245-10DC-9DD9-EC9F44574A89}"/>
              </a:ext>
            </a:extLst>
          </p:cNvPr>
          <p:cNvSpPr/>
          <p:nvPr/>
        </p:nvSpPr>
        <p:spPr>
          <a:xfrm>
            <a:off x="2096766" y="3790726"/>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１</a:t>
            </a:r>
          </a:p>
        </p:txBody>
      </p:sp>
      <p:sp>
        <p:nvSpPr>
          <p:cNvPr id="105" name="楕円 104">
            <a:extLst>
              <a:ext uri="{FF2B5EF4-FFF2-40B4-BE49-F238E27FC236}">
                <a16:creationId xmlns:a16="http://schemas.microsoft.com/office/drawing/2014/main" id="{915FC98D-CB8C-06FA-7B45-654E68D29E86}"/>
              </a:ext>
            </a:extLst>
          </p:cNvPr>
          <p:cNvSpPr/>
          <p:nvPr/>
        </p:nvSpPr>
        <p:spPr>
          <a:xfrm>
            <a:off x="6560498" y="2928823"/>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２</a:t>
            </a:r>
          </a:p>
        </p:txBody>
      </p:sp>
      <p:sp>
        <p:nvSpPr>
          <p:cNvPr id="109" name="楕円 108">
            <a:extLst>
              <a:ext uri="{FF2B5EF4-FFF2-40B4-BE49-F238E27FC236}">
                <a16:creationId xmlns:a16="http://schemas.microsoft.com/office/drawing/2014/main" id="{DE782875-4524-A7F0-9760-BCC57FA00B99}"/>
              </a:ext>
            </a:extLst>
          </p:cNvPr>
          <p:cNvSpPr/>
          <p:nvPr/>
        </p:nvSpPr>
        <p:spPr>
          <a:xfrm>
            <a:off x="8588564" y="2805165"/>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３</a:t>
            </a:r>
          </a:p>
        </p:txBody>
      </p:sp>
      <p:sp>
        <p:nvSpPr>
          <p:cNvPr id="28" name="四角形: 角を丸くする 27">
            <a:extLst>
              <a:ext uri="{FF2B5EF4-FFF2-40B4-BE49-F238E27FC236}">
                <a16:creationId xmlns:a16="http://schemas.microsoft.com/office/drawing/2014/main" id="{C51A5420-291C-F9D6-8DE8-73DE852417D6}"/>
              </a:ext>
            </a:extLst>
          </p:cNvPr>
          <p:cNvSpPr/>
          <p:nvPr/>
        </p:nvSpPr>
        <p:spPr bwMode="auto">
          <a:xfrm>
            <a:off x="7428288" y="2741461"/>
            <a:ext cx="1648422" cy="2590353"/>
          </a:xfrm>
          <a:prstGeom prst="roundRect">
            <a:avLst>
              <a:gd name="adj" fmla="val 5404"/>
            </a:avLst>
          </a:prstGeom>
          <a:noFill/>
          <a:ln w="25400" cap="flat"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3" name="楕円 2">
            <a:extLst>
              <a:ext uri="{FF2B5EF4-FFF2-40B4-BE49-F238E27FC236}">
                <a16:creationId xmlns:a16="http://schemas.microsoft.com/office/drawing/2014/main" id="{FF5601FD-646C-1214-965B-1DA51829B6D3}"/>
              </a:ext>
            </a:extLst>
          </p:cNvPr>
          <p:cNvSpPr/>
          <p:nvPr/>
        </p:nvSpPr>
        <p:spPr>
          <a:xfrm>
            <a:off x="3593751" y="3527695"/>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6" name="四角形: 角を丸くする 5">
            <a:extLst>
              <a:ext uri="{FF2B5EF4-FFF2-40B4-BE49-F238E27FC236}">
                <a16:creationId xmlns:a16="http://schemas.microsoft.com/office/drawing/2014/main" id="{3B06BB13-F25C-2966-4C07-40845321B81E}"/>
              </a:ext>
            </a:extLst>
          </p:cNvPr>
          <p:cNvSpPr/>
          <p:nvPr/>
        </p:nvSpPr>
        <p:spPr>
          <a:xfrm>
            <a:off x="3481265" y="4127693"/>
            <a:ext cx="574591" cy="354453"/>
          </a:xfrm>
          <a:prstGeom prst="roundRect">
            <a:avLst>
              <a:gd name="adj" fmla="val 5000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8" name="矢印: 上 7">
            <a:extLst>
              <a:ext uri="{FF2B5EF4-FFF2-40B4-BE49-F238E27FC236}">
                <a16:creationId xmlns:a16="http://schemas.microsoft.com/office/drawing/2014/main" id="{04473CD5-1D92-773A-3796-0AA34D3F73D7}"/>
              </a:ext>
            </a:extLst>
          </p:cNvPr>
          <p:cNvSpPr/>
          <p:nvPr/>
        </p:nvSpPr>
        <p:spPr>
          <a:xfrm>
            <a:off x="4943474" y="3944472"/>
            <a:ext cx="265327" cy="76797"/>
          </a:xfrm>
          <a:prstGeom prst="upArrow">
            <a:avLst>
              <a:gd name="adj1" fmla="val 69455"/>
              <a:gd name="adj2" fmla="val 50000"/>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92387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4D1A6-92C5-67A2-F92D-FC5161D16F64}"/>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952EDDE7-7DCE-4111-0D42-B6F87518D350}"/>
              </a:ext>
            </a:extLst>
          </p:cNvPr>
          <p:cNvSpPr/>
          <p:nvPr/>
        </p:nvSpPr>
        <p:spPr bwMode="auto">
          <a:xfrm>
            <a:off x="7272226" y="2708485"/>
            <a:ext cx="1772070" cy="2749696"/>
          </a:xfrm>
          <a:prstGeom prst="roundRect">
            <a:avLst>
              <a:gd name="adj" fmla="val 5404"/>
            </a:avLst>
          </a:prstGeom>
          <a:noFill/>
          <a:ln w="34925" cap="flat" cmpd="sng" algn="ctr">
            <a:solidFill>
              <a:srgbClr val="FF00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graphicFrame>
        <p:nvGraphicFramePr>
          <p:cNvPr id="39" name="表 4">
            <a:extLst>
              <a:ext uri="{FF2B5EF4-FFF2-40B4-BE49-F238E27FC236}">
                <a16:creationId xmlns:a16="http://schemas.microsoft.com/office/drawing/2014/main" id="{90CAA428-035C-F153-F9ED-7E543F86D182}"/>
              </a:ext>
            </a:extLst>
          </p:cNvPr>
          <p:cNvGraphicFramePr>
            <a:graphicFrameLocks noGrp="1"/>
          </p:cNvGraphicFramePr>
          <p:nvPr/>
        </p:nvGraphicFramePr>
        <p:xfrm>
          <a:off x="3170819" y="2812232"/>
          <a:ext cx="3466152" cy="4028012"/>
        </p:xfrm>
        <a:graphic>
          <a:graphicData uri="http://schemas.openxmlformats.org/drawingml/2006/table">
            <a:tbl>
              <a:tblPr firstRow="1" bandRow="1"/>
              <a:tblGrid>
                <a:gridCol w="315797">
                  <a:extLst>
                    <a:ext uri="{9D8B030D-6E8A-4147-A177-3AD203B41FA5}">
                      <a16:colId xmlns:a16="http://schemas.microsoft.com/office/drawing/2014/main" val="3510320624"/>
                    </a:ext>
                  </a:extLst>
                </a:gridCol>
                <a:gridCol w="273038">
                  <a:extLst>
                    <a:ext uri="{9D8B030D-6E8A-4147-A177-3AD203B41FA5}">
                      <a16:colId xmlns:a16="http://schemas.microsoft.com/office/drawing/2014/main" val="1054142566"/>
                    </a:ext>
                  </a:extLst>
                </a:gridCol>
                <a:gridCol w="1387355">
                  <a:extLst>
                    <a:ext uri="{9D8B030D-6E8A-4147-A177-3AD203B41FA5}">
                      <a16:colId xmlns:a16="http://schemas.microsoft.com/office/drawing/2014/main" val="292480099"/>
                    </a:ext>
                  </a:extLst>
                </a:gridCol>
                <a:gridCol w="1489962">
                  <a:extLst>
                    <a:ext uri="{9D8B030D-6E8A-4147-A177-3AD203B41FA5}">
                      <a16:colId xmlns:a16="http://schemas.microsoft.com/office/drawing/2014/main" val="1153211173"/>
                    </a:ext>
                  </a:extLst>
                </a:gridCol>
              </a:tblGrid>
              <a:tr h="300434">
                <a:tc gridSpan="2">
                  <a:txBody>
                    <a:bodyPr/>
                    <a:lstStyle/>
                    <a:p>
                      <a:pPr marL="0" lvl="0" algn="ctr" defTabSz="404160" rtl="0" eaLnBrk="1" latinLnBrk="0" hangingPunct="1">
                        <a:buNone/>
                      </a:pPr>
                      <a:r>
                        <a:rPr kumimoji="1" lang="ja-JP" altLang="en-US" sz="1600" b="1" kern="1200">
                          <a:solidFill>
                            <a:schemeClr val="dk1"/>
                          </a:solidFill>
                          <a:latin typeface="Meiryo UI"/>
                          <a:ea typeface="Meiryo UI"/>
                          <a:cs typeface="+mn-cs"/>
                        </a:rPr>
                        <a:t>発表</a:t>
                      </a:r>
                      <a:endParaRPr kumimoji="1" lang="en-US" altLang="ja-JP" sz="1600" b="1" kern="1200">
                        <a:solidFill>
                          <a:schemeClr val="dk1"/>
                        </a:solidFill>
                        <a:latin typeface="Meiryo UI"/>
                        <a:ea typeface="Meiryo UI"/>
                        <a:cs typeface="+mn-cs"/>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hMerge="1">
                  <a:txBody>
                    <a:bodyPr/>
                    <a:lstStyle/>
                    <a:p>
                      <a:endParaRPr kumimoji="1" lang="ja-JP" altLang="en-US"/>
                    </a:p>
                  </a:txBody>
                  <a:tcPr/>
                </a:tc>
                <a:tc>
                  <a:txBody>
                    <a:bodyPr/>
                    <a:lstStyle/>
                    <a:p>
                      <a:pPr marL="0" marR="0" lvl="0" indent="0" algn="ctr" defTabSz="40416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eiryo UI"/>
                          <a:ea typeface="Meiryo UI"/>
                          <a:cs typeface="+mn-cs"/>
                        </a:rPr>
                        <a:t>河川ごと</a:t>
                      </a:r>
                      <a:r>
                        <a:rPr kumimoji="1" lang="en-US" altLang="ja-JP" sz="1600" b="1" kern="1200" baseline="30000">
                          <a:solidFill>
                            <a:schemeClr val="dk1"/>
                          </a:solidFill>
                          <a:latin typeface="Meiryo UI"/>
                          <a:ea typeface="Meiryo UI"/>
                          <a:cs typeface="+mn-cs"/>
                        </a:rPr>
                        <a:t>※2</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p>
                      <a:pPr marL="0" marR="0" lvl="0" indent="0" algn="ctr" defTabSz="404160" rtl="0" eaLnBrk="1" fontAlgn="auto" latinLnBrk="0" hangingPunct="1">
                        <a:lnSpc>
                          <a:spcPct val="100000"/>
                        </a:lnSpc>
                        <a:spcBef>
                          <a:spcPts val="0"/>
                        </a:spcBef>
                        <a:spcAft>
                          <a:spcPts val="0"/>
                        </a:spcAft>
                        <a:buClrTx/>
                        <a:buSzTx/>
                        <a:buFontTx/>
                        <a:buNone/>
                        <a:tabLst/>
                        <a:defRPr/>
                      </a:pPr>
                      <a:r>
                        <a:rPr kumimoji="1" lang="ja-JP" altLang="en-US" sz="1600" b="1" kern="1200">
                          <a:solidFill>
                            <a:schemeClr val="dk1"/>
                          </a:solidFill>
                          <a:latin typeface="Meiryo UI"/>
                          <a:ea typeface="Meiryo UI"/>
                          <a:cs typeface="+mn-cs"/>
                        </a:rPr>
                        <a:t>市町村ごと</a:t>
                      </a:r>
                      <a:endParaRPr kumimoji="1" lang="en-US" altLang="ja-JP" sz="1600" b="1" kern="1200">
                        <a:solidFill>
                          <a:schemeClr val="dk1"/>
                        </a:solidFill>
                        <a:latin typeface="Meiryo UI"/>
                        <a:ea typeface="Meiryo UI"/>
                        <a:cs typeface="+mn-cs"/>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extLst>
                  <a:ext uri="{0D108BD9-81ED-4DB2-BD59-A6C34878D82A}">
                    <a16:rowId xmlns:a16="http://schemas.microsoft.com/office/drawing/2014/main" val="670682474"/>
                  </a:ext>
                </a:extLst>
              </a:tr>
              <a:tr h="1848520">
                <a:tc rowSpan="5">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l"/>
                      <a:r>
                        <a:rPr kumimoji="1" lang="ja-JP" altLang="en-US" sz="1600" b="1" spc="-100" baseline="0">
                          <a:latin typeface="Meiryo UI"/>
                          <a:ea typeface="Meiryo UI"/>
                        </a:rPr>
                        <a:t>　　　　　　　　　情　報　名　称</a:t>
                      </a:r>
                      <a:endParaRPr kumimoji="1" lang="en-US" altLang="ja-JP" sz="1600" b="1" spc="-100" baseline="0">
                        <a:latin typeface="Meiryo UI"/>
                        <a:ea typeface="Meiryo UI"/>
                      </a:endParaRPr>
                    </a:p>
                  </a:txBody>
                  <a:tcPr marL="0" marR="0" marT="0" marB="0" vert="eaVert"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baseline="30000">
                          <a:latin typeface="Meiryo UI"/>
                          <a:ea typeface="Meiryo UI"/>
                        </a:rPr>
                        <a:t>5</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endParaRPr kumimoji="1" lang="en-US" altLang="ja-JP" sz="1600" b="1" spc="-20" baseline="0">
                        <a:solidFill>
                          <a:schemeClr val="bg1"/>
                        </a:solidFill>
                        <a:latin typeface="Meiryo UI"/>
                        <a:ea typeface="Meiryo UI"/>
                      </a:endParaRPr>
                    </a:p>
                    <a:p>
                      <a:pPr algn="ctr"/>
                      <a:r>
                        <a:rPr kumimoji="1" lang="ja-JP" altLang="en-US" sz="1600" b="1" spc="-20" baseline="0">
                          <a:solidFill>
                            <a:schemeClr val="bg1"/>
                          </a:solidFill>
                          <a:latin typeface="Meiryo UI"/>
                          <a:ea typeface="Meiryo UI"/>
                        </a:rPr>
                        <a:t>レベル５</a:t>
                      </a:r>
                      <a:endParaRPr kumimoji="1" lang="en-US" altLang="ja-JP" sz="1600" b="1" spc="-20" baseline="0">
                        <a:solidFill>
                          <a:schemeClr val="bg1"/>
                        </a:solidFill>
                        <a:latin typeface="Meiryo UI"/>
                        <a:ea typeface="Meiryo UI"/>
                      </a:endParaRPr>
                    </a:p>
                    <a:p>
                      <a:pPr algn="ctr"/>
                      <a:r>
                        <a:rPr kumimoji="1" lang="ja-JP" altLang="en-US" sz="1600" b="1" spc="-20" baseline="0">
                          <a:solidFill>
                            <a:schemeClr val="bg1"/>
                          </a:solidFill>
                          <a:latin typeface="Meiryo UI"/>
                          <a:ea typeface="Meiryo UI"/>
                        </a:rPr>
                        <a:t>氾濫発生情報</a:t>
                      </a:r>
                      <a:endParaRPr kumimoji="1" lang="en-US" altLang="ja-JP" sz="1600" b="1" spc="-20" baseline="0">
                        <a:solidFill>
                          <a:schemeClr val="bg1"/>
                        </a:solidFill>
                        <a:latin typeface="Meiryo UI"/>
                        <a:ea typeface="Meiryo UI"/>
                      </a:endParaRPr>
                    </a:p>
                    <a:p>
                      <a:pPr algn="ctr"/>
                      <a:endParaRPr kumimoji="1" lang="en-US" altLang="ja-JP" sz="1600" b="1" spc="-20" baseline="0">
                        <a:solidFill>
                          <a:schemeClr val="bg1"/>
                        </a:solidFill>
                        <a:latin typeface="Meiryo UI"/>
                        <a:ea typeface="Meiryo UI"/>
                      </a:endParaRPr>
                    </a:p>
                    <a:p>
                      <a:pPr algn="ctr"/>
                      <a:endParaRPr kumimoji="1" lang="en-US" altLang="ja-JP" sz="1600" b="1" spc="-20" baseline="0">
                        <a:solidFill>
                          <a:schemeClr val="bg1"/>
                        </a:solidFill>
                        <a:latin typeface="Meiryo UI"/>
                        <a:ea typeface="Meiryo UI"/>
                      </a:endParaRPr>
                    </a:p>
                    <a:p>
                      <a:pPr algn="ctr"/>
                      <a:endParaRPr kumimoji="1" lang="en-US" altLang="ja-JP" sz="1600" b="1" spc="-20" baseline="0">
                        <a:solidFill>
                          <a:schemeClr val="bg1"/>
                        </a:solidFill>
                        <a:latin typeface="Meiryo UI"/>
                        <a:ea typeface="Meiryo UI"/>
                      </a:endParaRPr>
                    </a:p>
                    <a:p>
                      <a:pPr algn="ctr"/>
                      <a:endParaRPr kumimoji="1" lang="en-US" altLang="ja-JP" sz="1600" b="1" spc="-20" baseline="0">
                        <a:solidFill>
                          <a:schemeClr val="bg1"/>
                        </a:solidFill>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solidFill>
                  </a:tcPr>
                </a:tc>
                <a:tc>
                  <a:txBody>
                    <a:bodyPr/>
                    <a:lstStyle/>
                    <a:p>
                      <a:pPr algn="ctr"/>
                      <a:endParaRPr kumimoji="1" lang="en-US" altLang="ja-JP" sz="1600" b="1" spc="-20" baseline="0">
                        <a:solidFill>
                          <a:schemeClr val="tx1"/>
                        </a:solidFill>
                        <a:latin typeface="Meiryo UI"/>
                        <a:ea typeface="Meiryo UI"/>
                      </a:endParaRPr>
                    </a:p>
                    <a:p>
                      <a:pPr algn="ctr"/>
                      <a:endParaRPr kumimoji="1" lang="en-US" altLang="ja-JP" sz="1600" b="1" spc="-20" baseline="0">
                        <a:solidFill>
                          <a:schemeClr val="tx1"/>
                        </a:solidFill>
                        <a:latin typeface="Meiryo UI"/>
                        <a:ea typeface="Meiryo UI"/>
                      </a:endParaRPr>
                    </a:p>
                    <a:p>
                      <a:pPr algn="ctr"/>
                      <a:endParaRPr kumimoji="1" lang="en-US" altLang="ja-JP" sz="1600" b="1" spc="-20" baseline="0">
                        <a:solidFill>
                          <a:schemeClr val="tx1"/>
                        </a:solidFill>
                        <a:latin typeface="Meiryo UI"/>
                        <a:ea typeface="Meiryo UI"/>
                      </a:endParaRPr>
                    </a:p>
                    <a:p>
                      <a:pPr algn="ctr"/>
                      <a:endParaRPr kumimoji="1" lang="en-US" altLang="ja-JP" sz="1600" b="1" spc="-20" baseline="0">
                        <a:solidFill>
                          <a:schemeClr val="tx1"/>
                        </a:solidFill>
                        <a:latin typeface="Meiryo UI"/>
                        <a:ea typeface="Meiryo UI"/>
                      </a:endParaRPr>
                    </a:p>
                    <a:p>
                      <a:pPr algn="ctr"/>
                      <a:r>
                        <a:rPr kumimoji="1" lang="ja-JP" altLang="en-US" sz="1600" b="1" spc="-20" baseline="0">
                          <a:solidFill>
                            <a:schemeClr val="bg1"/>
                          </a:solidFill>
                          <a:latin typeface="Meiryo UI"/>
                          <a:ea typeface="Meiryo UI"/>
                        </a:rPr>
                        <a:t>レベル５</a:t>
                      </a:r>
                      <a:endParaRPr kumimoji="1" lang="en-US" altLang="ja-JP" sz="1600" b="1" spc="-20" baseline="0">
                        <a:solidFill>
                          <a:schemeClr val="bg1"/>
                        </a:solidFill>
                        <a:latin typeface="Meiryo UI"/>
                        <a:ea typeface="Meiryo UI"/>
                      </a:endParaRPr>
                    </a:p>
                    <a:p>
                      <a:pPr algn="ctr"/>
                      <a:r>
                        <a:rPr kumimoji="1" lang="ja-JP" altLang="en-US" sz="1600" b="1" spc="-20" baseline="0">
                          <a:solidFill>
                            <a:schemeClr val="bg1"/>
                          </a:solidFill>
                          <a:latin typeface="Meiryo UI"/>
                          <a:ea typeface="Meiryo UI"/>
                        </a:rPr>
                        <a:t>大雨特別警報</a:t>
                      </a:r>
                      <a:endParaRPr kumimoji="1" lang="en-US" altLang="ja-JP" sz="1600" b="1" spc="-20" baseline="0">
                        <a:solidFill>
                          <a:schemeClr val="bg1"/>
                        </a:solidFill>
                        <a:latin typeface="Meiryo UI"/>
                        <a:ea typeface="Meiryo UI"/>
                      </a:endParaRPr>
                    </a:p>
                  </a:txBody>
                  <a:tcPr marL="0" marR="0" marT="0" marB="0" anchor="ctr">
                    <a:lnL w="12700" cap="flat" cmpd="sng" algn="ctr">
                      <a:solidFill>
                        <a:schemeClr val="bg1"/>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228832879"/>
                  </a:ext>
                </a:extLst>
              </a:tr>
              <a:tr h="32774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baseline="30000">
                          <a:latin typeface="Meiryo UI" panose="020B0604030504040204" pitchFamily="50" charset="-128"/>
                          <a:ea typeface="Meiryo UI" panose="020B0604030504040204" pitchFamily="50" charset="-128"/>
                        </a:rPr>
                        <a:t>４</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600" b="0" spc="-20" baseline="0">
                          <a:solidFill>
                            <a:schemeClr val="bg1"/>
                          </a:solidFill>
                          <a:latin typeface="Meiryo UI"/>
                          <a:ea typeface="Meiryo UI"/>
                        </a:rPr>
                        <a:t>　レベル４</a:t>
                      </a:r>
                      <a:endParaRPr kumimoji="1" lang="en-US" altLang="ja-JP" sz="1600" b="0" spc="-20" baseline="0">
                        <a:solidFill>
                          <a:schemeClr val="bg1"/>
                        </a:solidFill>
                        <a:latin typeface="Meiryo UI"/>
                        <a:ea typeface="Meiryo UI"/>
                      </a:endParaRPr>
                    </a:p>
                    <a:p>
                      <a:pPr algn="ctr"/>
                      <a:r>
                        <a:rPr kumimoji="1" lang="ja-JP" altLang="en-US" sz="1600" b="0" spc="-20" baseline="0">
                          <a:solidFill>
                            <a:schemeClr val="bg1"/>
                          </a:solidFill>
                          <a:latin typeface="Meiryo UI"/>
                          <a:ea typeface="Meiryo UI"/>
                        </a:rPr>
                        <a:t>氾濫危険情報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A00AA"/>
                    </a:solidFill>
                  </a:tcPr>
                </a:tc>
                <a:tc>
                  <a:txBody>
                    <a:bodyPr/>
                    <a:lstStyle/>
                    <a:p>
                      <a:pPr algn="ctr"/>
                      <a:r>
                        <a:rPr kumimoji="1" lang="ja-JP" altLang="en-US" sz="1600" b="0" spc="-20" baseline="0">
                          <a:solidFill>
                            <a:schemeClr val="bg1"/>
                          </a:solidFill>
                          <a:latin typeface="Meiryo UI"/>
                          <a:ea typeface="Meiryo UI"/>
                        </a:rPr>
                        <a:t>レベル４</a:t>
                      </a:r>
                      <a:endParaRPr kumimoji="1" lang="en-US" altLang="ja-JP" sz="1600" b="0" spc="-20" baseline="0">
                        <a:solidFill>
                          <a:schemeClr val="bg1"/>
                        </a:solidFill>
                        <a:latin typeface="Meiryo UI"/>
                        <a:ea typeface="Meiryo UI"/>
                      </a:endParaRPr>
                    </a:p>
                    <a:p>
                      <a:pPr algn="ctr"/>
                      <a:r>
                        <a:rPr kumimoji="1" lang="ja-JP" altLang="en-US" sz="1600" b="0" spc="-20" baseline="0">
                          <a:solidFill>
                            <a:schemeClr val="bg1"/>
                          </a:solidFill>
                          <a:latin typeface="Meiryo UI"/>
                          <a:ea typeface="Meiryo UI"/>
                        </a:rPr>
                        <a:t>大雨危険警報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A00AA"/>
                    </a:solidFill>
                  </a:tcPr>
                </a:tc>
                <a:extLst>
                  <a:ext uri="{0D108BD9-81ED-4DB2-BD59-A6C34878D82A}">
                    <a16:rowId xmlns:a16="http://schemas.microsoft.com/office/drawing/2014/main" val="3627028794"/>
                  </a:ext>
                </a:extLst>
              </a:tr>
              <a:tr h="32774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baseline="30000">
                          <a:latin typeface="Meiryo UI" panose="020B0604030504040204" pitchFamily="50" charset="-128"/>
                          <a:ea typeface="Meiryo UI" panose="020B0604030504040204" pitchFamily="50" charset="-128"/>
                        </a:rPr>
                        <a:t>３</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600" b="0" spc="-20" baseline="0">
                          <a:solidFill>
                            <a:schemeClr val="bg1"/>
                          </a:solidFill>
                          <a:latin typeface="Meiryo UI"/>
                          <a:ea typeface="Meiryo UI"/>
                        </a:rPr>
                        <a:t>　レベル３</a:t>
                      </a:r>
                      <a:endParaRPr kumimoji="1" lang="en-US" altLang="ja-JP" sz="1600" b="0" spc="-20" baseline="0">
                        <a:solidFill>
                          <a:schemeClr val="bg1"/>
                        </a:solidFill>
                        <a:latin typeface="Meiryo UI"/>
                        <a:ea typeface="Meiryo UI"/>
                      </a:endParaRPr>
                    </a:p>
                    <a:p>
                      <a:pPr algn="ctr"/>
                      <a:r>
                        <a:rPr kumimoji="1" lang="ja-JP" altLang="en-US" sz="1600" b="0" spc="-20" baseline="0">
                          <a:solidFill>
                            <a:schemeClr val="bg1"/>
                          </a:solidFill>
                          <a:latin typeface="Meiryo UI"/>
                          <a:ea typeface="Meiryo UI"/>
                        </a:rPr>
                        <a:t>氾濫警戒情報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2800"/>
                    </a:solidFill>
                  </a:tcPr>
                </a:tc>
                <a:tc>
                  <a:txBody>
                    <a:bodyPr/>
                    <a:lstStyle/>
                    <a:p>
                      <a:pPr algn="ctr"/>
                      <a:r>
                        <a:rPr kumimoji="1" lang="ja-JP" altLang="en-US" sz="1600" b="0" spc="-20" baseline="0">
                          <a:solidFill>
                            <a:schemeClr val="bg1"/>
                          </a:solidFill>
                          <a:latin typeface="Meiryo UI"/>
                          <a:ea typeface="Meiryo UI"/>
                        </a:rPr>
                        <a:t>レベル３</a:t>
                      </a:r>
                      <a:endParaRPr kumimoji="1" lang="en-US" altLang="ja-JP" sz="1600" b="0" spc="-20" baseline="0">
                        <a:solidFill>
                          <a:schemeClr val="bg1"/>
                        </a:solidFill>
                        <a:latin typeface="Meiryo UI"/>
                        <a:ea typeface="Meiryo UI"/>
                      </a:endParaRPr>
                    </a:p>
                    <a:p>
                      <a:pPr algn="ctr"/>
                      <a:r>
                        <a:rPr kumimoji="1" lang="ja-JP" altLang="en-US" sz="1600" b="0" spc="-20" baseline="0">
                          <a:solidFill>
                            <a:schemeClr val="bg1"/>
                          </a:solidFill>
                          <a:latin typeface="Meiryo UI"/>
                          <a:ea typeface="Meiryo UI"/>
                        </a:rPr>
                        <a:t>大雨警報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2800"/>
                    </a:solidFill>
                  </a:tcPr>
                </a:tc>
                <a:extLst>
                  <a:ext uri="{0D108BD9-81ED-4DB2-BD59-A6C34878D82A}">
                    <a16:rowId xmlns:a16="http://schemas.microsoft.com/office/drawing/2014/main" val="60432024"/>
                  </a:ext>
                </a:extLst>
              </a:tr>
              <a:tr h="575952">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baseline="30000">
                          <a:latin typeface="Meiryo UI" panose="020B0604030504040204" pitchFamily="50" charset="-128"/>
                          <a:ea typeface="Meiryo UI" panose="020B0604030504040204" pitchFamily="50" charset="-128"/>
                        </a:rPr>
                        <a:t>２</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600" b="0" spc="-20" baseline="0">
                          <a:solidFill>
                            <a:schemeClr val="tx1"/>
                          </a:solidFill>
                          <a:effectLst/>
                          <a:latin typeface="Meiryo UI"/>
                          <a:ea typeface="Meiryo UI"/>
                        </a:rPr>
                        <a:t>　レベル２</a:t>
                      </a:r>
                      <a:endParaRPr kumimoji="1" lang="en-US" altLang="ja-JP" sz="1600" b="0" spc="-20" baseline="0">
                        <a:solidFill>
                          <a:schemeClr val="tx1"/>
                        </a:solidFill>
                        <a:effectLst/>
                        <a:latin typeface="Meiryo UI"/>
                        <a:ea typeface="Meiryo UI"/>
                      </a:endParaRPr>
                    </a:p>
                    <a:p>
                      <a:pPr algn="ctr"/>
                      <a:r>
                        <a:rPr kumimoji="1" lang="ja-JP" altLang="en-US" sz="1600" b="0" spc="-20" baseline="0">
                          <a:solidFill>
                            <a:schemeClr val="tx1"/>
                          </a:solidFill>
                          <a:effectLst/>
                          <a:latin typeface="Meiryo UI"/>
                          <a:ea typeface="Meiryo UI"/>
                        </a:rPr>
                        <a:t>氾濫注意情報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2E700"/>
                    </a:solidFill>
                  </a:tcPr>
                </a:tc>
                <a:tc>
                  <a:txBody>
                    <a:bodyPr/>
                    <a:lstStyle/>
                    <a:p>
                      <a:pPr algn="ctr"/>
                      <a:r>
                        <a:rPr kumimoji="1" lang="ja-JP" altLang="en-US" sz="1600" b="0" spc="-20" baseline="0">
                          <a:solidFill>
                            <a:schemeClr val="tx1"/>
                          </a:solidFill>
                          <a:effectLst/>
                          <a:latin typeface="Meiryo UI"/>
                          <a:ea typeface="Meiryo UI"/>
                        </a:rPr>
                        <a:t>レベル２</a:t>
                      </a:r>
                      <a:endParaRPr kumimoji="1" lang="en-US" altLang="ja-JP" sz="1600" b="0" spc="-20" baseline="0">
                        <a:solidFill>
                          <a:schemeClr val="tx1"/>
                        </a:solidFill>
                        <a:effectLst/>
                        <a:latin typeface="Meiryo UI"/>
                        <a:ea typeface="Meiryo UI"/>
                      </a:endParaRPr>
                    </a:p>
                    <a:p>
                      <a:pPr algn="ctr"/>
                      <a:r>
                        <a:rPr kumimoji="1" lang="ja-JP" altLang="en-US" sz="1600" b="0" spc="-20" baseline="0">
                          <a:solidFill>
                            <a:schemeClr val="tx1"/>
                          </a:solidFill>
                          <a:effectLst/>
                          <a:latin typeface="Meiryo UI"/>
                          <a:ea typeface="Meiryo UI"/>
                        </a:rPr>
                        <a:t>大雨注意報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2E700"/>
                    </a:solidFill>
                  </a:tcPr>
                </a:tc>
                <a:extLst>
                  <a:ext uri="{0D108BD9-81ED-4DB2-BD59-A6C34878D82A}">
                    <a16:rowId xmlns:a16="http://schemas.microsoft.com/office/drawing/2014/main" val="3981092589"/>
                  </a:ext>
                </a:extLst>
              </a:tr>
              <a:tr h="327746">
                <a:tc vMerge="1">
                  <a:txBody>
                    <a:bodyPr/>
                    <a:lstStyle/>
                    <a:p>
                      <a:endParaRPr kumimoji="1" lang="ja-JP" altLang="en-US"/>
                    </a:p>
                  </a:txBody>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baseline="30000">
                          <a:latin typeface="Meiryo UI"/>
                          <a:ea typeface="Meiryo UI"/>
                        </a:rPr>
                        <a:t>1</a:t>
                      </a:r>
                      <a:endParaRPr kumimoji="1" lang="ja-JP" altLang="en-US" sz="1600" b="1" baseline="3000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404160" rtl="0" eaLnBrk="1" latinLnBrk="0" hangingPunct="1">
                        <a:defRPr kumimoji="1" sz="795" kern="1200">
                          <a:solidFill>
                            <a:schemeClr val="dk1"/>
                          </a:solidFill>
                          <a:latin typeface="Arial"/>
                          <a:ea typeface="ＭＳ Ｐゴシック"/>
                        </a:defRPr>
                      </a:lvl1pPr>
                      <a:lvl2pPr marL="202080" algn="l" defTabSz="404160" rtl="0" eaLnBrk="1" latinLnBrk="0" hangingPunct="1">
                        <a:defRPr kumimoji="1" sz="795" kern="1200">
                          <a:solidFill>
                            <a:schemeClr val="dk1"/>
                          </a:solidFill>
                          <a:latin typeface="Arial"/>
                          <a:ea typeface="ＭＳ Ｐゴシック"/>
                        </a:defRPr>
                      </a:lvl2pPr>
                      <a:lvl3pPr marL="404160" algn="l" defTabSz="404160" rtl="0" eaLnBrk="1" latinLnBrk="0" hangingPunct="1">
                        <a:defRPr kumimoji="1" sz="795" kern="1200">
                          <a:solidFill>
                            <a:schemeClr val="dk1"/>
                          </a:solidFill>
                          <a:latin typeface="Arial"/>
                          <a:ea typeface="ＭＳ Ｐゴシック"/>
                        </a:defRPr>
                      </a:lvl3pPr>
                      <a:lvl4pPr marL="606240" algn="l" defTabSz="404160" rtl="0" eaLnBrk="1" latinLnBrk="0" hangingPunct="1">
                        <a:defRPr kumimoji="1" sz="795" kern="1200">
                          <a:solidFill>
                            <a:schemeClr val="dk1"/>
                          </a:solidFill>
                          <a:latin typeface="Arial"/>
                          <a:ea typeface="ＭＳ Ｐゴシック"/>
                        </a:defRPr>
                      </a:lvl4pPr>
                      <a:lvl5pPr marL="808320" algn="l" defTabSz="404160" rtl="0" eaLnBrk="1" latinLnBrk="0" hangingPunct="1">
                        <a:defRPr kumimoji="1" sz="795" kern="1200">
                          <a:solidFill>
                            <a:schemeClr val="dk1"/>
                          </a:solidFill>
                          <a:latin typeface="Arial"/>
                          <a:ea typeface="ＭＳ Ｐゴシック"/>
                        </a:defRPr>
                      </a:lvl5pPr>
                      <a:lvl6pPr marL="1010401" algn="l" defTabSz="404160" rtl="0" eaLnBrk="1" latinLnBrk="0" hangingPunct="1">
                        <a:defRPr kumimoji="1" sz="795" kern="1200">
                          <a:solidFill>
                            <a:schemeClr val="dk1"/>
                          </a:solidFill>
                          <a:latin typeface="Arial"/>
                          <a:ea typeface="ＭＳ Ｐゴシック"/>
                        </a:defRPr>
                      </a:lvl6pPr>
                      <a:lvl7pPr marL="1212479" algn="l" defTabSz="404160" rtl="0" eaLnBrk="1" latinLnBrk="0" hangingPunct="1">
                        <a:defRPr kumimoji="1" sz="795" kern="1200">
                          <a:solidFill>
                            <a:schemeClr val="dk1"/>
                          </a:solidFill>
                          <a:latin typeface="Arial"/>
                          <a:ea typeface="ＭＳ Ｐゴシック"/>
                        </a:defRPr>
                      </a:lvl7pPr>
                      <a:lvl8pPr marL="1414561" algn="l" defTabSz="404160" rtl="0" eaLnBrk="1" latinLnBrk="0" hangingPunct="1">
                        <a:defRPr kumimoji="1" sz="795" kern="1200">
                          <a:solidFill>
                            <a:schemeClr val="dk1"/>
                          </a:solidFill>
                          <a:latin typeface="Arial"/>
                          <a:ea typeface="ＭＳ Ｐゴシック"/>
                        </a:defRPr>
                      </a:lvl8pPr>
                      <a:lvl9pPr marL="1616640" algn="l" defTabSz="404160" rtl="0" eaLnBrk="1" latinLnBrk="0" hangingPunct="1">
                        <a:defRPr kumimoji="1" sz="795" kern="1200">
                          <a:solidFill>
                            <a:schemeClr val="dk1"/>
                          </a:solidFill>
                          <a:latin typeface="Arial"/>
                          <a:ea typeface="ＭＳ Ｐゴシック"/>
                        </a:defRPr>
                      </a:lvl9pPr>
                    </a:lstStyle>
                    <a:p>
                      <a:pPr algn="ctr"/>
                      <a:r>
                        <a:rPr kumimoji="1" lang="ja-JP" altLang="en-US" sz="1600" b="0" spc="-20" baseline="0">
                          <a:solidFill>
                            <a:schemeClr val="tx1"/>
                          </a:solidFill>
                          <a:effectLst/>
                          <a:latin typeface="Meiryo UI"/>
                          <a:ea typeface="Meiryo UI"/>
                        </a:rPr>
                        <a:t>－</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ysClr val="window" lastClr="FFFFFF"/>
                    </a:solidFill>
                  </a:tcPr>
                </a:tc>
                <a:tc>
                  <a:txBody>
                    <a:bodyPr/>
                    <a:lstStyle/>
                    <a:p>
                      <a:pPr algn="ctr"/>
                      <a:r>
                        <a:rPr kumimoji="1" lang="ja-JP" altLang="en-US" sz="1200" b="0" spc="-20" baseline="0" dirty="0">
                          <a:solidFill>
                            <a:schemeClr val="tx1"/>
                          </a:solidFill>
                          <a:effectLst/>
                          <a:latin typeface="Meiryo UI"/>
                          <a:ea typeface="Meiryo UI"/>
                        </a:rPr>
                        <a:t>早期注意情報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ysClr val="window" lastClr="FFFFFF"/>
                    </a:solidFill>
                  </a:tcPr>
                </a:tc>
                <a:extLst>
                  <a:ext uri="{0D108BD9-81ED-4DB2-BD59-A6C34878D82A}">
                    <a16:rowId xmlns:a16="http://schemas.microsoft.com/office/drawing/2014/main" val="3563480062"/>
                  </a:ext>
                </a:extLst>
              </a:tr>
            </a:tbl>
          </a:graphicData>
        </a:graphic>
      </p:graphicFrame>
      <p:sp>
        <p:nvSpPr>
          <p:cNvPr id="2" name="タイトル 1">
            <a:extLst>
              <a:ext uri="{FF2B5EF4-FFF2-40B4-BE49-F238E27FC236}">
                <a16:creationId xmlns:a16="http://schemas.microsoft.com/office/drawing/2014/main" id="{C7B9E011-2BF6-AC13-3CA2-9C1DAE4ACE10}"/>
              </a:ext>
            </a:extLst>
          </p:cNvPr>
          <p:cNvSpPr txBox="1">
            <a:spLocks/>
          </p:cNvSpPr>
          <p:nvPr/>
        </p:nvSpPr>
        <p:spPr bwMode="auto">
          <a:xfrm>
            <a:off x="0" y="53509"/>
            <a:ext cx="7962900"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215" b="0" i="0" u="none" strike="noStrike" kern="0" cap="none" spc="0" normalizeH="0" baseline="0" noProof="0">
                <a:ln>
                  <a:noFill/>
                </a:ln>
                <a:solidFill>
                  <a:srgbClr val="4087C8"/>
                </a:solidFill>
                <a:effectLst/>
                <a:uLnTx/>
                <a:uFillTx/>
                <a:latin typeface="HGP創英角ｺﾞｼｯｸUB"/>
                <a:ea typeface="HGP創英角ｺﾞｼｯｸUB"/>
                <a:cs typeface="+mj-cs"/>
              </a:rPr>
              <a:t>洪水に係る警戒レベル５相当情報の運用体制（水位周知河川等）</a:t>
            </a:r>
            <a:endParaRPr kumimoji="1" lang="en-US" altLang="ja-JP" sz="2215"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9" name="スライド番号プレースホルダー 2">
            <a:extLst>
              <a:ext uri="{FF2B5EF4-FFF2-40B4-BE49-F238E27FC236}">
                <a16:creationId xmlns:a16="http://schemas.microsoft.com/office/drawing/2014/main" id="{C6018368-226E-8C4C-69D8-42EDD54F156C}"/>
              </a:ext>
            </a:extLst>
          </p:cNvPr>
          <p:cNvSpPr txBox="1">
            <a:spLocks/>
          </p:cNvSpPr>
          <p:nvPr/>
        </p:nvSpPr>
        <p:spPr>
          <a:xfrm>
            <a:off x="7010400" y="6547372"/>
            <a:ext cx="2133600" cy="273050"/>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B2383FBE-C2CD-465E-364C-8073E3BA81DF}"/>
              </a:ext>
            </a:extLst>
          </p:cNvPr>
          <p:cNvSpPr txBox="1"/>
          <p:nvPr/>
        </p:nvSpPr>
        <p:spPr>
          <a:xfrm>
            <a:off x="1260587" y="3200527"/>
            <a:ext cx="738664" cy="1755668"/>
          </a:xfrm>
          <a:prstGeom prst="rect">
            <a:avLst/>
          </a:prstGeom>
          <a:solidFill>
            <a:schemeClr val="tx1"/>
          </a:solidFill>
        </p:spPr>
        <p:txBody>
          <a:bodyPr vert="eaVert"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Arial" charset="0"/>
                <a:ea typeface="ＭＳ Ｐゴシック" charset="-128"/>
                <a:cs typeface="+mn-cs"/>
              </a:rPr>
              <a:t>氾濫の発生・</a:t>
            </a:r>
            <a:endParaRPr kumimoji="1" lang="en-US" altLang="ja-JP" sz="1800" b="1" i="0" u="none" strike="noStrike" kern="1200" cap="none" spc="0" normalizeH="0" baseline="0" noProof="0">
              <a:ln>
                <a:noFill/>
              </a:ln>
              <a:solidFill>
                <a:prstClr val="white"/>
              </a:solidFill>
              <a:effectLst/>
              <a:uLnTx/>
              <a:uFillTx/>
              <a:latin typeface="Arial"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Arial" charset="0"/>
                <a:ea typeface="ＭＳ Ｐゴシック" charset="-128"/>
                <a:cs typeface="+mn-cs"/>
              </a:rPr>
              <a:t>切迫を把握</a:t>
            </a:r>
            <a:r>
              <a:rPr kumimoji="1" lang="en-US" altLang="ja-JP" sz="1800" b="1" i="0" u="none" strike="noStrike" kern="1200" cap="none" spc="0" normalizeH="0" baseline="30000" noProof="0">
                <a:ln>
                  <a:noFill/>
                </a:ln>
                <a:solidFill>
                  <a:prstClr val="white"/>
                </a:solidFill>
                <a:effectLst/>
                <a:uLnTx/>
                <a:uFillTx/>
                <a:latin typeface="Arial" charset="0"/>
                <a:ea typeface="ＭＳ Ｐゴシック" charset="-128"/>
                <a:cs typeface="+mn-cs"/>
              </a:rPr>
              <a:t>※1</a:t>
            </a:r>
            <a:endParaRPr kumimoji="1" lang="ja-JP" altLang="en-US" sz="1800" b="1" i="0" u="none" strike="noStrike" kern="1200" cap="none" spc="0" normalizeH="0" baseline="30000" noProof="0">
              <a:ln>
                <a:noFill/>
              </a:ln>
              <a:solidFill>
                <a:prstClr val="white"/>
              </a:solidFill>
              <a:effectLst/>
              <a:uLnTx/>
              <a:uFillTx/>
              <a:latin typeface="Arial" charset="0"/>
              <a:ea typeface="ＭＳ Ｐゴシック" charset="-128"/>
              <a:cs typeface="+mn-cs"/>
            </a:endParaRPr>
          </a:p>
        </p:txBody>
      </p:sp>
      <p:sp>
        <p:nvSpPr>
          <p:cNvPr id="12" name="楕円 11">
            <a:extLst>
              <a:ext uri="{FF2B5EF4-FFF2-40B4-BE49-F238E27FC236}">
                <a16:creationId xmlns:a16="http://schemas.microsoft.com/office/drawing/2014/main" id="{BCAF4B9B-A8B1-F09D-0F8C-0F1A761804B9}"/>
              </a:ext>
            </a:extLst>
          </p:cNvPr>
          <p:cNvSpPr/>
          <p:nvPr/>
        </p:nvSpPr>
        <p:spPr>
          <a:xfrm>
            <a:off x="1800577" y="2943818"/>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河</a:t>
            </a:r>
          </a:p>
        </p:txBody>
      </p:sp>
      <p:grpSp>
        <p:nvGrpSpPr>
          <p:cNvPr id="19" name="グループ化 18">
            <a:extLst>
              <a:ext uri="{FF2B5EF4-FFF2-40B4-BE49-F238E27FC236}">
                <a16:creationId xmlns:a16="http://schemas.microsoft.com/office/drawing/2014/main" id="{68337D65-EA3A-BC9E-F338-5B7EDEAAB72C}"/>
              </a:ext>
            </a:extLst>
          </p:cNvPr>
          <p:cNvGrpSpPr/>
          <p:nvPr/>
        </p:nvGrpSpPr>
        <p:grpSpPr>
          <a:xfrm>
            <a:off x="29543" y="3140339"/>
            <a:ext cx="1371365" cy="1815856"/>
            <a:chOff x="4981575" y="4619625"/>
            <a:chExt cx="1533525" cy="2184866"/>
          </a:xfrm>
        </p:grpSpPr>
        <p:sp>
          <p:nvSpPr>
            <p:cNvPr id="17" name="爆発: 8 pt 16">
              <a:extLst>
                <a:ext uri="{FF2B5EF4-FFF2-40B4-BE49-F238E27FC236}">
                  <a16:creationId xmlns:a16="http://schemas.microsoft.com/office/drawing/2014/main" id="{D59A8471-365C-0952-5FDB-CEF410993A2D}"/>
                </a:ext>
              </a:extLst>
            </p:cNvPr>
            <p:cNvSpPr/>
            <p:nvPr/>
          </p:nvSpPr>
          <p:spPr>
            <a:xfrm>
              <a:off x="4981575" y="4619625"/>
              <a:ext cx="1533525" cy="2184866"/>
            </a:xfrm>
            <a:prstGeom prst="irregularSeal1">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8" name="正方形/長方形 17">
              <a:extLst>
                <a:ext uri="{FF2B5EF4-FFF2-40B4-BE49-F238E27FC236}">
                  <a16:creationId xmlns:a16="http://schemas.microsoft.com/office/drawing/2014/main" id="{0DC5D4C3-87A5-0DF4-E369-083C20FEC4DF}"/>
                </a:ext>
              </a:extLst>
            </p:cNvPr>
            <p:cNvSpPr/>
            <p:nvPr/>
          </p:nvSpPr>
          <p:spPr>
            <a:xfrm>
              <a:off x="5103900" y="4793569"/>
              <a:ext cx="1247775" cy="16573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Arial"/>
                  <a:ea typeface="ＭＳ Ｐゴシック"/>
                  <a:cs typeface="+mn-cs"/>
                </a:rPr>
                <a:t>氾濫の</a:t>
              </a:r>
              <a:endParaRPr kumimoji="1" lang="en-US" altLang="ja-JP" sz="1600" b="1" i="0" u="none" strike="noStrike" kern="1200" cap="none" spc="0" normalizeH="0" baseline="0" noProof="0">
                <a:ln>
                  <a:noFill/>
                </a:ln>
                <a:solidFill>
                  <a:prstClr val="white"/>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Arial"/>
                  <a:ea typeface="ＭＳ Ｐゴシック"/>
                  <a:cs typeface="+mn-cs"/>
                </a:rPr>
                <a:t>発生・切迫</a:t>
              </a:r>
            </a:p>
          </p:txBody>
        </p:sp>
      </p:grpSp>
      <p:sp>
        <p:nvSpPr>
          <p:cNvPr id="114" name="テキスト ボックス 113">
            <a:extLst>
              <a:ext uri="{FF2B5EF4-FFF2-40B4-BE49-F238E27FC236}">
                <a16:creationId xmlns:a16="http://schemas.microsoft.com/office/drawing/2014/main" id="{373DE9C3-FE6E-620F-EE84-4A73599EF659}"/>
              </a:ext>
            </a:extLst>
          </p:cNvPr>
          <p:cNvSpPr txBox="1"/>
          <p:nvPr/>
        </p:nvSpPr>
        <p:spPr>
          <a:xfrm>
            <a:off x="138933" y="2434262"/>
            <a:ext cx="4952831" cy="338554"/>
          </a:xfrm>
          <a:prstGeom prst="rect">
            <a:avLst/>
          </a:prstGeom>
          <a:noFill/>
          <a:ln>
            <a:noFill/>
          </a:ln>
        </p:spPr>
        <p:txBody>
          <a:bodyPr wrap="square" lIns="36000" r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警戒レベル５相当情報の伝達の流れ［水位周知河川等］</a:t>
            </a:r>
          </a:p>
        </p:txBody>
      </p:sp>
      <p:sp>
        <p:nvSpPr>
          <p:cNvPr id="122" name="楕円 121">
            <a:extLst>
              <a:ext uri="{FF2B5EF4-FFF2-40B4-BE49-F238E27FC236}">
                <a16:creationId xmlns:a16="http://schemas.microsoft.com/office/drawing/2014/main" id="{E5C8C796-D680-E754-ED97-6A36CDE3CC31}"/>
              </a:ext>
            </a:extLst>
          </p:cNvPr>
          <p:cNvSpPr/>
          <p:nvPr/>
        </p:nvSpPr>
        <p:spPr>
          <a:xfrm>
            <a:off x="178774" y="5663955"/>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河</a:t>
            </a:r>
          </a:p>
        </p:txBody>
      </p:sp>
      <p:sp>
        <p:nvSpPr>
          <p:cNvPr id="124" name="楕円 123">
            <a:extLst>
              <a:ext uri="{FF2B5EF4-FFF2-40B4-BE49-F238E27FC236}">
                <a16:creationId xmlns:a16="http://schemas.microsoft.com/office/drawing/2014/main" id="{38A19D98-BD46-2451-4E89-C64C7892A463}"/>
              </a:ext>
            </a:extLst>
          </p:cNvPr>
          <p:cNvSpPr/>
          <p:nvPr/>
        </p:nvSpPr>
        <p:spPr>
          <a:xfrm>
            <a:off x="180105" y="6472108"/>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26" name="テキスト ボックス 125">
            <a:extLst>
              <a:ext uri="{FF2B5EF4-FFF2-40B4-BE49-F238E27FC236}">
                <a16:creationId xmlns:a16="http://schemas.microsoft.com/office/drawing/2014/main" id="{25EFA8F2-6E20-6B27-1115-658A664ECBDB}"/>
              </a:ext>
            </a:extLst>
          </p:cNvPr>
          <p:cNvSpPr txBox="1"/>
          <p:nvPr/>
        </p:nvSpPr>
        <p:spPr>
          <a:xfrm>
            <a:off x="715225" y="5682266"/>
            <a:ext cx="1491092"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河川管理者</a:t>
            </a:r>
          </a:p>
        </p:txBody>
      </p:sp>
      <p:sp>
        <p:nvSpPr>
          <p:cNvPr id="127" name="テキスト ボックス 126">
            <a:extLst>
              <a:ext uri="{FF2B5EF4-FFF2-40B4-BE49-F238E27FC236}">
                <a16:creationId xmlns:a16="http://schemas.microsoft.com/office/drawing/2014/main" id="{E1399CE6-F350-8CAF-A570-9FC7CFDDDC0D}"/>
              </a:ext>
            </a:extLst>
          </p:cNvPr>
          <p:cNvSpPr txBox="1"/>
          <p:nvPr/>
        </p:nvSpPr>
        <p:spPr>
          <a:xfrm>
            <a:off x="703435" y="6017496"/>
            <a:ext cx="2011877"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都道府県知事（水防）</a:t>
            </a:r>
            <a:endParaRPr kumimoji="1" lang="en-US" altLang="ja-JP"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国土交通大臣</a:t>
            </a:r>
          </a:p>
        </p:txBody>
      </p:sp>
      <p:sp>
        <p:nvSpPr>
          <p:cNvPr id="128" name="テキスト ボックス 127">
            <a:extLst>
              <a:ext uri="{FF2B5EF4-FFF2-40B4-BE49-F238E27FC236}">
                <a16:creationId xmlns:a16="http://schemas.microsoft.com/office/drawing/2014/main" id="{8B95F99B-6624-A9AA-A1E3-78AA4F6183DB}"/>
              </a:ext>
            </a:extLst>
          </p:cNvPr>
          <p:cNvSpPr txBox="1"/>
          <p:nvPr/>
        </p:nvSpPr>
        <p:spPr>
          <a:xfrm>
            <a:off x="684926" y="6526634"/>
            <a:ext cx="1491092"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気象庁長官</a:t>
            </a:r>
          </a:p>
        </p:txBody>
      </p:sp>
      <p:sp>
        <p:nvSpPr>
          <p:cNvPr id="131" name="テキスト ボックス 130">
            <a:extLst>
              <a:ext uri="{FF2B5EF4-FFF2-40B4-BE49-F238E27FC236}">
                <a16:creationId xmlns:a16="http://schemas.microsoft.com/office/drawing/2014/main" id="{1FD6E2B4-EE36-34A4-AACD-E8BEE6B1046A}"/>
              </a:ext>
            </a:extLst>
          </p:cNvPr>
          <p:cNvSpPr txBox="1"/>
          <p:nvPr/>
        </p:nvSpPr>
        <p:spPr>
          <a:xfrm>
            <a:off x="88974" y="5062801"/>
            <a:ext cx="2590514" cy="461665"/>
          </a:xfrm>
          <a:prstGeom prst="rect">
            <a:avLst/>
          </a:prstGeom>
          <a:noFill/>
        </p:spPr>
        <p:txBody>
          <a:bodyPr wrap="square">
            <a:spAutoFit/>
          </a:bodyPr>
          <a:lstStyle/>
          <a:p>
            <a:pPr marL="269875" marR="0" lvl="0" indent="-269875"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河川の水位や流量の変動、堤防、水門等の損壊状況等の情報</a:t>
            </a:r>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5" name="正方形/長方形 4">
            <a:extLst>
              <a:ext uri="{FF2B5EF4-FFF2-40B4-BE49-F238E27FC236}">
                <a16:creationId xmlns:a16="http://schemas.microsoft.com/office/drawing/2014/main" id="{9FE3DD09-76D3-EC09-DF21-A21BCB7A07CB}"/>
              </a:ext>
            </a:extLst>
          </p:cNvPr>
          <p:cNvSpPr/>
          <p:nvPr/>
        </p:nvSpPr>
        <p:spPr>
          <a:xfrm>
            <a:off x="144108" y="602171"/>
            <a:ext cx="8914113" cy="1800151"/>
          </a:xfrm>
          <a:prstGeom prst="rect">
            <a:avLst/>
          </a:prstGeom>
          <a:noFill/>
          <a:ln w="25400" cap="flat" cmpd="sng" algn="ctr">
            <a:solidFill>
              <a:srgbClr val="000000"/>
            </a:solidFill>
            <a:prstDash val="solid"/>
          </a:ln>
          <a:effectLst/>
        </p:spPr>
        <p:txBody>
          <a:bodyPr rtlCol="0" anchor="t" anchorCtr="0"/>
          <a:lstStyle/>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①洪水による氾濫の発生や氾濫が迫っていることを関係者に</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プッシュ型で情報提供</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するため、</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河川管理者等</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a:t>
            </a:r>
            <a:r>
              <a:rPr kumimoji="1" lang="ja-JP" altLang="en-US" sz="1500" b="1" i="0" u="sng" strike="noStrike" kern="1200" cap="none" spc="0" normalizeH="0" baseline="0" noProof="0">
                <a:ln>
                  <a:noFill/>
                </a:ln>
                <a:solidFill>
                  <a:srgbClr val="C00000"/>
                </a:solidFill>
                <a:effectLst/>
                <a:uLnTx/>
                <a:uFillTx/>
                <a:latin typeface="Meiryo UI"/>
                <a:ea typeface="Meiryo UI"/>
                <a:cs typeface="+mn-cs"/>
              </a:rPr>
              <a:t>氾濫による危険の切迫</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を認める場合に都道府県知事へ</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通報する制度を創設</a:t>
            </a:r>
            <a:endParaRPr kumimoji="1" lang="en-US" altLang="ja-JP"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50000"/>
              </a:lnSpc>
              <a:spcBef>
                <a:spcPct val="0"/>
              </a:spcBef>
              <a:spcAft>
                <a:spcPct val="0"/>
              </a:spcAft>
              <a:buClrTx/>
              <a:buSzTx/>
              <a:buFontTx/>
              <a:buNone/>
              <a:tabLst/>
              <a:defRPr/>
            </a:pPr>
            <a:endParaRPr kumimoji="1" lang="en-US" altLang="ja-JP"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国土交通大臣又は都道府県知事</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は、河川管理者からの通報に基づき、</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レベル５氾濫発生情報を関係機関へ通知・周知</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（気象庁が発表するレベル５大雨特別警報の発表判断にも活用</a:t>
            </a:r>
            <a:r>
              <a:rPr kumimoji="1" lang="ja-JP" altLang="en-US" sz="15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5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50000"/>
              </a:lnSpc>
              <a:spcBef>
                <a:spcPct val="0"/>
              </a:spcBef>
              <a:spcAft>
                <a:spcPct val="0"/>
              </a:spcAft>
              <a:buClrTx/>
              <a:buSzTx/>
              <a:buFontTx/>
              <a:buNone/>
              <a:tabLst/>
              <a:defRPr/>
            </a:pPr>
            <a:endParaRPr kumimoji="1" lang="en-US" altLang="ja-JP"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③</a:t>
            </a:r>
            <a:r>
              <a:rPr kumimoji="1" lang="ja-JP" altLang="en-US" sz="1500" b="1" i="0" u="none"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市町村長</a:t>
            </a:r>
            <a:r>
              <a:rPr kumimoji="1" lang="ja-JP" altLang="en-US" sz="15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は、国土交通大臣又は都道府県知事からの「レベル５氾濫発生情報」の通知を踏まえ、</a:t>
            </a:r>
            <a:r>
              <a:rPr kumimoji="1" lang="ja-JP" altLang="en-US" sz="1500"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対象地域の住民に対して緊急安全確保の発令を判断</a:t>
            </a:r>
            <a:endParaRPr kumimoji="1" lang="en-US" altLang="ja-JP" sz="1500" b="1" i="0" u="sng" strike="noStrike" kern="1200" cap="none" spc="0" normalizeH="0" baseline="0" noProof="0">
              <a:ln>
                <a:noFill/>
              </a:ln>
              <a:solidFill>
                <a:srgbClr val="C00000"/>
              </a:solidFill>
              <a:effectLst/>
              <a:uLnTx/>
              <a:uFillTx/>
              <a:latin typeface="Meiryo UI"/>
              <a:ea typeface="Meiryo UI"/>
              <a:cs typeface="+mn-cs"/>
            </a:endParaRPr>
          </a:p>
        </p:txBody>
      </p:sp>
      <p:sp>
        <p:nvSpPr>
          <p:cNvPr id="83" name="四角形: 角を丸くする 82">
            <a:extLst>
              <a:ext uri="{FF2B5EF4-FFF2-40B4-BE49-F238E27FC236}">
                <a16:creationId xmlns:a16="http://schemas.microsoft.com/office/drawing/2014/main" id="{028BD31F-FD08-C3BE-978A-558BBCE4D8AD}"/>
              </a:ext>
            </a:extLst>
          </p:cNvPr>
          <p:cNvSpPr/>
          <p:nvPr/>
        </p:nvSpPr>
        <p:spPr bwMode="auto">
          <a:xfrm>
            <a:off x="7425486" y="4212933"/>
            <a:ext cx="1535414" cy="1210025"/>
          </a:xfrm>
          <a:prstGeom prst="roundRect">
            <a:avLst>
              <a:gd name="adj" fmla="val 12840"/>
            </a:avLst>
          </a:prstGeom>
          <a:solidFill>
            <a:srgbClr val="FF9999"/>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4" name="正方形/長方形 83">
            <a:extLst>
              <a:ext uri="{FF2B5EF4-FFF2-40B4-BE49-F238E27FC236}">
                <a16:creationId xmlns:a16="http://schemas.microsoft.com/office/drawing/2014/main" id="{DAEBD162-1CF1-FD81-BA55-A2D79562A8E0}"/>
              </a:ext>
            </a:extLst>
          </p:cNvPr>
          <p:cNvSpPr/>
          <p:nvPr/>
        </p:nvSpPr>
        <p:spPr>
          <a:xfrm>
            <a:off x="7507801" y="4368143"/>
            <a:ext cx="1368375" cy="813046"/>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レベル５</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大雨特別警報</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氾濫発生情報</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5" name="テキスト ボックス 84">
            <a:extLst>
              <a:ext uri="{FF2B5EF4-FFF2-40B4-BE49-F238E27FC236}">
                <a16:creationId xmlns:a16="http://schemas.microsoft.com/office/drawing/2014/main" id="{C8E8867A-1004-13E6-934D-B5452F0E912A}"/>
              </a:ext>
            </a:extLst>
          </p:cNvPr>
          <p:cNvSpPr txBox="1"/>
          <p:nvPr/>
        </p:nvSpPr>
        <p:spPr>
          <a:xfrm>
            <a:off x="7259614" y="5085227"/>
            <a:ext cx="1702675" cy="394060"/>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一般に周知</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pSp>
        <p:nvGrpSpPr>
          <p:cNvPr id="23" name="グループ化 22">
            <a:extLst>
              <a:ext uri="{FF2B5EF4-FFF2-40B4-BE49-F238E27FC236}">
                <a16:creationId xmlns:a16="http://schemas.microsoft.com/office/drawing/2014/main" id="{FA4F2320-59DB-1E87-31E1-08BD7DF5DE4B}"/>
              </a:ext>
            </a:extLst>
          </p:cNvPr>
          <p:cNvGrpSpPr/>
          <p:nvPr/>
        </p:nvGrpSpPr>
        <p:grpSpPr>
          <a:xfrm>
            <a:off x="7152365" y="2771489"/>
            <a:ext cx="2018610" cy="1090428"/>
            <a:chOff x="9576174" y="-17865"/>
            <a:chExt cx="2018610" cy="1090428"/>
          </a:xfrm>
        </p:grpSpPr>
        <p:sp>
          <p:nvSpPr>
            <p:cNvPr id="75" name="四角形: 角を丸くする 74">
              <a:extLst>
                <a:ext uri="{FF2B5EF4-FFF2-40B4-BE49-F238E27FC236}">
                  <a16:creationId xmlns:a16="http://schemas.microsoft.com/office/drawing/2014/main" id="{851784DD-A200-8394-9A44-6681D6618D68}"/>
                </a:ext>
              </a:extLst>
            </p:cNvPr>
            <p:cNvSpPr/>
            <p:nvPr/>
          </p:nvSpPr>
          <p:spPr bwMode="auto">
            <a:xfrm>
              <a:off x="9832291" y="201144"/>
              <a:ext cx="1552417" cy="871419"/>
            </a:xfrm>
            <a:prstGeom prst="roundRect">
              <a:avLst>
                <a:gd name="adj" fmla="val 17392"/>
              </a:avLst>
            </a:prstGeom>
            <a:solidFill>
              <a:srgbClr val="92D050"/>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6" name="テキスト ボックス 75">
              <a:extLst>
                <a:ext uri="{FF2B5EF4-FFF2-40B4-BE49-F238E27FC236}">
                  <a16:creationId xmlns:a16="http://schemas.microsoft.com/office/drawing/2014/main" id="{A09E273F-6BD3-76CE-E654-9C0DC2BEC7A8}"/>
                </a:ext>
              </a:extLst>
            </p:cNvPr>
            <p:cNvSpPr txBox="1"/>
            <p:nvPr/>
          </p:nvSpPr>
          <p:spPr>
            <a:xfrm>
              <a:off x="9576174" y="210145"/>
              <a:ext cx="2018610" cy="543333"/>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対象地域の住民</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7" name="正方形/長方形 76">
              <a:extLst>
                <a:ext uri="{FF2B5EF4-FFF2-40B4-BE49-F238E27FC236}">
                  <a16:creationId xmlns:a16="http://schemas.microsoft.com/office/drawing/2014/main" id="{4D07DFA5-EFC3-FABC-6D3A-FDB565E5E6EC}"/>
                </a:ext>
              </a:extLst>
            </p:cNvPr>
            <p:cNvSpPr/>
            <p:nvPr/>
          </p:nvSpPr>
          <p:spPr>
            <a:xfrm>
              <a:off x="9924311" y="614655"/>
              <a:ext cx="1368375" cy="385819"/>
            </a:xfrm>
            <a:prstGeom prst="rect">
              <a:avLst/>
            </a:prstGeom>
            <a:solidFill>
              <a:schemeClr val="tx1"/>
            </a:solidFill>
            <a:ln w="38100">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3" name="フローチャート: 代替処理 12">
              <a:extLst>
                <a:ext uri="{FF2B5EF4-FFF2-40B4-BE49-F238E27FC236}">
                  <a16:creationId xmlns:a16="http://schemas.microsoft.com/office/drawing/2014/main" id="{78611E81-37D3-461A-5062-F377049BCC24}"/>
                </a:ext>
              </a:extLst>
            </p:cNvPr>
            <p:cNvSpPr/>
            <p:nvPr/>
          </p:nvSpPr>
          <p:spPr>
            <a:xfrm>
              <a:off x="9838279" y="-17865"/>
              <a:ext cx="1079803" cy="354453"/>
            </a:xfrm>
            <a:prstGeom prst="flowChartAlternateProcess">
              <a:avLst/>
            </a:prstGeom>
            <a:solidFill>
              <a:schemeClr val="bg1"/>
            </a:solidFill>
            <a:ln>
              <a:solidFill>
                <a:srgbClr val="00660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6600"/>
                  </a:solidFill>
                  <a:effectLst/>
                  <a:uLnTx/>
                  <a:uFillTx/>
                  <a:latin typeface="Arial"/>
                  <a:ea typeface="ＭＳ Ｐゴシック"/>
                  <a:cs typeface="+mn-cs"/>
                </a:rPr>
                <a:t>市町村長</a:t>
              </a:r>
            </a:p>
          </p:txBody>
        </p:sp>
      </p:grpSp>
      <p:sp>
        <p:nvSpPr>
          <p:cNvPr id="94" name="フローチャート: 代替処理 93">
            <a:extLst>
              <a:ext uri="{FF2B5EF4-FFF2-40B4-BE49-F238E27FC236}">
                <a16:creationId xmlns:a16="http://schemas.microsoft.com/office/drawing/2014/main" id="{693D3326-6136-28A2-9089-67572D44776A}"/>
              </a:ext>
            </a:extLst>
          </p:cNvPr>
          <p:cNvSpPr/>
          <p:nvPr/>
        </p:nvSpPr>
        <p:spPr>
          <a:xfrm>
            <a:off x="7439879" y="3954442"/>
            <a:ext cx="1079803" cy="354453"/>
          </a:xfrm>
          <a:prstGeom prst="flowChartAlternateProcess">
            <a:avLst/>
          </a:prstGeom>
          <a:solidFill>
            <a:schemeClr val="bg1"/>
          </a:solidFill>
          <a:ln>
            <a:solidFill>
              <a:srgbClr val="FF66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66FF"/>
                </a:solidFill>
                <a:effectLst/>
                <a:uLnTx/>
                <a:uFillTx/>
                <a:latin typeface="Arial"/>
                <a:ea typeface="ＭＳ Ｐゴシック"/>
                <a:cs typeface="+mn-cs"/>
              </a:rPr>
              <a:t>報道機関</a:t>
            </a:r>
          </a:p>
        </p:txBody>
      </p:sp>
      <p:sp>
        <p:nvSpPr>
          <p:cNvPr id="103" name="四角形: 角を丸くする 102">
            <a:extLst>
              <a:ext uri="{FF2B5EF4-FFF2-40B4-BE49-F238E27FC236}">
                <a16:creationId xmlns:a16="http://schemas.microsoft.com/office/drawing/2014/main" id="{F805239A-6188-87A2-DDE9-48FE10F4B863}"/>
              </a:ext>
            </a:extLst>
          </p:cNvPr>
          <p:cNvSpPr/>
          <p:nvPr/>
        </p:nvSpPr>
        <p:spPr>
          <a:xfrm>
            <a:off x="50062" y="6085414"/>
            <a:ext cx="574591" cy="354453"/>
          </a:xfrm>
          <a:prstGeom prst="roundRect">
            <a:avLst>
              <a:gd name="adj" fmla="val 5000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26" name="テキスト ボックス 25">
            <a:extLst>
              <a:ext uri="{FF2B5EF4-FFF2-40B4-BE49-F238E27FC236}">
                <a16:creationId xmlns:a16="http://schemas.microsoft.com/office/drawing/2014/main" id="{D0C46134-F92C-0FB0-C265-5DB85A583B76}"/>
              </a:ext>
            </a:extLst>
          </p:cNvPr>
          <p:cNvSpPr txBox="1"/>
          <p:nvPr/>
        </p:nvSpPr>
        <p:spPr>
          <a:xfrm>
            <a:off x="6663378" y="5473005"/>
            <a:ext cx="2502326" cy="1384995"/>
          </a:xfrm>
          <a:prstGeom prst="rect">
            <a:avLst/>
          </a:prstGeom>
          <a:noFill/>
        </p:spPr>
        <p:txBody>
          <a:bodyPr wrap="square">
            <a:spAutoFit/>
          </a:bodyPr>
          <a:lstStyle/>
          <a:p>
            <a:pPr marL="269875" marR="0" lvl="0" indent="-269875"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洪水予報河川・水位周知河川以外は、レベル５氾濫発生情報のみ発表とし、発表対象とする河川は水防計画で定める。</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69875" marR="0" lvl="0" indent="-2698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rPr>
              <a:t>　　</a:t>
            </a:r>
            <a:r>
              <a:rPr lang="ja-JP" altLang="en-US" sz="1200">
                <a:solidFill>
                  <a:prstClr val="black"/>
                </a:solidFill>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水位周知河川では、レベル４氾濫危険情報以外の運用が無い河川もある。</a:t>
            </a:r>
          </a:p>
        </p:txBody>
      </p:sp>
      <p:sp>
        <p:nvSpPr>
          <p:cNvPr id="93" name="吹き出し: 四角形 92">
            <a:extLst>
              <a:ext uri="{FF2B5EF4-FFF2-40B4-BE49-F238E27FC236}">
                <a16:creationId xmlns:a16="http://schemas.microsoft.com/office/drawing/2014/main" id="{01F5E95F-2916-99A3-169F-F4E8E39AEC29}"/>
              </a:ext>
            </a:extLst>
          </p:cNvPr>
          <p:cNvSpPr/>
          <p:nvPr/>
        </p:nvSpPr>
        <p:spPr>
          <a:xfrm>
            <a:off x="5155226" y="3354386"/>
            <a:ext cx="1613880" cy="599135"/>
          </a:xfrm>
          <a:prstGeom prst="wedgeRectCallout">
            <a:avLst>
              <a:gd name="adj1" fmla="val -27221"/>
              <a:gd name="adj2" fmla="val 12796"/>
            </a:avLst>
          </a:prstGeom>
          <a:solidFill>
            <a:schemeClr val="bg1"/>
          </a:solidFill>
          <a:ln>
            <a:noFill/>
          </a:ln>
        </p:spPr>
        <p:style>
          <a:lnRef idx="2">
            <a:schemeClr val="dk1"/>
          </a:lnRef>
          <a:fillRef idx="1">
            <a:schemeClr val="lt1"/>
          </a:fillRef>
          <a:effectRef idx="0">
            <a:schemeClr val="dk1"/>
          </a:effectRef>
          <a:fontRef idx="minor">
            <a:schemeClr val="dk1"/>
          </a:fontRef>
        </p:style>
        <p:txBody>
          <a:bodyPr vert="horz"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通知・周知</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（緊急安全確保の</a:t>
            </a:r>
            <a:endParaRPr kumimoji="1" lang="en-US" altLang="ja-JP" sz="105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判断に資する情報）</a:t>
            </a:r>
            <a:endParaRPr kumimoji="1" lang="en-US" altLang="ja-JP" sz="105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9" name="矢印: 右 28">
            <a:extLst>
              <a:ext uri="{FF2B5EF4-FFF2-40B4-BE49-F238E27FC236}">
                <a16:creationId xmlns:a16="http://schemas.microsoft.com/office/drawing/2014/main" id="{CCB4657C-CBC8-F4E6-990A-5F32324D89E4}"/>
              </a:ext>
            </a:extLst>
          </p:cNvPr>
          <p:cNvSpPr/>
          <p:nvPr/>
        </p:nvSpPr>
        <p:spPr>
          <a:xfrm>
            <a:off x="5269183" y="4075321"/>
            <a:ext cx="2018610" cy="879767"/>
          </a:xfrm>
          <a:prstGeom prst="rightArrow">
            <a:avLst>
              <a:gd name="adj1" fmla="val 68647"/>
              <a:gd name="adj2" fmla="val 36653"/>
            </a:avLst>
          </a:prstGeom>
          <a:noFill/>
          <a:ln w="2540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2" name="楕円 41">
            <a:extLst>
              <a:ext uri="{FF2B5EF4-FFF2-40B4-BE49-F238E27FC236}">
                <a16:creationId xmlns:a16="http://schemas.microsoft.com/office/drawing/2014/main" id="{49930842-CEBE-B2F2-3BB5-47C07035E6DE}"/>
              </a:ext>
            </a:extLst>
          </p:cNvPr>
          <p:cNvSpPr/>
          <p:nvPr/>
        </p:nvSpPr>
        <p:spPr>
          <a:xfrm>
            <a:off x="8576115" y="2782760"/>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３</a:t>
            </a:r>
          </a:p>
        </p:txBody>
      </p:sp>
      <p:sp>
        <p:nvSpPr>
          <p:cNvPr id="44" name="テキスト ボックス 43">
            <a:extLst>
              <a:ext uri="{FF2B5EF4-FFF2-40B4-BE49-F238E27FC236}">
                <a16:creationId xmlns:a16="http://schemas.microsoft.com/office/drawing/2014/main" id="{2E4B3714-3255-6D87-1B9B-27876B834B74}"/>
              </a:ext>
            </a:extLst>
          </p:cNvPr>
          <p:cNvSpPr txBox="1"/>
          <p:nvPr/>
        </p:nvSpPr>
        <p:spPr>
          <a:xfrm>
            <a:off x="6730379" y="922362"/>
            <a:ext cx="2368324" cy="223459"/>
          </a:xfrm>
          <a:prstGeom prst="rect">
            <a:avLst/>
          </a:prstGeom>
          <a:noFill/>
        </p:spPr>
        <p:txBody>
          <a:bodyPr wrap="square" rtlCol="0">
            <a:spAutoFit/>
          </a:bodyPr>
          <a:lstStyle>
            <a:defPPr>
              <a:defRPr lang="ja-JP"/>
            </a:defPPr>
            <a:lvl1pPr defTabSz="844083">
              <a:defRPr sz="923" kern="0">
                <a:solidFill>
                  <a:srgbClr val="0070C0"/>
                </a:solidFill>
                <a:latin typeface="Meiryo UI" panose="020B0604030504040204" pitchFamily="50" charset="-128"/>
                <a:ea typeface="Meiryo UI" panose="020B0604030504040204" pitchFamily="50" charset="-128"/>
              </a:defRPr>
            </a:lvl1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25</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45" name="テキスト ボックス 44">
            <a:extLst>
              <a:ext uri="{FF2B5EF4-FFF2-40B4-BE49-F238E27FC236}">
                <a16:creationId xmlns:a16="http://schemas.microsoft.com/office/drawing/2014/main" id="{5AA4106B-D8FC-8B5E-58F0-2760418A53C7}"/>
              </a:ext>
            </a:extLst>
          </p:cNvPr>
          <p:cNvSpPr txBox="1"/>
          <p:nvPr/>
        </p:nvSpPr>
        <p:spPr>
          <a:xfrm>
            <a:off x="6900334" y="1433070"/>
            <a:ext cx="2191088" cy="223459"/>
          </a:xfrm>
          <a:prstGeom prst="rect">
            <a:avLst/>
          </a:prstGeom>
          <a:noFill/>
        </p:spPr>
        <p:txBody>
          <a:bodyPr wrap="square" rtlCol="0">
            <a:spAutoFit/>
          </a:bodyPr>
          <a:lstStyle/>
          <a:p>
            <a:pPr marL="0" marR="0" lvl="0" indent="0" algn="r"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条の４、新第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21" name="矢印: 右 20">
            <a:extLst>
              <a:ext uri="{FF2B5EF4-FFF2-40B4-BE49-F238E27FC236}">
                <a16:creationId xmlns:a16="http://schemas.microsoft.com/office/drawing/2014/main" id="{72E18365-28B9-CFDF-8D6E-7C378D312832}"/>
              </a:ext>
            </a:extLst>
          </p:cNvPr>
          <p:cNvSpPr/>
          <p:nvPr/>
        </p:nvSpPr>
        <p:spPr>
          <a:xfrm>
            <a:off x="2968723" y="3219829"/>
            <a:ext cx="4270141" cy="879767"/>
          </a:xfrm>
          <a:prstGeom prst="rightArrow">
            <a:avLst>
              <a:gd name="adj1" fmla="val 68707"/>
              <a:gd name="adj2" fmla="val 44281"/>
            </a:avLst>
          </a:prstGeom>
          <a:noFill/>
          <a:ln w="3810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6" name="楕円 35">
            <a:extLst>
              <a:ext uri="{FF2B5EF4-FFF2-40B4-BE49-F238E27FC236}">
                <a16:creationId xmlns:a16="http://schemas.microsoft.com/office/drawing/2014/main" id="{CA8A328C-F62F-3BD3-ED10-EEC6DB291CDD}"/>
              </a:ext>
            </a:extLst>
          </p:cNvPr>
          <p:cNvSpPr/>
          <p:nvPr/>
        </p:nvSpPr>
        <p:spPr>
          <a:xfrm>
            <a:off x="6500666" y="3225752"/>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２</a:t>
            </a:r>
          </a:p>
        </p:txBody>
      </p:sp>
      <p:sp>
        <p:nvSpPr>
          <p:cNvPr id="6" name="四角形: 角を丸くする 5">
            <a:extLst>
              <a:ext uri="{FF2B5EF4-FFF2-40B4-BE49-F238E27FC236}">
                <a16:creationId xmlns:a16="http://schemas.microsoft.com/office/drawing/2014/main" id="{A0BC350E-2703-FFBE-BB97-C8481C32CDC0}"/>
              </a:ext>
            </a:extLst>
          </p:cNvPr>
          <p:cNvSpPr/>
          <p:nvPr/>
        </p:nvSpPr>
        <p:spPr>
          <a:xfrm>
            <a:off x="3687780" y="5458181"/>
            <a:ext cx="491324" cy="220676"/>
          </a:xfrm>
          <a:prstGeom prst="roundRect">
            <a:avLst>
              <a:gd name="adj" fmla="val 4757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11" name="四角形: 角を丸くする 10">
            <a:extLst>
              <a:ext uri="{FF2B5EF4-FFF2-40B4-BE49-F238E27FC236}">
                <a16:creationId xmlns:a16="http://schemas.microsoft.com/office/drawing/2014/main" id="{6BB8EBE8-5CB2-C6E6-4561-44F1B8633630}"/>
              </a:ext>
            </a:extLst>
          </p:cNvPr>
          <p:cNvSpPr/>
          <p:nvPr/>
        </p:nvSpPr>
        <p:spPr>
          <a:xfrm>
            <a:off x="3674289" y="4976613"/>
            <a:ext cx="491324" cy="220676"/>
          </a:xfrm>
          <a:prstGeom prst="roundRect">
            <a:avLst>
              <a:gd name="adj" fmla="val 4757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14" name="四角形: 角を丸くする 13">
            <a:extLst>
              <a:ext uri="{FF2B5EF4-FFF2-40B4-BE49-F238E27FC236}">
                <a16:creationId xmlns:a16="http://schemas.microsoft.com/office/drawing/2014/main" id="{BB0AF819-BA78-0224-AAEC-25CE1AB265E4}"/>
              </a:ext>
            </a:extLst>
          </p:cNvPr>
          <p:cNvSpPr/>
          <p:nvPr/>
        </p:nvSpPr>
        <p:spPr>
          <a:xfrm>
            <a:off x="3680827" y="5933086"/>
            <a:ext cx="491324" cy="220676"/>
          </a:xfrm>
          <a:prstGeom prst="roundRect">
            <a:avLst>
              <a:gd name="adj" fmla="val 4757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15" name="楕円 14">
            <a:extLst>
              <a:ext uri="{FF2B5EF4-FFF2-40B4-BE49-F238E27FC236}">
                <a16:creationId xmlns:a16="http://schemas.microsoft.com/office/drawing/2014/main" id="{7048F450-D372-EF57-27FC-360CA96B1CA2}"/>
              </a:ext>
            </a:extLst>
          </p:cNvPr>
          <p:cNvSpPr/>
          <p:nvPr/>
        </p:nvSpPr>
        <p:spPr>
          <a:xfrm>
            <a:off x="5169855" y="4954571"/>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6" name="楕円 15">
            <a:extLst>
              <a:ext uri="{FF2B5EF4-FFF2-40B4-BE49-F238E27FC236}">
                <a16:creationId xmlns:a16="http://schemas.microsoft.com/office/drawing/2014/main" id="{87AFBDF0-FA88-6F3E-AB7A-C05A73A2F069}"/>
              </a:ext>
            </a:extLst>
          </p:cNvPr>
          <p:cNvSpPr/>
          <p:nvPr/>
        </p:nvSpPr>
        <p:spPr>
          <a:xfrm>
            <a:off x="5175954" y="5450783"/>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0" name="楕円 19">
            <a:extLst>
              <a:ext uri="{FF2B5EF4-FFF2-40B4-BE49-F238E27FC236}">
                <a16:creationId xmlns:a16="http://schemas.microsoft.com/office/drawing/2014/main" id="{8CC23D6B-7792-7C45-FFC0-200D42474BB9}"/>
              </a:ext>
            </a:extLst>
          </p:cNvPr>
          <p:cNvSpPr/>
          <p:nvPr/>
        </p:nvSpPr>
        <p:spPr>
          <a:xfrm>
            <a:off x="5168635" y="5940906"/>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4" name="四角形: 角を丸くする 23">
            <a:extLst>
              <a:ext uri="{FF2B5EF4-FFF2-40B4-BE49-F238E27FC236}">
                <a16:creationId xmlns:a16="http://schemas.microsoft.com/office/drawing/2014/main" id="{9848A99A-AAFE-34FF-98A4-25F8DE74E9DC}"/>
              </a:ext>
            </a:extLst>
          </p:cNvPr>
          <p:cNvSpPr/>
          <p:nvPr/>
        </p:nvSpPr>
        <p:spPr>
          <a:xfrm>
            <a:off x="3479683" y="3217010"/>
            <a:ext cx="574591" cy="354453"/>
          </a:xfrm>
          <a:prstGeom prst="roundRect">
            <a:avLst>
              <a:gd name="adj" fmla="val 50000"/>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62" name="矢印: 右 61">
            <a:extLst>
              <a:ext uri="{FF2B5EF4-FFF2-40B4-BE49-F238E27FC236}">
                <a16:creationId xmlns:a16="http://schemas.microsoft.com/office/drawing/2014/main" id="{73BFD9F5-FAEC-03EF-2E13-2F1947DDB87D}"/>
              </a:ext>
            </a:extLst>
          </p:cNvPr>
          <p:cNvSpPr/>
          <p:nvPr/>
        </p:nvSpPr>
        <p:spPr>
          <a:xfrm>
            <a:off x="1980124" y="3237265"/>
            <a:ext cx="1421600" cy="842818"/>
          </a:xfrm>
          <a:prstGeom prst="rightArrow">
            <a:avLst>
              <a:gd name="adj1" fmla="val 73326"/>
              <a:gd name="adj2" fmla="val 34692"/>
            </a:avLst>
          </a:prstGeom>
          <a:ln>
            <a:solidFill>
              <a:srgbClr val="FF28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通報</a:t>
            </a:r>
          </a:p>
        </p:txBody>
      </p:sp>
      <p:sp>
        <p:nvSpPr>
          <p:cNvPr id="35" name="楕円 34">
            <a:extLst>
              <a:ext uri="{FF2B5EF4-FFF2-40B4-BE49-F238E27FC236}">
                <a16:creationId xmlns:a16="http://schemas.microsoft.com/office/drawing/2014/main" id="{5B5418A1-325A-3074-9B05-C8F0B5620EB8}"/>
              </a:ext>
            </a:extLst>
          </p:cNvPr>
          <p:cNvSpPr/>
          <p:nvPr/>
        </p:nvSpPr>
        <p:spPr>
          <a:xfrm>
            <a:off x="2480997" y="3177188"/>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１</a:t>
            </a:r>
          </a:p>
        </p:txBody>
      </p:sp>
      <p:sp>
        <p:nvSpPr>
          <p:cNvPr id="22" name="矢印: 折線 21">
            <a:extLst>
              <a:ext uri="{FF2B5EF4-FFF2-40B4-BE49-F238E27FC236}">
                <a16:creationId xmlns:a16="http://schemas.microsoft.com/office/drawing/2014/main" id="{5C12815D-7C43-695C-3ED6-D13732991E25}"/>
              </a:ext>
            </a:extLst>
          </p:cNvPr>
          <p:cNvSpPr/>
          <p:nvPr/>
        </p:nvSpPr>
        <p:spPr>
          <a:xfrm flipV="1">
            <a:off x="4400871" y="3953520"/>
            <a:ext cx="876557" cy="777395"/>
          </a:xfrm>
          <a:prstGeom prst="bentArrow">
            <a:avLst>
              <a:gd name="adj1" fmla="val 35988"/>
              <a:gd name="adj2" fmla="val 34877"/>
              <a:gd name="adj3" fmla="val 35586"/>
              <a:gd name="adj4" fmla="val 26559"/>
            </a:avLst>
          </a:prstGeom>
          <a:solidFill>
            <a:schemeClr val="lt1"/>
          </a:solidFill>
          <a:ln>
            <a:solidFill>
              <a:srgbClr val="FF28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endParaRPr>
          </a:p>
        </p:txBody>
      </p:sp>
      <p:sp>
        <p:nvSpPr>
          <p:cNvPr id="27" name="テキスト ボックス 26">
            <a:extLst>
              <a:ext uri="{FF2B5EF4-FFF2-40B4-BE49-F238E27FC236}">
                <a16:creationId xmlns:a16="http://schemas.microsoft.com/office/drawing/2014/main" id="{3E367157-700F-2E4B-2B4F-402D5F257A74}"/>
              </a:ext>
            </a:extLst>
          </p:cNvPr>
          <p:cNvSpPr txBox="1"/>
          <p:nvPr/>
        </p:nvSpPr>
        <p:spPr>
          <a:xfrm>
            <a:off x="4429019" y="4290830"/>
            <a:ext cx="715827" cy="338554"/>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a:t>
            </a:r>
            <a:endParaRPr kumimoji="1" lang="ja-JP" altLang="en-US" sz="16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43" name="楕円 42">
            <a:extLst>
              <a:ext uri="{FF2B5EF4-FFF2-40B4-BE49-F238E27FC236}">
                <a16:creationId xmlns:a16="http://schemas.microsoft.com/office/drawing/2014/main" id="{283BFF59-A4A8-33C8-919E-89B134B6FDB2}"/>
              </a:ext>
            </a:extLst>
          </p:cNvPr>
          <p:cNvSpPr/>
          <p:nvPr/>
        </p:nvSpPr>
        <p:spPr>
          <a:xfrm>
            <a:off x="4134266" y="4009238"/>
            <a:ext cx="336967" cy="3369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rPr>
              <a:t>２</a:t>
            </a:r>
          </a:p>
        </p:txBody>
      </p:sp>
      <p:sp>
        <p:nvSpPr>
          <p:cNvPr id="69" name="吹き出し: 四角形 68">
            <a:extLst>
              <a:ext uri="{FF2B5EF4-FFF2-40B4-BE49-F238E27FC236}">
                <a16:creationId xmlns:a16="http://schemas.microsoft.com/office/drawing/2014/main" id="{C09DC4FD-B229-189F-3D40-F83A78842C33}"/>
              </a:ext>
            </a:extLst>
          </p:cNvPr>
          <p:cNvSpPr/>
          <p:nvPr/>
        </p:nvSpPr>
        <p:spPr>
          <a:xfrm>
            <a:off x="2940984" y="4192489"/>
            <a:ext cx="1115831" cy="554801"/>
          </a:xfrm>
          <a:prstGeom prst="wedgeRectCallout">
            <a:avLst>
              <a:gd name="adj1" fmla="val 88431"/>
              <a:gd name="adj2" fmla="val 3442"/>
            </a:avLst>
          </a:prstGeom>
          <a:ln>
            <a:solidFill>
              <a:srgbClr val="FF2800"/>
            </a:solidFill>
            <a:prstDash val="sysDash"/>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レベル５大雨特別警報発表の判断に活用</a:t>
            </a:r>
            <a:endPar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8" name="吹き出し: 四角形 27">
            <a:extLst>
              <a:ext uri="{FF2B5EF4-FFF2-40B4-BE49-F238E27FC236}">
                <a16:creationId xmlns:a16="http://schemas.microsoft.com/office/drawing/2014/main" id="{1367CDAB-9182-C2A1-F0A0-0EAB560397D7}"/>
              </a:ext>
            </a:extLst>
          </p:cNvPr>
          <p:cNvSpPr/>
          <p:nvPr/>
        </p:nvSpPr>
        <p:spPr>
          <a:xfrm>
            <a:off x="6537123" y="4196229"/>
            <a:ext cx="674017" cy="599135"/>
          </a:xfrm>
          <a:prstGeom prst="wedgeRectCallout">
            <a:avLst>
              <a:gd name="adj1" fmla="val -27221"/>
              <a:gd name="adj2" fmla="val 12796"/>
            </a:avLst>
          </a:prstGeom>
          <a:noFill/>
          <a:ln>
            <a:noFill/>
          </a:ln>
        </p:spPr>
        <p:style>
          <a:lnRef idx="2">
            <a:schemeClr val="dk1"/>
          </a:lnRef>
          <a:fillRef idx="1">
            <a:schemeClr val="lt1"/>
          </a:fillRef>
          <a:effectRef idx="0">
            <a:schemeClr val="dk1"/>
          </a:effectRef>
          <a:fontRef idx="minor">
            <a:schemeClr val="dk1"/>
          </a:fontRef>
        </p:style>
        <p:txBody>
          <a:bodyPr vert="horz"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a:t>
            </a:r>
            <a:endParaRPr kumimoji="1" lang="en-US" altLang="ja-JP"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・周知</a:t>
            </a:r>
            <a:endParaRPr kumimoji="1" lang="en-US" altLang="ja-JP" sz="105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7">
            <a:extLst>
              <a:ext uri="{FF2B5EF4-FFF2-40B4-BE49-F238E27FC236}">
                <a16:creationId xmlns:a16="http://schemas.microsoft.com/office/drawing/2014/main" id="{191E3FE2-D100-E6CB-342F-93370E29B16A}"/>
              </a:ext>
            </a:extLst>
          </p:cNvPr>
          <p:cNvSpPr/>
          <p:nvPr/>
        </p:nvSpPr>
        <p:spPr>
          <a:xfrm>
            <a:off x="144111" y="2455564"/>
            <a:ext cx="4827939" cy="28684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58" name="楕円 57">
            <a:extLst>
              <a:ext uri="{FF2B5EF4-FFF2-40B4-BE49-F238E27FC236}">
                <a16:creationId xmlns:a16="http://schemas.microsoft.com/office/drawing/2014/main" id="{E9BC8033-F6AE-0B82-9D14-FCABA7E55399}"/>
              </a:ext>
            </a:extLst>
          </p:cNvPr>
          <p:cNvSpPr/>
          <p:nvPr/>
        </p:nvSpPr>
        <p:spPr>
          <a:xfrm>
            <a:off x="5135822" y="4148175"/>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Tree>
    <p:extLst>
      <p:ext uri="{BB962C8B-B14F-4D97-AF65-F5344CB8AC3E}">
        <p14:creationId xmlns:p14="http://schemas.microsoft.com/office/powerpoint/2010/main" val="2649403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BF331-C10A-DD7A-F899-16EFB91EF33F}"/>
            </a:ext>
          </a:extLst>
        </p:cNvPr>
        <p:cNvGrpSpPr/>
        <p:nvPr/>
      </p:nvGrpSpPr>
      <p:grpSpPr>
        <a:xfrm>
          <a:off x="0" y="0"/>
          <a:ext cx="0" cy="0"/>
          <a:chOff x="0" y="0"/>
          <a:chExt cx="0" cy="0"/>
        </a:xfrm>
      </p:grpSpPr>
      <p:graphicFrame>
        <p:nvGraphicFramePr>
          <p:cNvPr id="13" name="表 4">
            <a:extLst>
              <a:ext uri="{FF2B5EF4-FFF2-40B4-BE49-F238E27FC236}">
                <a16:creationId xmlns:a16="http://schemas.microsoft.com/office/drawing/2014/main" id="{6B47277F-08A4-1AD0-3960-77865B801A39}"/>
              </a:ext>
            </a:extLst>
          </p:cNvPr>
          <p:cNvGraphicFramePr>
            <a:graphicFrameLocks noGrp="1"/>
          </p:cNvGraphicFramePr>
          <p:nvPr>
            <p:extLst>
              <p:ext uri="{D42A27DB-BD31-4B8C-83A1-F6EECF244321}">
                <p14:modId xmlns:p14="http://schemas.microsoft.com/office/powerpoint/2010/main" val="737246247"/>
              </p:ext>
            </p:extLst>
          </p:nvPr>
        </p:nvGraphicFramePr>
        <p:xfrm>
          <a:off x="2676606" y="2692029"/>
          <a:ext cx="4044797" cy="3985680"/>
        </p:xfrm>
        <a:graphic>
          <a:graphicData uri="http://schemas.openxmlformats.org/drawingml/2006/table">
            <a:tbl>
              <a:tblPr firstRow="1" bandRow="1">
                <a:tableStyleId>{5C22544A-7EE6-4342-B048-85BDC9FD1C3A}</a:tableStyleId>
              </a:tblPr>
              <a:tblGrid>
                <a:gridCol w="369455">
                  <a:extLst>
                    <a:ext uri="{9D8B030D-6E8A-4147-A177-3AD203B41FA5}">
                      <a16:colId xmlns:a16="http://schemas.microsoft.com/office/drawing/2014/main" val="3510320624"/>
                    </a:ext>
                  </a:extLst>
                </a:gridCol>
                <a:gridCol w="398573">
                  <a:extLst>
                    <a:ext uri="{9D8B030D-6E8A-4147-A177-3AD203B41FA5}">
                      <a16:colId xmlns:a16="http://schemas.microsoft.com/office/drawing/2014/main" val="3345366451"/>
                    </a:ext>
                  </a:extLst>
                </a:gridCol>
                <a:gridCol w="3276769">
                  <a:extLst>
                    <a:ext uri="{9D8B030D-6E8A-4147-A177-3AD203B41FA5}">
                      <a16:colId xmlns:a16="http://schemas.microsoft.com/office/drawing/2014/main" val="292480099"/>
                    </a:ext>
                  </a:extLst>
                </a:gridCol>
              </a:tblGrid>
              <a:tr h="352110">
                <a:tc gridSpan="2">
                  <a:txBody>
                    <a:bodyPr/>
                    <a:lstStyle/>
                    <a:p>
                      <a:pPr lvl="0" algn="ctr">
                        <a:buNone/>
                      </a:pPr>
                      <a:r>
                        <a:rPr kumimoji="1" lang="ja-JP" altLang="en-US" sz="1300" b="1">
                          <a:solidFill>
                            <a:schemeClr val="tx1"/>
                          </a:solidFill>
                        </a:rPr>
                        <a:t>発表単位</a:t>
                      </a:r>
                      <a:endParaRPr kumimoji="1" lang="ja-JP" sz="1300" b="1">
                        <a:solidFill>
                          <a:schemeClr val="tx1"/>
                        </a:solidFill>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300" b="1" spc="-20" baseline="0">
                          <a:solidFill>
                            <a:schemeClr val="tx1"/>
                          </a:solidFill>
                          <a:latin typeface="Meiryo UI"/>
                          <a:ea typeface="Meiryo UI"/>
                        </a:rPr>
                        <a:t>市町村ごと</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extLst>
                  <a:ext uri="{0D108BD9-81ED-4DB2-BD59-A6C34878D82A}">
                    <a16:rowId xmlns:a16="http://schemas.microsoft.com/office/drawing/2014/main" val="3910927428"/>
                  </a:ext>
                </a:extLst>
              </a:tr>
              <a:tr h="1889090">
                <a:tc rowSpan="5">
                  <a:txBody>
                    <a:bodyPr/>
                    <a:lstStyle/>
                    <a:p>
                      <a:pPr algn="ct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情</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報</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名</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称</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en-US" altLang="ja-JP" sz="1300" b="1" spc="-100" baseline="0">
                          <a:latin typeface="Meiryo UI"/>
                          <a:ea typeface="Meiryo UI"/>
                        </a:rPr>
                        <a:t>5</a:t>
                      </a:r>
                    </a:p>
                    <a:p>
                      <a:pPr algn="ct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spc="-20" baseline="0">
                          <a:solidFill>
                            <a:schemeClr val="bg1"/>
                          </a:solidFill>
                          <a:latin typeface="Meiryo UI"/>
                          <a:ea typeface="Meiryo UI"/>
                        </a:rPr>
                        <a:t>レベル５高潮特別警報</a:t>
                      </a:r>
                      <a:endParaRPr kumimoji="1" lang="en-US" altLang="ja-JP" sz="600" b="1" spc="-20" baseline="0">
                        <a:solidFill>
                          <a:schemeClr val="bg1"/>
                        </a:solidFill>
                        <a:latin typeface="Meiryo UI"/>
                        <a:ea typeface="Meiryo UI"/>
                      </a:endParaRPr>
                    </a:p>
                    <a:p>
                      <a:pPr algn="ctr"/>
                      <a:endParaRPr kumimoji="1" lang="en-US" altLang="ja-JP" sz="1400" b="1" spc="-20" baseline="0">
                        <a:solidFill>
                          <a:schemeClr val="bg1"/>
                        </a:solidFill>
                        <a:latin typeface="Meiryo UI"/>
                        <a:ea typeface="Meiryo UI"/>
                      </a:endParaRPr>
                    </a:p>
                    <a:p>
                      <a:pPr algn="ctr"/>
                      <a:r>
                        <a:rPr kumimoji="1" lang="ja-JP" altLang="en-US" sz="1400" b="1" spc="-20" baseline="0">
                          <a:solidFill>
                            <a:schemeClr val="bg1"/>
                          </a:solidFill>
                          <a:latin typeface="Meiryo UI"/>
                          <a:ea typeface="Meiryo UI"/>
                        </a:rPr>
                        <a:t>　</a:t>
                      </a:r>
                      <a:endParaRPr kumimoji="1" lang="en-US" altLang="ja-JP" sz="1400" b="1" spc="-20" baseline="0">
                        <a:solidFill>
                          <a:schemeClr val="bg1"/>
                        </a:solidFill>
                        <a:latin typeface="Meiryo UI"/>
                        <a:ea typeface="Meiryo UI"/>
                      </a:endParaRPr>
                    </a:p>
                    <a:p>
                      <a:pPr algn="ctr"/>
                      <a:r>
                        <a:rPr kumimoji="1" lang="ja-JP" altLang="en-US" sz="1600" b="1" spc="-20" baseline="0">
                          <a:solidFill>
                            <a:schemeClr val="bg1"/>
                          </a:solidFill>
                          <a:latin typeface="Meiryo UI"/>
                          <a:ea typeface="Meiryo UI"/>
                        </a:rPr>
                        <a:t>　　　レベル５高潮氾濫発生情報</a:t>
                      </a:r>
                      <a:endParaRPr kumimoji="1" lang="en-US" altLang="ja-JP" sz="1600" b="1" spc="-20" baseline="0">
                        <a:solidFill>
                          <a:schemeClr val="bg1"/>
                        </a:solidFill>
                        <a:latin typeface="Meiryo UI"/>
                        <a:ea typeface="Meiryo UI"/>
                      </a:endParaRPr>
                    </a:p>
                    <a:p>
                      <a:pPr algn="ctr"/>
                      <a:endParaRPr kumimoji="1" lang="en-US" altLang="ja-JP" sz="13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tx1"/>
                    </a:solidFill>
                  </a:tcPr>
                </a:tc>
                <a:extLst>
                  <a:ext uri="{0D108BD9-81ED-4DB2-BD59-A6C34878D82A}">
                    <a16:rowId xmlns:a16="http://schemas.microsoft.com/office/drawing/2014/main" val="1228832879"/>
                  </a:ext>
                </a:extLst>
              </a:tr>
              <a:tr h="42562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300" b="1" spc="-100" baseline="0">
                          <a:latin typeface="Meiryo UI"/>
                          <a:ea typeface="Meiryo UI"/>
                        </a:rPr>
                        <a:t>4</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i="0" spc="-20" baseline="0">
                          <a:solidFill>
                            <a:schemeClr val="bg1"/>
                          </a:solidFill>
                          <a:latin typeface="Meiryo UI"/>
                          <a:ea typeface="Meiryo UI"/>
                        </a:rPr>
                        <a:t>レベル４高潮危険警報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extLst>
                  <a:ext uri="{0D108BD9-81ED-4DB2-BD59-A6C34878D82A}">
                    <a16:rowId xmlns:a16="http://schemas.microsoft.com/office/drawing/2014/main" val="3627028794"/>
                  </a:ext>
                </a:extLst>
              </a:tr>
              <a:tr h="477220">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３</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a:solidFill>
                            <a:schemeClr val="bg1"/>
                          </a:solidFill>
                          <a:latin typeface="Meiryo UI"/>
                          <a:ea typeface="Meiryo UI"/>
                        </a:rPr>
                        <a:t>レベル</a:t>
                      </a:r>
                      <a:r>
                        <a:rPr kumimoji="1" lang="en-US" altLang="ja-JP" sz="1600" b="1">
                          <a:solidFill>
                            <a:schemeClr val="bg1"/>
                          </a:solidFill>
                          <a:latin typeface="Meiryo UI"/>
                          <a:ea typeface="Meiryo UI"/>
                        </a:rPr>
                        <a:t>3</a:t>
                      </a:r>
                      <a:r>
                        <a:rPr kumimoji="1" lang="ja-JP" altLang="en-US" sz="1600" b="1">
                          <a:solidFill>
                            <a:schemeClr val="bg1"/>
                          </a:solidFill>
                          <a:latin typeface="Meiryo UI"/>
                          <a:ea typeface="Meiryo UI"/>
                        </a:rPr>
                        <a:t>高潮警報</a:t>
                      </a:r>
                      <a:endParaRPr kumimoji="1" lang="ja-JP" altLang="en-US" sz="16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2800"/>
                    </a:solidFill>
                  </a:tcPr>
                </a:tc>
                <a:extLst>
                  <a:ext uri="{0D108BD9-81ED-4DB2-BD59-A6C34878D82A}">
                    <a16:rowId xmlns:a16="http://schemas.microsoft.com/office/drawing/2014/main" val="60432024"/>
                  </a:ext>
                </a:extLst>
              </a:tr>
              <a:tr h="44502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２</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baseline="0">
                          <a:solidFill>
                            <a:schemeClr val="tx1"/>
                          </a:solidFill>
                          <a:effectLst/>
                          <a:latin typeface="Meiryo UI"/>
                          <a:ea typeface="Meiryo UI"/>
                        </a:rPr>
                        <a:t>レベル２高潮注意報</a:t>
                      </a:r>
                      <a:endParaRPr kumimoji="1" lang="ja-JP" altLang="en-US" sz="1600" b="1" spc="-20" baseline="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2E700"/>
                    </a:solidFill>
                  </a:tcPr>
                </a:tc>
                <a:extLst>
                  <a:ext uri="{0D108BD9-81ED-4DB2-BD59-A6C34878D82A}">
                    <a16:rowId xmlns:a16="http://schemas.microsoft.com/office/drawing/2014/main" val="3981092589"/>
                  </a:ext>
                </a:extLst>
              </a:tr>
              <a:tr h="396602">
                <a:tc vMerge="1">
                  <a:txBody>
                    <a:bodyPr/>
                    <a:lstStyle/>
                    <a:p>
                      <a:endParaRPr kumimoji="1" lang="ja-JP" altLang="en-US"/>
                    </a:p>
                  </a:txBody>
                  <a:tcPr/>
                </a:tc>
                <a:tc>
                  <a:txBody>
                    <a:bodyPr/>
                    <a:lstStyle/>
                    <a:p>
                      <a:pPr algn="ctr"/>
                      <a:r>
                        <a:rPr kumimoji="1" lang="en-US" altLang="ja-JP" sz="1300" b="1" spc="-100" baseline="0">
                          <a:latin typeface="Meiryo UI"/>
                          <a:ea typeface="Meiryo UI"/>
                        </a:rPr>
                        <a:t>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spc="-2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03316535"/>
                  </a:ext>
                </a:extLst>
              </a:tr>
            </a:tbl>
          </a:graphicData>
        </a:graphic>
      </p:graphicFrame>
      <p:sp>
        <p:nvSpPr>
          <p:cNvPr id="66" name="四角形: 角を丸くする 65">
            <a:extLst>
              <a:ext uri="{FF2B5EF4-FFF2-40B4-BE49-F238E27FC236}">
                <a16:creationId xmlns:a16="http://schemas.microsoft.com/office/drawing/2014/main" id="{38B06A1F-50DC-470B-C5C8-A987EBFB357E}"/>
              </a:ext>
            </a:extLst>
          </p:cNvPr>
          <p:cNvSpPr/>
          <p:nvPr/>
        </p:nvSpPr>
        <p:spPr bwMode="auto">
          <a:xfrm>
            <a:off x="7362866" y="2707791"/>
            <a:ext cx="1610611" cy="2394975"/>
          </a:xfrm>
          <a:prstGeom prst="roundRect">
            <a:avLst>
              <a:gd name="adj" fmla="val 5404"/>
            </a:avLst>
          </a:prstGeom>
          <a:noFill/>
          <a:ln w="25400" cap="flat"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9" name="スライド番号プレースホルダー 2">
            <a:extLst>
              <a:ext uri="{FF2B5EF4-FFF2-40B4-BE49-F238E27FC236}">
                <a16:creationId xmlns:a16="http://schemas.microsoft.com/office/drawing/2014/main" id="{C11FBEBC-EB5A-8D75-961D-4618CC85D269}"/>
              </a:ext>
            </a:extLst>
          </p:cNvPr>
          <p:cNvSpPr txBox="1">
            <a:spLocks/>
          </p:cNvSpPr>
          <p:nvPr/>
        </p:nvSpPr>
        <p:spPr>
          <a:xfrm>
            <a:off x="6971113" y="6477922"/>
            <a:ext cx="2133600" cy="273050"/>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9" name="グループ化 18">
            <a:extLst>
              <a:ext uri="{FF2B5EF4-FFF2-40B4-BE49-F238E27FC236}">
                <a16:creationId xmlns:a16="http://schemas.microsoft.com/office/drawing/2014/main" id="{F31CE0E2-B2E6-0C57-F3FE-3DC6B535FF6D}"/>
              </a:ext>
            </a:extLst>
          </p:cNvPr>
          <p:cNvGrpSpPr/>
          <p:nvPr/>
        </p:nvGrpSpPr>
        <p:grpSpPr>
          <a:xfrm>
            <a:off x="-12292" y="3068152"/>
            <a:ext cx="1533525" cy="1815856"/>
            <a:chOff x="4981575" y="4619625"/>
            <a:chExt cx="1533525" cy="2184866"/>
          </a:xfrm>
        </p:grpSpPr>
        <p:sp>
          <p:nvSpPr>
            <p:cNvPr id="17" name="爆発: 8 pt 16">
              <a:extLst>
                <a:ext uri="{FF2B5EF4-FFF2-40B4-BE49-F238E27FC236}">
                  <a16:creationId xmlns:a16="http://schemas.microsoft.com/office/drawing/2014/main" id="{0A4F6261-46C3-79D4-B147-2D45502E2A11}"/>
                </a:ext>
              </a:extLst>
            </p:cNvPr>
            <p:cNvSpPr/>
            <p:nvPr/>
          </p:nvSpPr>
          <p:spPr>
            <a:xfrm>
              <a:off x="4981575" y="4619625"/>
              <a:ext cx="1533525" cy="2184866"/>
            </a:xfrm>
            <a:prstGeom prst="irregularSeal1">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8" name="正方形/長方形 17">
              <a:extLst>
                <a:ext uri="{FF2B5EF4-FFF2-40B4-BE49-F238E27FC236}">
                  <a16:creationId xmlns:a16="http://schemas.microsoft.com/office/drawing/2014/main" id="{D39B622D-1644-F908-48B4-AA0A46BE88BA}"/>
                </a:ext>
              </a:extLst>
            </p:cNvPr>
            <p:cNvSpPr/>
            <p:nvPr/>
          </p:nvSpPr>
          <p:spPr>
            <a:xfrm>
              <a:off x="5133975" y="4793569"/>
              <a:ext cx="1247775" cy="16573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rPr>
                <a:t>氾濫の</a:t>
              </a:r>
              <a:endParaRPr kumimoji="1" lang="en-US" altLang="ja-JP" sz="1600" b="1" i="0" u="none" strike="noStrike" kern="1200" cap="none" spc="0" normalizeH="0" baseline="0" noProof="0">
                <a:ln>
                  <a:noFill/>
                </a:ln>
                <a:solidFill>
                  <a:srgbClr val="FFFFFF"/>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rPr>
                <a:t>発生・切迫</a:t>
              </a:r>
            </a:p>
          </p:txBody>
        </p:sp>
      </p:grpSp>
      <p:sp>
        <p:nvSpPr>
          <p:cNvPr id="107" name="四角形: 角を丸くする 106">
            <a:extLst>
              <a:ext uri="{FF2B5EF4-FFF2-40B4-BE49-F238E27FC236}">
                <a16:creationId xmlns:a16="http://schemas.microsoft.com/office/drawing/2014/main" id="{E7945E9F-4EB9-E3A8-56EE-935494C4BE0C}"/>
              </a:ext>
            </a:extLst>
          </p:cNvPr>
          <p:cNvSpPr/>
          <p:nvPr/>
        </p:nvSpPr>
        <p:spPr bwMode="auto">
          <a:xfrm>
            <a:off x="7398390" y="3036007"/>
            <a:ext cx="1552417" cy="879945"/>
          </a:xfrm>
          <a:prstGeom prst="roundRect">
            <a:avLst>
              <a:gd name="adj" fmla="val 17392"/>
            </a:avLst>
          </a:prstGeom>
          <a:solidFill>
            <a:srgbClr val="92D050"/>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08" name="テキスト ボックス 107">
            <a:extLst>
              <a:ext uri="{FF2B5EF4-FFF2-40B4-BE49-F238E27FC236}">
                <a16:creationId xmlns:a16="http://schemas.microsoft.com/office/drawing/2014/main" id="{43A1018B-BFF7-629F-00E6-1DD45DD2361E}"/>
              </a:ext>
            </a:extLst>
          </p:cNvPr>
          <p:cNvSpPr txBox="1"/>
          <p:nvPr/>
        </p:nvSpPr>
        <p:spPr>
          <a:xfrm>
            <a:off x="7137439" y="3453695"/>
            <a:ext cx="2018610" cy="543333"/>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対象地域の住民</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0" name="正方形/長方形 109">
            <a:extLst>
              <a:ext uri="{FF2B5EF4-FFF2-40B4-BE49-F238E27FC236}">
                <a16:creationId xmlns:a16="http://schemas.microsoft.com/office/drawing/2014/main" id="{E7D297FC-6E4F-516D-1431-4EC5FC582F8D}"/>
              </a:ext>
            </a:extLst>
          </p:cNvPr>
          <p:cNvSpPr/>
          <p:nvPr/>
        </p:nvSpPr>
        <p:spPr>
          <a:xfrm>
            <a:off x="7473086" y="3188518"/>
            <a:ext cx="1368375" cy="385819"/>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4" name="テキスト ボックス 113">
            <a:extLst>
              <a:ext uri="{FF2B5EF4-FFF2-40B4-BE49-F238E27FC236}">
                <a16:creationId xmlns:a16="http://schemas.microsoft.com/office/drawing/2014/main" id="{B9CFDD61-B235-CA46-5461-1D689BD5BF19}"/>
              </a:ext>
            </a:extLst>
          </p:cNvPr>
          <p:cNvSpPr txBox="1"/>
          <p:nvPr/>
        </p:nvSpPr>
        <p:spPr>
          <a:xfrm>
            <a:off x="121554" y="2297503"/>
            <a:ext cx="4703834" cy="338554"/>
          </a:xfrm>
          <a:prstGeom prst="rect">
            <a:avLst/>
          </a:prstGeom>
          <a:noFill/>
          <a:ln>
            <a:solidFill>
              <a:srgbClr val="000000"/>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警戒レベル５相当情報の伝達の流れ</a:t>
            </a:r>
            <a:r>
              <a:rPr kumimoji="1" lang="en-US" altLang="ja-JP"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高潮予報海岸</a:t>
            </a:r>
            <a:r>
              <a:rPr kumimoji="1" lang="en-US" altLang="ja-JP"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タイトル 1">
            <a:extLst>
              <a:ext uri="{FF2B5EF4-FFF2-40B4-BE49-F238E27FC236}">
                <a16:creationId xmlns:a16="http://schemas.microsoft.com/office/drawing/2014/main" id="{2E5AB455-453E-6C35-7277-0452A766603E}"/>
              </a:ext>
            </a:extLst>
          </p:cNvPr>
          <p:cNvSpPr txBox="1">
            <a:spLocks/>
          </p:cNvSpPr>
          <p:nvPr/>
        </p:nvSpPr>
        <p:spPr bwMode="auto">
          <a:xfrm>
            <a:off x="0" y="53509"/>
            <a:ext cx="8493760"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dirty="0">
                <a:ln>
                  <a:noFill/>
                </a:ln>
                <a:solidFill>
                  <a:srgbClr val="4087C8"/>
                </a:solidFill>
                <a:effectLst/>
                <a:uLnTx/>
                <a:uFillTx/>
                <a:latin typeface="HGP創英角ｺﾞｼｯｸUB"/>
                <a:ea typeface="HGP創英角ｺﾞｼｯｸUB"/>
                <a:cs typeface="+mj-cs"/>
              </a:rPr>
              <a:t>高潮に係る警戒レベル５相当情報の運用体制の強化（高潮予報海岸）</a:t>
            </a:r>
            <a:endParaRPr kumimoji="1" lang="en-US" altLang="ja-JP" sz="2000" b="0" i="0" u="none" strike="noStrike" kern="0" cap="none" spc="0" normalizeH="0" baseline="0" noProof="0" dirty="0">
              <a:ln>
                <a:noFill/>
              </a:ln>
              <a:solidFill>
                <a:srgbClr val="4087C8"/>
              </a:solidFill>
              <a:effectLst/>
              <a:uLnTx/>
              <a:uFillTx/>
              <a:latin typeface="HGP創英角ｺﾞｼｯｸUB"/>
              <a:ea typeface="HGP創英角ｺﾞｼｯｸUB"/>
              <a:cs typeface="+mj-cs"/>
            </a:endParaRPr>
          </a:p>
        </p:txBody>
      </p:sp>
      <p:sp>
        <p:nvSpPr>
          <p:cNvPr id="113" name="矢印: 右 112">
            <a:extLst>
              <a:ext uri="{FF2B5EF4-FFF2-40B4-BE49-F238E27FC236}">
                <a16:creationId xmlns:a16="http://schemas.microsoft.com/office/drawing/2014/main" id="{A6AF89DE-4C40-652A-6E76-86992BFE7D9A}"/>
              </a:ext>
            </a:extLst>
          </p:cNvPr>
          <p:cNvSpPr/>
          <p:nvPr/>
        </p:nvSpPr>
        <p:spPr>
          <a:xfrm>
            <a:off x="2230529" y="4018081"/>
            <a:ext cx="1144821" cy="499920"/>
          </a:xfrm>
          <a:prstGeom prst="rightArrow">
            <a:avLst>
              <a:gd name="adj1" fmla="val 73326"/>
              <a:gd name="adj2" fmla="val 50000"/>
            </a:avLst>
          </a:prstGeom>
          <a:solidFill>
            <a:schemeClr val="bg1"/>
          </a:solidFill>
          <a:ln>
            <a:solidFill>
              <a:srgbClr val="FF28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9" name="四角形: 角を丸くする 28">
            <a:extLst>
              <a:ext uri="{FF2B5EF4-FFF2-40B4-BE49-F238E27FC236}">
                <a16:creationId xmlns:a16="http://schemas.microsoft.com/office/drawing/2014/main" id="{8A2D6833-E881-7448-93E7-8CC5D54086A3}"/>
              </a:ext>
            </a:extLst>
          </p:cNvPr>
          <p:cNvSpPr/>
          <p:nvPr/>
        </p:nvSpPr>
        <p:spPr bwMode="auto">
          <a:xfrm>
            <a:off x="7398390" y="4140554"/>
            <a:ext cx="1552417" cy="918281"/>
          </a:xfrm>
          <a:prstGeom prst="roundRect">
            <a:avLst>
              <a:gd name="adj" fmla="val 17392"/>
            </a:avLst>
          </a:prstGeom>
          <a:solidFill>
            <a:srgbClr val="FF9999"/>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43C97EEB-B727-D7A9-FA05-440C829CB129}"/>
              </a:ext>
            </a:extLst>
          </p:cNvPr>
          <p:cNvSpPr/>
          <p:nvPr/>
        </p:nvSpPr>
        <p:spPr>
          <a:xfrm>
            <a:off x="7482725" y="4288101"/>
            <a:ext cx="1368375" cy="520885"/>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レベル５</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高潮特別警報</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a:extLst>
              <a:ext uri="{FF2B5EF4-FFF2-40B4-BE49-F238E27FC236}">
                <a16:creationId xmlns:a16="http://schemas.microsoft.com/office/drawing/2014/main" id="{73F79E60-F1FE-0068-0850-195069C9481D}"/>
              </a:ext>
            </a:extLst>
          </p:cNvPr>
          <p:cNvSpPr txBox="1"/>
          <p:nvPr/>
        </p:nvSpPr>
        <p:spPr>
          <a:xfrm>
            <a:off x="7325299" y="4719269"/>
            <a:ext cx="1702675" cy="394060"/>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一般に周知</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256088EA-719F-0C2A-BF01-904C6A709CB2}"/>
              </a:ext>
            </a:extLst>
          </p:cNvPr>
          <p:cNvSpPr txBox="1"/>
          <p:nvPr/>
        </p:nvSpPr>
        <p:spPr>
          <a:xfrm>
            <a:off x="6934698" y="5392482"/>
            <a:ext cx="1702674" cy="1200329"/>
          </a:xfrm>
          <a:prstGeom prst="rect">
            <a:avLst/>
          </a:prstGeom>
          <a:solidFill>
            <a:schemeClr val="bg1"/>
          </a:solidFill>
          <a:ln w="25400">
            <a:solidFill>
              <a:srgbClr val="FF6600"/>
            </a:solidFill>
          </a:ln>
        </p:spPr>
        <p:txBody>
          <a:bodyPr vert="horz" wrap="square" rtlCol="0">
            <a:spAutoFit/>
          </a:bodyPr>
          <a:lstStyle/>
          <a:p>
            <a:pPr marL="0" marR="0" lvl="0" indent="0" algn="ctr" defTabSz="779173"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rPr>
              <a:t>海岸の地形や施設の</a:t>
            </a:r>
            <a:endParaRPr kumimoji="1" lang="en-US" altLang="ja-JP" sz="12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endParaRPr>
          </a:p>
          <a:p>
            <a:pPr marL="0" marR="0" lvl="0" indent="0" algn="ctr" defTabSz="779173"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rPr>
              <a:t>影響を加味した波の打上げ高の影響を含む予測情報に基づき、三者が共同でより精度の高い高潮予警報を実施</a:t>
            </a:r>
            <a:endParaRPr kumimoji="1" lang="en-US" altLang="ja-JP" sz="1200" b="1" i="0" u="none" strike="noStrike" kern="1200" cap="none" spc="0" normalizeH="0" baseline="0" noProof="0">
              <a:ln>
                <a:noFill/>
              </a:ln>
              <a:solidFill>
                <a:srgbClr val="FF6600"/>
              </a:solidFill>
              <a:effectLst/>
              <a:uLnTx/>
              <a:uFillTx/>
              <a:latin typeface="Meiryo UI" panose="020B0604030504040204" pitchFamily="50" charset="-128"/>
              <a:ea typeface="Meiryo UI" panose="020B0604030504040204" pitchFamily="50" charset="-128"/>
              <a:cs typeface="+mn-cs"/>
            </a:endParaRPr>
          </a:p>
        </p:txBody>
      </p:sp>
      <p:sp>
        <p:nvSpPr>
          <p:cNvPr id="49" name="フローチャート: 代替処理 48">
            <a:extLst>
              <a:ext uri="{FF2B5EF4-FFF2-40B4-BE49-F238E27FC236}">
                <a16:creationId xmlns:a16="http://schemas.microsoft.com/office/drawing/2014/main" id="{FC81A897-8282-AE91-3337-710F7573DC65}"/>
              </a:ext>
            </a:extLst>
          </p:cNvPr>
          <p:cNvSpPr/>
          <p:nvPr/>
        </p:nvSpPr>
        <p:spPr>
          <a:xfrm>
            <a:off x="7430562" y="2746291"/>
            <a:ext cx="1079803" cy="354453"/>
          </a:xfrm>
          <a:prstGeom prst="flowChartAlternateProcess">
            <a:avLst/>
          </a:prstGeom>
          <a:solidFill>
            <a:schemeClr val="bg1"/>
          </a:solidFill>
          <a:ln>
            <a:solidFill>
              <a:srgbClr val="00660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6600"/>
                </a:solidFill>
                <a:effectLst/>
                <a:uLnTx/>
                <a:uFillTx/>
                <a:latin typeface="Arial"/>
                <a:ea typeface="ＭＳ Ｐゴシック"/>
                <a:cs typeface="+mn-cs"/>
              </a:rPr>
              <a:t>市町村長</a:t>
            </a:r>
          </a:p>
        </p:txBody>
      </p:sp>
      <p:sp>
        <p:nvSpPr>
          <p:cNvPr id="50" name="フローチャート: 代替処理 49">
            <a:extLst>
              <a:ext uri="{FF2B5EF4-FFF2-40B4-BE49-F238E27FC236}">
                <a16:creationId xmlns:a16="http://schemas.microsoft.com/office/drawing/2014/main" id="{5F2070C5-B50C-9DBC-816E-ACF25777541D}"/>
              </a:ext>
            </a:extLst>
          </p:cNvPr>
          <p:cNvSpPr/>
          <p:nvPr/>
        </p:nvSpPr>
        <p:spPr>
          <a:xfrm>
            <a:off x="7423402" y="3938245"/>
            <a:ext cx="1079803" cy="354453"/>
          </a:xfrm>
          <a:prstGeom prst="flowChartAlternateProcess">
            <a:avLst/>
          </a:prstGeom>
          <a:solidFill>
            <a:schemeClr val="bg1"/>
          </a:solidFill>
          <a:ln>
            <a:solidFill>
              <a:srgbClr val="FF66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66FF"/>
                </a:solidFill>
                <a:effectLst/>
                <a:uLnTx/>
                <a:uFillTx/>
                <a:latin typeface="Arial"/>
                <a:ea typeface="ＭＳ Ｐゴシック"/>
                <a:cs typeface="+mn-cs"/>
              </a:rPr>
              <a:t>報道機関</a:t>
            </a:r>
          </a:p>
        </p:txBody>
      </p:sp>
      <p:sp>
        <p:nvSpPr>
          <p:cNvPr id="58" name="矢印: 右 57">
            <a:extLst>
              <a:ext uri="{FF2B5EF4-FFF2-40B4-BE49-F238E27FC236}">
                <a16:creationId xmlns:a16="http://schemas.microsoft.com/office/drawing/2014/main" id="{1E342C26-7085-DA70-1F00-6C537BA49A9F}"/>
              </a:ext>
            </a:extLst>
          </p:cNvPr>
          <p:cNvSpPr/>
          <p:nvPr/>
        </p:nvSpPr>
        <p:spPr>
          <a:xfrm>
            <a:off x="3449386" y="2772255"/>
            <a:ext cx="3875789" cy="2478288"/>
          </a:xfrm>
          <a:prstGeom prst="rightArrow">
            <a:avLst>
              <a:gd name="adj1" fmla="val 77044"/>
              <a:gd name="adj2" fmla="val 12139"/>
            </a:avLst>
          </a:prstGeom>
          <a:noFill/>
          <a:ln w="38100">
            <a:solidFill>
              <a:srgbClr val="FF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2" name="テキスト ボックス 61">
            <a:extLst>
              <a:ext uri="{FF2B5EF4-FFF2-40B4-BE49-F238E27FC236}">
                <a16:creationId xmlns:a16="http://schemas.microsoft.com/office/drawing/2014/main" id="{42F92954-7192-4D7D-273A-9ACAD18A38DD}"/>
              </a:ext>
            </a:extLst>
          </p:cNvPr>
          <p:cNvSpPr txBox="1"/>
          <p:nvPr/>
        </p:nvSpPr>
        <p:spPr>
          <a:xfrm>
            <a:off x="1442197" y="3127318"/>
            <a:ext cx="738664" cy="1755668"/>
          </a:xfrm>
          <a:prstGeom prst="rect">
            <a:avLst/>
          </a:prstGeom>
          <a:solidFill>
            <a:schemeClr val="tx1"/>
          </a:solidFill>
        </p:spPr>
        <p:txBody>
          <a:bodyPr vert="eaVert"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氾濫の発生・</a:t>
            </a:r>
            <a:endParaRPr kumimoji="1" lang="en-US" altLang="ja-JP" sz="1800" b="1" i="0" u="none" strike="noStrike" kern="1200" cap="none" spc="0" normalizeH="0" baseline="0" noProof="0">
              <a:ln>
                <a:noFill/>
              </a:ln>
              <a:solidFill>
                <a:srgbClr val="FFFFFF"/>
              </a:solidFill>
              <a:effectLst/>
              <a:uLnTx/>
              <a:uFillTx/>
              <a:latin typeface="Arial"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切迫を把握</a:t>
            </a:r>
            <a:endParaRPr kumimoji="1" lang="ja-JP" altLang="en-US" sz="1800" b="1" i="0" u="none" strike="noStrike" kern="1200" cap="none" spc="0" normalizeH="0" baseline="30000" noProof="0">
              <a:ln>
                <a:noFill/>
              </a:ln>
              <a:solidFill>
                <a:srgbClr val="FFFFFF"/>
              </a:solidFill>
              <a:effectLst/>
              <a:uLnTx/>
              <a:uFillTx/>
              <a:latin typeface="Arial" charset="0"/>
              <a:ea typeface="ＭＳ Ｐゴシック" charset="-128"/>
              <a:cs typeface="+mn-cs"/>
            </a:endParaRPr>
          </a:p>
        </p:txBody>
      </p:sp>
      <p:sp>
        <p:nvSpPr>
          <p:cNvPr id="12" name="楕円 11">
            <a:extLst>
              <a:ext uri="{FF2B5EF4-FFF2-40B4-BE49-F238E27FC236}">
                <a16:creationId xmlns:a16="http://schemas.microsoft.com/office/drawing/2014/main" id="{574D2C71-4199-5AF3-1023-95B69901FAB8}"/>
              </a:ext>
            </a:extLst>
          </p:cNvPr>
          <p:cNvSpPr/>
          <p:nvPr/>
        </p:nvSpPr>
        <p:spPr>
          <a:xfrm>
            <a:off x="1979267" y="2968196"/>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海</a:t>
            </a:r>
          </a:p>
        </p:txBody>
      </p:sp>
      <p:sp>
        <p:nvSpPr>
          <p:cNvPr id="65" name="正方形/長方形 64">
            <a:extLst>
              <a:ext uri="{FF2B5EF4-FFF2-40B4-BE49-F238E27FC236}">
                <a16:creationId xmlns:a16="http://schemas.microsoft.com/office/drawing/2014/main" id="{D385DAE5-3FA1-C534-95D2-8AD27B576438}"/>
              </a:ext>
            </a:extLst>
          </p:cNvPr>
          <p:cNvSpPr/>
          <p:nvPr/>
        </p:nvSpPr>
        <p:spPr>
          <a:xfrm>
            <a:off x="6720398" y="2724063"/>
            <a:ext cx="522870" cy="2588897"/>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共同で</a:t>
            </a:r>
            <a:endParaRPr kumimoji="1" lang="en-US" altLang="ja-JP"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通知・周知</a:t>
            </a:r>
          </a:p>
        </p:txBody>
      </p:sp>
      <p:sp>
        <p:nvSpPr>
          <p:cNvPr id="77" name="右中かっこ 76">
            <a:extLst>
              <a:ext uri="{FF2B5EF4-FFF2-40B4-BE49-F238E27FC236}">
                <a16:creationId xmlns:a16="http://schemas.microsoft.com/office/drawing/2014/main" id="{510359A7-1286-4A45-8169-51D1F85DC06D}"/>
              </a:ext>
            </a:extLst>
          </p:cNvPr>
          <p:cNvSpPr/>
          <p:nvPr/>
        </p:nvSpPr>
        <p:spPr bwMode="auto">
          <a:xfrm>
            <a:off x="6524585" y="3127318"/>
            <a:ext cx="299530" cy="3544963"/>
          </a:xfrm>
          <a:prstGeom prst="rightBrace">
            <a:avLst>
              <a:gd name="adj1" fmla="val 145897"/>
              <a:gd name="adj2" fmla="val 75345"/>
            </a:avLst>
          </a:prstGeom>
          <a:noFill/>
          <a:ln w="34925" cap="flat" cmpd="sng" algn="ctr">
            <a:solidFill>
              <a:srgbClr val="FF66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86" name="正方形/長方形 85">
            <a:extLst>
              <a:ext uri="{FF2B5EF4-FFF2-40B4-BE49-F238E27FC236}">
                <a16:creationId xmlns:a16="http://schemas.microsoft.com/office/drawing/2014/main" id="{3EE58044-4F9E-217F-25F6-0479D0D1A024}"/>
              </a:ext>
            </a:extLst>
          </p:cNvPr>
          <p:cNvSpPr/>
          <p:nvPr/>
        </p:nvSpPr>
        <p:spPr>
          <a:xfrm>
            <a:off x="144108" y="615881"/>
            <a:ext cx="8914113" cy="1640731"/>
          </a:xfrm>
          <a:prstGeom prst="rect">
            <a:avLst/>
          </a:prstGeom>
          <a:noFill/>
          <a:ln w="25400" cap="flat" cmpd="sng" algn="ctr">
            <a:solidFill>
              <a:srgbClr val="000000"/>
            </a:solidFill>
            <a:prstDash val="solid"/>
          </a:ln>
          <a:effectLst/>
        </p:spPr>
        <p:txBody>
          <a:bodyPr rtlCol="0" anchor="ctr"/>
          <a:lstStyle/>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①高潮による氾濫の発生や氾濫が迫っていることを関係者に</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プッシュ型で情報提供</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するため、</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海岸管理者等</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氾濫による危険の切迫</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を認める場合に都道府県知事へ</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通報する制度を創設</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国土交通大臣又は都道府県知事</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は、海岸管理者等からの通報に基づき、</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レベル５高潮氾濫発生情報を関係機関へ通知・周知</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するほか、気象庁の求めに応じ、</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高潮の特別警報の判断に必要な情報</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（指定海岸の水位の変動、堤防、水門等の損壊状況等）</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を提供</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➂</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市町村長</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は、国土交通大臣、気象庁長官、都道府県知事からの</a:t>
            </a:r>
            <a:r>
              <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レベル５高潮特別警報（レベル５高潮氾濫発生情報と共同で実施）</a:t>
            </a:r>
            <a:r>
              <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の通知を踏まえ、</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対象地域の住民に対して緊急安全確保の発令を判断</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477" b="0" i="0" u="none" strike="noStrike" kern="1200" cap="none" spc="0" normalizeH="0" baseline="0" noProof="0">
              <a:ln>
                <a:noFill/>
              </a:ln>
              <a:solidFill>
                <a:prstClr val="black"/>
              </a:solidFill>
              <a:effectLst/>
              <a:uLnTx/>
              <a:uFillTx/>
              <a:latin typeface="Meiryo UI"/>
              <a:ea typeface="Meiryo UI"/>
              <a:cs typeface="+mn-cs"/>
            </a:endParaRPr>
          </a:p>
        </p:txBody>
      </p:sp>
      <p:sp>
        <p:nvSpPr>
          <p:cNvPr id="93" name="テキスト ボックス 92">
            <a:extLst>
              <a:ext uri="{FF2B5EF4-FFF2-40B4-BE49-F238E27FC236}">
                <a16:creationId xmlns:a16="http://schemas.microsoft.com/office/drawing/2014/main" id="{47B67F92-9FB8-BD28-9D46-AB2C217882A1}"/>
              </a:ext>
            </a:extLst>
          </p:cNvPr>
          <p:cNvSpPr txBox="1"/>
          <p:nvPr/>
        </p:nvSpPr>
        <p:spPr>
          <a:xfrm>
            <a:off x="2222885" y="3526649"/>
            <a:ext cx="442750" cy="40011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①</a:t>
            </a:r>
          </a:p>
        </p:txBody>
      </p:sp>
      <p:sp>
        <p:nvSpPr>
          <p:cNvPr id="94" name="テキスト ボックス 93">
            <a:extLst>
              <a:ext uri="{FF2B5EF4-FFF2-40B4-BE49-F238E27FC236}">
                <a16:creationId xmlns:a16="http://schemas.microsoft.com/office/drawing/2014/main" id="{08AD742D-296A-1539-7F3D-8FD2191C58DB}"/>
              </a:ext>
            </a:extLst>
          </p:cNvPr>
          <p:cNvSpPr txBox="1"/>
          <p:nvPr/>
        </p:nvSpPr>
        <p:spPr>
          <a:xfrm>
            <a:off x="6978649" y="2700052"/>
            <a:ext cx="442750" cy="400110"/>
          </a:xfrm>
          <a:prstGeom prst="rect">
            <a:avLst/>
          </a:prstGeom>
          <a:noFill/>
        </p:spPr>
        <p:txBody>
          <a:bodyPr wrap="none" rtlCol="0">
            <a:spAutoFit/>
          </a:bodyPr>
          <a:lstStyle>
            <a:defPPr>
              <a:defRPr lang="ja-JP"/>
            </a:defPPr>
            <a:lvl1pPr>
              <a:defRPr sz="2000" b="1"/>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②</a:t>
            </a:r>
          </a:p>
        </p:txBody>
      </p:sp>
      <p:sp>
        <p:nvSpPr>
          <p:cNvPr id="95" name="テキスト ボックス 94">
            <a:extLst>
              <a:ext uri="{FF2B5EF4-FFF2-40B4-BE49-F238E27FC236}">
                <a16:creationId xmlns:a16="http://schemas.microsoft.com/office/drawing/2014/main" id="{547D7C6F-EEEE-26B8-B331-980509A7BBF6}"/>
              </a:ext>
            </a:extLst>
          </p:cNvPr>
          <p:cNvSpPr txBox="1"/>
          <p:nvPr/>
        </p:nvSpPr>
        <p:spPr>
          <a:xfrm>
            <a:off x="8519392" y="2701350"/>
            <a:ext cx="442750" cy="400110"/>
          </a:xfrm>
          <a:prstGeom prst="rect">
            <a:avLst/>
          </a:prstGeom>
          <a:noFill/>
        </p:spPr>
        <p:txBody>
          <a:bodyPr wrap="none" rtlCol="0">
            <a:spAutoFit/>
          </a:bodyPr>
          <a:lstStyle>
            <a:defPPr>
              <a:defRPr lang="ja-JP"/>
            </a:defPPr>
            <a:lvl1pPr>
              <a:defRPr sz="2000" b="1"/>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➂</a:t>
            </a:r>
          </a:p>
        </p:txBody>
      </p:sp>
      <p:sp>
        <p:nvSpPr>
          <p:cNvPr id="96" name="テキスト ボックス 95">
            <a:extLst>
              <a:ext uri="{FF2B5EF4-FFF2-40B4-BE49-F238E27FC236}">
                <a16:creationId xmlns:a16="http://schemas.microsoft.com/office/drawing/2014/main" id="{690914B3-8863-736D-EE00-497B84FF8FCC}"/>
              </a:ext>
            </a:extLst>
          </p:cNvPr>
          <p:cNvSpPr txBox="1"/>
          <p:nvPr/>
        </p:nvSpPr>
        <p:spPr>
          <a:xfrm>
            <a:off x="6598920" y="897835"/>
            <a:ext cx="2566171" cy="223459"/>
          </a:xfrm>
          <a:prstGeom prst="rect">
            <a:avLst/>
          </a:prstGeom>
          <a:noFill/>
        </p:spPr>
        <p:txBody>
          <a:bodyPr wrap="square" rtlCol="0">
            <a:spAutoFit/>
          </a:bodyPr>
          <a:lstStyle>
            <a:defPPr>
              <a:defRPr lang="ja-JP"/>
            </a:defPPr>
            <a:lvl1pPr defTabSz="844083">
              <a:defRPr sz="923" kern="0">
                <a:solidFill>
                  <a:srgbClr val="0070C0"/>
                </a:solidFill>
                <a:latin typeface="Meiryo UI" panose="020B0604030504040204" pitchFamily="50" charset="-128"/>
                <a:ea typeface="Meiryo UI" panose="020B0604030504040204" pitchFamily="50" charset="-128"/>
              </a:defRPr>
            </a:lvl1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条の２第１項、新第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25</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条第１項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97" name="テキスト ボックス 96">
            <a:extLst>
              <a:ext uri="{FF2B5EF4-FFF2-40B4-BE49-F238E27FC236}">
                <a16:creationId xmlns:a16="http://schemas.microsoft.com/office/drawing/2014/main" id="{E87167AC-7FC1-C66A-8A1F-48ED0A170687}"/>
              </a:ext>
            </a:extLst>
          </p:cNvPr>
          <p:cNvSpPr txBox="1"/>
          <p:nvPr/>
        </p:nvSpPr>
        <p:spPr>
          <a:xfrm>
            <a:off x="4370884" y="1567506"/>
            <a:ext cx="4887002" cy="223459"/>
          </a:xfrm>
          <a:prstGeom prst="rect">
            <a:avLst/>
          </a:prstGeom>
          <a:noFill/>
        </p:spPr>
        <p:txBody>
          <a:bodyPr wrap="square" rtlCol="0">
            <a:spAutoFit/>
          </a:body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条の４、新第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条の２第２項、気象業務法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条の２第５項、第７項、第８項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2" name="テキスト ボックス 1">
            <a:extLst>
              <a:ext uri="{FF2B5EF4-FFF2-40B4-BE49-F238E27FC236}">
                <a16:creationId xmlns:a16="http://schemas.microsoft.com/office/drawing/2014/main" id="{420F0F80-9CD2-3A33-0BB7-C51C416F7009}"/>
              </a:ext>
            </a:extLst>
          </p:cNvPr>
          <p:cNvSpPr txBox="1"/>
          <p:nvPr/>
        </p:nvSpPr>
        <p:spPr>
          <a:xfrm>
            <a:off x="1472218" y="4509215"/>
            <a:ext cx="338554"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a:ln>
                  <a:noFill/>
                </a:ln>
                <a:solidFill>
                  <a:srgbClr val="FFFFFF"/>
                </a:solidFill>
                <a:effectLst/>
                <a:uLnTx/>
                <a:uFillTx/>
                <a:latin typeface="Arial" charset="0"/>
                <a:ea typeface="ＭＳ Ｐゴシック" charset="-128"/>
                <a:cs typeface="+mn-cs"/>
              </a:rPr>
              <a:t>※</a:t>
            </a:r>
            <a:endParaRPr kumimoji="1" lang="ja-JP" altLang="en-US" sz="1200" b="1" i="0" u="none" strike="noStrike" kern="1200" cap="none" spc="0" normalizeH="0" baseline="0" noProof="0">
              <a:ln>
                <a:noFill/>
              </a:ln>
              <a:solidFill>
                <a:srgbClr val="FFFFFF"/>
              </a:solidFill>
              <a:effectLst/>
              <a:uLnTx/>
              <a:uFillTx/>
              <a:latin typeface="Arial" charset="0"/>
              <a:ea typeface="ＭＳ Ｐゴシック" charset="-128"/>
              <a:cs typeface="+mn-cs"/>
            </a:endParaRPr>
          </a:p>
        </p:txBody>
      </p:sp>
      <p:sp>
        <p:nvSpPr>
          <p:cNvPr id="16" name="楕円 15">
            <a:extLst>
              <a:ext uri="{FF2B5EF4-FFF2-40B4-BE49-F238E27FC236}">
                <a16:creationId xmlns:a16="http://schemas.microsoft.com/office/drawing/2014/main" id="{6871E51F-9D18-396A-5A34-751953130EA0}"/>
              </a:ext>
            </a:extLst>
          </p:cNvPr>
          <p:cNvSpPr/>
          <p:nvPr/>
        </p:nvSpPr>
        <p:spPr>
          <a:xfrm>
            <a:off x="359883" y="5036442"/>
            <a:ext cx="306209" cy="325020"/>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海</a:t>
            </a:r>
          </a:p>
        </p:txBody>
      </p:sp>
      <p:sp>
        <p:nvSpPr>
          <p:cNvPr id="22" name="楕円 21">
            <a:extLst>
              <a:ext uri="{FF2B5EF4-FFF2-40B4-BE49-F238E27FC236}">
                <a16:creationId xmlns:a16="http://schemas.microsoft.com/office/drawing/2014/main" id="{64525E25-3478-D9A7-0CCD-5DD4629E67BE}"/>
              </a:ext>
            </a:extLst>
          </p:cNvPr>
          <p:cNvSpPr/>
          <p:nvPr/>
        </p:nvSpPr>
        <p:spPr>
          <a:xfrm>
            <a:off x="356791" y="5947945"/>
            <a:ext cx="312393" cy="307777"/>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3" name="テキスト ボックス 22">
            <a:extLst>
              <a:ext uri="{FF2B5EF4-FFF2-40B4-BE49-F238E27FC236}">
                <a16:creationId xmlns:a16="http://schemas.microsoft.com/office/drawing/2014/main" id="{4146339D-CABE-D1AB-D326-12453CA59605}"/>
              </a:ext>
            </a:extLst>
          </p:cNvPr>
          <p:cNvSpPr txBox="1"/>
          <p:nvPr/>
        </p:nvSpPr>
        <p:spPr>
          <a:xfrm>
            <a:off x="866400" y="5036442"/>
            <a:ext cx="1491092"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海岸管理者等</a:t>
            </a:r>
          </a:p>
        </p:txBody>
      </p:sp>
      <p:sp>
        <p:nvSpPr>
          <p:cNvPr id="24" name="テキスト ボックス 23">
            <a:extLst>
              <a:ext uri="{FF2B5EF4-FFF2-40B4-BE49-F238E27FC236}">
                <a16:creationId xmlns:a16="http://schemas.microsoft.com/office/drawing/2014/main" id="{CB90E1C0-B731-05AF-171D-148B979F1F85}"/>
              </a:ext>
            </a:extLst>
          </p:cNvPr>
          <p:cNvSpPr txBox="1"/>
          <p:nvPr/>
        </p:nvSpPr>
        <p:spPr>
          <a:xfrm>
            <a:off x="866400" y="5355536"/>
            <a:ext cx="1532292"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国土交通大臣</a:t>
            </a:r>
            <a:endParaRPr kumimoji="1" lang="en-US" altLang="ja-JP"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都道府県知事</a:t>
            </a:r>
            <a:endParaRPr kumimoji="1" lang="en-US" altLang="ja-JP"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650346E3-68DF-FFDF-F6B7-FA1C336D33E7}"/>
              </a:ext>
            </a:extLst>
          </p:cNvPr>
          <p:cNvSpPr txBox="1"/>
          <p:nvPr/>
        </p:nvSpPr>
        <p:spPr>
          <a:xfrm>
            <a:off x="866400" y="5932556"/>
            <a:ext cx="1491092"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気象庁長官</a:t>
            </a:r>
          </a:p>
        </p:txBody>
      </p:sp>
      <p:sp>
        <p:nvSpPr>
          <p:cNvPr id="26" name="フローチャート: 代替処理 25">
            <a:extLst>
              <a:ext uri="{FF2B5EF4-FFF2-40B4-BE49-F238E27FC236}">
                <a16:creationId xmlns:a16="http://schemas.microsoft.com/office/drawing/2014/main" id="{A0DEFB22-3FA7-C402-48D0-87526A3C2623}"/>
              </a:ext>
            </a:extLst>
          </p:cNvPr>
          <p:cNvSpPr/>
          <p:nvPr/>
        </p:nvSpPr>
        <p:spPr>
          <a:xfrm>
            <a:off x="225692" y="5485138"/>
            <a:ext cx="574591" cy="354453"/>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28" name="テキスト ボックス 27">
            <a:extLst>
              <a:ext uri="{FF2B5EF4-FFF2-40B4-BE49-F238E27FC236}">
                <a16:creationId xmlns:a16="http://schemas.microsoft.com/office/drawing/2014/main" id="{276B3B12-B2B3-7756-BF21-16D9C2388BCF}"/>
              </a:ext>
            </a:extLst>
          </p:cNvPr>
          <p:cNvSpPr txBox="1"/>
          <p:nvPr/>
        </p:nvSpPr>
        <p:spPr>
          <a:xfrm>
            <a:off x="63020" y="6255950"/>
            <a:ext cx="3858897" cy="461665"/>
          </a:xfrm>
          <a:prstGeom prst="rect">
            <a:avLst/>
          </a:prstGeom>
          <a:noFill/>
        </p:spPr>
        <p:txBody>
          <a:bodyPr wrap="square">
            <a:spAutoFit/>
          </a:bodyPr>
          <a:lstStyle/>
          <a:p>
            <a:pPr marL="88900" marR="0" lvl="0" indent="-8890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海岸の水位（潮位）の変動、堤防、</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88900" marR="0" lvl="0" indent="-88900" algn="l" defTabSz="914400" rtl="0" eaLnBrk="1" fontAlgn="base" latinLnBrk="0" hangingPunct="1">
              <a:lnSpc>
                <a:spcPct val="100000"/>
              </a:lnSpc>
              <a:spcBef>
                <a:spcPct val="0"/>
              </a:spcBef>
              <a:spcAft>
                <a:spcPct val="0"/>
              </a:spcAft>
              <a:buClrTx/>
              <a:buSzTx/>
              <a:buFontTx/>
              <a:buNone/>
              <a:tabLst/>
              <a:defRPr/>
            </a:pPr>
            <a:r>
              <a:rPr lang="en-US" altLang="ja-JP" sz="1200" kern="0">
                <a:solidFill>
                  <a:srgbClr val="000000"/>
                </a:solidFill>
                <a:latin typeface="Meiryo UI" panose="020B0604030504040204" pitchFamily="50" charset="-128"/>
                <a:ea typeface="Meiryo UI" panose="020B0604030504040204" pitchFamily="50" charset="-128"/>
              </a:rPr>
              <a:t>    </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水門等の損壊状況等の情報</a:t>
            </a:r>
            <a:endParaRPr kumimoji="1" lang="ja-JP" altLang="en-US" sz="12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4" name="フローチャート: 代替処理 3">
            <a:extLst>
              <a:ext uri="{FF2B5EF4-FFF2-40B4-BE49-F238E27FC236}">
                <a16:creationId xmlns:a16="http://schemas.microsoft.com/office/drawing/2014/main" id="{4B9BC1CB-66DD-DE12-D68F-70883E7015DB}"/>
              </a:ext>
            </a:extLst>
          </p:cNvPr>
          <p:cNvSpPr/>
          <p:nvPr/>
        </p:nvSpPr>
        <p:spPr>
          <a:xfrm>
            <a:off x="3449387" y="4063425"/>
            <a:ext cx="574591" cy="354453"/>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6" name="四角形: 角を丸くする 5">
            <a:extLst>
              <a:ext uri="{FF2B5EF4-FFF2-40B4-BE49-F238E27FC236}">
                <a16:creationId xmlns:a16="http://schemas.microsoft.com/office/drawing/2014/main" id="{09225960-D4EC-9B54-B866-FEA6932D198B}"/>
              </a:ext>
            </a:extLst>
          </p:cNvPr>
          <p:cNvSpPr/>
          <p:nvPr/>
        </p:nvSpPr>
        <p:spPr>
          <a:xfrm>
            <a:off x="3517575" y="5123825"/>
            <a:ext cx="423512" cy="868821"/>
          </a:xfrm>
          <a:prstGeom prst="roundRect">
            <a:avLst>
              <a:gd name="adj" fmla="val 50000"/>
            </a:avLst>
          </a:prstGeom>
          <a:solidFill>
            <a:schemeClr val="bg1"/>
          </a:solidFill>
          <a:ln>
            <a:gradFill flip="none" rotWithShape="1">
              <a:gsLst>
                <a:gs pos="0">
                  <a:srgbClr val="00B0F0"/>
                </a:gs>
                <a:gs pos="100000">
                  <a:srgbClr val="00B050"/>
                </a:gs>
              </a:gsLst>
              <a:lin ang="0" scaled="1"/>
              <a:tileRect/>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endParaRPr kumimoji="1" lang="en-US" altLang="ja-JP" sz="1800" b="1" i="0" u="none" strike="noStrike" kern="1200" cap="none" spc="0" normalizeH="0" baseline="0" noProof="0">
              <a:ln>
                <a:noFill/>
              </a:ln>
              <a:solidFill>
                <a:srgbClr val="00B0F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0" name="テキスト ボックス 19">
            <a:extLst>
              <a:ext uri="{FF2B5EF4-FFF2-40B4-BE49-F238E27FC236}">
                <a16:creationId xmlns:a16="http://schemas.microsoft.com/office/drawing/2014/main" id="{09C8124A-537D-B648-F09F-0F53B0BC4E82}"/>
              </a:ext>
            </a:extLst>
          </p:cNvPr>
          <p:cNvSpPr txBox="1"/>
          <p:nvPr/>
        </p:nvSpPr>
        <p:spPr>
          <a:xfrm>
            <a:off x="2421956" y="4100417"/>
            <a:ext cx="595035" cy="33855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marR="0" lvl="0" indent="0" algn="ctr" defTabSz="914400" eaLnBrk="1" latinLnBrk="0" hangingPunct="1">
              <a:lnSpc>
                <a:spcPct val="100000"/>
              </a:lnSpc>
              <a:buClrTx/>
              <a:buSzTx/>
              <a:buFontTx/>
              <a:buNone/>
              <a:tabLst/>
              <a:defRPr sz="1600" b="1" i="0" u="none" strike="noStrike" cap="none" spc="0" normalizeH="0" baseline="0">
                <a:ln>
                  <a:noFill/>
                </a:ln>
                <a:solidFill>
                  <a:srgbClr val="FF0000"/>
                </a:solidFill>
                <a:effectLst/>
                <a:uLnTx/>
                <a:uFillTx/>
                <a:latin typeface="Meiryo UI" panose="020B0604030504040204" pitchFamily="50" charset="-128"/>
                <a:ea typeface="Meiryo UI" panose="020B0604030504040204" pitchFamily="50" charset="-128"/>
              </a:defRPr>
            </a:lvl1pPr>
            <a:lvl2pPr>
              <a:defRPr>
                <a:solidFill>
                  <a:schemeClr val="dk1"/>
                </a:solidFill>
                <a:latin typeface="+mn-lt"/>
                <a:ea typeface="+mn-ea"/>
              </a:defRPr>
            </a:lvl2pPr>
            <a:lvl3pPr>
              <a:defRPr>
                <a:solidFill>
                  <a:schemeClr val="dk1"/>
                </a:solidFill>
                <a:latin typeface="+mn-lt"/>
                <a:ea typeface="+mn-ea"/>
              </a:defRPr>
            </a:lvl3pPr>
            <a:lvl4pPr>
              <a:defRPr>
                <a:solidFill>
                  <a:schemeClr val="dk1"/>
                </a:solidFill>
                <a:latin typeface="+mn-lt"/>
                <a:ea typeface="+mn-ea"/>
              </a:defRPr>
            </a:lvl4pPr>
            <a:lvl5pPr>
              <a:defRPr>
                <a:solidFill>
                  <a:schemeClr val="dk1"/>
                </a:solidFill>
                <a:latin typeface="+mn-lt"/>
                <a:ea typeface="+mn-ea"/>
              </a:defRPr>
            </a:lvl5pPr>
            <a:lvl6pPr>
              <a:defRPr>
                <a:solidFill>
                  <a:schemeClr val="dk1"/>
                </a:solidFill>
                <a:latin typeface="+mn-lt"/>
                <a:ea typeface="+mn-ea"/>
              </a:defRPr>
            </a:lvl6pPr>
            <a:lvl7pPr>
              <a:defRPr>
                <a:solidFill>
                  <a:schemeClr val="dk1"/>
                </a:solidFill>
                <a:latin typeface="+mn-lt"/>
                <a:ea typeface="+mn-ea"/>
              </a:defRPr>
            </a:lvl7pPr>
            <a:lvl8pPr>
              <a:defRPr>
                <a:solidFill>
                  <a:schemeClr val="dk1"/>
                </a:solidFill>
                <a:latin typeface="+mn-lt"/>
                <a:ea typeface="+mn-ea"/>
              </a:defRPr>
            </a:lvl8pPr>
            <a:lvl9pPr>
              <a:defRPr>
                <a:solidFill>
                  <a:schemeClr val="dk1"/>
                </a:solidFill>
                <a:latin typeface="+mn-lt"/>
                <a:ea typeface="+mn-ea"/>
              </a:defRPr>
            </a:lvl9pPr>
          </a:lstStyle>
          <a:p>
            <a:r>
              <a:rPr lang="ja-JP" altLang="en-US"/>
              <a:t>通報</a:t>
            </a:r>
          </a:p>
        </p:txBody>
      </p:sp>
      <p:sp>
        <p:nvSpPr>
          <p:cNvPr id="3" name="楕円 2">
            <a:extLst>
              <a:ext uri="{FF2B5EF4-FFF2-40B4-BE49-F238E27FC236}">
                <a16:creationId xmlns:a16="http://schemas.microsoft.com/office/drawing/2014/main" id="{6F10FDA8-3BFF-A2F0-59F0-EA14F58F8705}"/>
              </a:ext>
            </a:extLst>
          </p:cNvPr>
          <p:cNvSpPr/>
          <p:nvPr/>
        </p:nvSpPr>
        <p:spPr>
          <a:xfrm>
            <a:off x="3548356" y="3357637"/>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1" name="矢印: 上 20">
            <a:extLst>
              <a:ext uri="{FF2B5EF4-FFF2-40B4-BE49-F238E27FC236}">
                <a16:creationId xmlns:a16="http://schemas.microsoft.com/office/drawing/2014/main" id="{AFCD6143-EB96-FF22-6827-834ED1F1C9F7}"/>
              </a:ext>
            </a:extLst>
          </p:cNvPr>
          <p:cNvSpPr/>
          <p:nvPr/>
        </p:nvSpPr>
        <p:spPr>
          <a:xfrm>
            <a:off x="3594591" y="3840598"/>
            <a:ext cx="265327" cy="76797"/>
          </a:xfrm>
          <a:prstGeom prst="upArrow">
            <a:avLst>
              <a:gd name="adj1" fmla="val 69455"/>
              <a:gd name="adj2" fmla="val 50000"/>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5581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43B59-EE23-1A50-3236-222F7DF8C3D5}"/>
            </a:ext>
          </a:extLst>
        </p:cNvPr>
        <p:cNvGrpSpPr/>
        <p:nvPr/>
      </p:nvGrpSpPr>
      <p:grpSpPr>
        <a:xfrm>
          <a:off x="0" y="0"/>
          <a:ext cx="0" cy="0"/>
          <a:chOff x="0" y="0"/>
          <a:chExt cx="0" cy="0"/>
        </a:xfrm>
      </p:grpSpPr>
      <p:graphicFrame>
        <p:nvGraphicFramePr>
          <p:cNvPr id="33" name="表 4">
            <a:extLst>
              <a:ext uri="{FF2B5EF4-FFF2-40B4-BE49-F238E27FC236}">
                <a16:creationId xmlns:a16="http://schemas.microsoft.com/office/drawing/2014/main" id="{6CC8C7A4-5E4A-0021-A2B0-03D56AD1F0D1}"/>
              </a:ext>
            </a:extLst>
          </p:cNvPr>
          <p:cNvGraphicFramePr>
            <a:graphicFrameLocks noGrp="1"/>
          </p:cNvGraphicFramePr>
          <p:nvPr/>
        </p:nvGraphicFramePr>
        <p:xfrm>
          <a:off x="3801947" y="3314463"/>
          <a:ext cx="3171827" cy="3388515"/>
        </p:xfrm>
        <a:graphic>
          <a:graphicData uri="http://schemas.openxmlformats.org/drawingml/2006/table">
            <a:tbl>
              <a:tblPr firstRow="1" bandRow="1">
                <a:tableStyleId>{5C22544A-7EE6-4342-B048-85BDC9FD1C3A}</a:tableStyleId>
              </a:tblPr>
              <a:tblGrid>
                <a:gridCol w="378474">
                  <a:extLst>
                    <a:ext uri="{9D8B030D-6E8A-4147-A177-3AD203B41FA5}">
                      <a16:colId xmlns:a16="http://schemas.microsoft.com/office/drawing/2014/main" val="3510320624"/>
                    </a:ext>
                  </a:extLst>
                </a:gridCol>
                <a:gridCol w="399667">
                  <a:extLst>
                    <a:ext uri="{9D8B030D-6E8A-4147-A177-3AD203B41FA5}">
                      <a16:colId xmlns:a16="http://schemas.microsoft.com/office/drawing/2014/main" val="3345366451"/>
                    </a:ext>
                  </a:extLst>
                </a:gridCol>
                <a:gridCol w="2393686">
                  <a:extLst>
                    <a:ext uri="{9D8B030D-6E8A-4147-A177-3AD203B41FA5}">
                      <a16:colId xmlns:a16="http://schemas.microsoft.com/office/drawing/2014/main" val="292480099"/>
                    </a:ext>
                  </a:extLst>
                </a:gridCol>
              </a:tblGrid>
              <a:tr h="308821">
                <a:tc gridSpan="2">
                  <a:txBody>
                    <a:bodyPr/>
                    <a:lstStyle/>
                    <a:p>
                      <a:pPr lvl="0" algn="ctr">
                        <a:buNone/>
                      </a:pPr>
                      <a:r>
                        <a:rPr kumimoji="1" lang="ja-JP" altLang="en-US" sz="1300" b="1">
                          <a:solidFill>
                            <a:schemeClr val="tx1"/>
                          </a:solidFill>
                        </a:rPr>
                        <a:t>発表単位</a:t>
                      </a:r>
                      <a:endParaRPr kumimoji="1" lang="ja-JP" sz="1300" b="1">
                        <a:solidFill>
                          <a:schemeClr val="tx1"/>
                        </a:solidFill>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300" b="1" spc="-20" baseline="0">
                          <a:solidFill>
                            <a:schemeClr val="tx1"/>
                          </a:solidFill>
                          <a:latin typeface="Meiryo UI"/>
                          <a:ea typeface="Meiryo UI"/>
                        </a:rPr>
                        <a:t>市町村ごと</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extLst>
                  <a:ext uri="{0D108BD9-81ED-4DB2-BD59-A6C34878D82A}">
                    <a16:rowId xmlns:a16="http://schemas.microsoft.com/office/drawing/2014/main" val="3910927428"/>
                  </a:ext>
                </a:extLst>
              </a:tr>
              <a:tr h="1335214">
                <a:tc rowSpan="5">
                  <a:txBody>
                    <a:bodyPr/>
                    <a:lstStyle/>
                    <a:p>
                      <a:pPr algn="ctr"/>
                      <a:r>
                        <a:rPr kumimoji="1" lang="ja-JP" altLang="en-US" sz="1300" b="1" spc="-100" baseline="0">
                          <a:latin typeface="Meiryo UI"/>
                          <a:ea typeface="Meiryo UI"/>
                        </a:rPr>
                        <a:t>情</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報</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名</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r>
                        <a:rPr kumimoji="1" lang="ja-JP" altLang="en-US" sz="1300" b="1" spc="-100" baseline="0">
                          <a:latin typeface="Meiryo UI"/>
                          <a:ea typeface="Meiryo UI"/>
                        </a:rPr>
                        <a:t>称</a:t>
                      </a: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p>
                      <a:pPr algn="ct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en-US" altLang="ja-JP" sz="1300" b="1" spc="-100" baseline="0">
                          <a:latin typeface="Meiryo UI"/>
                          <a:ea typeface="Meiryo UI"/>
                        </a:rPr>
                        <a:t>5</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spc="-20" baseline="0">
                          <a:solidFill>
                            <a:schemeClr val="bg1"/>
                          </a:solidFill>
                          <a:latin typeface="Meiryo UI"/>
                          <a:ea typeface="Meiryo UI"/>
                        </a:rPr>
                        <a:t>レベル５高潮特別警報</a:t>
                      </a:r>
                      <a:endParaRPr kumimoji="1" lang="en-US" altLang="ja-JP" sz="1600" b="1" spc="-20" baseline="0">
                        <a:solidFill>
                          <a:schemeClr val="bg1"/>
                        </a:solidFill>
                        <a:latin typeface="Meiryo UI"/>
                        <a:ea typeface="Meiryo UI"/>
                      </a:endParaRPr>
                    </a:p>
                    <a:p>
                      <a:pPr algn="ctr"/>
                      <a:endParaRPr kumimoji="1" lang="en-US" altLang="ja-JP" sz="13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tx1"/>
                    </a:solidFill>
                  </a:tcPr>
                </a:tc>
                <a:extLst>
                  <a:ext uri="{0D108BD9-81ED-4DB2-BD59-A6C34878D82A}">
                    <a16:rowId xmlns:a16="http://schemas.microsoft.com/office/drawing/2014/main" val="1228832879"/>
                  </a:ext>
                </a:extLst>
              </a:tr>
              <a:tr h="42562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300" b="1" spc="-100" baseline="0">
                          <a:latin typeface="Meiryo UI"/>
                          <a:ea typeface="Meiryo UI"/>
                        </a:rPr>
                        <a:t>4</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i="0" spc="-20" baseline="0">
                          <a:solidFill>
                            <a:schemeClr val="bg1"/>
                          </a:solidFill>
                          <a:latin typeface="Meiryo UI"/>
                          <a:ea typeface="Meiryo UI"/>
                        </a:rPr>
                        <a:t>レベル４高潮危険警報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extLst>
                  <a:ext uri="{0D108BD9-81ED-4DB2-BD59-A6C34878D82A}">
                    <a16:rowId xmlns:a16="http://schemas.microsoft.com/office/drawing/2014/main" val="3627028794"/>
                  </a:ext>
                </a:extLst>
              </a:tr>
              <a:tr h="477220">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３</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a:solidFill>
                            <a:schemeClr val="bg1"/>
                          </a:solidFill>
                          <a:latin typeface="Meiryo UI"/>
                          <a:ea typeface="Meiryo UI"/>
                        </a:rPr>
                        <a:t>レベル</a:t>
                      </a:r>
                      <a:r>
                        <a:rPr kumimoji="1" lang="en-US" altLang="ja-JP" sz="1600" b="1">
                          <a:solidFill>
                            <a:schemeClr val="bg1"/>
                          </a:solidFill>
                          <a:latin typeface="Meiryo UI"/>
                          <a:ea typeface="Meiryo UI"/>
                        </a:rPr>
                        <a:t>3</a:t>
                      </a:r>
                      <a:r>
                        <a:rPr kumimoji="1" lang="ja-JP" altLang="en-US" sz="1600" b="1">
                          <a:solidFill>
                            <a:schemeClr val="bg1"/>
                          </a:solidFill>
                          <a:latin typeface="Meiryo UI"/>
                          <a:ea typeface="Meiryo UI"/>
                        </a:rPr>
                        <a:t>高潮警報</a:t>
                      </a:r>
                      <a:endParaRPr kumimoji="1" lang="ja-JP" altLang="en-US" sz="16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2800"/>
                    </a:solidFill>
                  </a:tcPr>
                </a:tc>
                <a:extLst>
                  <a:ext uri="{0D108BD9-81ED-4DB2-BD59-A6C34878D82A}">
                    <a16:rowId xmlns:a16="http://schemas.microsoft.com/office/drawing/2014/main" val="60432024"/>
                  </a:ext>
                </a:extLst>
              </a:tr>
              <a:tr h="445029">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b="1" spc="-100" baseline="0">
                          <a:latin typeface="Meiryo UI"/>
                          <a:ea typeface="Meiryo UI"/>
                        </a:rPr>
                        <a:t>２</a:t>
                      </a:r>
                      <a:endParaRPr kumimoji="1" lang="en-US" altLang="ja-JP" sz="13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baseline="0">
                          <a:solidFill>
                            <a:schemeClr val="tx1"/>
                          </a:solidFill>
                          <a:effectLst/>
                          <a:latin typeface="Meiryo UI"/>
                          <a:ea typeface="Meiryo UI"/>
                        </a:rPr>
                        <a:t>レベル２高潮注意報</a:t>
                      </a:r>
                      <a:endParaRPr kumimoji="1" lang="ja-JP" altLang="en-US" sz="1600" b="1" spc="-20" baseline="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2E700"/>
                    </a:solidFill>
                  </a:tcPr>
                </a:tc>
                <a:extLst>
                  <a:ext uri="{0D108BD9-81ED-4DB2-BD59-A6C34878D82A}">
                    <a16:rowId xmlns:a16="http://schemas.microsoft.com/office/drawing/2014/main" val="3981092589"/>
                  </a:ext>
                </a:extLst>
              </a:tr>
              <a:tr h="396602">
                <a:tc vMerge="1">
                  <a:txBody>
                    <a:bodyPr/>
                    <a:lstStyle/>
                    <a:p>
                      <a:endParaRPr kumimoji="1" lang="ja-JP" altLang="en-US"/>
                    </a:p>
                  </a:txBody>
                  <a:tcPr/>
                </a:tc>
                <a:tc>
                  <a:txBody>
                    <a:bodyPr/>
                    <a:lstStyle/>
                    <a:p>
                      <a:pPr algn="ctr"/>
                      <a:r>
                        <a:rPr kumimoji="1" lang="en-US" altLang="ja-JP" sz="1300" b="1" spc="-100" baseline="0">
                          <a:latin typeface="Meiryo UI"/>
                          <a:ea typeface="Meiryo UI"/>
                        </a:rPr>
                        <a:t>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600" b="1" spc="-2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03316535"/>
                  </a:ext>
                </a:extLst>
              </a:tr>
            </a:tbl>
          </a:graphicData>
        </a:graphic>
      </p:graphicFrame>
      <p:sp>
        <p:nvSpPr>
          <p:cNvPr id="9" name="スライド番号プレースホルダー 2">
            <a:extLst>
              <a:ext uri="{FF2B5EF4-FFF2-40B4-BE49-F238E27FC236}">
                <a16:creationId xmlns:a16="http://schemas.microsoft.com/office/drawing/2014/main" id="{941B9495-3E11-92B1-7483-E48B1F0E4A77}"/>
              </a:ext>
            </a:extLst>
          </p:cNvPr>
          <p:cNvSpPr txBox="1">
            <a:spLocks/>
          </p:cNvSpPr>
          <p:nvPr/>
        </p:nvSpPr>
        <p:spPr>
          <a:xfrm>
            <a:off x="6998825" y="6477922"/>
            <a:ext cx="2133600" cy="273050"/>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8" name="テキスト ボックス 107">
            <a:extLst>
              <a:ext uri="{FF2B5EF4-FFF2-40B4-BE49-F238E27FC236}">
                <a16:creationId xmlns:a16="http://schemas.microsoft.com/office/drawing/2014/main" id="{20A247B8-A859-7F75-1BC4-9E1A1A164CE7}"/>
              </a:ext>
            </a:extLst>
          </p:cNvPr>
          <p:cNvSpPr txBox="1"/>
          <p:nvPr/>
        </p:nvSpPr>
        <p:spPr>
          <a:xfrm>
            <a:off x="7160605" y="3292745"/>
            <a:ext cx="2018610" cy="543333"/>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対象地域の住民</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4" name="テキスト ボックス 113">
            <a:extLst>
              <a:ext uri="{FF2B5EF4-FFF2-40B4-BE49-F238E27FC236}">
                <a16:creationId xmlns:a16="http://schemas.microsoft.com/office/drawing/2014/main" id="{8501A4BA-C1DB-B917-0B7F-7ED5E90EF427}"/>
              </a:ext>
            </a:extLst>
          </p:cNvPr>
          <p:cNvSpPr txBox="1"/>
          <p:nvPr/>
        </p:nvSpPr>
        <p:spPr>
          <a:xfrm>
            <a:off x="121554" y="2403813"/>
            <a:ext cx="3961279" cy="338554"/>
          </a:xfrm>
          <a:prstGeom prst="rect">
            <a:avLst/>
          </a:prstGeom>
          <a:noFill/>
          <a:ln>
            <a:solidFill>
              <a:srgbClr val="000000"/>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警戒レベル５相当情報の伝達の</a:t>
            </a:r>
            <a:r>
              <a:rPr kumimoji="1" lang="en-US" altLang="ja-JP"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その他海岸</a:t>
            </a:r>
            <a:r>
              <a:rPr kumimoji="1" lang="en-US" altLang="ja-JP"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22" name="楕円 121">
            <a:extLst>
              <a:ext uri="{FF2B5EF4-FFF2-40B4-BE49-F238E27FC236}">
                <a16:creationId xmlns:a16="http://schemas.microsoft.com/office/drawing/2014/main" id="{F053EC48-5C19-98A9-42A2-29779049356F}"/>
              </a:ext>
            </a:extLst>
          </p:cNvPr>
          <p:cNvSpPr/>
          <p:nvPr/>
        </p:nvSpPr>
        <p:spPr>
          <a:xfrm>
            <a:off x="359883" y="5036442"/>
            <a:ext cx="306209" cy="325020"/>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海</a:t>
            </a:r>
          </a:p>
        </p:txBody>
      </p:sp>
      <p:sp>
        <p:nvSpPr>
          <p:cNvPr id="124" name="楕円 123">
            <a:extLst>
              <a:ext uri="{FF2B5EF4-FFF2-40B4-BE49-F238E27FC236}">
                <a16:creationId xmlns:a16="http://schemas.microsoft.com/office/drawing/2014/main" id="{6D755531-07B7-C669-8F2B-B0DFF94D6E3A}"/>
              </a:ext>
            </a:extLst>
          </p:cNvPr>
          <p:cNvSpPr/>
          <p:nvPr/>
        </p:nvSpPr>
        <p:spPr>
          <a:xfrm>
            <a:off x="356791" y="5947945"/>
            <a:ext cx="312393" cy="307777"/>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26" name="テキスト ボックス 125">
            <a:extLst>
              <a:ext uri="{FF2B5EF4-FFF2-40B4-BE49-F238E27FC236}">
                <a16:creationId xmlns:a16="http://schemas.microsoft.com/office/drawing/2014/main" id="{0C604D4D-F7DC-1260-F868-20C3251C84C2}"/>
              </a:ext>
            </a:extLst>
          </p:cNvPr>
          <p:cNvSpPr txBox="1"/>
          <p:nvPr/>
        </p:nvSpPr>
        <p:spPr>
          <a:xfrm>
            <a:off x="866400" y="5036442"/>
            <a:ext cx="1491092"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海岸管理者等</a:t>
            </a:r>
          </a:p>
        </p:txBody>
      </p:sp>
      <p:sp>
        <p:nvSpPr>
          <p:cNvPr id="127" name="テキスト ボックス 126">
            <a:extLst>
              <a:ext uri="{FF2B5EF4-FFF2-40B4-BE49-F238E27FC236}">
                <a16:creationId xmlns:a16="http://schemas.microsoft.com/office/drawing/2014/main" id="{28FA9FED-A11F-1FA8-F9E0-E4FC946C70DE}"/>
              </a:ext>
            </a:extLst>
          </p:cNvPr>
          <p:cNvSpPr txBox="1"/>
          <p:nvPr/>
        </p:nvSpPr>
        <p:spPr>
          <a:xfrm>
            <a:off x="866400" y="5355536"/>
            <a:ext cx="1532292"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国土交通大臣</a:t>
            </a:r>
            <a:endParaRPr kumimoji="1" lang="en-US" altLang="ja-JP"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都道府県知事</a:t>
            </a:r>
            <a:endParaRPr kumimoji="1" lang="en-US" altLang="ja-JP"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p:txBody>
      </p:sp>
      <p:sp>
        <p:nvSpPr>
          <p:cNvPr id="128" name="テキスト ボックス 127">
            <a:extLst>
              <a:ext uri="{FF2B5EF4-FFF2-40B4-BE49-F238E27FC236}">
                <a16:creationId xmlns:a16="http://schemas.microsoft.com/office/drawing/2014/main" id="{AB9E6F3D-A167-B0FC-B231-3637D4BDD37F}"/>
              </a:ext>
            </a:extLst>
          </p:cNvPr>
          <p:cNvSpPr txBox="1"/>
          <p:nvPr/>
        </p:nvSpPr>
        <p:spPr>
          <a:xfrm>
            <a:off x="866400" y="5932556"/>
            <a:ext cx="1491092"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気象庁長官</a:t>
            </a:r>
          </a:p>
        </p:txBody>
      </p:sp>
      <p:sp>
        <p:nvSpPr>
          <p:cNvPr id="5" name="タイトル 1">
            <a:extLst>
              <a:ext uri="{FF2B5EF4-FFF2-40B4-BE49-F238E27FC236}">
                <a16:creationId xmlns:a16="http://schemas.microsoft.com/office/drawing/2014/main" id="{931C7D96-3711-ECB1-0AA8-25B7B9A70D97}"/>
              </a:ext>
            </a:extLst>
          </p:cNvPr>
          <p:cNvSpPr txBox="1">
            <a:spLocks/>
          </p:cNvSpPr>
          <p:nvPr/>
        </p:nvSpPr>
        <p:spPr bwMode="auto">
          <a:xfrm>
            <a:off x="0" y="53509"/>
            <a:ext cx="8128000"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dirty="0">
                <a:ln>
                  <a:noFill/>
                </a:ln>
                <a:solidFill>
                  <a:srgbClr val="4087C8"/>
                </a:solidFill>
                <a:effectLst/>
                <a:uLnTx/>
                <a:uFillTx/>
                <a:latin typeface="HGP創英角ｺﾞｼｯｸUB"/>
                <a:ea typeface="HGP創英角ｺﾞｼｯｸUB"/>
                <a:cs typeface="+mj-cs"/>
              </a:rPr>
              <a:t>高潮に係る警戒レベル５相当情報の運用体制の強化（その他海岸）</a:t>
            </a:r>
            <a:endParaRPr kumimoji="1" lang="en-US" altLang="ja-JP" sz="2000" b="0" i="0" u="none" strike="noStrike" kern="0" cap="none" spc="0" normalizeH="0" baseline="0" noProof="0" dirty="0">
              <a:ln>
                <a:noFill/>
              </a:ln>
              <a:solidFill>
                <a:srgbClr val="4087C8"/>
              </a:solidFill>
              <a:effectLst/>
              <a:uLnTx/>
              <a:uFillTx/>
              <a:latin typeface="HGP創英角ｺﾞｼｯｸUB"/>
              <a:ea typeface="HGP創英角ｺﾞｼｯｸUB"/>
              <a:cs typeface="+mj-cs"/>
            </a:endParaRPr>
          </a:p>
        </p:txBody>
      </p:sp>
      <p:sp>
        <p:nvSpPr>
          <p:cNvPr id="41" name="右中かっこ 40">
            <a:extLst>
              <a:ext uri="{FF2B5EF4-FFF2-40B4-BE49-F238E27FC236}">
                <a16:creationId xmlns:a16="http://schemas.microsoft.com/office/drawing/2014/main" id="{F0657448-18C4-D60A-1DBF-711541ED96E0}"/>
              </a:ext>
            </a:extLst>
          </p:cNvPr>
          <p:cNvSpPr/>
          <p:nvPr/>
        </p:nvSpPr>
        <p:spPr bwMode="auto">
          <a:xfrm>
            <a:off x="6790920" y="3676200"/>
            <a:ext cx="263540" cy="2996081"/>
          </a:xfrm>
          <a:prstGeom prst="rightBrace">
            <a:avLst>
              <a:gd name="adj1" fmla="val 242094"/>
              <a:gd name="adj2" fmla="val 77986"/>
            </a:avLst>
          </a:prstGeom>
          <a:noFill/>
          <a:ln w="31750" cap="flat" cmpd="sng" algn="ctr">
            <a:solidFill>
              <a:srgbClr val="00B05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42" name="テキスト ボックス 41">
            <a:extLst>
              <a:ext uri="{FF2B5EF4-FFF2-40B4-BE49-F238E27FC236}">
                <a16:creationId xmlns:a16="http://schemas.microsoft.com/office/drawing/2014/main" id="{9BE617B4-B467-D813-76F5-C420B7786389}"/>
              </a:ext>
            </a:extLst>
          </p:cNvPr>
          <p:cNvSpPr txBox="1"/>
          <p:nvPr/>
        </p:nvSpPr>
        <p:spPr>
          <a:xfrm>
            <a:off x="7130629" y="6103792"/>
            <a:ext cx="1656580" cy="646331"/>
          </a:xfrm>
          <a:prstGeom prst="rect">
            <a:avLst/>
          </a:prstGeom>
          <a:solidFill>
            <a:schemeClr val="bg1"/>
          </a:solidFill>
          <a:ln w="19050">
            <a:solidFill>
              <a:srgbClr val="00B050"/>
            </a:solidFill>
          </a:ln>
        </p:spPr>
        <p:txBody>
          <a:bodyPr vert="horz" wrap="square" rtlCol="0">
            <a:spAutoFit/>
          </a:body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潮位の予測情報に基づき、気象庁が単独で高潮予警報を実施</a:t>
            </a:r>
            <a:endParaRPr kumimoji="1" lang="en-US" altLang="ja-JP" sz="12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51" name="フローチャート: 代替処理 50">
            <a:extLst>
              <a:ext uri="{FF2B5EF4-FFF2-40B4-BE49-F238E27FC236}">
                <a16:creationId xmlns:a16="http://schemas.microsoft.com/office/drawing/2014/main" id="{7426B1F0-0B1E-4B58-E096-F10B40CCE243}"/>
              </a:ext>
            </a:extLst>
          </p:cNvPr>
          <p:cNvSpPr/>
          <p:nvPr/>
        </p:nvSpPr>
        <p:spPr>
          <a:xfrm>
            <a:off x="225692" y="5485138"/>
            <a:ext cx="574591" cy="354453"/>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60" name="楕円 59">
            <a:extLst>
              <a:ext uri="{FF2B5EF4-FFF2-40B4-BE49-F238E27FC236}">
                <a16:creationId xmlns:a16="http://schemas.microsoft.com/office/drawing/2014/main" id="{48D2E4C0-E4C9-1B34-AF5F-2C4EE9126A4E}"/>
              </a:ext>
            </a:extLst>
          </p:cNvPr>
          <p:cNvSpPr/>
          <p:nvPr/>
        </p:nvSpPr>
        <p:spPr>
          <a:xfrm>
            <a:off x="6992333" y="5828244"/>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61" name="テキスト ボックス 60">
            <a:extLst>
              <a:ext uri="{FF2B5EF4-FFF2-40B4-BE49-F238E27FC236}">
                <a16:creationId xmlns:a16="http://schemas.microsoft.com/office/drawing/2014/main" id="{79A98524-E75C-E8F4-F9DB-7488097B6F56}"/>
              </a:ext>
            </a:extLst>
          </p:cNvPr>
          <p:cNvSpPr txBox="1"/>
          <p:nvPr/>
        </p:nvSpPr>
        <p:spPr>
          <a:xfrm>
            <a:off x="63020" y="6255950"/>
            <a:ext cx="3858897" cy="646331"/>
          </a:xfrm>
          <a:prstGeom prst="rect">
            <a:avLst/>
          </a:prstGeom>
          <a:noFill/>
        </p:spPr>
        <p:txBody>
          <a:bodyPr wrap="square">
            <a:spAutoFit/>
          </a:bodyPr>
          <a:lstStyle/>
          <a:p>
            <a:pPr marL="88900" marR="0" lvl="0" indent="-8890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１ 海岸の水位（潮位）の変動、堤防、水門等の損壊</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88900" marR="0" lvl="0" indent="-8890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状況等の情報</a:t>
            </a:r>
            <a:endPar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88900" marR="0" lvl="0" indent="-8890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２ 水位周知海岸での運用を含む</a:t>
            </a:r>
            <a:endParaRPr kumimoji="1" lang="ja-JP" altLang="en-US" sz="12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2" name="矢印: 右 1">
            <a:extLst>
              <a:ext uri="{FF2B5EF4-FFF2-40B4-BE49-F238E27FC236}">
                <a16:creationId xmlns:a16="http://schemas.microsoft.com/office/drawing/2014/main" id="{05AAA581-09C6-78D4-352A-D9950CB54706}"/>
              </a:ext>
            </a:extLst>
          </p:cNvPr>
          <p:cNvSpPr/>
          <p:nvPr/>
        </p:nvSpPr>
        <p:spPr>
          <a:xfrm>
            <a:off x="3452303" y="2699123"/>
            <a:ext cx="3874759" cy="656084"/>
          </a:xfrm>
          <a:prstGeom prst="rightArrow">
            <a:avLst>
              <a:gd name="adj1" fmla="val 73326"/>
              <a:gd name="adj2" fmla="val 50000"/>
            </a:avLst>
          </a:prstGeom>
          <a:ln w="38100">
            <a:solidFill>
              <a:srgbClr val="FF28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通知・周知</a:t>
            </a:r>
            <a:endParaRPr kumimoji="1" lang="en-US" altLang="ja-JP"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（緊急安全確保の判断に資する情報）</a:t>
            </a:r>
          </a:p>
        </p:txBody>
      </p:sp>
      <p:sp>
        <p:nvSpPr>
          <p:cNvPr id="13" name="四角形: 角を丸くする 12">
            <a:extLst>
              <a:ext uri="{FF2B5EF4-FFF2-40B4-BE49-F238E27FC236}">
                <a16:creationId xmlns:a16="http://schemas.microsoft.com/office/drawing/2014/main" id="{17C79639-86B8-E9FD-BDD2-F10194A392CD}"/>
              </a:ext>
            </a:extLst>
          </p:cNvPr>
          <p:cNvSpPr/>
          <p:nvPr/>
        </p:nvSpPr>
        <p:spPr bwMode="auto">
          <a:xfrm>
            <a:off x="7376574" y="2501787"/>
            <a:ext cx="1710522" cy="2853749"/>
          </a:xfrm>
          <a:prstGeom prst="roundRect">
            <a:avLst>
              <a:gd name="adj" fmla="val 5404"/>
            </a:avLst>
          </a:prstGeom>
          <a:noFill/>
          <a:ln w="34925" cap="flat" cmpd="sng" algn="ctr">
            <a:solidFill>
              <a:srgbClr val="FF00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4" name="四角形: 角を丸くする 13">
            <a:extLst>
              <a:ext uri="{FF2B5EF4-FFF2-40B4-BE49-F238E27FC236}">
                <a16:creationId xmlns:a16="http://schemas.microsoft.com/office/drawing/2014/main" id="{D69E1DD4-C704-F638-3438-4ACFC4597E6B}"/>
              </a:ext>
            </a:extLst>
          </p:cNvPr>
          <p:cNvSpPr/>
          <p:nvPr/>
        </p:nvSpPr>
        <p:spPr bwMode="auto">
          <a:xfrm>
            <a:off x="7451426" y="2895079"/>
            <a:ext cx="1552417" cy="879945"/>
          </a:xfrm>
          <a:prstGeom prst="roundRect">
            <a:avLst>
              <a:gd name="adj" fmla="val 17392"/>
            </a:avLst>
          </a:prstGeom>
          <a:solidFill>
            <a:srgbClr val="92D050"/>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6" name="正方形/長方形 15">
            <a:extLst>
              <a:ext uri="{FF2B5EF4-FFF2-40B4-BE49-F238E27FC236}">
                <a16:creationId xmlns:a16="http://schemas.microsoft.com/office/drawing/2014/main" id="{283A562F-8340-5790-FC33-A95D7A01FD7C}"/>
              </a:ext>
            </a:extLst>
          </p:cNvPr>
          <p:cNvSpPr/>
          <p:nvPr/>
        </p:nvSpPr>
        <p:spPr>
          <a:xfrm>
            <a:off x="7526122" y="3047590"/>
            <a:ext cx="1368375" cy="385819"/>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2" name="四角形: 角を丸くする 21">
            <a:extLst>
              <a:ext uri="{FF2B5EF4-FFF2-40B4-BE49-F238E27FC236}">
                <a16:creationId xmlns:a16="http://schemas.microsoft.com/office/drawing/2014/main" id="{0E544BA1-35D3-91AF-8CCD-9E01937DE54C}"/>
              </a:ext>
            </a:extLst>
          </p:cNvPr>
          <p:cNvSpPr/>
          <p:nvPr/>
        </p:nvSpPr>
        <p:spPr bwMode="auto">
          <a:xfrm>
            <a:off x="7451426" y="3999626"/>
            <a:ext cx="1552417" cy="1216404"/>
          </a:xfrm>
          <a:prstGeom prst="roundRect">
            <a:avLst>
              <a:gd name="adj" fmla="val 17392"/>
            </a:avLst>
          </a:prstGeom>
          <a:solidFill>
            <a:srgbClr val="FF9999"/>
          </a:solidFill>
          <a:ln>
            <a:noFill/>
          </a:ln>
        </p:spPr>
        <p:txBody>
          <a:bodyPr wrap="square" lIns="61350" tIns="61350" rIns="61350" bIns="61350" rtlCol="0" anchor="ctr">
            <a:norm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ja-JP" altLang="en-US" sz="1292"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3" name="正方形/長方形 22">
            <a:extLst>
              <a:ext uri="{FF2B5EF4-FFF2-40B4-BE49-F238E27FC236}">
                <a16:creationId xmlns:a16="http://schemas.microsoft.com/office/drawing/2014/main" id="{88841FE7-C7DA-1AF7-DC13-982423816D7F}"/>
              </a:ext>
            </a:extLst>
          </p:cNvPr>
          <p:cNvSpPr/>
          <p:nvPr/>
        </p:nvSpPr>
        <p:spPr>
          <a:xfrm>
            <a:off x="7483598" y="4137627"/>
            <a:ext cx="1489861" cy="769217"/>
          </a:xfrm>
          <a:prstGeom prst="rect">
            <a:avLst/>
          </a:prstGeom>
          <a:solidFill>
            <a:schemeClr val="tx1"/>
          </a:solidFill>
          <a:ln>
            <a:noFill/>
          </a:ln>
        </p:spPr>
        <p:txBody>
          <a:bodyPr wrap="square" lIns="61350" tIns="61350" rIns="61350" bIns="61350" rtlCol="0" anchor="ctr">
            <a:no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レベル５</a:t>
            </a:r>
            <a:endParaRPr kumimoji="1" lang="en-US" altLang="ja-JP"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高潮氾濫発生情報</a:t>
            </a:r>
            <a:endParaRPr kumimoji="1" lang="en-US" altLang="ja-JP"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高潮特別警報</a:t>
            </a:r>
            <a:endParaRPr kumimoji="1" lang="en-US" altLang="ja-JP"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389586" rtl="0" eaLnBrk="1" fontAlgn="auto" latinLnBrk="0" hangingPunct="1">
              <a:lnSpc>
                <a:spcPct val="100000"/>
              </a:lnSpc>
              <a:spcBef>
                <a:spcPts val="0"/>
              </a:spcBef>
              <a:spcAft>
                <a:spcPts val="0"/>
              </a:spcAft>
              <a:buClrTx/>
              <a:buSzTx/>
              <a:buFontTx/>
              <a:buNone/>
              <a:tabLst/>
              <a:defRPr/>
            </a:pPr>
            <a:endParaRPr kumimoji="1" lang="en-US" altLang="ja-JP" sz="13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a:extLst>
              <a:ext uri="{FF2B5EF4-FFF2-40B4-BE49-F238E27FC236}">
                <a16:creationId xmlns:a16="http://schemas.microsoft.com/office/drawing/2014/main" id="{BD4B121C-64EC-C5C2-693C-CB2DA59DCB50}"/>
              </a:ext>
            </a:extLst>
          </p:cNvPr>
          <p:cNvSpPr txBox="1"/>
          <p:nvPr/>
        </p:nvSpPr>
        <p:spPr>
          <a:xfrm>
            <a:off x="7287734" y="4821970"/>
            <a:ext cx="1702675" cy="394060"/>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一般に周知</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5" name="フローチャート: 代替処理 24">
            <a:extLst>
              <a:ext uri="{FF2B5EF4-FFF2-40B4-BE49-F238E27FC236}">
                <a16:creationId xmlns:a16="http://schemas.microsoft.com/office/drawing/2014/main" id="{88894032-ADC2-33FD-88A4-AFEE674D7E94}"/>
              </a:ext>
            </a:extLst>
          </p:cNvPr>
          <p:cNvSpPr/>
          <p:nvPr/>
        </p:nvSpPr>
        <p:spPr>
          <a:xfrm>
            <a:off x="7483598" y="2605363"/>
            <a:ext cx="1079803" cy="354453"/>
          </a:xfrm>
          <a:prstGeom prst="flowChartAlternateProcess">
            <a:avLst/>
          </a:prstGeom>
          <a:solidFill>
            <a:schemeClr val="bg1"/>
          </a:solidFill>
          <a:ln>
            <a:solidFill>
              <a:srgbClr val="00660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6600"/>
                </a:solidFill>
                <a:effectLst/>
                <a:uLnTx/>
                <a:uFillTx/>
                <a:latin typeface="Arial"/>
                <a:ea typeface="ＭＳ Ｐゴシック"/>
                <a:cs typeface="+mn-cs"/>
              </a:rPr>
              <a:t>市町村長</a:t>
            </a:r>
          </a:p>
        </p:txBody>
      </p:sp>
      <p:sp>
        <p:nvSpPr>
          <p:cNvPr id="26" name="フローチャート: 代替処理 25">
            <a:extLst>
              <a:ext uri="{FF2B5EF4-FFF2-40B4-BE49-F238E27FC236}">
                <a16:creationId xmlns:a16="http://schemas.microsoft.com/office/drawing/2014/main" id="{EE2288D7-DBD0-AEA0-B994-54CC91C6F34E}"/>
              </a:ext>
            </a:extLst>
          </p:cNvPr>
          <p:cNvSpPr/>
          <p:nvPr/>
        </p:nvSpPr>
        <p:spPr>
          <a:xfrm>
            <a:off x="7476438" y="3797317"/>
            <a:ext cx="1079803" cy="354453"/>
          </a:xfrm>
          <a:prstGeom prst="flowChartAlternateProcess">
            <a:avLst/>
          </a:prstGeom>
          <a:solidFill>
            <a:schemeClr val="bg1"/>
          </a:solidFill>
          <a:ln>
            <a:solidFill>
              <a:srgbClr val="FF66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66FF"/>
                </a:solidFill>
                <a:effectLst/>
                <a:uLnTx/>
                <a:uFillTx/>
                <a:latin typeface="Arial"/>
                <a:ea typeface="ＭＳ Ｐゴシック"/>
                <a:cs typeface="+mn-cs"/>
              </a:rPr>
              <a:t>報道機関</a:t>
            </a:r>
          </a:p>
        </p:txBody>
      </p:sp>
      <p:sp>
        <p:nvSpPr>
          <p:cNvPr id="32" name="テキスト ボックス 31">
            <a:extLst>
              <a:ext uri="{FF2B5EF4-FFF2-40B4-BE49-F238E27FC236}">
                <a16:creationId xmlns:a16="http://schemas.microsoft.com/office/drawing/2014/main" id="{73E6DD4A-D044-5361-7E15-7FAE5C415118}"/>
              </a:ext>
            </a:extLst>
          </p:cNvPr>
          <p:cNvSpPr txBox="1"/>
          <p:nvPr/>
        </p:nvSpPr>
        <p:spPr>
          <a:xfrm>
            <a:off x="7190475" y="3302935"/>
            <a:ext cx="2018610" cy="543333"/>
          </a:xfrm>
          <a:prstGeom prst="rect">
            <a:avLst/>
          </a:prstGeom>
          <a:noFill/>
          <a:ln>
            <a:noFill/>
          </a:ln>
        </p:spPr>
        <p:txBody>
          <a:bodyPr wrap="square" lIns="61350" tIns="61350" rIns="61350" bIns="61350" rtlCol="0" anchor="ctr">
            <a:normAutofit/>
          </a:bodyPr>
          <a:lstStyle>
            <a:defPPr>
              <a:defRPr lang="ja-JP"/>
            </a:defPPr>
            <a:lvl1pPr marL="0" marR="0" lvl="0" indent="0" algn="ctr" defTabSz="389586" eaLnBrk="1" fontAlgn="auto" latinLnBrk="0" hangingPunct="1">
              <a:lnSpc>
                <a:spcPct val="100000"/>
              </a:lnSpc>
              <a:spcBef>
                <a:spcPts val="0"/>
              </a:spcBef>
              <a:spcAft>
                <a:spcPts val="0"/>
              </a:spcAft>
              <a:buClrTx/>
              <a:buSzTx/>
              <a:buFontTx/>
              <a:buNone/>
              <a:tabLst/>
              <a:defRPr sz="1000" b="1" i="0" u="none" strike="noStrike" cap="none" spc="0" normalizeH="0" baseline="0">
                <a:ln>
                  <a:noFill/>
                </a:ln>
                <a:solidFill>
                  <a:srgbClr val="FFFFFF"/>
                </a:solidFill>
                <a:effectLst/>
                <a:uLnTx/>
                <a:uFillTx/>
                <a:latin typeface="Meiryo UI" panose="020B0604030504040204" pitchFamily="50" charset="-128"/>
                <a:ea typeface="Meiryo UI" panose="020B0604030504040204" pitchFamily="50" charset="-128"/>
              </a:defRPr>
            </a:lvl1p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対象地域の住民</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a:extLst>
              <a:ext uri="{FF2B5EF4-FFF2-40B4-BE49-F238E27FC236}">
                <a16:creationId xmlns:a16="http://schemas.microsoft.com/office/drawing/2014/main" id="{D5028B22-103A-2FFB-8CE5-26A2572DA6FE}"/>
              </a:ext>
            </a:extLst>
          </p:cNvPr>
          <p:cNvSpPr txBox="1"/>
          <p:nvPr/>
        </p:nvSpPr>
        <p:spPr>
          <a:xfrm>
            <a:off x="2655280" y="2841371"/>
            <a:ext cx="738664" cy="2064701"/>
          </a:xfrm>
          <a:prstGeom prst="rect">
            <a:avLst/>
          </a:prstGeom>
          <a:solidFill>
            <a:schemeClr val="tx1"/>
          </a:solidFill>
          <a:ln w="38100">
            <a:solidFill>
              <a:srgbClr val="FF2800"/>
            </a:solidFill>
          </a:ln>
        </p:spPr>
        <p:txBody>
          <a:bodyPr vert="eaVert"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レベル５高潮</a:t>
            </a:r>
            <a:endParaRPr kumimoji="1" lang="en-US" altLang="ja-JP" sz="1800" b="1" i="0" u="none" strike="noStrike" kern="1200" cap="none" spc="0" normalizeH="0" baseline="0" noProof="0">
              <a:ln>
                <a:noFill/>
              </a:ln>
              <a:solidFill>
                <a:srgbClr val="FFFFFF"/>
              </a:solidFill>
              <a:effectLst/>
              <a:uLnTx/>
              <a:uFillTx/>
              <a:latin typeface="Arial"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氾濫発生情報</a:t>
            </a:r>
          </a:p>
        </p:txBody>
      </p:sp>
      <p:sp>
        <p:nvSpPr>
          <p:cNvPr id="52" name="フローチャート: 代替処理 51">
            <a:extLst>
              <a:ext uri="{FF2B5EF4-FFF2-40B4-BE49-F238E27FC236}">
                <a16:creationId xmlns:a16="http://schemas.microsoft.com/office/drawing/2014/main" id="{8ACB5E41-E0F9-BA70-D7B8-1F5CFE229206}"/>
              </a:ext>
            </a:extLst>
          </p:cNvPr>
          <p:cNvSpPr/>
          <p:nvPr/>
        </p:nvSpPr>
        <p:spPr>
          <a:xfrm>
            <a:off x="2984441" y="2784830"/>
            <a:ext cx="574591" cy="354453"/>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Arial"/>
                <a:ea typeface="ＭＳ Ｐゴシック"/>
                <a:cs typeface="+mn-cs"/>
              </a:rPr>
              <a:t>国県</a:t>
            </a:r>
          </a:p>
        </p:txBody>
      </p:sp>
      <p:sp>
        <p:nvSpPr>
          <p:cNvPr id="35" name="テキスト ボックス 34">
            <a:extLst>
              <a:ext uri="{FF2B5EF4-FFF2-40B4-BE49-F238E27FC236}">
                <a16:creationId xmlns:a16="http://schemas.microsoft.com/office/drawing/2014/main" id="{22B0BBD3-1953-80DC-37FE-81187A4B2C54}"/>
              </a:ext>
            </a:extLst>
          </p:cNvPr>
          <p:cNvSpPr txBox="1"/>
          <p:nvPr/>
        </p:nvSpPr>
        <p:spPr>
          <a:xfrm>
            <a:off x="1397539" y="2841371"/>
            <a:ext cx="738664" cy="2041615"/>
          </a:xfrm>
          <a:prstGeom prst="rect">
            <a:avLst/>
          </a:prstGeom>
          <a:solidFill>
            <a:schemeClr val="tx1"/>
          </a:solidFill>
        </p:spPr>
        <p:txBody>
          <a:bodyPr vert="eaVert"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氾濫の発生・</a:t>
            </a:r>
            <a:endParaRPr kumimoji="1" lang="en-US" altLang="ja-JP" sz="1800" b="1" i="0" u="none" strike="noStrike" kern="1200" cap="none" spc="0" normalizeH="0" baseline="0" noProof="0">
              <a:ln>
                <a:noFill/>
              </a:ln>
              <a:solidFill>
                <a:srgbClr val="FFFFFF"/>
              </a:solidFill>
              <a:effectLst/>
              <a:uLnTx/>
              <a:uFillTx/>
              <a:latin typeface="Arial"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Arial" charset="0"/>
                <a:ea typeface="ＭＳ Ｐゴシック" charset="-128"/>
                <a:cs typeface="+mn-cs"/>
              </a:rPr>
              <a:t>切迫を把握</a:t>
            </a:r>
            <a:endParaRPr kumimoji="1" lang="ja-JP" altLang="en-US" sz="1800" b="1" i="0" u="none" strike="noStrike" kern="1200" cap="none" spc="0" normalizeH="0" baseline="30000" noProof="0">
              <a:ln>
                <a:noFill/>
              </a:ln>
              <a:solidFill>
                <a:srgbClr val="FFFFFF"/>
              </a:solidFill>
              <a:effectLst/>
              <a:uLnTx/>
              <a:uFillTx/>
              <a:latin typeface="Arial" charset="0"/>
              <a:ea typeface="ＭＳ Ｐゴシック" charset="-128"/>
              <a:cs typeface="+mn-cs"/>
            </a:endParaRPr>
          </a:p>
        </p:txBody>
      </p:sp>
      <p:grpSp>
        <p:nvGrpSpPr>
          <p:cNvPr id="36" name="グループ化 35">
            <a:extLst>
              <a:ext uri="{FF2B5EF4-FFF2-40B4-BE49-F238E27FC236}">
                <a16:creationId xmlns:a16="http://schemas.microsoft.com/office/drawing/2014/main" id="{8B7F789D-A413-DD1D-DF4E-FA1CE000C907}"/>
              </a:ext>
            </a:extLst>
          </p:cNvPr>
          <p:cNvGrpSpPr/>
          <p:nvPr/>
        </p:nvGrpSpPr>
        <p:grpSpPr>
          <a:xfrm>
            <a:off x="-56950" y="3068152"/>
            <a:ext cx="1533525" cy="1815856"/>
            <a:chOff x="4981575" y="4619625"/>
            <a:chExt cx="1533525" cy="2184866"/>
          </a:xfrm>
        </p:grpSpPr>
        <p:sp>
          <p:nvSpPr>
            <p:cNvPr id="37" name="爆発: 8 pt 36">
              <a:extLst>
                <a:ext uri="{FF2B5EF4-FFF2-40B4-BE49-F238E27FC236}">
                  <a16:creationId xmlns:a16="http://schemas.microsoft.com/office/drawing/2014/main" id="{7360E3DA-B6AA-6819-6584-4E509320F262}"/>
                </a:ext>
              </a:extLst>
            </p:cNvPr>
            <p:cNvSpPr/>
            <p:nvPr/>
          </p:nvSpPr>
          <p:spPr>
            <a:xfrm>
              <a:off x="4981575" y="4619625"/>
              <a:ext cx="1533525" cy="2184866"/>
            </a:xfrm>
            <a:prstGeom prst="irregularSeal1">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8" name="正方形/長方形 37">
              <a:extLst>
                <a:ext uri="{FF2B5EF4-FFF2-40B4-BE49-F238E27FC236}">
                  <a16:creationId xmlns:a16="http://schemas.microsoft.com/office/drawing/2014/main" id="{378940D9-6BE1-060E-7021-9CA08FE5667D}"/>
                </a:ext>
              </a:extLst>
            </p:cNvPr>
            <p:cNvSpPr/>
            <p:nvPr/>
          </p:nvSpPr>
          <p:spPr>
            <a:xfrm>
              <a:off x="5133975" y="4793569"/>
              <a:ext cx="1247775" cy="16573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rPr>
                <a:t>氾濫の</a:t>
              </a:r>
              <a:endParaRPr kumimoji="1" lang="en-US" altLang="ja-JP" sz="1600" b="1" i="0" u="none" strike="noStrike" kern="1200" cap="none" spc="0" normalizeH="0" baseline="0" noProof="0">
                <a:ln>
                  <a:noFill/>
                </a:ln>
                <a:solidFill>
                  <a:srgbClr val="FFFFFF"/>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Arial"/>
                  <a:ea typeface="ＭＳ Ｐゴシック"/>
                  <a:cs typeface="+mn-cs"/>
                </a:rPr>
                <a:t>発生・切迫</a:t>
              </a:r>
            </a:p>
          </p:txBody>
        </p:sp>
      </p:grpSp>
      <p:sp>
        <p:nvSpPr>
          <p:cNvPr id="12" name="楕円 11">
            <a:extLst>
              <a:ext uri="{FF2B5EF4-FFF2-40B4-BE49-F238E27FC236}">
                <a16:creationId xmlns:a16="http://schemas.microsoft.com/office/drawing/2014/main" id="{9EEC5641-4341-6C93-51FC-D75EFC5C7367}"/>
              </a:ext>
            </a:extLst>
          </p:cNvPr>
          <p:cNvSpPr/>
          <p:nvPr/>
        </p:nvSpPr>
        <p:spPr>
          <a:xfrm>
            <a:off x="1992469" y="2773923"/>
            <a:ext cx="361950" cy="361948"/>
          </a:xfrm>
          <a:prstGeom prst="ellipse">
            <a:avLst/>
          </a:prstGeom>
          <a:solidFill>
            <a:schemeClr val="bg1"/>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00FF"/>
                </a:solidFill>
                <a:effectLst/>
                <a:uLnTx/>
                <a:uFillTx/>
                <a:latin typeface="Arial"/>
                <a:ea typeface="ＭＳ Ｐゴシック"/>
                <a:cs typeface="+mn-cs"/>
              </a:rPr>
              <a:t>海</a:t>
            </a:r>
          </a:p>
        </p:txBody>
      </p:sp>
      <p:sp>
        <p:nvSpPr>
          <p:cNvPr id="39" name="矢印: 右 38">
            <a:extLst>
              <a:ext uri="{FF2B5EF4-FFF2-40B4-BE49-F238E27FC236}">
                <a16:creationId xmlns:a16="http://schemas.microsoft.com/office/drawing/2014/main" id="{96BD607D-A5AD-8CF9-F8D4-7502551A2D0C}"/>
              </a:ext>
            </a:extLst>
          </p:cNvPr>
          <p:cNvSpPr/>
          <p:nvPr/>
        </p:nvSpPr>
        <p:spPr>
          <a:xfrm>
            <a:off x="2206233" y="3518092"/>
            <a:ext cx="361950" cy="871110"/>
          </a:xfrm>
          <a:prstGeom prst="rightArrow">
            <a:avLst>
              <a:gd name="adj1" fmla="val 73326"/>
              <a:gd name="adj2" fmla="val 50000"/>
            </a:avLst>
          </a:prstGeom>
          <a:ln>
            <a:solidFill>
              <a:srgbClr val="FF28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通報</a:t>
            </a:r>
          </a:p>
        </p:txBody>
      </p:sp>
      <p:cxnSp>
        <p:nvCxnSpPr>
          <p:cNvPr id="46" name="直線矢印コネクタ 45">
            <a:extLst>
              <a:ext uri="{FF2B5EF4-FFF2-40B4-BE49-F238E27FC236}">
                <a16:creationId xmlns:a16="http://schemas.microsoft.com/office/drawing/2014/main" id="{CB5CD710-3BAF-AE3A-1AB8-5C649BFD8189}"/>
              </a:ext>
            </a:extLst>
          </p:cNvPr>
          <p:cNvCxnSpPr>
            <a:cxnSpLocks/>
          </p:cNvCxnSpPr>
          <p:nvPr/>
        </p:nvCxnSpPr>
        <p:spPr bwMode="auto">
          <a:xfrm flipV="1">
            <a:off x="3522273" y="4201846"/>
            <a:ext cx="0" cy="906581"/>
          </a:xfrm>
          <a:prstGeom prst="straightConnector1">
            <a:avLst/>
          </a:prstGeom>
          <a:solidFill>
            <a:schemeClr val="accent1"/>
          </a:solidFill>
          <a:ln w="41275" cap="flat" cmpd="sng" algn="ctr">
            <a:solidFill>
              <a:srgbClr val="FF0000"/>
            </a:solidFill>
            <a:prstDash val="solid"/>
            <a:round/>
            <a:headEnd type="none" w="sm" len="sm"/>
            <a:tailEnd type="triangle"/>
          </a:ln>
          <a:effectLst/>
        </p:spPr>
      </p:cxnSp>
      <p:sp>
        <p:nvSpPr>
          <p:cNvPr id="65" name="正方形/長方形 64">
            <a:extLst>
              <a:ext uri="{FF2B5EF4-FFF2-40B4-BE49-F238E27FC236}">
                <a16:creationId xmlns:a16="http://schemas.microsoft.com/office/drawing/2014/main" id="{8E463556-A6FF-0DB6-4582-22003ED98CAB}"/>
              </a:ext>
            </a:extLst>
          </p:cNvPr>
          <p:cNvSpPr/>
          <p:nvPr/>
        </p:nvSpPr>
        <p:spPr>
          <a:xfrm>
            <a:off x="144108" y="588362"/>
            <a:ext cx="8914113" cy="1751019"/>
          </a:xfrm>
          <a:prstGeom prst="rect">
            <a:avLst/>
          </a:prstGeom>
          <a:noFill/>
          <a:ln w="25400" cap="flat" cmpd="sng" algn="ctr">
            <a:solidFill>
              <a:srgbClr val="000000"/>
            </a:solidFill>
            <a:prstDash val="solid"/>
          </a:ln>
          <a:effectLst/>
        </p:spPr>
        <p:txBody>
          <a:bodyPr rtlCol="0" anchor="ctr"/>
          <a:lstStyle/>
          <a:p>
            <a:pPr marL="152859" marR="0" lvl="0" indent="-152859" algn="just" defTabSz="779173" rtl="0" eaLnBrk="1" fontAlgn="base" latinLnBrk="0" hangingPunct="1">
              <a:lnSpc>
                <a:spcPct val="100000"/>
              </a:lnSpc>
              <a:spcBef>
                <a:spcPct val="0"/>
              </a:spcBef>
              <a:spcAft>
                <a:spcPts val="60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①高潮による氾濫の発生や氾濫が迫っていることを関係者に</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プッシュ型で情報提供</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するため、</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海岸管理者等</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氾濫による危険の切迫</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を認める場合に都道府県知事へ</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通報する制度を創設</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国土交通大臣又は都道府県知事</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は、海岸管理者等からの通報に基づき、</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レベル５高潮氾濫発生情報を関係機</a:t>
            </a:r>
            <a:endParaRPr kumimoji="1" lang="en-US" altLang="ja-JP"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endParaRPr>
          </a:p>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　 </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関へ通知・周知</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8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（気象庁が発表するレベル５</a:t>
            </a:r>
            <a:r>
              <a:rPr kumimoji="1" lang="ja-JP" altLang="en-US" sz="1480" b="0" i="0" u="none" strike="noStrike" kern="1200" cap="none" spc="0" normalizeH="0" baseline="0" noProof="0">
                <a:ln>
                  <a:noFill/>
                </a:ln>
                <a:solidFill>
                  <a:prstClr val="black"/>
                </a:solidFill>
                <a:effectLst/>
                <a:uLnTx/>
                <a:uFillTx/>
                <a:latin typeface="Meiryo UI"/>
                <a:ea typeface="Meiryo UI"/>
                <a:cs typeface="+mn-cs"/>
              </a:rPr>
              <a:t>高潮特別警報の発表判断</a:t>
            </a:r>
            <a:r>
              <a:rPr kumimoji="1" lang="ja-JP" altLang="en-US" sz="148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にも活用）</a:t>
            </a:r>
            <a:endParaRPr kumimoji="1" lang="en-US" altLang="ja-JP" sz="148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52859" marR="0" lvl="0" indent="-152859" algn="just" defTabSz="779173" rtl="0" eaLnBrk="1" fontAlgn="base" latinLnBrk="0" hangingPunct="1">
              <a:lnSpc>
                <a:spcPct val="100000"/>
              </a:lnSpc>
              <a:spcBef>
                <a:spcPct val="0"/>
              </a:spcBef>
              <a:spcAft>
                <a:spcPct val="0"/>
              </a:spcAft>
              <a:buClrTx/>
              <a:buSzTx/>
              <a:buFontTx/>
              <a:buNone/>
              <a:tabLst/>
              <a:defRPr/>
            </a:pP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➂</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市町村長</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は、国土交通大臣、都道府県知事からの</a:t>
            </a:r>
            <a:r>
              <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レベル５高潮氾濫発生情報</a:t>
            </a:r>
            <a:r>
              <a:rPr kumimoji="1" lang="en-US" altLang="ja-JP"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の通知</a:t>
            </a:r>
            <a:r>
              <a:rPr kumimoji="1"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を踏まえ、</a:t>
            </a:r>
            <a:r>
              <a:rPr kumimoji="1" lang="ja-JP" altLang="en-US" sz="1477" b="1" i="0" u="sng" strike="noStrike" kern="0" cap="none" spc="0" normalizeH="0" baseline="0" noProof="0">
                <a:ln>
                  <a:noFill/>
                </a:ln>
                <a:solidFill>
                  <a:srgbClr val="C00000"/>
                </a:solidFill>
                <a:effectLst/>
                <a:uLnTx/>
                <a:uFillTx/>
                <a:latin typeface="Meiryo UI" panose="020B0604030504040204" pitchFamily="50" charset="-128"/>
                <a:ea typeface="Meiryo UI" panose="020B0604030504040204" pitchFamily="50" charset="-128"/>
                <a:cs typeface="+mn-cs"/>
              </a:rPr>
              <a:t>対象地域の住民に対して緊急安全確保の発令を判断</a:t>
            </a:r>
            <a:r>
              <a:rPr kumimoji="1" lang="ja-JP" altLang="en-US" sz="1477"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477" b="0" i="0" u="none" strike="noStrike" kern="1200" cap="none" spc="0" normalizeH="0" baseline="0" noProof="0">
              <a:ln>
                <a:noFill/>
              </a:ln>
              <a:solidFill>
                <a:prstClr val="black"/>
              </a:solidFill>
              <a:effectLst/>
              <a:uLnTx/>
              <a:uFillTx/>
              <a:latin typeface="Meiryo UI"/>
              <a:ea typeface="Meiryo UI"/>
              <a:cs typeface="+mn-cs"/>
            </a:endParaRPr>
          </a:p>
        </p:txBody>
      </p:sp>
      <p:sp>
        <p:nvSpPr>
          <p:cNvPr id="66" name="テキスト ボックス 65">
            <a:extLst>
              <a:ext uri="{FF2B5EF4-FFF2-40B4-BE49-F238E27FC236}">
                <a16:creationId xmlns:a16="http://schemas.microsoft.com/office/drawing/2014/main" id="{B66BA312-A804-E760-E724-87E133394F73}"/>
              </a:ext>
            </a:extLst>
          </p:cNvPr>
          <p:cNvSpPr txBox="1"/>
          <p:nvPr/>
        </p:nvSpPr>
        <p:spPr>
          <a:xfrm>
            <a:off x="2178227" y="3157203"/>
            <a:ext cx="442750" cy="40011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①</a:t>
            </a:r>
          </a:p>
        </p:txBody>
      </p:sp>
      <p:sp>
        <p:nvSpPr>
          <p:cNvPr id="67" name="テキスト ボックス 66">
            <a:extLst>
              <a:ext uri="{FF2B5EF4-FFF2-40B4-BE49-F238E27FC236}">
                <a16:creationId xmlns:a16="http://schemas.microsoft.com/office/drawing/2014/main" id="{F8FC7388-55C5-1577-1A1F-FE65507478BE}"/>
              </a:ext>
            </a:extLst>
          </p:cNvPr>
          <p:cNvSpPr txBox="1"/>
          <p:nvPr/>
        </p:nvSpPr>
        <p:spPr>
          <a:xfrm>
            <a:off x="6958451" y="2513985"/>
            <a:ext cx="442750" cy="400110"/>
          </a:xfrm>
          <a:prstGeom prst="rect">
            <a:avLst/>
          </a:prstGeom>
          <a:noFill/>
        </p:spPr>
        <p:txBody>
          <a:bodyPr wrap="none" rtlCol="0">
            <a:spAutoFit/>
          </a:bodyPr>
          <a:lstStyle>
            <a:defPPr>
              <a:defRPr lang="ja-JP"/>
            </a:defPPr>
            <a:lvl1pPr>
              <a:defRPr sz="2000" b="1"/>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②</a:t>
            </a:r>
          </a:p>
        </p:txBody>
      </p:sp>
      <p:sp>
        <p:nvSpPr>
          <p:cNvPr id="68" name="テキスト ボックス 67">
            <a:extLst>
              <a:ext uri="{FF2B5EF4-FFF2-40B4-BE49-F238E27FC236}">
                <a16:creationId xmlns:a16="http://schemas.microsoft.com/office/drawing/2014/main" id="{E918D582-53E4-4775-DA2B-07A040150657}"/>
              </a:ext>
            </a:extLst>
          </p:cNvPr>
          <p:cNvSpPr txBox="1"/>
          <p:nvPr/>
        </p:nvSpPr>
        <p:spPr>
          <a:xfrm>
            <a:off x="8572428" y="2560422"/>
            <a:ext cx="442750" cy="400110"/>
          </a:xfrm>
          <a:prstGeom prst="rect">
            <a:avLst/>
          </a:prstGeom>
          <a:noFill/>
        </p:spPr>
        <p:txBody>
          <a:bodyPr wrap="none" rtlCol="0">
            <a:spAutoFit/>
          </a:bodyPr>
          <a:lstStyle>
            <a:defPPr>
              <a:defRPr lang="ja-JP"/>
            </a:defPPr>
            <a:lvl1pPr>
              <a:defRPr sz="2000" b="1"/>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➂</a:t>
            </a:r>
          </a:p>
        </p:txBody>
      </p:sp>
      <p:sp>
        <p:nvSpPr>
          <p:cNvPr id="69" name="テキスト ボックス 68">
            <a:extLst>
              <a:ext uri="{FF2B5EF4-FFF2-40B4-BE49-F238E27FC236}">
                <a16:creationId xmlns:a16="http://schemas.microsoft.com/office/drawing/2014/main" id="{A2A5656C-3514-71D2-CFED-34E14A28B899}"/>
              </a:ext>
            </a:extLst>
          </p:cNvPr>
          <p:cNvSpPr txBox="1"/>
          <p:nvPr/>
        </p:nvSpPr>
        <p:spPr>
          <a:xfrm>
            <a:off x="3405922" y="3527575"/>
            <a:ext cx="442750" cy="400110"/>
          </a:xfrm>
          <a:prstGeom prst="rect">
            <a:avLst/>
          </a:prstGeom>
          <a:noFill/>
        </p:spPr>
        <p:txBody>
          <a:bodyPr wrap="none" rtlCol="0">
            <a:spAutoFit/>
          </a:bodyPr>
          <a:lstStyle>
            <a:defPPr>
              <a:defRPr lang="ja-JP"/>
            </a:defPPr>
            <a:lvl1pPr>
              <a:defRPr sz="2000" b="1"/>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charset="0"/>
                <a:ea typeface="ＭＳ Ｐゴシック" charset="-128"/>
                <a:cs typeface="+mn-cs"/>
              </a:rPr>
              <a:t>②</a:t>
            </a:r>
          </a:p>
        </p:txBody>
      </p:sp>
      <p:sp>
        <p:nvSpPr>
          <p:cNvPr id="70" name="テキスト ボックス 69">
            <a:extLst>
              <a:ext uri="{FF2B5EF4-FFF2-40B4-BE49-F238E27FC236}">
                <a16:creationId xmlns:a16="http://schemas.microsoft.com/office/drawing/2014/main" id="{52F1AD43-519F-6717-463B-AFDE684C5FF5}"/>
              </a:ext>
            </a:extLst>
          </p:cNvPr>
          <p:cNvSpPr txBox="1"/>
          <p:nvPr/>
        </p:nvSpPr>
        <p:spPr>
          <a:xfrm>
            <a:off x="6598000" y="865068"/>
            <a:ext cx="2566171" cy="223459"/>
          </a:xfrm>
          <a:prstGeom prst="rect">
            <a:avLst/>
          </a:prstGeom>
          <a:noFill/>
        </p:spPr>
        <p:txBody>
          <a:bodyPr wrap="square" rtlCol="0">
            <a:spAutoFit/>
          </a:bodyPr>
          <a:lstStyle>
            <a:defPPr>
              <a:defRPr lang="ja-JP"/>
            </a:defPPr>
            <a:lvl1pPr defTabSz="844083">
              <a:defRPr sz="923" kern="0">
                <a:solidFill>
                  <a:srgbClr val="0070C0"/>
                </a:solidFill>
                <a:latin typeface="Meiryo UI" panose="020B0604030504040204" pitchFamily="50" charset="-128"/>
                <a:ea typeface="Meiryo UI" panose="020B0604030504040204" pitchFamily="50" charset="-128"/>
              </a:defRPr>
            </a:lvl1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条の２第１項、新第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25</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条第１項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71" name="テキスト ボックス 70">
            <a:extLst>
              <a:ext uri="{FF2B5EF4-FFF2-40B4-BE49-F238E27FC236}">
                <a16:creationId xmlns:a16="http://schemas.microsoft.com/office/drawing/2014/main" id="{67A5A5BD-83BB-0A7F-C3A3-102D4853DAA4}"/>
              </a:ext>
            </a:extLst>
          </p:cNvPr>
          <p:cNvSpPr txBox="1"/>
          <p:nvPr/>
        </p:nvSpPr>
        <p:spPr>
          <a:xfrm>
            <a:off x="6600420" y="1471828"/>
            <a:ext cx="2495802" cy="223459"/>
          </a:xfrm>
          <a:prstGeom prst="rect">
            <a:avLst/>
          </a:prstGeom>
          <a:noFill/>
        </p:spPr>
        <p:txBody>
          <a:bodyPr wrap="square" rtlCol="0">
            <a:spAutoFit/>
          </a:bodyPr>
          <a:lstStyle/>
          <a:p>
            <a:pPr marL="0" marR="0" lvl="0" indent="0" algn="r" defTabSz="779173" rtl="0" eaLnBrk="1" fontAlgn="base" latinLnBrk="0" hangingPunct="1">
              <a:lnSpc>
                <a:spcPct val="100000"/>
              </a:lnSpc>
              <a:spcBef>
                <a:spcPct val="0"/>
              </a:spcBef>
              <a:spcAft>
                <a:spcPct val="0"/>
              </a:spcAft>
              <a:buClrTx/>
              <a:buSzTx/>
              <a:buFontTx/>
              <a:buNone/>
              <a:tabLst/>
              <a:defRPr/>
            </a:pP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水防法 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13</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条の４、新第</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24</a:t>
            </a:r>
            <a:r>
              <a:rPr kumimoji="1" lang="ja-JP" altLang="en-US"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条の２第２項</a:t>
            </a:r>
            <a:r>
              <a:rPr kumimoji="1" lang="en-US" altLang="ja-JP" sz="852" b="0" i="0" u="none" strike="noStrike" kern="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a:t>
            </a:r>
          </a:p>
        </p:txBody>
      </p:sp>
      <p:sp>
        <p:nvSpPr>
          <p:cNvPr id="43" name="テキスト ボックス 42">
            <a:extLst>
              <a:ext uri="{FF2B5EF4-FFF2-40B4-BE49-F238E27FC236}">
                <a16:creationId xmlns:a16="http://schemas.microsoft.com/office/drawing/2014/main" id="{7E42E541-2090-8605-2A28-619DC3149EB8}"/>
              </a:ext>
            </a:extLst>
          </p:cNvPr>
          <p:cNvSpPr txBox="1"/>
          <p:nvPr/>
        </p:nvSpPr>
        <p:spPr>
          <a:xfrm>
            <a:off x="2534429" y="5070013"/>
            <a:ext cx="1157738" cy="1185709"/>
          </a:xfrm>
          <a:prstGeom prst="rect">
            <a:avLst/>
          </a:prstGeom>
          <a:solidFill>
            <a:schemeClr val="bg1"/>
          </a:solidFill>
          <a:ln w="25400">
            <a:solidFill>
              <a:srgbClr val="FF0000"/>
            </a:solidFill>
            <a:prstDash val="sysDash"/>
          </a:ln>
        </p:spPr>
        <p:txBody>
          <a:bodyPr vert="horz" wrap="square" rtlCol="0">
            <a:spAutoFit/>
          </a:bodyPr>
          <a:lstStyle/>
          <a:p>
            <a:pPr marL="0" marR="0" lvl="0" indent="0" algn="ctr" defTabSz="779173"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気象庁のレベル５高潮特別警報の発表判断に都道府県等が集約する現地からの氾濫の発生・切迫等に関する通報も活用</a:t>
            </a:r>
          </a:p>
        </p:txBody>
      </p:sp>
      <p:sp>
        <p:nvSpPr>
          <p:cNvPr id="3" name="テキスト ボックス 2">
            <a:extLst>
              <a:ext uri="{FF2B5EF4-FFF2-40B4-BE49-F238E27FC236}">
                <a16:creationId xmlns:a16="http://schemas.microsoft.com/office/drawing/2014/main" id="{65BE378A-EBF0-033B-B5AA-C4650FF6D67F}"/>
              </a:ext>
            </a:extLst>
          </p:cNvPr>
          <p:cNvSpPr txBox="1"/>
          <p:nvPr/>
        </p:nvSpPr>
        <p:spPr>
          <a:xfrm>
            <a:off x="2704272" y="4560366"/>
            <a:ext cx="423514"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a:ln>
                  <a:noFill/>
                </a:ln>
                <a:solidFill>
                  <a:srgbClr val="FFFFFF"/>
                </a:solidFill>
                <a:effectLst/>
                <a:uLnTx/>
                <a:uFillTx/>
                <a:latin typeface="Arial" charset="0"/>
                <a:ea typeface="ＭＳ Ｐゴシック" charset="-128"/>
                <a:cs typeface="+mn-cs"/>
              </a:rPr>
              <a:t>※2</a:t>
            </a:r>
            <a:endParaRPr kumimoji="1" lang="ja-JP" altLang="en-US" sz="1200" b="1" i="0" u="none" strike="noStrike" kern="1200" cap="none" spc="0" normalizeH="0" baseline="0" noProof="0">
              <a:ln>
                <a:noFill/>
              </a:ln>
              <a:solidFill>
                <a:srgbClr val="FFFFFF"/>
              </a:solidFill>
              <a:effectLst/>
              <a:uLnTx/>
              <a:uFillTx/>
              <a:latin typeface="Arial" charset="0"/>
              <a:ea typeface="ＭＳ Ｐゴシック" charset="-128"/>
              <a:cs typeface="+mn-cs"/>
            </a:endParaRPr>
          </a:p>
        </p:txBody>
      </p:sp>
      <p:sp>
        <p:nvSpPr>
          <p:cNvPr id="4" name="テキスト ボックス 3">
            <a:extLst>
              <a:ext uri="{FF2B5EF4-FFF2-40B4-BE49-F238E27FC236}">
                <a16:creationId xmlns:a16="http://schemas.microsoft.com/office/drawing/2014/main" id="{0C0E8146-D9D2-3173-1C64-3E649771569F}"/>
              </a:ext>
            </a:extLst>
          </p:cNvPr>
          <p:cNvSpPr txBox="1"/>
          <p:nvPr/>
        </p:nvSpPr>
        <p:spPr>
          <a:xfrm>
            <a:off x="1436280" y="4421866"/>
            <a:ext cx="423514"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a:ln>
                  <a:noFill/>
                </a:ln>
                <a:solidFill>
                  <a:srgbClr val="FFFFFF"/>
                </a:solidFill>
                <a:effectLst/>
                <a:uLnTx/>
                <a:uFillTx/>
                <a:latin typeface="Arial" charset="0"/>
                <a:ea typeface="ＭＳ Ｐゴシック" charset="-128"/>
                <a:cs typeface="+mn-cs"/>
              </a:rPr>
              <a:t>※1</a:t>
            </a:r>
            <a:endParaRPr kumimoji="1" lang="ja-JP" altLang="en-US" sz="1200" b="1" i="0" u="none" strike="noStrike" kern="1200" cap="none" spc="0" normalizeH="0" baseline="0" noProof="0">
              <a:ln>
                <a:noFill/>
              </a:ln>
              <a:solidFill>
                <a:srgbClr val="FFFFFF"/>
              </a:solidFill>
              <a:effectLst/>
              <a:uLnTx/>
              <a:uFillTx/>
              <a:latin typeface="Arial" charset="0"/>
              <a:ea typeface="ＭＳ Ｐゴシック" charset="-128"/>
              <a:cs typeface="+mn-cs"/>
            </a:endParaRPr>
          </a:p>
        </p:txBody>
      </p:sp>
      <p:sp>
        <p:nvSpPr>
          <p:cNvPr id="17" name="矢印: 右 16">
            <a:extLst>
              <a:ext uri="{FF2B5EF4-FFF2-40B4-BE49-F238E27FC236}">
                <a16:creationId xmlns:a16="http://schemas.microsoft.com/office/drawing/2014/main" id="{574CCFA0-F6C6-FB4D-672B-4D513022CA41}"/>
              </a:ext>
            </a:extLst>
          </p:cNvPr>
          <p:cNvSpPr/>
          <p:nvPr/>
        </p:nvSpPr>
        <p:spPr>
          <a:xfrm>
            <a:off x="4571999" y="3340667"/>
            <a:ext cx="2751419" cy="1900481"/>
          </a:xfrm>
          <a:prstGeom prst="rightArrow">
            <a:avLst>
              <a:gd name="adj1" fmla="val 68647"/>
              <a:gd name="adj2" fmla="val 10461"/>
            </a:avLst>
          </a:prstGeom>
          <a:noFill/>
          <a:ln w="2540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7" name="楕円 6">
            <a:extLst>
              <a:ext uri="{FF2B5EF4-FFF2-40B4-BE49-F238E27FC236}">
                <a16:creationId xmlns:a16="http://schemas.microsoft.com/office/drawing/2014/main" id="{F2936ECC-36F6-D0BC-3953-6ED28999874B}"/>
              </a:ext>
            </a:extLst>
          </p:cNvPr>
          <p:cNvSpPr/>
          <p:nvPr/>
        </p:nvSpPr>
        <p:spPr>
          <a:xfrm>
            <a:off x="4507692" y="4963957"/>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8" name="楕円 7">
            <a:extLst>
              <a:ext uri="{FF2B5EF4-FFF2-40B4-BE49-F238E27FC236}">
                <a16:creationId xmlns:a16="http://schemas.microsoft.com/office/drawing/2014/main" id="{AC20F326-29C4-AD1D-45F7-14BB61B6A688}"/>
              </a:ext>
            </a:extLst>
          </p:cNvPr>
          <p:cNvSpPr/>
          <p:nvPr/>
        </p:nvSpPr>
        <p:spPr>
          <a:xfrm>
            <a:off x="4512472" y="5382085"/>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1" name="楕円 10">
            <a:extLst>
              <a:ext uri="{FF2B5EF4-FFF2-40B4-BE49-F238E27FC236}">
                <a16:creationId xmlns:a16="http://schemas.microsoft.com/office/drawing/2014/main" id="{9C0C8E1D-02AB-CBF6-CEB7-C54A045D47CE}"/>
              </a:ext>
            </a:extLst>
          </p:cNvPr>
          <p:cNvSpPr/>
          <p:nvPr/>
        </p:nvSpPr>
        <p:spPr>
          <a:xfrm>
            <a:off x="4527102" y="5874476"/>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9" name="正方形/長方形 18">
            <a:extLst>
              <a:ext uri="{FF2B5EF4-FFF2-40B4-BE49-F238E27FC236}">
                <a16:creationId xmlns:a16="http://schemas.microsoft.com/office/drawing/2014/main" id="{918770DD-1419-01EE-E6C6-52A7F094EAC5}"/>
              </a:ext>
            </a:extLst>
          </p:cNvPr>
          <p:cNvSpPr/>
          <p:nvPr/>
        </p:nvSpPr>
        <p:spPr>
          <a:xfrm>
            <a:off x="6834970" y="3737348"/>
            <a:ext cx="522870" cy="1098070"/>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通知・周知</a:t>
            </a:r>
          </a:p>
        </p:txBody>
      </p:sp>
      <p:sp>
        <p:nvSpPr>
          <p:cNvPr id="6" name="矢印: 右 5">
            <a:extLst>
              <a:ext uri="{FF2B5EF4-FFF2-40B4-BE49-F238E27FC236}">
                <a16:creationId xmlns:a16="http://schemas.microsoft.com/office/drawing/2014/main" id="{11BB176F-99FB-42E4-CB65-C16CFA646F4D}"/>
              </a:ext>
            </a:extLst>
          </p:cNvPr>
          <p:cNvSpPr/>
          <p:nvPr/>
        </p:nvSpPr>
        <p:spPr>
          <a:xfrm>
            <a:off x="3419859" y="3780626"/>
            <a:ext cx="1097821" cy="499920"/>
          </a:xfrm>
          <a:prstGeom prst="rightArrow">
            <a:avLst>
              <a:gd name="adj1" fmla="val 73326"/>
              <a:gd name="adj2" fmla="val 50000"/>
            </a:avLst>
          </a:prstGeom>
          <a:solidFill>
            <a:schemeClr val="bg1"/>
          </a:solidFill>
          <a:ln>
            <a:solidFill>
              <a:srgbClr val="FF2800"/>
            </a:solidFill>
            <a:prstDash val="sysDash"/>
          </a:ln>
        </p:spPr>
        <p:style>
          <a:lnRef idx="2">
            <a:schemeClr val="dk1"/>
          </a:lnRef>
          <a:fillRef idx="1">
            <a:schemeClr val="lt1"/>
          </a:fillRef>
          <a:effectRef idx="0">
            <a:schemeClr val="dk1"/>
          </a:effectRef>
          <a:fontRef idx="minor">
            <a:schemeClr val="dk1"/>
          </a:fontRef>
        </p:style>
        <p:txBody>
          <a:bodyPr rtlCol="0" anchor="ctr"/>
          <a:lstStyle/>
          <a:p>
            <a:pPr lvl="0" algn="ctr">
              <a:defRPr/>
            </a:pPr>
            <a:r>
              <a:rPr lang="ja-JP" altLang="en-US" sz="1600" b="1">
                <a:solidFill>
                  <a:srgbClr val="FF0000"/>
                </a:solidFill>
                <a:latin typeface="Meiryo UI" panose="020B0604030504040204" pitchFamily="50" charset="-128"/>
                <a:ea typeface="Meiryo UI" panose="020B0604030504040204" pitchFamily="50" charset="-128"/>
              </a:rPr>
              <a:t>通知</a:t>
            </a:r>
            <a:endParaRPr kumimoji="1" lang="ja-JP" altLang="en-US" sz="1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1" name="楕円 20">
            <a:extLst>
              <a:ext uri="{FF2B5EF4-FFF2-40B4-BE49-F238E27FC236}">
                <a16:creationId xmlns:a16="http://schemas.microsoft.com/office/drawing/2014/main" id="{064506C4-CD5F-A05A-1CD1-5E4B0594BA76}"/>
              </a:ext>
            </a:extLst>
          </p:cNvPr>
          <p:cNvSpPr/>
          <p:nvPr/>
        </p:nvSpPr>
        <p:spPr>
          <a:xfrm>
            <a:off x="4469193" y="3800221"/>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Tree>
    <p:extLst>
      <p:ext uri="{BB962C8B-B14F-4D97-AF65-F5344CB8AC3E}">
        <p14:creationId xmlns:p14="http://schemas.microsoft.com/office/powerpoint/2010/main" val="120456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フローチャート: 代替処理 34">
            <a:extLst>
              <a:ext uri="{FF2B5EF4-FFF2-40B4-BE49-F238E27FC236}">
                <a16:creationId xmlns:a16="http://schemas.microsoft.com/office/drawing/2014/main" id="{7F2A3DF1-7D81-E17B-B033-B6BD10087659}"/>
              </a:ext>
            </a:extLst>
          </p:cNvPr>
          <p:cNvSpPr/>
          <p:nvPr/>
        </p:nvSpPr>
        <p:spPr>
          <a:xfrm>
            <a:off x="4559451" y="4898261"/>
            <a:ext cx="1203071" cy="745482"/>
          </a:xfrm>
          <a:prstGeom prst="flowChartAlternateProcess">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eaVert" wrap="square" lIns="0" tIns="0" rIns="0" bIns="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1"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4" name="フローチャート: 代替処理 33">
            <a:extLst>
              <a:ext uri="{FF2B5EF4-FFF2-40B4-BE49-F238E27FC236}">
                <a16:creationId xmlns:a16="http://schemas.microsoft.com/office/drawing/2014/main" id="{1BBF6E0F-8834-5C00-05A3-53F093DE12CE}"/>
              </a:ext>
            </a:extLst>
          </p:cNvPr>
          <p:cNvSpPr/>
          <p:nvPr/>
        </p:nvSpPr>
        <p:spPr>
          <a:xfrm>
            <a:off x="4570573" y="3574105"/>
            <a:ext cx="1203071" cy="745482"/>
          </a:xfrm>
          <a:prstGeom prst="flowChartAlternateProcess">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eaVert" wrap="square" lIns="0" tIns="0" rIns="0" bIns="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1"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タイトル 4">
            <a:extLst>
              <a:ext uri="{FF2B5EF4-FFF2-40B4-BE49-F238E27FC236}">
                <a16:creationId xmlns:a16="http://schemas.microsoft.com/office/drawing/2014/main" id="{5FB89252-77A0-6047-0024-61B431DF315A}"/>
              </a:ext>
            </a:extLst>
          </p:cNvPr>
          <p:cNvSpPr>
            <a:spLocks noGrp="1"/>
          </p:cNvSpPr>
          <p:nvPr>
            <p:ph type="title"/>
          </p:nvPr>
        </p:nvSpPr>
        <p:spPr/>
        <p:txBody>
          <a:bodyPr/>
          <a:lstStyle/>
          <a:p>
            <a:r>
              <a:rPr kumimoji="1" lang="ja-JP" altLang="en-US" dirty="0"/>
              <a:t>土砂災害に関する情報</a:t>
            </a:r>
            <a:endParaRPr lang="ja-JP" altLang="en-US" dirty="0"/>
          </a:p>
        </p:txBody>
      </p:sp>
      <p:sp>
        <p:nvSpPr>
          <p:cNvPr id="4" name="スライド番号プレースホルダー 3">
            <a:extLst>
              <a:ext uri="{FF2B5EF4-FFF2-40B4-BE49-F238E27FC236}">
                <a16:creationId xmlns:a16="http://schemas.microsoft.com/office/drawing/2014/main" id="{AD085311-01D6-56CF-F2A5-F42269D338CA}"/>
              </a:ext>
            </a:extLst>
          </p:cNvPr>
          <p:cNvSpPr>
            <a:spLocks noGrp="1"/>
          </p:cNvSpPr>
          <p:nvPr>
            <p:ph type="sldNum" sz="quarter" idx="12"/>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b="0" kern="1200">
                <a:solidFill>
                  <a:schemeClr val="tx1"/>
                </a:solidFill>
                <a:latin typeface="メイリオ" panose="020B0604030504040204" pitchFamily="50" charset="-128"/>
                <a:ea typeface="メイリオ" panose="020B0604030504040204"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FFE511-5094-4685-A035-FB392A6605D8}" type="slidenum">
              <a:rPr lang="en-US" altLang="ja-JP" smtClean="0"/>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F5E47476-45BF-CCB2-CCAD-F44FE7809F0B}"/>
              </a:ext>
            </a:extLst>
          </p:cNvPr>
          <p:cNvSpPr txBox="1"/>
          <p:nvPr/>
        </p:nvSpPr>
        <p:spPr>
          <a:xfrm>
            <a:off x="121539" y="642592"/>
            <a:ext cx="8900922" cy="1846659"/>
          </a:xfrm>
          <a:prstGeom prst="rect">
            <a:avLst/>
          </a:prstGeom>
          <a:noFill/>
          <a:ln w="19050">
            <a:solidFill>
              <a:sysClr val="windowText" lastClr="000000"/>
            </a:solidFill>
          </a:ln>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800" b="0" i="0" u="none" strike="noStrike" kern="0" cap="none" spc="0" normalizeH="0" baseline="0" noProof="0">
                <a:ln>
                  <a:noFill/>
                </a:ln>
                <a:solidFill>
                  <a:prstClr val="black"/>
                </a:solidFill>
                <a:effectLst/>
                <a:uLnTx/>
                <a:uFillTx/>
                <a:latin typeface="Meiryo UI"/>
                <a:ea typeface="Meiryo UI"/>
                <a:cs typeface="+mn-cs"/>
              </a:rPr>
              <a:t>警戒レベル４相当は、現在の土砂災害警戒情報から</a:t>
            </a:r>
            <a:r>
              <a:rPr kumimoji="0" lang="ja-JP" altLang="en-US" sz="1800" b="1" i="0" u="sng" strike="noStrike" kern="0" cap="none" spc="0" normalizeH="0" baseline="0" noProof="0">
                <a:ln>
                  <a:noFill/>
                </a:ln>
                <a:solidFill>
                  <a:prstClr val="black"/>
                </a:solidFill>
                <a:effectLst/>
                <a:uLnTx/>
                <a:uFillTx/>
                <a:latin typeface="Meiryo UI"/>
                <a:ea typeface="Meiryo UI"/>
                <a:cs typeface="+mn-cs"/>
              </a:rPr>
              <a:t>レベル４土砂災害危険警報</a:t>
            </a:r>
            <a:r>
              <a:rPr kumimoji="0" lang="ja-JP" altLang="en-US" sz="1800" b="0" i="0" u="none" strike="noStrike" kern="0" cap="none" spc="0" normalizeH="0" baseline="0" noProof="0">
                <a:ln>
                  <a:noFill/>
                </a:ln>
                <a:solidFill>
                  <a:prstClr val="black"/>
                </a:solidFill>
                <a:effectLst/>
                <a:uLnTx/>
                <a:uFillTx/>
                <a:latin typeface="Meiryo UI"/>
                <a:ea typeface="Meiryo UI"/>
                <a:cs typeface="+mn-cs"/>
              </a:rPr>
              <a:t>に呼称が変更</a:t>
            </a:r>
            <a:r>
              <a:rPr kumimoji="1" lang="ja-JP" altLang="en-US" sz="1800" b="0" i="0" u="none" strike="noStrike" kern="100" cap="none" spc="0" normalizeH="0" baseline="0" noProof="0">
                <a:ln>
                  <a:noFill/>
                </a:ln>
                <a:solidFill>
                  <a:prstClr val="black"/>
                </a:solidFill>
                <a:effectLst/>
                <a:uLnTx/>
                <a:uFillTx/>
                <a:latin typeface="Meiryo UI"/>
                <a:ea typeface="Meiryo UI"/>
                <a:cs typeface="Times New Roman"/>
              </a:rPr>
              <a:t>される</a:t>
            </a:r>
            <a:r>
              <a:rPr kumimoji="0" lang="en-US" altLang="ja-JP" sz="1800" b="0" i="0" u="none" strike="noStrike" kern="0" cap="none" spc="0" normalizeH="0" baseline="30000" noProof="0">
                <a:ln>
                  <a:noFill/>
                </a:ln>
                <a:effectLst/>
                <a:uLnTx/>
                <a:uFillTx/>
                <a:latin typeface="Meiryo UI"/>
                <a:ea typeface="Meiryo UI"/>
                <a:cs typeface="+mn-cs"/>
              </a:rPr>
              <a:t>※</a:t>
            </a:r>
            <a:r>
              <a:rPr kumimoji="1" lang="ja-JP" altLang="en-US" sz="1800" b="0" i="0" u="none" strike="noStrike" kern="100" cap="none" spc="0" normalizeH="0" baseline="0" noProof="0">
                <a:ln>
                  <a:noFill/>
                </a:ln>
                <a:solidFill>
                  <a:prstClr val="black"/>
                </a:solidFill>
                <a:effectLst/>
                <a:uLnTx/>
                <a:uFillTx/>
                <a:latin typeface="Meiryo UI"/>
                <a:ea typeface="Meiryo UI"/>
                <a:cs typeface="Times New Roman"/>
              </a:rPr>
              <a:t>が、</a:t>
            </a:r>
            <a:r>
              <a:rPr kumimoji="1" lang="ja-JP" altLang="en-US" sz="1800" b="1" i="0" u="sng" strike="noStrike" kern="100" cap="none" spc="0" normalizeH="0" baseline="0" noProof="0">
                <a:ln>
                  <a:noFill/>
                </a:ln>
                <a:solidFill>
                  <a:prstClr val="black"/>
                </a:solidFill>
                <a:effectLst/>
                <a:uLnTx/>
                <a:uFillTx/>
                <a:latin typeface="Meiryo UI"/>
                <a:ea typeface="Meiryo UI"/>
                <a:cs typeface="Times New Roman"/>
              </a:rPr>
              <a:t>情報の伝達の流れは変わらない</a:t>
            </a:r>
            <a:r>
              <a:rPr kumimoji="1" lang="ja-JP" altLang="en-US" sz="1800" b="0" i="0" u="none" strike="noStrike" kern="100" cap="none" spc="0" normalizeH="0" baseline="0" noProof="0">
                <a:ln>
                  <a:noFill/>
                </a:ln>
                <a:solidFill>
                  <a:prstClr val="black"/>
                </a:solidFill>
                <a:effectLst/>
                <a:uLnTx/>
                <a:uFillTx/>
                <a:latin typeface="Meiryo UI"/>
                <a:ea typeface="Meiryo UI"/>
                <a:cs typeface="Times New Roman"/>
              </a:rPr>
              <a:t>。 </a:t>
            </a:r>
            <a:endParaRPr kumimoji="1" lang="en-US" altLang="ja-JP" sz="1800" b="0" i="0" u="none" strike="noStrike" kern="100" cap="none" spc="0" normalizeH="0" baseline="0" noProof="0">
              <a:ln>
                <a:noFill/>
              </a:ln>
              <a:solidFill>
                <a:prstClr val="black"/>
              </a:solidFill>
              <a:effectLst/>
              <a:uLnTx/>
              <a:uFillTx/>
              <a:latin typeface="Meiryo UI"/>
              <a:ea typeface="Meiryo UI"/>
              <a:cs typeface="Times New Roman"/>
            </a:endParaRPr>
          </a:p>
          <a:p>
            <a:pPr marR="0" lvl="0" algn="r" defTabSz="914400" rtl="0" eaLnBrk="1" fontAlgn="auto" latinLnBrk="0" hangingPunct="1">
              <a:lnSpc>
                <a:spcPct val="100000"/>
              </a:lnSpc>
              <a:spcBef>
                <a:spcPts val="0"/>
              </a:spcBef>
              <a:spcAft>
                <a:spcPts val="0"/>
              </a:spcAft>
              <a:buClrTx/>
              <a:buSzTx/>
              <a:tabLst/>
              <a:defRPr/>
            </a:pPr>
            <a:r>
              <a:rPr kumimoji="0" lang="en-US" altLang="ja-JP" sz="1200" b="0" i="0" u="none" strike="noStrike" kern="0" cap="none" spc="0" normalizeH="0" baseline="0" noProof="0">
                <a:ln>
                  <a:noFill/>
                </a:ln>
                <a:effectLst/>
                <a:uLnTx/>
                <a:uFillTx/>
                <a:latin typeface="Meiryo UI"/>
                <a:ea typeface="Meiryo UI"/>
                <a:cs typeface="+mn-cs"/>
              </a:rPr>
              <a:t>※</a:t>
            </a:r>
            <a:r>
              <a:rPr kumimoji="0" lang="ja-JP" altLang="en-US" sz="1200" b="0" i="0" u="none" strike="noStrike" kern="0" cap="none" spc="0" normalizeH="0" baseline="0" noProof="0">
                <a:ln>
                  <a:noFill/>
                </a:ln>
                <a:effectLst/>
                <a:uLnTx/>
                <a:uFillTx/>
                <a:latin typeface="Meiryo UI"/>
                <a:ea typeface="Meiryo UI"/>
                <a:cs typeface="+mn-cs"/>
              </a:rPr>
              <a:t>土砂災害防止法第</a:t>
            </a:r>
            <a:r>
              <a:rPr kumimoji="0" lang="en-US" altLang="ja-JP" sz="1200" b="0" i="0" u="none" strike="noStrike" kern="0" cap="none" spc="0" normalizeH="0" baseline="0" noProof="0">
                <a:ln>
                  <a:noFill/>
                </a:ln>
                <a:effectLst/>
                <a:uLnTx/>
                <a:uFillTx/>
                <a:latin typeface="Meiryo UI"/>
                <a:ea typeface="Meiryo UI"/>
                <a:cs typeface="+mn-cs"/>
              </a:rPr>
              <a:t>27</a:t>
            </a:r>
            <a:r>
              <a:rPr kumimoji="0" lang="ja-JP" altLang="en-US" sz="1200" b="0" i="0" u="none" strike="noStrike" kern="0" cap="none" spc="0" normalizeH="0" baseline="0" noProof="0">
                <a:ln>
                  <a:noFill/>
                </a:ln>
                <a:effectLst/>
                <a:uLnTx/>
                <a:uFillTx/>
                <a:latin typeface="Meiryo UI"/>
                <a:ea typeface="Meiryo UI"/>
                <a:cs typeface="+mn-cs"/>
              </a:rPr>
              <a:t>条に基づく避難に資する情報であることは変わらない</a:t>
            </a:r>
            <a:endParaRPr kumimoji="0" lang="en-US" altLang="ja-JP" sz="1200" b="0" i="0" u="none" strike="noStrike" kern="0" cap="none" spc="0" normalizeH="0" baseline="0" noProof="0">
              <a:ln>
                <a:noFill/>
              </a:ln>
              <a:effectLst/>
              <a:uLnTx/>
              <a:uFillTx/>
              <a:latin typeface="Meiryo UI"/>
              <a:ea typeface="Meiryo UI"/>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800" b="1" i="0" u="sng" strike="noStrike" kern="0" cap="none" spc="0" normalizeH="0" baseline="0" noProof="0">
                <a:ln>
                  <a:noFill/>
                </a:ln>
                <a:solidFill>
                  <a:prstClr val="black"/>
                </a:solidFill>
                <a:effectLst/>
                <a:uLnTx/>
                <a:uFillTx/>
                <a:latin typeface="Meiryo UI"/>
                <a:ea typeface="Meiryo UI"/>
                <a:cs typeface="+mn-cs"/>
              </a:rPr>
              <a:t>レベル３土砂災害警報</a:t>
            </a:r>
            <a:r>
              <a:rPr kumimoji="0" lang="ja-JP" altLang="en-US" sz="1800" b="0" i="0" u="none" strike="noStrike" kern="0" cap="none" spc="0" normalizeH="0" baseline="0" noProof="0">
                <a:ln>
                  <a:noFill/>
                </a:ln>
                <a:solidFill>
                  <a:prstClr val="black"/>
                </a:solidFill>
                <a:effectLst/>
                <a:uLnTx/>
                <a:uFillTx/>
                <a:latin typeface="Meiryo UI"/>
                <a:ea typeface="Meiryo UI"/>
                <a:cs typeface="+mn-cs"/>
              </a:rPr>
              <a:t>は、</a:t>
            </a:r>
            <a:r>
              <a:rPr kumimoji="0" lang="en-US" altLang="ja-JP" sz="1800" b="0" i="0" u="none" strike="noStrike" kern="0" cap="none" spc="0" normalizeH="0" baseline="0" noProof="0">
                <a:ln>
                  <a:noFill/>
                </a:ln>
                <a:solidFill>
                  <a:prstClr val="black"/>
                </a:solidFill>
                <a:effectLst/>
                <a:uLnTx/>
                <a:uFillTx/>
                <a:latin typeface="Meiryo UI"/>
                <a:ea typeface="Meiryo UI"/>
                <a:cs typeface="+mn-cs"/>
              </a:rPr>
              <a:t>3</a:t>
            </a:r>
            <a:r>
              <a:rPr kumimoji="0" lang="ja-JP" altLang="en-US" sz="1800" b="0" i="0" u="none" strike="noStrike" kern="0" cap="none" spc="0" normalizeH="0" baseline="0" noProof="0">
                <a:ln>
                  <a:noFill/>
                </a:ln>
                <a:solidFill>
                  <a:prstClr val="black"/>
                </a:solidFill>
                <a:effectLst/>
                <a:uLnTx/>
                <a:uFillTx/>
                <a:latin typeface="Meiryo UI"/>
                <a:ea typeface="Meiryo UI"/>
                <a:cs typeface="+mn-cs"/>
              </a:rPr>
              <a:t>時間先</a:t>
            </a:r>
            <a:r>
              <a:rPr kumimoji="0" lang="en-US" altLang="ja-JP" sz="1800" b="0" i="0" u="none" strike="noStrike" kern="0" cap="none" spc="0" normalizeH="0" baseline="30000" noProof="0">
                <a:ln>
                  <a:noFill/>
                </a:ln>
                <a:solidFill>
                  <a:prstClr val="black"/>
                </a:solidFill>
                <a:effectLst/>
                <a:uLnTx/>
                <a:uFillTx/>
                <a:latin typeface="Meiryo UI"/>
                <a:ea typeface="Meiryo UI"/>
                <a:cs typeface="+mn-cs"/>
              </a:rPr>
              <a:t>※</a:t>
            </a:r>
            <a:r>
              <a:rPr kumimoji="0" lang="ja-JP" altLang="en-US" sz="1800" b="0" i="0" u="none" strike="noStrike" kern="0" cap="none" spc="0" normalizeH="0" baseline="0" noProof="0">
                <a:ln>
                  <a:noFill/>
                </a:ln>
                <a:solidFill>
                  <a:prstClr val="black"/>
                </a:solidFill>
                <a:effectLst/>
                <a:uLnTx/>
                <a:uFillTx/>
                <a:latin typeface="Meiryo UI"/>
                <a:ea typeface="Meiryo UI"/>
                <a:cs typeface="+mn-cs"/>
              </a:rPr>
              <a:t>にレベル４土砂災害危険警報の基準に達すると予想される場合に発表。</a:t>
            </a:r>
            <a:br>
              <a:rPr kumimoji="0" lang="en-US" altLang="ja-JP" sz="1800" b="0" i="0" u="none" strike="noStrike" kern="0" cap="none" spc="0" normalizeH="0" baseline="0" noProof="0">
                <a:ln>
                  <a:noFill/>
                </a:ln>
                <a:solidFill>
                  <a:prstClr val="black"/>
                </a:solidFill>
                <a:effectLst/>
                <a:uLnTx/>
                <a:uFillTx/>
                <a:latin typeface="Meiryo UI"/>
                <a:ea typeface="Meiryo UI"/>
                <a:cs typeface="+mn-cs"/>
              </a:rPr>
            </a:br>
            <a:r>
              <a:rPr kumimoji="0" lang="ja-JP" altLang="en-US" sz="1800" b="0" i="0" u="none" strike="noStrike" kern="0" cap="none" spc="0" normalizeH="0" baseline="0" noProof="0">
                <a:ln>
                  <a:noFill/>
                </a:ln>
                <a:solidFill>
                  <a:prstClr val="black"/>
                </a:solidFill>
                <a:effectLst/>
                <a:uLnTx/>
                <a:uFillTx/>
                <a:latin typeface="Meiryo UI"/>
                <a:ea typeface="Meiryo UI"/>
                <a:cs typeface="+mn-cs"/>
              </a:rPr>
              <a:t>現在の大雨警報（土砂災害）に比べ、警戒レベル４相当に至らない</a:t>
            </a:r>
            <a:r>
              <a:rPr kumimoji="0" lang="ja-JP" altLang="en-US" sz="1800" b="1" i="0" u="sng" strike="noStrike" kern="0" cap="none" spc="0" normalizeH="0" baseline="0" noProof="0">
                <a:ln>
                  <a:noFill/>
                </a:ln>
                <a:solidFill>
                  <a:prstClr val="black"/>
                </a:solidFill>
                <a:effectLst/>
                <a:uLnTx/>
                <a:uFillTx/>
                <a:latin typeface="Meiryo UI"/>
                <a:ea typeface="Meiryo UI"/>
                <a:cs typeface="+mn-cs"/>
              </a:rPr>
              <a:t>情報発表が大幅減</a:t>
            </a:r>
            <a:r>
              <a:rPr kumimoji="0" lang="ja-JP" altLang="en-US" sz="1800" b="0" i="0" u="none" strike="noStrike" kern="0" cap="none" spc="0" normalizeH="0" baseline="0" noProof="0">
                <a:ln>
                  <a:noFill/>
                </a:ln>
                <a:solidFill>
                  <a:prstClr val="black"/>
                </a:solidFill>
                <a:effectLst/>
                <a:uLnTx/>
                <a:uFillTx/>
                <a:latin typeface="Meiryo UI"/>
                <a:ea typeface="Meiryo UI"/>
                <a:cs typeface="+mn-cs"/>
              </a:rPr>
              <a:t>。</a:t>
            </a:r>
            <a:endParaRPr kumimoji="0" lang="en-US" altLang="ja-JP" sz="1800" b="0" i="0" u="none" strike="noStrike" kern="0" cap="none" spc="0" normalizeH="0" baseline="0" noProof="0">
              <a:ln>
                <a:noFill/>
              </a:ln>
              <a:solidFill>
                <a:prstClr val="black"/>
              </a:solidFill>
              <a:effectLst/>
              <a:uLnTx/>
              <a:uFillTx/>
              <a:latin typeface="Meiryo UI"/>
              <a:ea typeface="Meiryo UI"/>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prstClr val="black"/>
                </a:solidFill>
                <a:effectLst/>
                <a:uLnTx/>
                <a:uFillTx/>
                <a:latin typeface="Meiryo UI"/>
                <a:ea typeface="Meiryo UI"/>
                <a:cs typeface="+mn-cs"/>
              </a:rPr>
              <a:t>※4</a:t>
            </a:r>
            <a:r>
              <a:rPr kumimoji="0" lang="ja-JP" altLang="en-US" sz="1200" b="0" i="0" u="none" strike="noStrike" kern="0" cap="none" spc="0" normalizeH="0" baseline="0" noProof="0">
                <a:ln>
                  <a:noFill/>
                </a:ln>
                <a:solidFill>
                  <a:prstClr val="black"/>
                </a:solidFill>
                <a:effectLst/>
                <a:uLnTx/>
                <a:uFillTx/>
                <a:latin typeface="Meiryo UI"/>
                <a:ea typeface="Meiryo UI"/>
                <a:cs typeface="+mn-cs"/>
              </a:rPr>
              <a:t>～</a:t>
            </a:r>
            <a:r>
              <a:rPr kumimoji="0" lang="en-US" altLang="ja-JP" sz="1200" b="0" i="0" u="none" strike="noStrike" kern="0" cap="none" spc="0" normalizeH="0" baseline="0" noProof="0">
                <a:ln>
                  <a:noFill/>
                </a:ln>
                <a:solidFill>
                  <a:prstClr val="black"/>
                </a:solidFill>
                <a:effectLst/>
                <a:uLnTx/>
                <a:uFillTx/>
                <a:latin typeface="Meiryo UI"/>
                <a:ea typeface="Meiryo UI"/>
                <a:cs typeface="+mn-cs"/>
              </a:rPr>
              <a:t>6</a:t>
            </a:r>
            <a:r>
              <a:rPr kumimoji="0" lang="ja-JP" altLang="en-US" sz="1200" b="0" i="0" u="none" strike="noStrike" kern="0" cap="none" spc="0" normalizeH="0" baseline="0" noProof="0">
                <a:ln>
                  <a:noFill/>
                </a:ln>
                <a:solidFill>
                  <a:prstClr val="black"/>
                </a:solidFill>
                <a:effectLst/>
                <a:uLnTx/>
                <a:uFillTx/>
                <a:latin typeface="Meiryo UI"/>
                <a:ea typeface="Meiryo UI"/>
                <a:cs typeface="+mn-cs"/>
              </a:rPr>
              <a:t>時間先にレベル４基準に到達すると予想が可能な場合にも発表</a:t>
            </a:r>
          </a:p>
        </p:txBody>
      </p:sp>
      <p:sp>
        <p:nvSpPr>
          <p:cNvPr id="7" name="テキスト ボックス 6">
            <a:extLst>
              <a:ext uri="{FF2B5EF4-FFF2-40B4-BE49-F238E27FC236}">
                <a16:creationId xmlns:a16="http://schemas.microsoft.com/office/drawing/2014/main" id="{7E27AD8F-C69B-4FB5-7D1A-D14E8B9AAD4E}"/>
              </a:ext>
            </a:extLst>
          </p:cNvPr>
          <p:cNvSpPr txBox="1"/>
          <p:nvPr/>
        </p:nvSpPr>
        <p:spPr>
          <a:xfrm>
            <a:off x="121539" y="2673814"/>
            <a:ext cx="3248005" cy="338554"/>
          </a:xfrm>
          <a:prstGeom prst="rect">
            <a:avLst/>
          </a:prstGeom>
          <a:noFill/>
          <a:ln>
            <a:solidFill>
              <a:srgbClr val="000000"/>
            </a:solidFill>
          </a:ln>
        </p:spPr>
        <p:txBody>
          <a:bodyPr wrap="none" lIns="91440" tIns="45720" rIns="91440" bIns="45720" rtlCol="0" anchor="t">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Meiryo UI"/>
                <a:ea typeface="Meiryo UI"/>
                <a:cs typeface="+mn-cs"/>
              </a:rPr>
              <a:t>警戒レベル４相当情報の伝達の流れ</a:t>
            </a:r>
            <a:endPar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12" name="表 4">
            <a:extLst>
              <a:ext uri="{FF2B5EF4-FFF2-40B4-BE49-F238E27FC236}">
                <a16:creationId xmlns:a16="http://schemas.microsoft.com/office/drawing/2014/main" id="{6C2A16CC-7123-3508-0995-B044EAFBA684}"/>
              </a:ext>
            </a:extLst>
          </p:cNvPr>
          <p:cNvGraphicFramePr>
            <a:graphicFrameLocks noGrp="1"/>
          </p:cNvGraphicFramePr>
          <p:nvPr/>
        </p:nvGraphicFramePr>
        <p:xfrm>
          <a:off x="111296" y="3155397"/>
          <a:ext cx="3026871" cy="2630114"/>
        </p:xfrm>
        <a:graphic>
          <a:graphicData uri="http://schemas.openxmlformats.org/drawingml/2006/table">
            <a:tbl>
              <a:tblPr firstRow="1" bandRow="1"/>
              <a:tblGrid>
                <a:gridCol w="324000">
                  <a:extLst>
                    <a:ext uri="{9D8B030D-6E8A-4147-A177-3AD203B41FA5}">
                      <a16:colId xmlns:a16="http://schemas.microsoft.com/office/drawing/2014/main" val="3510320624"/>
                    </a:ext>
                  </a:extLst>
                </a:gridCol>
                <a:gridCol w="324000">
                  <a:extLst>
                    <a:ext uri="{9D8B030D-6E8A-4147-A177-3AD203B41FA5}">
                      <a16:colId xmlns:a16="http://schemas.microsoft.com/office/drawing/2014/main" val="3345366451"/>
                    </a:ext>
                  </a:extLst>
                </a:gridCol>
                <a:gridCol w="2378871">
                  <a:extLst>
                    <a:ext uri="{9D8B030D-6E8A-4147-A177-3AD203B41FA5}">
                      <a16:colId xmlns:a16="http://schemas.microsoft.com/office/drawing/2014/main" val="292480099"/>
                    </a:ext>
                  </a:extLst>
                </a:gridCol>
              </a:tblGrid>
              <a:tr h="556451">
                <a:tc gridSpan="2">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lvl="0" algn="ctr">
                        <a:buNone/>
                      </a:pPr>
                      <a:r>
                        <a:rPr lang="ja-JP" altLang="en-US" sz="1200" b="0">
                          <a:latin typeface="Meiryo UI"/>
                          <a:ea typeface="Meiryo UI"/>
                        </a:rPr>
                        <a:t>発表指標</a:t>
                      </a:r>
                      <a:endParaRPr kumimoji="1" lang="ja-JP" sz="1200" b="0"/>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hMerge="1">
                  <a:txBody>
                    <a:bodyPr/>
                    <a:lstStyle/>
                    <a:p>
                      <a:endParaRPr kumimoji="1" lang="ja-JP" altLang="en-US"/>
                    </a:p>
                  </a:txBody>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en-US" altLang="ja-JP" sz="1200" b="0" spc="-20" baseline="0">
                          <a:latin typeface="Meiryo UI"/>
                          <a:ea typeface="Meiryo UI"/>
                        </a:rPr>
                        <a:t>60</a:t>
                      </a:r>
                      <a:r>
                        <a:rPr kumimoji="1" lang="ja-JP" altLang="en-US" sz="1200" b="0" spc="-20" baseline="0">
                          <a:latin typeface="Meiryo UI"/>
                          <a:ea typeface="Meiryo UI"/>
                        </a:rPr>
                        <a:t>分雨量</a:t>
                      </a:r>
                      <a:r>
                        <a:rPr kumimoji="1" lang="ja-JP" altLang="en-US" sz="1200" b="0" i="0" u="none" strike="noStrike" kern="1200" cap="none" spc="0" normalizeH="0" baseline="0" noProof="0">
                          <a:ln>
                            <a:noFill/>
                          </a:ln>
                          <a:solidFill>
                            <a:srgbClr val="000000"/>
                          </a:solidFill>
                          <a:effectLst/>
                          <a:uLnTx/>
                          <a:uFillTx/>
                          <a:latin typeface="Meiryo UI"/>
                          <a:ea typeface="Meiryo UI"/>
                          <a:cs typeface="+mn-cs"/>
                        </a:rPr>
                        <a:t>（解析・予測）</a:t>
                      </a:r>
                      <a:endParaRPr kumimoji="1" lang="en-US" altLang="ja-JP" sz="1200" b="0" spc="-20" baseline="0">
                        <a:latin typeface="Meiryo UI"/>
                        <a:ea typeface="Meiryo UI"/>
                      </a:endParaRPr>
                    </a:p>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200" b="0" spc="-20" baseline="0">
                          <a:latin typeface="Meiryo UI"/>
                          <a:ea typeface="Meiryo UI"/>
                        </a:rPr>
                        <a:t>土壌雨量指数</a:t>
                      </a:r>
                      <a:r>
                        <a:rPr kumimoji="1" lang="ja-JP" altLang="en-US" sz="1200" b="0" i="0" u="none" strike="noStrike" kern="1200" cap="none" spc="0" normalizeH="0" baseline="0" noProof="0">
                          <a:ln>
                            <a:noFill/>
                          </a:ln>
                          <a:solidFill>
                            <a:srgbClr val="000000"/>
                          </a:solidFill>
                          <a:effectLst/>
                          <a:uLnTx/>
                          <a:uFillTx/>
                          <a:latin typeface="Meiryo UI"/>
                          <a:ea typeface="Meiryo UI"/>
                          <a:cs typeface="+mn-cs"/>
                        </a:rPr>
                        <a:t>（解析・予測）</a:t>
                      </a:r>
                      <a:endParaRPr kumimoji="1" lang="en-US" altLang="ja-JP" sz="1200" b="0" spc="-20" baseline="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720491799"/>
                  </a:ext>
                </a:extLst>
              </a:tr>
              <a:tr h="452292">
                <a:tc rowSpan="5">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200" b="1" spc="-100" baseline="0">
                          <a:latin typeface="Meiryo UI"/>
                          <a:ea typeface="Meiryo UI"/>
                        </a:rPr>
                        <a:t>情</a:t>
                      </a:r>
                      <a:endParaRPr kumimoji="1" lang="en-US" altLang="ja-JP" sz="1200" b="1" spc="-100" baseline="0">
                        <a:latin typeface="Meiryo UI"/>
                        <a:ea typeface="Meiryo UI"/>
                      </a:endParaRPr>
                    </a:p>
                    <a:p>
                      <a:pPr algn="ctr"/>
                      <a:r>
                        <a:rPr kumimoji="1" lang="ja-JP" altLang="en-US" sz="1200" b="1" spc="-100" baseline="0">
                          <a:latin typeface="Meiryo UI"/>
                          <a:ea typeface="Meiryo UI"/>
                        </a:rPr>
                        <a:t>報</a:t>
                      </a:r>
                      <a:endParaRPr kumimoji="1" lang="en-US" altLang="ja-JP" sz="1200" b="1" spc="-100" baseline="0">
                        <a:latin typeface="Meiryo UI"/>
                        <a:ea typeface="Meiryo UI"/>
                      </a:endParaRPr>
                    </a:p>
                    <a:p>
                      <a:pPr algn="ctr"/>
                      <a:r>
                        <a:rPr kumimoji="1" lang="ja-JP" altLang="en-US" sz="1200" b="1" spc="-100" baseline="0">
                          <a:latin typeface="Meiryo UI"/>
                          <a:ea typeface="Meiryo UI"/>
                        </a:rPr>
                        <a:t>名</a:t>
                      </a:r>
                      <a:endParaRPr kumimoji="1" lang="en-US" altLang="ja-JP" sz="1200" b="1" spc="-100" baseline="0">
                        <a:latin typeface="Meiryo UI"/>
                        <a:ea typeface="Meiryo UI"/>
                      </a:endParaRPr>
                    </a:p>
                    <a:p>
                      <a:pPr algn="ctr"/>
                      <a:r>
                        <a:rPr kumimoji="1" lang="ja-JP" altLang="en-US" sz="1200" b="1" spc="-100" baseline="0">
                          <a:latin typeface="Meiryo UI"/>
                          <a:ea typeface="Meiryo UI"/>
                        </a:rPr>
                        <a:t>称</a:t>
                      </a:r>
                      <a:endParaRPr kumimoji="1" lang="en-US" altLang="ja-JP" sz="1200" b="1" spc="-100" baseline="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en-US" altLang="ja-JP" sz="1200" b="1" spc="-100" baseline="0">
                          <a:latin typeface="Meiryo UI"/>
                          <a:ea typeface="Meiryo UI"/>
                        </a:rPr>
                        <a:t>5</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600" b="1" spc="-20" baseline="0">
                          <a:solidFill>
                            <a:schemeClr val="bg1"/>
                          </a:solidFill>
                          <a:latin typeface="Meiryo UI"/>
                          <a:ea typeface="Meiryo UI"/>
                        </a:rPr>
                        <a:t>レベル５土砂災害特別警報</a:t>
                      </a:r>
                      <a:endParaRPr kumimoji="1" lang="en-US" altLang="ja-JP" sz="1600" b="1" spc="-20" baseline="0">
                        <a:solidFill>
                          <a:schemeClr val="bg1"/>
                        </a:solidFill>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ysClr val="windowText" lastClr="000000"/>
                    </a:solidFill>
                  </a:tcPr>
                </a:tc>
                <a:extLst>
                  <a:ext uri="{0D108BD9-81ED-4DB2-BD59-A6C34878D82A}">
                    <a16:rowId xmlns:a16="http://schemas.microsoft.com/office/drawing/2014/main" val="1228832879"/>
                  </a:ext>
                </a:extLst>
              </a:tr>
              <a:tr h="40495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en-US" altLang="ja-JP" sz="1200" b="1" spc="-100" baseline="0">
                          <a:latin typeface="Meiryo UI"/>
                          <a:ea typeface="Meiryo UI"/>
                        </a:rPr>
                        <a:t>4</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600" b="1" i="0" spc="-20" baseline="0">
                          <a:solidFill>
                            <a:schemeClr val="bg1"/>
                          </a:solidFill>
                          <a:latin typeface="Meiryo UI"/>
                          <a:ea typeface="Meiryo UI"/>
                        </a:rPr>
                        <a:t>レベル４土砂災害危険警報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AA00AA"/>
                    </a:solidFill>
                  </a:tcPr>
                </a:tc>
                <a:extLst>
                  <a:ext uri="{0D108BD9-81ED-4DB2-BD59-A6C34878D82A}">
                    <a16:rowId xmlns:a16="http://schemas.microsoft.com/office/drawing/2014/main" val="3627028794"/>
                  </a:ext>
                </a:extLst>
              </a:tr>
              <a:tr h="40279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200" b="1" spc="-100" baseline="0">
                          <a:latin typeface="Meiryo UI"/>
                          <a:ea typeface="Meiryo UI"/>
                        </a:rPr>
                        <a:t>３</a:t>
                      </a:r>
                      <a:endParaRPr kumimoji="1" lang="en-US" altLang="ja-JP" sz="1200" b="1" spc="-100" baseline="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600" b="1">
                          <a:solidFill>
                            <a:schemeClr val="bg1"/>
                          </a:solidFill>
                          <a:latin typeface="Meiryo UI"/>
                          <a:ea typeface="Meiryo UI"/>
                        </a:rPr>
                        <a:t>レベル</a:t>
                      </a:r>
                      <a:r>
                        <a:rPr kumimoji="1" lang="en-US" altLang="ja-JP" sz="1600" b="1">
                          <a:solidFill>
                            <a:schemeClr val="bg1"/>
                          </a:solidFill>
                          <a:latin typeface="Meiryo UI"/>
                          <a:ea typeface="Meiryo UI"/>
                        </a:rPr>
                        <a:t>3</a:t>
                      </a:r>
                      <a:r>
                        <a:rPr kumimoji="1" lang="ja-JP" altLang="en-US" sz="1600" b="1">
                          <a:solidFill>
                            <a:schemeClr val="bg1"/>
                          </a:solidFill>
                          <a:latin typeface="Meiryo UI"/>
                          <a:ea typeface="Meiryo UI"/>
                        </a:rPr>
                        <a:t>土砂災害警報</a:t>
                      </a:r>
                      <a:endParaRPr kumimoji="1" lang="ja-JP" altLang="en-US" sz="1600" b="1" spc="-20" baseline="0">
                        <a:solidFill>
                          <a:schemeClr val="bg1"/>
                        </a:solidFill>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rgbClr val="FF2800"/>
                    </a:solidFill>
                  </a:tcPr>
                </a:tc>
                <a:extLst>
                  <a:ext uri="{0D108BD9-81ED-4DB2-BD59-A6C34878D82A}">
                    <a16:rowId xmlns:a16="http://schemas.microsoft.com/office/drawing/2014/main" val="60432024"/>
                  </a:ext>
                </a:extLst>
              </a:tr>
              <a:tr h="417471">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200" b="1" spc="-100" baseline="0">
                          <a:latin typeface="Meiryo UI"/>
                          <a:ea typeface="Meiryo UI"/>
                        </a:rPr>
                        <a:t>２</a:t>
                      </a:r>
                      <a:endParaRPr kumimoji="1" lang="en-US" altLang="ja-JP" sz="1200" b="1" spc="-100" baseline="0">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600" b="1" baseline="0">
                          <a:solidFill>
                            <a:schemeClr val="tx1"/>
                          </a:solidFill>
                          <a:effectLst/>
                          <a:latin typeface="Meiryo UI"/>
                          <a:ea typeface="Meiryo UI"/>
                        </a:rPr>
                        <a:t>レベル２土砂災害注意報</a:t>
                      </a:r>
                      <a:endParaRPr kumimoji="1" lang="ja-JP" altLang="en-US" sz="1600" b="1" spc="-20" baseline="0">
                        <a:solidFill>
                          <a:schemeClr val="tx1"/>
                        </a:solidFill>
                        <a:effectLst/>
                        <a:latin typeface="Meiryo UI"/>
                        <a:ea typeface="Meiryo UI"/>
                      </a:endParaRP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rgbClr val="F2E700"/>
                    </a:solidFill>
                  </a:tcPr>
                </a:tc>
                <a:extLst>
                  <a:ext uri="{0D108BD9-81ED-4DB2-BD59-A6C34878D82A}">
                    <a16:rowId xmlns:a16="http://schemas.microsoft.com/office/drawing/2014/main" val="3981092589"/>
                  </a:ext>
                </a:extLst>
              </a:tr>
              <a:tr h="396154">
                <a:tc vMerge="1">
                  <a:txBody>
                    <a:bodyPr/>
                    <a:lstStyle/>
                    <a:p>
                      <a:endParaRPr kumimoji="1" lang="ja-JP" altLang="en-US"/>
                    </a:p>
                  </a:txBody>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en-US" altLang="ja-JP" sz="1200" b="1" spc="-100" baseline="0">
                          <a:latin typeface="Meiryo UI"/>
                          <a:ea typeface="Meiryo UI"/>
                        </a:rPr>
                        <a:t>1</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BFFFF"/>
                    </a:solidFill>
                  </a:tcPr>
                </a:tc>
                <a:tc>
                  <a:txBody>
                    <a:bodyPr/>
                    <a:lstStyle>
                      <a:lvl1pPr marL="0" algn="l" defTabSz="902533" rtl="0" eaLnBrk="1" latinLnBrk="0" hangingPunct="1">
                        <a:defRPr kumimoji="1" sz="1776" kern="1200">
                          <a:solidFill>
                            <a:schemeClr val="dk1"/>
                          </a:solidFill>
                          <a:latin typeface="Arial"/>
                          <a:ea typeface="ＭＳ Ｐゴシック"/>
                        </a:defRPr>
                      </a:lvl1pPr>
                      <a:lvl2pPr marL="451266" algn="l" defTabSz="902533" rtl="0" eaLnBrk="1" latinLnBrk="0" hangingPunct="1">
                        <a:defRPr kumimoji="1" sz="1776" kern="1200">
                          <a:solidFill>
                            <a:schemeClr val="dk1"/>
                          </a:solidFill>
                          <a:latin typeface="Arial"/>
                          <a:ea typeface="ＭＳ Ｐゴシック"/>
                        </a:defRPr>
                      </a:lvl2pPr>
                      <a:lvl3pPr marL="902533" algn="l" defTabSz="902533" rtl="0" eaLnBrk="1" latinLnBrk="0" hangingPunct="1">
                        <a:defRPr kumimoji="1" sz="1776" kern="1200">
                          <a:solidFill>
                            <a:schemeClr val="dk1"/>
                          </a:solidFill>
                          <a:latin typeface="Arial"/>
                          <a:ea typeface="ＭＳ Ｐゴシック"/>
                        </a:defRPr>
                      </a:lvl3pPr>
                      <a:lvl4pPr marL="1353801" algn="l" defTabSz="902533" rtl="0" eaLnBrk="1" latinLnBrk="0" hangingPunct="1">
                        <a:defRPr kumimoji="1" sz="1776" kern="1200">
                          <a:solidFill>
                            <a:schemeClr val="dk1"/>
                          </a:solidFill>
                          <a:latin typeface="Arial"/>
                          <a:ea typeface="ＭＳ Ｐゴシック"/>
                        </a:defRPr>
                      </a:lvl4pPr>
                      <a:lvl5pPr marL="1805067" algn="l" defTabSz="902533" rtl="0" eaLnBrk="1" latinLnBrk="0" hangingPunct="1">
                        <a:defRPr kumimoji="1" sz="1776" kern="1200">
                          <a:solidFill>
                            <a:schemeClr val="dk1"/>
                          </a:solidFill>
                          <a:latin typeface="Arial"/>
                          <a:ea typeface="ＭＳ Ｐゴシック"/>
                        </a:defRPr>
                      </a:lvl5pPr>
                      <a:lvl6pPr marL="2256334" algn="l" defTabSz="902533" rtl="0" eaLnBrk="1" latinLnBrk="0" hangingPunct="1">
                        <a:defRPr kumimoji="1" sz="1776" kern="1200">
                          <a:solidFill>
                            <a:schemeClr val="dk1"/>
                          </a:solidFill>
                          <a:latin typeface="Arial"/>
                          <a:ea typeface="ＭＳ Ｐゴシック"/>
                        </a:defRPr>
                      </a:lvl6pPr>
                      <a:lvl7pPr marL="2707599" algn="l" defTabSz="902533" rtl="0" eaLnBrk="1" latinLnBrk="0" hangingPunct="1">
                        <a:defRPr kumimoji="1" sz="1776" kern="1200">
                          <a:solidFill>
                            <a:schemeClr val="dk1"/>
                          </a:solidFill>
                          <a:latin typeface="Arial"/>
                          <a:ea typeface="ＭＳ Ｐゴシック"/>
                        </a:defRPr>
                      </a:lvl7pPr>
                      <a:lvl8pPr marL="3158867" algn="l" defTabSz="902533" rtl="0" eaLnBrk="1" latinLnBrk="0" hangingPunct="1">
                        <a:defRPr kumimoji="1" sz="1776" kern="1200">
                          <a:solidFill>
                            <a:schemeClr val="dk1"/>
                          </a:solidFill>
                          <a:latin typeface="Arial"/>
                          <a:ea typeface="ＭＳ Ｐゴシック"/>
                        </a:defRPr>
                      </a:lvl8pPr>
                      <a:lvl9pPr marL="3610133" algn="l" defTabSz="902533" rtl="0" eaLnBrk="1" latinLnBrk="0" hangingPunct="1">
                        <a:defRPr kumimoji="1" sz="1776" kern="1200">
                          <a:solidFill>
                            <a:schemeClr val="dk1"/>
                          </a:solidFill>
                          <a:latin typeface="Arial"/>
                          <a:ea typeface="ＭＳ Ｐゴシック"/>
                        </a:defRPr>
                      </a:lvl9pPr>
                    </a:lstStyle>
                    <a:p>
                      <a:pPr algn="ctr"/>
                      <a:r>
                        <a:rPr kumimoji="1" lang="ja-JP" altLang="en-US" sz="1600" b="1" spc="-20" baseline="0" dirty="0">
                          <a:solidFill>
                            <a:schemeClr val="tx1"/>
                          </a:solidFill>
                          <a:effectLst/>
                          <a:latin typeface="Meiryo UI"/>
                          <a:ea typeface="Meiryo UI"/>
                        </a:rPr>
                        <a:t>早期注意情報</a:t>
                      </a:r>
                    </a:p>
                  </a:txBody>
                  <a:tcPr marL="0" marR="0" marT="0" marB="0" anchor="ctr">
                    <a:lnL w="190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solidFill>
                      <a:sysClr val="window" lastClr="FFFFFF"/>
                    </a:solidFill>
                  </a:tcPr>
                </a:tc>
                <a:extLst>
                  <a:ext uri="{0D108BD9-81ED-4DB2-BD59-A6C34878D82A}">
                    <a16:rowId xmlns:a16="http://schemas.microsoft.com/office/drawing/2014/main" val="303316535"/>
                  </a:ext>
                </a:extLst>
              </a:tr>
            </a:tbl>
          </a:graphicData>
        </a:graphic>
      </p:graphicFrame>
      <p:sp>
        <p:nvSpPr>
          <p:cNvPr id="13" name="楕円 12">
            <a:extLst>
              <a:ext uri="{FF2B5EF4-FFF2-40B4-BE49-F238E27FC236}">
                <a16:creationId xmlns:a16="http://schemas.microsoft.com/office/drawing/2014/main" id="{D647AE07-DBD0-F95C-2DBE-0217A9D38E7B}"/>
              </a:ext>
            </a:extLst>
          </p:cNvPr>
          <p:cNvSpPr/>
          <p:nvPr/>
        </p:nvSpPr>
        <p:spPr>
          <a:xfrm>
            <a:off x="3159822" y="4181976"/>
            <a:ext cx="361950" cy="361948"/>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21" name="フローチャート: 代替処理 20">
            <a:extLst>
              <a:ext uri="{FF2B5EF4-FFF2-40B4-BE49-F238E27FC236}">
                <a16:creationId xmlns:a16="http://schemas.microsoft.com/office/drawing/2014/main" id="{92002D6F-5083-28B7-1B98-8E43ACBB3125}"/>
              </a:ext>
            </a:extLst>
          </p:cNvPr>
          <p:cNvSpPr/>
          <p:nvPr/>
        </p:nvSpPr>
        <p:spPr>
          <a:xfrm>
            <a:off x="4603033" y="3430770"/>
            <a:ext cx="1115908" cy="306467"/>
          </a:xfrm>
          <a:prstGeom prst="flowChartAlternateProcess">
            <a:avLst/>
          </a:prstGeom>
          <a:solidFill>
            <a:schemeClr val="bg1"/>
          </a:solidFill>
          <a:ln>
            <a:solidFill>
              <a:srgbClr val="006600"/>
            </a:solidFill>
          </a:ln>
        </p:spPr>
        <p:style>
          <a:lnRef idx="2">
            <a:schemeClr val="accent1">
              <a:shade val="15000"/>
            </a:schemeClr>
          </a:lnRef>
          <a:fillRef idx="1">
            <a:schemeClr val="accent1"/>
          </a:fillRef>
          <a:effectRef idx="0">
            <a:schemeClr val="accent1"/>
          </a:effectRef>
          <a:fontRef idx="minor">
            <a:schemeClr val="lt1"/>
          </a:fontRef>
        </p:style>
        <p:txBody>
          <a:bodyPr vert="horz"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6600"/>
                </a:solidFill>
                <a:effectLst/>
                <a:uLnTx/>
                <a:uFillTx/>
                <a:latin typeface="Arial"/>
                <a:ea typeface="ＭＳ Ｐゴシック"/>
                <a:cs typeface="+mn-cs"/>
              </a:rPr>
              <a:t>市町村長</a:t>
            </a:r>
          </a:p>
        </p:txBody>
      </p:sp>
      <p:sp>
        <p:nvSpPr>
          <p:cNvPr id="22" name="フローチャート: 代替処理 21">
            <a:extLst>
              <a:ext uri="{FF2B5EF4-FFF2-40B4-BE49-F238E27FC236}">
                <a16:creationId xmlns:a16="http://schemas.microsoft.com/office/drawing/2014/main" id="{CF0A3AD0-7DEF-D0EB-0044-ED705F5BF7BF}"/>
              </a:ext>
            </a:extLst>
          </p:cNvPr>
          <p:cNvSpPr/>
          <p:nvPr/>
        </p:nvSpPr>
        <p:spPr>
          <a:xfrm>
            <a:off x="4603033" y="4762411"/>
            <a:ext cx="1115908" cy="306467"/>
          </a:xfrm>
          <a:prstGeom prst="flowChartAlternateProcess">
            <a:avLst/>
          </a:prstGeom>
          <a:solidFill>
            <a:schemeClr val="bg1"/>
          </a:solidFill>
          <a:ln>
            <a:solidFill>
              <a:srgbClr val="FF66FF"/>
            </a:solidFill>
          </a:ln>
        </p:spPr>
        <p:style>
          <a:lnRef idx="2">
            <a:schemeClr val="accent1">
              <a:shade val="15000"/>
            </a:schemeClr>
          </a:lnRef>
          <a:fillRef idx="1">
            <a:schemeClr val="accent1"/>
          </a:fillRef>
          <a:effectRef idx="0">
            <a:schemeClr val="accent1"/>
          </a:effectRef>
          <a:fontRef idx="minor">
            <a:schemeClr val="lt1"/>
          </a:fontRef>
        </p:style>
        <p:txBody>
          <a:bodyPr vert="horz"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66FF"/>
                </a:solidFill>
                <a:effectLst/>
                <a:uLnTx/>
                <a:uFillTx/>
                <a:latin typeface="Arial"/>
                <a:ea typeface="ＭＳ Ｐゴシック"/>
                <a:cs typeface="+mn-cs"/>
              </a:rPr>
              <a:t>報道機関</a:t>
            </a:r>
            <a:endParaRPr lang="ja-JP" altLang="en-US" sz="1400" b="1" i="0" u="none" strike="noStrike" kern="1200" cap="none" spc="0" normalizeH="0" baseline="0" noProof="0">
              <a:ln>
                <a:noFill/>
              </a:ln>
              <a:solidFill>
                <a:srgbClr val="FF66FF"/>
              </a:solidFill>
              <a:effectLst/>
              <a:uLnTx/>
              <a:uFillTx/>
              <a:latin typeface="Arial"/>
              <a:ea typeface="ＭＳ Ｐゴシック"/>
              <a:cs typeface="Arial"/>
            </a:endParaRPr>
          </a:p>
        </p:txBody>
      </p:sp>
      <p:sp>
        <p:nvSpPr>
          <p:cNvPr id="25" name="フローチャート: 代替処理 24">
            <a:extLst>
              <a:ext uri="{FF2B5EF4-FFF2-40B4-BE49-F238E27FC236}">
                <a16:creationId xmlns:a16="http://schemas.microsoft.com/office/drawing/2014/main" id="{A17FF999-C61D-CA78-06F6-3F9646A20E97}"/>
              </a:ext>
            </a:extLst>
          </p:cNvPr>
          <p:cNvSpPr/>
          <p:nvPr/>
        </p:nvSpPr>
        <p:spPr>
          <a:xfrm>
            <a:off x="3615432" y="4169503"/>
            <a:ext cx="308846" cy="376758"/>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県</a:t>
            </a:r>
          </a:p>
        </p:txBody>
      </p:sp>
      <p:sp>
        <p:nvSpPr>
          <p:cNvPr id="28" name="下矢印 11">
            <a:extLst>
              <a:ext uri="{FF2B5EF4-FFF2-40B4-BE49-F238E27FC236}">
                <a16:creationId xmlns:a16="http://schemas.microsoft.com/office/drawing/2014/main" id="{3FBE115A-53CD-E694-8FFD-0A8F15D8603B}"/>
              </a:ext>
            </a:extLst>
          </p:cNvPr>
          <p:cNvSpPr/>
          <p:nvPr/>
        </p:nvSpPr>
        <p:spPr>
          <a:xfrm rot="8093344" flipV="1">
            <a:off x="4166017" y="4611531"/>
            <a:ext cx="172625" cy="419270"/>
          </a:xfrm>
          <a:prstGeom prst="downArrow">
            <a:avLst/>
          </a:prstGeom>
          <a:solidFill>
            <a:srgbClr val="F79646">
              <a:lumMod val="20000"/>
              <a:lumOff val="80000"/>
            </a:srgbClr>
          </a:solidFill>
          <a:ln w="25400" cap="flat" cmpd="sng" algn="ctr">
            <a:solidFill>
              <a:srgbClr val="F79646">
                <a:lumMod val="75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32" name="正方形/長方形 31">
            <a:extLst>
              <a:ext uri="{FF2B5EF4-FFF2-40B4-BE49-F238E27FC236}">
                <a16:creationId xmlns:a16="http://schemas.microsoft.com/office/drawing/2014/main" id="{6891DFDA-E488-5A17-29E1-ABCC44941700}"/>
              </a:ext>
            </a:extLst>
          </p:cNvPr>
          <p:cNvSpPr/>
          <p:nvPr/>
        </p:nvSpPr>
        <p:spPr>
          <a:xfrm>
            <a:off x="4690838" y="3849333"/>
            <a:ext cx="962539" cy="370119"/>
          </a:xfrm>
          <a:prstGeom prst="rect">
            <a:avLst/>
          </a:prstGeom>
          <a:solidFill>
            <a:srgbClr val="AA00AA"/>
          </a:solidFill>
          <a:ln>
            <a:noFill/>
          </a:ln>
        </p:spPr>
        <p:txBody>
          <a:bodyPr vert="horz" wrap="square" lIns="61350" tIns="61350" rIns="61350" bIns="61350" rtlCol="0" anchor="ctr">
            <a:sp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避難指示</a:t>
            </a:r>
            <a:endParaRPr kumimoji="1" lang="en-US" altLang="ja-JP" sz="16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3" name="四角形: 角を丸くする 32">
            <a:extLst>
              <a:ext uri="{FF2B5EF4-FFF2-40B4-BE49-F238E27FC236}">
                <a16:creationId xmlns:a16="http://schemas.microsoft.com/office/drawing/2014/main" id="{62814D81-162B-4201-0D54-8FEABF874819}"/>
              </a:ext>
            </a:extLst>
          </p:cNvPr>
          <p:cNvSpPr/>
          <p:nvPr/>
        </p:nvSpPr>
        <p:spPr bwMode="auto">
          <a:xfrm>
            <a:off x="4603033" y="5188356"/>
            <a:ext cx="1111349" cy="370119"/>
          </a:xfrm>
          <a:prstGeom prst="roundRect">
            <a:avLst>
              <a:gd name="adj" fmla="val 0"/>
            </a:avLst>
          </a:prstGeom>
          <a:noFill/>
          <a:ln>
            <a:noFill/>
          </a:ln>
        </p:spPr>
        <p:txBody>
          <a:bodyPr wrap="none" lIns="61350" tIns="61350" rIns="61350" bIns="61350" rtlCol="0" anchor="ctr">
            <a:spAutoFit/>
          </a:bodyPr>
          <a:lstStyle/>
          <a:p>
            <a:pPr marL="0" marR="0" lvl="0" indent="0" algn="ctr" defTabSz="389586"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一般に周知</a:t>
            </a:r>
          </a:p>
        </p:txBody>
      </p:sp>
      <p:sp>
        <p:nvSpPr>
          <p:cNvPr id="37" name="楕円 36">
            <a:extLst>
              <a:ext uri="{FF2B5EF4-FFF2-40B4-BE49-F238E27FC236}">
                <a16:creationId xmlns:a16="http://schemas.microsoft.com/office/drawing/2014/main" id="{01BA94DF-7633-2BA9-8518-5425096CF95B}"/>
              </a:ext>
            </a:extLst>
          </p:cNvPr>
          <p:cNvSpPr/>
          <p:nvPr/>
        </p:nvSpPr>
        <p:spPr>
          <a:xfrm>
            <a:off x="2079245" y="5958964"/>
            <a:ext cx="312393" cy="307777"/>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38" name="テキスト ボックス 37">
            <a:extLst>
              <a:ext uri="{FF2B5EF4-FFF2-40B4-BE49-F238E27FC236}">
                <a16:creationId xmlns:a16="http://schemas.microsoft.com/office/drawing/2014/main" id="{2E05E060-4BE7-1EDC-3B82-B5D8D9FFEAFF}"/>
              </a:ext>
            </a:extLst>
          </p:cNvPr>
          <p:cNvSpPr txBox="1"/>
          <p:nvPr/>
        </p:nvSpPr>
        <p:spPr>
          <a:xfrm>
            <a:off x="623152" y="5965755"/>
            <a:ext cx="1303809" cy="318924"/>
          </a:xfrm>
          <a:prstGeom prst="rect">
            <a:avLst/>
          </a:prstGeom>
          <a:noFill/>
        </p:spPr>
        <p:txBody>
          <a:bodyPr wrap="square" lIns="36000" tIns="36000" rIns="36000" b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rPr>
              <a:t>都道府県知事</a:t>
            </a:r>
            <a:endParaRPr kumimoji="1" lang="en-US" altLang="ja-JP" sz="1600" b="1" i="0" u="none" strike="noStrike" kern="1200" cap="none" spc="0" normalizeH="0" baseline="0" noProof="0">
              <a:ln>
                <a:noFill/>
              </a:ln>
              <a:solidFill>
                <a:srgbClr val="00B0F0"/>
              </a:solidFill>
              <a:effectLst/>
              <a:uLnTx/>
              <a:uFillTx/>
              <a:latin typeface="Meiryo UI" panose="020B0604030504040204" pitchFamily="50" charset="-128"/>
              <a:ea typeface="Meiryo UI" panose="020B0604030504040204" pitchFamily="50" charset="-128"/>
              <a:cs typeface="+mn-cs"/>
            </a:endParaRPr>
          </a:p>
        </p:txBody>
      </p:sp>
      <p:sp>
        <p:nvSpPr>
          <p:cNvPr id="39" name="テキスト ボックス 38">
            <a:extLst>
              <a:ext uri="{FF2B5EF4-FFF2-40B4-BE49-F238E27FC236}">
                <a16:creationId xmlns:a16="http://schemas.microsoft.com/office/drawing/2014/main" id="{43EE26A0-5DC8-2F58-2E04-375462647264}"/>
              </a:ext>
            </a:extLst>
          </p:cNvPr>
          <p:cNvSpPr txBox="1"/>
          <p:nvPr/>
        </p:nvSpPr>
        <p:spPr>
          <a:xfrm>
            <a:off x="2588854" y="5953390"/>
            <a:ext cx="1098625" cy="318924"/>
          </a:xfrm>
          <a:prstGeom prst="rect">
            <a:avLst/>
          </a:prstGeom>
          <a:noFill/>
        </p:spPr>
        <p:txBody>
          <a:bodyPr wrap="square" lIns="36000" tIns="36000" rIns="36000" b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rPr>
              <a:t>気象庁長官</a:t>
            </a:r>
          </a:p>
        </p:txBody>
      </p:sp>
      <p:sp>
        <p:nvSpPr>
          <p:cNvPr id="40" name="フローチャート: 代替処理 39">
            <a:extLst>
              <a:ext uri="{FF2B5EF4-FFF2-40B4-BE49-F238E27FC236}">
                <a16:creationId xmlns:a16="http://schemas.microsoft.com/office/drawing/2014/main" id="{5B2ECC92-2278-DB60-3EEC-2207616A6672}"/>
              </a:ext>
            </a:extLst>
          </p:cNvPr>
          <p:cNvSpPr/>
          <p:nvPr/>
        </p:nvSpPr>
        <p:spPr>
          <a:xfrm>
            <a:off x="121539" y="5953390"/>
            <a:ext cx="337601" cy="343655"/>
          </a:xfrm>
          <a:prstGeom prst="flowChartAlternateProcess">
            <a:avLst/>
          </a:prstGeom>
          <a:solidFill>
            <a:schemeClr val="bg1"/>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00B0F0"/>
                </a:solidFill>
                <a:effectLst/>
                <a:uLnTx/>
                <a:uFillTx/>
                <a:latin typeface="Arial"/>
                <a:ea typeface="ＭＳ Ｐゴシック"/>
                <a:cs typeface="+mn-cs"/>
              </a:rPr>
              <a:t>県</a:t>
            </a:r>
          </a:p>
        </p:txBody>
      </p:sp>
      <p:pic>
        <p:nvPicPr>
          <p:cNvPr id="10" name="Picture 2" descr="ダイアグラム が含まれている画像&#10;&#10;AI 生成コンテンツは間違っている可能性があります。">
            <a:extLst>
              <a:ext uri="{FF2B5EF4-FFF2-40B4-BE49-F238E27FC236}">
                <a16:creationId xmlns:a16="http://schemas.microsoft.com/office/drawing/2014/main" id="{6F91908F-0088-0B4A-A3D7-0F8FFE9DFB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1527" y="3270652"/>
            <a:ext cx="3295375" cy="3626541"/>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867E82A9-7109-7FCB-43D7-2CBC397ABC9D}"/>
              </a:ext>
            </a:extLst>
          </p:cNvPr>
          <p:cNvSpPr txBox="1"/>
          <p:nvPr/>
        </p:nvSpPr>
        <p:spPr>
          <a:xfrm>
            <a:off x="5845075" y="2673814"/>
            <a:ext cx="3171827" cy="584775"/>
          </a:xfrm>
          <a:prstGeom prst="rect">
            <a:avLst/>
          </a:prstGeom>
          <a:noFill/>
          <a:ln>
            <a:solidFill>
              <a:srgbClr val="000000"/>
            </a:solidFill>
          </a:ln>
        </p:spPr>
        <p:txBody>
          <a:bodyPr wrap="square" lIns="36000" rIns="3600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警戒レベル３相当情報の発表回数の比較</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（令和３年のデータに基づく）</a:t>
            </a:r>
          </a:p>
        </p:txBody>
      </p:sp>
      <p:sp>
        <p:nvSpPr>
          <p:cNvPr id="2" name="四角形: 角を丸くする 1">
            <a:extLst>
              <a:ext uri="{FF2B5EF4-FFF2-40B4-BE49-F238E27FC236}">
                <a16:creationId xmlns:a16="http://schemas.microsoft.com/office/drawing/2014/main" id="{E561B00A-C43C-BBC1-F654-B6EAAA56849C}"/>
              </a:ext>
            </a:extLst>
          </p:cNvPr>
          <p:cNvSpPr/>
          <p:nvPr/>
        </p:nvSpPr>
        <p:spPr>
          <a:xfrm>
            <a:off x="3165895" y="4111000"/>
            <a:ext cx="928777" cy="504000"/>
          </a:xfrm>
          <a:prstGeom prst="round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0000"/>
              </a:solidFill>
              <a:effectLst/>
              <a:uLnTx/>
              <a:uFillTx/>
              <a:latin typeface="Arial"/>
              <a:ea typeface="ＭＳ Ｐゴシック"/>
              <a:cs typeface="+mn-cs"/>
            </a:endParaRPr>
          </a:p>
        </p:txBody>
      </p:sp>
      <p:sp>
        <p:nvSpPr>
          <p:cNvPr id="27" name="下矢印 11">
            <a:extLst>
              <a:ext uri="{FF2B5EF4-FFF2-40B4-BE49-F238E27FC236}">
                <a16:creationId xmlns:a16="http://schemas.microsoft.com/office/drawing/2014/main" id="{39EA5DE3-611F-5170-5464-C34715F3FDF9}"/>
              </a:ext>
            </a:extLst>
          </p:cNvPr>
          <p:cNvSpPr/>
          <p:nvPr/>
        </p:nvSpPr>
        <p:spPr>
          <a:xfrm rot="13506656">
            <a:off x="4060516" y="3662832"/>
            <a:ext cx="215757" cy="606175"/>
          </a:xfrm>
          <a:prstGeom prst="downArrow">
            <a:avLst/>
          </a:prstGeom>
          <a:solidFill>
            <a:srgbClr val="F79646">
              <a:lumMod val="20000"/>
              <a:lumOff val="80000"/>
            </a:srgbClr>
          </a:solidFill>
          <a:ln w="25400" cap="flat" cmpd="sng" algn="ctr">
            <a:solidFill>
              <a:srgbClr val="F79646">
                <a:lumMod val="75000"/>
              </a:srgbClr>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3" name="楕円 2">
            <a:extLst>
              <a:ext uri="{FF2B5EF4-FFF2-40B4-BE49-F238E27FC236}">
                <a16:creationId xmlns:a16="http://schemas.microsoft.com/office/drawing/2014/main" id="{FC3E8F28-B65B-CFB4-AF6A-4870D99CC7D1}"/>
              </a:ext>
            </a:extLst>
          </p:cNvPr>
          <p:cNvSpPr/>
          <p:nvPr/>
        </p:nvSpPr>
        <p:spPr>
          <a:xfrm>
            <a:off x="3191579" y="3785583"/>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9" name="楕円 8">
            <a:extLst>
              <a:ext uri="{FF2B5EF4-FFF2-40B4-BE49-F238E27FC236}">
                <a16:creationId xmlns:a16="http://schemas.microsoft.com/office/drawing/2014/main" id="{E38E8B62-FF93-C155-D8B9-43541F9B05F1}"/>
              </a:ext>
            </a:extLst>
          </p:cNvPr>
          <p:cNvSpPr/>
          <p:nvPr/>
        </p:nvSpPr>
        <p:spPr>
          <a:xfrm>
            <a:off x="3191579" y="4668997"/>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
        <p:nvSpPr>
          <p:cNvPr id="11" name="楕円 10">
            <a:extLst>
              <a:ext uri="{FF2B5EF4-FFF2-40B4-BE49-F238E27FC236}">
                <a16:creationId xmlns:a16="http://schemas.microsoft.com/office/drawing/2014/main" id="{9E477EE3-7255-5235-BD12-577E3EF33D63}"/>
              </a:ext>
            </a:extLst>
          </p:cNvPr>
          <p:cNvSpPr/>
          <p:nvPr/>
        </p:nvSpPr>
        <p:spPr>
          <a:xfrm>
            <a:off x="3191579" y="5065390"/>
            <a:ext cx="298437" cy="271320"/>
          </a:xfrm>
          <a:prstGeom prst="ellipse">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500" b="1" i="0" u="none" strike="noStrike" kern="1200" cap="none" spc="0" normalizeH="0" baseline="0" noProof="0">
                <a:ln>
                  <a:noFill/>
                </a:ln>
                <a:solidFill>
                  <a:srgbClr val="00B050"/>
                </a:solidFill>
                <a:effectLst/>
                <a:uLnTx/>
                <a:uFillTx/>
                <a:latin typeface="Arial"/>
                <a:ea typeface="ＭＳ Ｐゴシック"/>
                <a:cs typeface="+mn-cs"/>
              </a:rPr>
              <a:t>気</a:t>
            </a:r>
          </a:p>
        </p:txBody>
      </p:sp>
    </p:spTree>
    <p:extLst>
      <p:ext uri="{BB962C8B-B14F-4D97-AF65-F5344CB8AC3E}">
        <p14:creationId xmlns:p14="http://schemas.microsoft.com/office/powerpoint/2010/main" val="847556965"/>
      </p:ext>
    </p:extLst>
  </p:cSld>
  <p:clrMapOvr>
    <a:masterClrMapping/>
  </p:clrMapOvr>
</p:sld>
</file>

<file path=ppt/theme/theme1.xml><?xml version="1.0" encoding="utf-8"?>
<a:theme xmlns:a="http://schemas.openxmlformats.org/drawingml/2006/main" name="1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solidFill>
        <a:ln w="38100">
          <a:noFill/>
          <a:prstDash val="sysDash"/>
          <a:round/>
          <a:headEnd/>
          <a:tailEnd/>
        </a:ln>
        <a:effectLst/>
      </a:spPr>
      <a:bodyPr wrap="square" lIns="91422" tIns="45710" rIns="91422" bIns="45710" rtlCol="0" anchor="ctr" anchorCtr="0">
        <a:noAutofit/>
      </a:bodyPr>
      <a:lstStyle>
        <a:defPPr>
          <a:tabLst>
            <a:tab pos="3136900" algn="ctr"/>
          </a:tabLst>
          <a:defRPr kumimoji="1"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_MLIT2008">
  <a:themeElements>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LIT2008">
      <a:majorFont>
        <a:latin typeface="HGP創英角ｺﾞｼｯｸUB"/>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LIT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LIT20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LIT20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LIT20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LIT20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LIT20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LIT20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LIT20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LIT20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LIT20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LIT20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a:noFill/>
        </a:ln>
      </a:spPr>
      <a:bodyPr wrap="square" rtlCol="0" anchor="ctr">
        <a:spAutoFit/>
      </a:bodyPr>
      <a:lstStyle>
        <a:defPPr algn="just">
          <a:defRPr kumimoji="1" dirty="0" smtClean="0">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7.xml><?xml version="1.0" encoding="utf-8"?>
<a:theme xmlns:a="http://schemas.openxmlformats.org/drawingml/2006/main" name="1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0B3A5947-0DC6-40CF-A394-2B0B5DE9A364}"/>
</file>

<file path=customXml/itemProps2.xml><?xml version="1.0" encoding="utf-8"?>
<ds:datastoreItem xmlns:ds="http://schemas.openxmlformats.org/officeDocument/2006/customXml" ds:itemID="{7ED6473A-4F40-4E72-A47E-B39C3F991DB7}"/>
</file>

<file path=customXml/itemProps3.xml><?xml version="1.0" encoding="utf-8"?>
<ds:datastoreItem xmlns:ds="http://schemas.openxmlformats.org/officeDocument/2006/customXml" ds:itemID="{15A5921F-DD6C-4393-8408-A6D6752245EE}"/>
</file>

<file path=docProps/app.xml><?xml version="1.0" encoding="utf-8"?>
<Properties xmlns="http://schemas.openxmlformats.org/officeDocument/2006/extended-properties" xmlns:vt="http://schemas.openxmlformats.org/officeDocument/2006/docPropsVTypes">
  <Template>blank</Template>
  <TotalTime>0</TotalTime>
  <Words>2811</Words>
  <Application>Microsoft Office PowerPoint</Application>
  <PresentationFormat>画面に合わせる (4:3)</PresentationFormat>
  <Paragraphs>487</Paragraphs>
  <Slides>8</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7</vt:i4>
      </vt:variant>
      <vt:variant>
        <vt:lpstr>スライド タイトル</vt:lpstr>
      </vt:variant>
      <vt:variant>
        <vt:i4>8</vt:i4>
      </vt:variant>
    </vt:vector>
  </HeadingPairs>
  <TitlesOfParts>
    <vt:vector size="23" baseType="lpstr">
      <vt:lpstr>HGP創英角ｺﾞｼｯｸUB</vt:lpstr>
      <vt:lpstr>Meiryo UI</vt:lpstr>
      <vt:lpstr>ＭＳ Ｐゴシック</vt:lpstr>
      <vt:lpstr>メイリオ</vt:lpstr>
      <vt:lpstr>Arial</vt:lpstr>
      <vt:lpstr>Calibri</vt:lpstr>
      <vt:lpstr>Times New Roman</vt:lpstr>
      <vt:lpstr>Wingdings</vt:lpstr>
      <vt:lpstr>10_標準デザイン</vt:lpstr>
      <vt:lpstr>2_blank</vt:lpstr>
      <vt:lpstr>1_blank</vt:lpstr>
      <vt:lpstr>2_標準デザイン</vt:lpstr>
      <vt:lpstr>9_MLIT2008</vt:lpstr>
      <vt:lpstr>標準デザイン</vt:lpstr>
      <vt:lpstr>1_標準デザイン</vt:lpstr>
      <vt:lpstr>水防法に基づく氾濫通報制度等について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土砂災害に関する情報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2025-12-25T05:37:24Z</dcterms:created>
  <dcterms:modified xsi:type="dcterms:W3CDTF">2025-12-25T05:37:35Z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433100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