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56" r:id="rId1"/>
    <p:sldMasterId id="2147483664" r:id="rId2"/>
    <p:sldMasterId id="2147483672" r:id="rId3"/>
  </p:sldMasterIdLst>
  <p:notesMasterIdLst>
    <p:notesMasterId r:id="rId7"/>
  </p:notesMasterIdLst>
  <p:sldIdLst>
    <p:sldId id="836" r:id="rId4"/>
    <p:sldId id="268" r:id="rId5"/>
    <p:sldId id="972" r:id="rId6"/>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4600"/>
    <a:srgbClr val="3333FF"/>
    <a:srgbClr val="FFFFFF"/>
    <a:srgbClr val="FFFFE1"/>
    <a:srgbClr val="FFCC99"/>
    <a:srgbClr val="FFCCFF"/>
    <a:srgbClr val="1F497D"/>
    <a:srgbClr val="CCECFF"/>
    <a:srgbClr val="F6F9FC"/>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DDA84B-008B-4D4C-92E7-A040A44D3108}" v="6" dt="2025-12-25T05:40:28.26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21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ableStyles" Target="tableStyles.xml"/><Relationship Id="rId17"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customXml" Target="../customXml/item1.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9" y="2"/>
            <a:ext cx="2918831" cy="493317"/>
          </a:xfrm>
          <a:prstGeom prst="rect">
            <a:avLst/>
          </a:prstGeom>
        </p:spPr>
        <p:txBody>
          <a:bodyPr vert="horz" lIns="91384" tIns="45692" rIns="91384" bIns="4569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84" y="2"/>
            <a:ext cx="2918831" cy="493317"/>
          </a:xfrm>
          <a:prstGeom prst="rect">
            <a:avLst/>
          </a:prstGeom>
        </p:spPr>
        <p:txBody>
          <a:bodyPr vert="horz" lIns="91384" tIns="45692" rIns="91384" bIns="45692" rtlCol="0"/>
          <a:lstStyle>
            <a:lvl1pPr algn="r">
              <a:defRPr sz="1200"/>
            </a:lvl1pPr>
          </a:lstStyle>
          <a:p>
            <a:fld id="{92F96BA2-DF13-4407-BA0C-7C8656D3E62C}" type="datetimeFigureOut">
              <a:rPr kumimoji="1" lang="ja-JP" altLang="en-US" smtClean="0"/>
              <a:t>2025/12/25</a:t>
            </a:fld>
            <a:endParaRPr kumimoji="1" lang="ja-JP" altLang="en-US"/>
          </a:p>
        </p:txBody>
      </p:sp>
      <p:sp>
        <p:nvSpPr>
          <p:cNvPr id="4" name="スライド イメージ プレースホルダー 3"/>
          <p:cNvSpPr>
            <a:spLocks noGrp="1" noRot="1" noChangeAspect="1"/>
          </p:cNvSpPr>
          <p:nvPr>
            <p:ph type="sldImg" idx="2"/>
          </p:nvPr>
        </p:nvSpPr>
        <p:spPr>
          <a:xfrm>
            <a:off x="900113" y="739775"/>
            <a:ext cx="4935537" cy="3700463"/>
          </a:xfrm>
          <a:prstGeom prst="rect">
            <a:avLst/>
          </a:prstGeom>
          <a:noFill/>
          <a:ln w="12700">
            <a:solidFill>
              <a:prstClr val="black"/>
            </a:solidFill>
          </a:ln>
        </p:spPr>
        <p:txBody>
          <a:bodyPr vert="horz" lIns="91384" tIns="45692" rIns="91384" bIns="45692" rtlCol="0" anchor="ctr"/>
          <a:lstStyle/>
          <a:p>
            <a:endParaRPr lang="ja-JP" altLang="en-US"/>
          </a:p>
        </p:txBody>
      </p:sp>
      <p:sp>
        <p:nvSpPr>
          <p:cNvPr id="5" name="ノート プレースホルダー 4"/>
          <p:cNvSpPr>
            <a:spLocks noGrp="1"/>
          </p:cNvSpPr>
          <p:nvPr>
            <p:ph type="body" sz="quarter" idx="3"/>
          </p:nvPr>
        </p:nvSpPr>
        <p:spPr>
          <a:xfrm>
            <a:off x="673577" y="4686503"/>
            <a:ext cx="5388610" cy="4439840"/>
          </a:xfrm>
          <a:prstGeom prst="rect">
            <a:avLst/>
          </a:prstGeom>
        </p:spPr>
        <p:txBody>
          <a:bodyPr vert="horz" lIns="91384" tIns="45692" rIns="91384" bIns="4569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9" y="9371287"/>
            <a:ext cx="2918831" cy="493317"/>
          </a:xfrm>
          <a:prstGeom prst="rect">
            <a:avLst/>
          </a:prstGeom>
        </p:spPr>
        <p:txBody>
          <a:bodyPr vert="horz" lIns="91384" tIns="45692" rIns="91384" bIns="4569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84" y="9371287"/>
            <a:ext cx="2918831" cy="493317"/>
          </a:xfrm>
          <a:prstGeom prst="rect">
            <a:avLst/>
          </a:prstGeom>
        </p:spPr>
        <p:txBody>
          <a:bodyPr vert="horz" lIns="91384" tIns="45692" rIns="91384" bIns="45692" rtlCol="0" anchor="b"/>
          <a:lstStyle>
            <a:lvl1pPr algn="r">
              <a:defRPr sz="1200"/>
            </a:lvl1pPr>
          </a:lstStyle>
          <a:p>
            <a:fld id="{9E83873E-21A0-4899-AF32-F8ACCC0C35F5}" type="slidenum">
              <a:rPr kumimoji="1" lang="ja-JP" altLang="en-US" smtClean="0"/>
              <a:t>‹#›</a:t>
            </a:fld>
            <a:endParaRPr kumimoji="1" lang="ja-JP" altLang="en-US"/>
          </a:p>
        </p:txBody>
      </p:sp>
    </p:spTree>
    <p:extLst>
      <p:ext uri="{BB962C8B-B14F-4D97-AF65-F5344CB8AC3E}">
        <p14:creationId xmlns:p14="http://schemas.microsoft.com/office/powerpoint/2010/main" val="53669531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9200" y="2178000"/>
            <a:ext cx="8992800" cy="1899072"/>
          </a:xfrm>
        </p:spPr>
        <p:txBody>
          <a:bodyPr anchor="t">
            <a:normAutofit/>
          </a:bodyPr>
          <a:lstStyle>
            <a:lvl1pPr>
              <a:lnSpc>
                <a:spcPct val="120000"/>
              </a:lnSpc>
              <a:spcAft>
                <a:spcPts val="600"/>
              </a:spcAft>
              <a:defRPr sz="3200" b="1">
                <a:solidFill>
                  <a:srgbClr val="1F4769"/>
                </a:solidFill>
                <a:latin typeface="Meiryo UI" panose="020B0604030504040204" pitchFamily="50" charset="-128"/>
                <a:ea typeface="Meiryo UI" panose="020B0604030504040204" pitchFamily="50" charset="-128"/>
                <a:cs typeface="Meiryo UI" panose="020B0604030504040204" pitchFamily="50" charset="-128"/>
              </a:defRPr>
            </a:lvl1pPr>
          </a:lstStyle>
          <a:p>
            <a:br>
              <a:rPr kumimoji="1" lang="en-US" altLang="ja-JP"/>
            </a:br>
            <a:r>
              <a:rPr kumimoji="1" lang="ja-JP" altLang="en-US"/>
              <a:t>マスター タイトルの書式設定</a:t>
            </a:r>
          </a:p>
        </p:txBody>
      </p:sp>
      <p:sp>
        <p:nvSpPr>
          <p:cNvPr id="3" name="サブタイトル 2"/>
          <p:cNvSpPr>
            <a:spLocks noGrp="1"/>
          </p:cNvSpPr>
          <p:nvPr>
            <p:ph type="subTitle" idx="1"/>
          </p:nvPr>
        </p:nvSpPr>
        <p:spPr>
          <a:xfrm>
            <a:off x="0" y="4638848"/>
            <a:ext cx="9144000" cy="1022400"/>
          </a:xfrm>
        </p:spPr>
        <p:txBody>
          <a:bodyPr>
            <a:normAutofit/>
          </a:bodyPr>
          <a:lstStyle>
            <a:lvl1pPr marL="0" indent="0" algn="ctr">
              <a:lnSpc>
                <a:spcPct val="120000"/>
              </a:lnSpc>
              <a:spcBef>
                <a:spcPts val="0"/>
              </a:spcBef>
              <a:spcAft>
                <a:spcPts val="600"/>
              </a:spcAft>
              <a:buNone/>
              <a:defRPr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cs typeface="Meiryo UI" panose="020B0604030504040204" pitchFamily="50" charset="-128"/>
              </a:defRPr>
            </a:lvl1pPr>
          </a:lstStyle>
          <a:p>
            <a:fld id="{CD56B91A-30BD-4D86-8CEF-1F40D0DA0DD6}" type="datetime1">
              <a:rPr lang="ja-JP" altLang="en-US" smtClean="0"/>
              <a:t>2025/12/25</a:t>
            </a:fld>
            <a:endParaRPr lang="ja-JP" altLang="en-US"/>
          </a:p>
        </p:txBody>
      </p:sp>
      <p:sp>
        <p:nvSpPr>
          <p:cNvPr id="5" name="フッター プレースホルダー 4"/>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cs typeface="Meiryo UI" panose="020B0604030504040204" pitchFamily="50" charset="-128"/>
              </a:defRPr>
            </a:lvl1pPr>
          </a:lstStyle>
          <a:p>
            <a:endParaRPr lang="ja-JP" altLang="en-US"/>
          </a:p>
        </p:txBody>
      </p:sp>
      <p:sp>
        <p:nvSpPr>
          <p:cNvPr id="6" name="正方形/長方形 5"/>
          <p:cNvSpPr/>
          <p:nvPr userDrawn="1"/>
        </p:nvSpPr>
        <p:spPr>
          <a:xfrm>
            <a:off x="251520" y="3356992"/>
            <a:ext cx="8640960" cy="72008"/>
          </a:xfrm>
          <a:prstGeom prst="rect">
            <a:avLst/>
          </a:prstGeom>
          <a:gradFill flip="none" rotWithShape="1">
            <a:gsLst>
              <a:gs pos="50000">
                <a:schemeClr val="tx2"/>
              </a:gs>
              <a:gs pos="30000">
                <a:schemeClr val="tx2">
                  <a:lumMod val="40000"/>
                  <a:lumOff val="60000"/>
                </a:schemeClr>
              </a:gs>
              <a:gs pos="0">
                <a:schemeClr val="bg1"/>
              </a:gs>
              <a:gs pos="70000">
                <a:schemeClr val="tx2">
                  <a:lumMod val="40000"/>
                  <a:lumOff val="60000"/>
                </a:schemeClr>
              </a:gs>
              <a:gs pos="100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1" name="スライド番号プレースホルダ 5"/>
          <p:cNvSpPr>
            <a:spLocks noGrp="1"/>
          </p:cNvSpPr>
          <p:nvPr>
            <p:ph type="sldNum" sz="quarter" idx="12"/>
          </p:nvPr>
        </p:nvSpPr>
        <p:spPr>
          <a:xfrm>
            <a:off x="8604000" y="6526800"/>
            <a:ext cx="504000" cy="288000"/>
          </a:xfrm>
        </p:spPr>
        <p:txBody>
          <a:bodyPr wrap="none"/>
          <a:lstStyle>
            <a:lvl1pPr>
              <a:defRPr>
                <a:latin typeface="ＭＳ Ｐゴシック" panose="020B0600070205080204" pitchFamily="50" charset="-128"/>
                <a:ea typeface="ＭＳ Ｐゴシック" panose="020B0600070205080204" pitchFamily="50" charset="-128"/>
              </a:defRPr>
            </a:lvl1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434029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132856"/>
            <a:ext cx="9144000" cy="1700174"/>
          </a:xfrm>
          <a:gradFill flip="none" rotWithShape="1">
            <a:gsLst>
              <a:gs pos="69600">
                <a:schemeClr val="tx1">
                  <a:lumMod val="50000"/>
                  <a:lumOff val="50000"/>
                </a:schemeClr>
              </a:gs>
              <a:gs pos="0">
                <a:schemeClr val="tx1">
                  <a:lumMod val="50000"/>
                  <a:lumOff val="50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ja-JP" altLang="en-US" b="1" dirty="0">
                <a:solidFill>
                  <a:schemeClr val="bg1"/>
                </a:solidFill>
                <a:latin typeface="+mj-ea"/>
                <a:ea typeface="+mj-ea"/>
              </a:defRPr>
            </a:lvl1pPr>
          </a:lstStyle>
          <a:p>
            <a:pPr marL="0" lvl="0"/>
            <a:r>
              <a:rPr kumimoji="1" lang="ja-JP" altLang="en-US"/>
              <a:t>マスター タイトルの書式設定</a:t>
            </a:r>
          </a:p>
        </p:txBody>
      </p:sp>
      <p:sp>
        <p:nvSpPr>
          <p:cNvPr id="3" name="テキスト プレースホルダー 2"/>
          <p:cNvSpPr>
            <a:spLocks noGrp="1"/>
          </p:cNvSpPr>
          <p:nvPr>
            <p:ph type="body" idx="1"/>
          </p:nvPr>
        </p:nvSpPr>
        <p:spPr>
          <a:xfrm>
            <a:off x="722313" y="4149080"/>
            <a:ext cx="7772400" cy="1212155"/>
          </a:xfrm>
        </p:spPr>
        <p:txBody>
          <a:bodyPr anchor="ct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1A827A8-D53A-4500-BD39-A9D6EB2BA87C}"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7" name="正方形/長方形 6"/>
          <p:cNvSpPr/>
          <p:nvPr userDrawn="1"/>
        </p:nvSpPr>
        <p:spPr>
          <a:xfrm>
            <a:off x="8028384" y="6525344"/>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60042"/>
            <a:ext cx="571500" cy="223838"/>
          </a:xfrm>
          <a:prstGeom prst="rect">
            <a:avLst/>
          </a:prstGeom>
          <a:noFill/>
        </p:spPr>
      </p:pic>
      <p:sp>
        <p:nvSpPr>
          <p:cNvPr id="12" name="テキスト ボックス 11"/>
          <p:cNvSpPr txBox="1"/>
          <p:nvPr userDrawn="1"/>
        </p:nvSpPr>
        <p:spPr>
          <a:xfrm>
            <a:off x="8604000" y="6526800"/>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657293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7415EBF-8633-4BBF-8E86-0960339044D4}" type="datetime1">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8" name="正方形/長方形 7"/>
          <p:cNvSpPr/>
          <p:nvPr userDrawn="1"/>
        </p:nvSpPr>
        <p:spPr>
          <a:xfrm>
            <a:off x="8028384" y="6525344"/>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60042"/>
            <a:ext cx="571500" cy="223838"/>
          </a:xfrm>
          <a:prstGeom prst="rect">
            <a:avLst/>
          </a:prstGeom>
          <a:noFill/>
        </p:spPr>
      </p:pic>
      <p:sp>
        <p:nvSpPr>
          <p:cNvPr id="12" name="テキスト ボックス 11"/>
          <p:cNvSpPr txBox="1"/>
          <p:nvPr userDrawn="1"/>
        </p:nvSpPr>
        <p:spPr>
          <a:xfrm>
            <a:off x="8604000" y="6526800"/>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32746496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B55B8A9-8EBD-4012-B584-30780E7E99F9}" type="datetime1">
              <a:rPr kumimoji="1" lang="ja-JP" altLang="en-US" smtClean="0"/>
              <a:t>2025/12/25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10" name="正方形/長方形 9"/>
          <p:cNvSpPr/>
          <p:nvPr userDrawn="1"/>
        </p:nvSpPr>
        <p:spPr>
          <a:xfrm>
            <a:off x="8028384" y="6525344"/>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60042"/>
            <a:ext cx="571500" cy="223838"/>
          </a:xfrm>
          <a:prstGeom prst="rect">
            <a:avLst/>
          </a:prstGeom>
          <a:noFill/>
        </p:spPr>
      </p:pic>
      <p:sp>
        <p:nvSpPr>
          <p:cNvPr id="14" name="テキスト ボックス 13"/>
          <p:cNvSpPr txBox="1"/>
          <p:nvPr userDrawn="1"/>
        </p:nvSpPr>
        <p:spPr>
          <a:xfrm>
            <a:off x="8604000" y="6526800"/>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19029187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552253"/>
          </a:xfrm>
          <a:noFill/>
        </p:spPr>
        <p:txBody>
          <a:bodyPr wrap="square" lIns="72000" tIns="72000" rIns="72000" bIns="36000" rtlCol="0">
            <a:noAutofit/>
          </a:bodyPr>
          <a:lstStyle>
            <a:lvl1pPr algn="just">
              <a:defRPr lang="ja-JP" altLang="en-US" sz="2400" b="1">
                <a:solidFill>
                  <a:schemeClr val="tx1">
                    <a:lumMod val="65000"/>
                    <a:lumOff val="35000"/>
                  </a:schemeClr>
                </a:solidFill>
                <a:latin typeface="+mj-ea"/>
                <a:ea typeface="+mj-ea"/>
              </a:defRPr>
            </a:lvl1pPr>
          </a:lstStyle>
          <a:p>
            <a:pPr marL="0" lvl="0" algn="just">
              <a:lnSpc>
                <a:spcPct val="120000"/>
              </a:lnSpc>
              <a:spcAft>
                <a:spcPts val="600"/>
              </a:spcAft>
            </a:pPr>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7C86E10-87A5-4C6F-9AB1-46D3FA230C34}" type="datetime1">
              <a:rPr kumimoji="1" lang="ja-JP" altLang="en-US" smtClean="0"/>
              <a:t>2025/12/25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6" name="正方形/長方形 5"/>
          <p:cNvSpPr/>
          <p:nvPr userDrawn="1"/>
        </p:nvSpPr>
        <p:spPr>
          <a:xfrm>
            <a:off x="8028384" y="6525344"/>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60042"/>
            <a:ext cx="571500" cy="223838"/>
          </a:xfrm>
          <a:prstGeom prst="rect">
            <a:avLst/>
          </a:prstGeom>
          <a:noFill/>
        </p:spPr>
      </p:pic>
      <p:sp>
        <p:nvSpPr>
          <p:cNvPr id="10" name="テキスト ボックス 9"/>
          <p:cNvSpPr txBox="1"/>
          <p:nvPr userDrawn="1"/>
        </p:nvSpPr>
        <p:spPr>
          <a:xfrm>
            <a:off x="8604000" y="6526800"/>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
        <p:nvSpPr>
          <p:cNvPr id="8" name="正方形/長方形 7"/>
          <p:cNvSpPr/>
          <p:nvPr userDrawn="1"/>
        </p:nvSpPr>
        <p:spPr>
          <a:xfrm>
            <a:off x="0" y="548680"/>
            <a:ext cx="9144000" cy="72008"/>
          </a:xfrm>
          <a:prstGeom prst="rect">
            <a:avLst/>
          </a:prstGeom>
          <a:gradFill flip="none" rotWithShape="1">
            <a:gsLst>
              <a:gs pos="0">
                <a:schemeClr val="tx1">
                  <a:lumMod val="65000"/>
                  <a:lumOff val="35000"/>
                </a:schemeClr>
              </a:gs>
              <a:gs pos="32000">
                <a:schemeClr val="bg1">
                  <a:lumMod val="50000"/>
                </a:schemeClr>
              </a:gs>
              <a:gs pos="87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latin typeface="+mn-ea"/>
            </a:endParaRPr>
          </a:p>
        </p:txBody>
      </p:sp>
    </p:spTree>
    <p:extLst>
      <p:ext uri="{BB962C8B-B14F-4D97-AF65-F5344CB8AC3E}">
        <p14:creationId xmlns:p14="http://schemas.microsoft.com/office/powerpoint/2010/main" val="11398599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ABF7AAE-7618-4E2B-A9E2-04A0A4AF8821}" type="datetime1">
              <a:rPr kumimoji="1" lang="ja-JP" altLang="en-US" smtClean="0"/>
              <a:t>2025/12/25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5" name="正方形/長方形 4"/>
          <p:cNvSpPr/>
          <p:nvPr userDrawn="1"/>
        </p:nvSpPr>
        <p:spPr>
          <a:xfrm>
            <a:off x="8028384" y="6525344"/>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60042"/>
            <a:ext cx="571500" cy="223838"/>
          </a:xfrm>
          <a:prstGeom prst="rect">
            <a:avLst/>
          </a:prstGeom>
          <a:noFill/>
        </p:spPr>
      </p:pic>
      <p:sp>
        <p:nvSpPr>
          <p:cNvPr id="9" name="テキスト ボックス 8"/>
          <p:cNvSpPr txBox="1"/>
          <p:nvPr userDrawn="1"/>
        </p:nvSpPr>
        <p:spPr>
          <a:xfrm>
            <a:off x="8604000" y="6526800"/>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414470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9200" y="2178000"/>
            <a:ext cx="8992800" cy="1899072"/>
          </a:xfrm>
        </p:spPr>
        <p:txBody>
          <a:bodyPr anchor="t">
            <a:normAutofit/>
          </a:bodyPr>
          <a:lstStyle>
            <a:lvl1pPr>
              <a:lnSpc>
                <a:spcPct val="120000"/>
              </a:lnSpc>
              <a:spcAft>
                <a:spcPts val="600"/>
              </a:spcAft>
              <a:defRPr sz="3200" b="1">
                <a:solidFill>
                  <a:srgbClr val="1F4769"/>
                </a:solidFill>
                <a:latin typeface="Meiryo UI" panose="020B0604030504040204" pitchFamily="50" charset="-128"/>
                <a:ea typeface="Meiryo UI" panose="020B0604030504040204" pitchFamily="50" charset="-128"/>
                <a:cs typeface="Meiryo UI" panose="020B0604030504040204" pitchFamily="50" charset="-128"/>
              </a:defRPr>
            </a:lvl1pPr>
          </a:lstStyle>
          <a:p>
            <a:br>
              <a:rPr kumimoji="1" lang="en-US" altLang="ja-JP"/>
            </a:br>
            <a:r>
              <a:rPr kumimoji="1" lang="ja-JP" altLang="en-US"/>
              <a:t>マスター タイトルの書式設定</a:t>
            </a:r>
          </a:p>
        </p:txBody>
      </p:sp>
      <p:sp>
        <p:nvSpPr>
          <p:cNvPr id="3" name="サブタイトル 2"/>
          <p:cNvSpPr>
            <a:spLocks noGrp="1"/>
          </p:cNvSpPr>
          <p:nvPr>
            <p:ph type="subTitle" idx="1"/>
          </p:nvPr>
        </p:nvSpPr>
        <p:spPr>
          <a:xfrm>
            <a:off x="0" y="4638848"/>
            <a:ext cx="9144000" cy="1022400"/>
          </a:xfrm>
        </p:spPr>
        <p:txBody>
          <a:bodyPr>
            <a:normAutofit/>
          </a:bodyPr>
          <a:lstStyle>
            <a:lvl1pPr marL="0" indent="0" algn="ctr">
              <a:lnSpc>
                <a:spcPct val="120000"/>
              </a:lnSpc>
              <a:spcBef>
                <a:spcPts val="0"/>
              </a:spcBef>
              <a:spcAft>
                <a:spcPts val="600"/>
              </a:spcAft>
              <a:buNone/>
              <a:defRPr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正方形/長方形 5"/>
          <p:cNvSpPr/>
          <p:nvPr userDrawn="1"/>
        </p:nvSpPr>
        <p:spPr>
          <a:xfrm>
            <a:off x="251520" y="3356992"/>
            <a:ext cx="8640960" cy="72008"/>
          </a:xfrm>
          <a:prstGeom prst="rect">
            <a:avLst/>
          </a:prstGeom>
          <a:gradFill flip="none" rotWithShape="1">
            <a:gsLst>
              <a:gs pos="50000">
                <a:schemeClr val="tx2"/>
              </a:gs>
              <a:gs pos="30000">
                <a:schemeClr val="tx2">
                  <a:lumMod val="40000"/>
                  <a:lumOff val="60000"/>
                </a:schemeClr>
              </a:gs>
              <a:gs pos="0">
                <a:schemeClr val="bg1"/>
              </a:gs>
              <a:gs pos="70000">
                <a:schemeClr val="tx2">
                  <a:lumMod val="40000"/>
                  <a:lumOff val="60000"/>
                </a:schemeClr>
              </a:gs>
              <a:gs pos="100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1800"/>
          </a:p>
        </p:txBody>
      </p:sp>
    </p:spTree>
    <p:extLst>
      <p:ext uri="{BB962C8B-B14F-4D97-AF65-F5344CB8AC3E}">
        <p14:creationId xmlns:p14="http://schemas.microsoft.com/office/powerpoint/2010/main" val="27232429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123463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132856"/>
            <a:ext cx="9144000" cy="1700174"/>
          </a:xfrm>
          <a:gradFill flip="none" rotWithShape="1">
            <a:gsLst>
              <a:gs pos="69600">
                <a:srgbClr val="0000FF"/>
              </a:gs>
              <a:gs pos="0">
                <a:srgbClr val="0000CC"/>
              </a:gs>
              <a:gs pos="100000">
                <a:srgbClr val="66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ja-JP" altLang="en-US" b="1" dirty="0">
                <a:solidFill>
                  <a:schemeClr val="bg1"/>
                </a:solidFill>
                <a:latin typeface="+mj-ea"/>
                <a:ea typeface="+mj-ea"/>
              </a:defRPr>
            </a:lvl1pPr>
          </a:lstStyle>
          <a:p>
            <a:pPr marL="0" lvl="0"/>
            <a:r>
              <a:rPr kumimoji="1" lang="ja-JP" altLang="en-US"/>
              <a:t>マスター タイトルの書式設定</a:t>
            </a:r>
          </a:p>
        </p:txBody>
      </p:sp>
      <p:sp>
        <p:nvSpPr>
          <p:cNvPr id="3" name="正方形/長方形 2">
            <a:extLst>
              <a:ext uri="{FF2B5EF4-FFF2-40B4-BE49-F238E27FC236}">
                <a16:creationId xmlns:a16="http://schemas.microsoft.com/office/drawing/2014/main" id="{9E4E781A-F375-6AF2-9A7C-C4D425744179}"/>
              </a:ext>
            </a:extLst>
          </p:cNvPr>
          <p:cNvSpPr/>
          <p:nvPr userDrawn="1"/>
        </p:nvSpPr>
        <p:spPr>
          <a:xfrm>
            <a:off x="8028384" y="6525344"/>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Picture 3" descr="D:\taihaku\My Pictures\images\JMA-logo.JPG">
            <a:extLst>
              <a:ext uri="{FF2B5EF4-FFF2-40B4-BE49-F238E27FC236}">
                <a16:creationId xmlns:a16="http://schemas.microsoft.com/office/drawing/2014/main" id="{D4EDBDF5-D91C-9D7B-8E22-2B9EAB8E014F}"/>
              </a:ext>
            </a:extLst>
          </p:cNvPr>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60042"/>
            <a:ext cx="571500" cy="223838"/>
          </a:xfrm>
          <a:prstGeom prst="rect">
            <a:avLst/>
          </a:prstGeom>
          <a:noFill/>
        </p:spPr>
      </p:pic>
      <p:sp>
        <p:nvSpPr>
          <p:cNvPr id="5" name="テキスト ボックス 4">
            <a:extLst>
              <a:ext uri="{FF2B5EF4-FFF2-40B4-BE49-F238E27FC236}">
                <a16:creationId xmlns:a16="http://schemas.microsoft.com/office/drawing/2014/main" id="{8642565D-602A-FEE5-C117-DE6EA3319B9C}"/>
              </a:ext>
            </a:extLst>
          </p:cNvPr>
          <p:cNvSpPr txBox="1"/>
          <p:nvPr userDrawn="1"/>
        </p:nvSpPr>
        <p:spPr>
          <a:xfrm>
            <a:off x="8604000" y="6526800"/>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2904728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5712556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316595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0B07737-7BF1-4BD7-BE81-B1095F945AC6}"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10" name="正方形/長方形 9"/>
          <p:cNvSpPr/>
          <p:nvPr userDrawn="1"/>
        </p:nvSpPr>
        <p:spPr>
          <a:xfrm>
            <a:off x="8028384" y="6525344"/>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60042"/>
            <a:ext cx="571500" cy="223838"/>
          </a:xfrm>
          <a:prstGeom prst="rect">
            <a:avLst/>
          </a:prstGeom>
          <a:noFill/>
        </p:spPr>
      </p:pic>
      <p:sp>
        <p:nvSpPr>
          <p:cNvPr id="16" name="テキスト ボックス 15"/>
          <p:cNvSpPr txBox="1"/>
          <p:nvPr userDrawn="1"/>
        </p:nvSpPr>
        <p:spPr>
          <a:xfrm>
            <a:off x="8604000" y="6526800"/>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10203994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2"/>
            <a:ext cx="9144000" cy="552253"/>
          </a:xfrm>
          <a:noFill/>
        </p:spPr>
        <p:txBody>
          <a:bodyPr wrap="square" lIns="72000" tIns="72000" rIns="72000" bIns="36000" rtlCol="0">
            <a:noAutofit/>
          </a:bodyPr>
          <a:lstStyle>
            <a:lvl1pPr algn="just">
              <a:defRPr lang="ja-JP" altLang="en-US" sz="2400" b="1">
                <a:solidFill>
                  <a:schemeClr val="tx2"/>
                </a:solidFill>
                <a:latin typeface="+mj-ea"/>
                <a:ea typeface="+mj-ea"/>
              </a:defRPr>
            </a:lvl1pPr>
          </a:lstStyle>
          <a:p>
            <a:pPr marL="0" lvl="0" algn="just">
              <a:lnSpc>
                <a:spcPct val="120000"/>
              </a:lnSpc>
              <a:spcAft>
                <a:spcPts val="600"/>
              </a:spcAft>
            </a:pPr>
            <a:r>
              <a:rPr kumimoji="1" lang="ja-JP" altLang="en-US"/>
              <a:t>マスター タイトルの書式設定</a:t>
            </a:r>
          </a:p>
        </p:txBody>
      </p:sp>
      <p:sp>
        <p:nvSpPr>
          <p:cNvPr id="8" name="正方形/長方形 7"/>
          <p:cNvSpPr/>
          <p:nvPr userDrawn="1"/>
        </p:nvSpPr>
        <p:spPr>
          <a:xfrm>
            <a:off x="0" y="548680"/>
            <a:ext cx="9144000" cy="72008"/>
          </a:xfrm>
          <a:prstGeom prst="rect">
            <a:avLst/>
          </a:prstGeom>
          <a:gradFill flip="none" rotWithShape="1">
            <a:gsLst>
              <a:gs pos="0">
                <a:schemeClr val="tx2"/>
              </a:gs>
              <a:gs pos="32000">
                <a:schemeClr val="tx2">
                  <a:lumMod val="40000"/>
                  <a:lumOff val="60000"/>
                </a:schemeClr>
              </a:gs>
              <a:gs pos="87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1800">
              <a:latin typeface="+mn-ea"/>
            </a:endParaRPr>
          </a:p>
        </p:txBody>
      </p:sp>
      <p:sp>
        <p:nvSpPr>
          <p:cNvPr id="4" name="正方形/長方形 3"/>
          <p:cNvSpPr/>
          <p:nvPr userDrawn="1"/>
        </p:nvSpPr>
        <p:spPr>
          <a:xfrm>
            <a:off x="8028384" y="6551452"/>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pic>
        <p:nvPicPr>
          <p:cNvPr id="5"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86150"/>
            <a:ext cx="571500" cy="223838"/>
          </a:xfrm>
          <a:prstGeom prst="rect">
            <a:avLst/>
          </a:prstGeom>
          <a:noFill/>
        </p:spPr>
      </p:pic>
      <p:sp>
        <p:nvSpPr>
          <p:cNvPr id="6" name="テキスト ボックス 5"/>
          <p:cNvSpPr txBox="1"/>
          <p:nvPr userDrawn="1"/>
        </p:nvSpPr>
        <p:spPr>
          <a:xfrm>
            <a:off x="8604000" y="6552908"/>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19711514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正方形/長方形 4"/>
          <p:cNvSpPr/>
          <p:nvPr userDrawn="1"/>
        </p:nvSpPr>
        <p:spPr>
          <a:xfrm>
            <a:off x="8028384" y="6542906"/>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pic>
        <p:nvPicPr>
          <p:cNvPr id="6"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77604"/>
            <a:ext cx="571500" cy="223838"/>
          </a:xfrm>
          <a:prstGeom prst="rect">
            <a:avLst/>
          </a:prstGeom>
          <a:noFill/>
        </p:spPr>
      </p:pic>
      <p:sp>
        <p:nvSpPr>
          <p:cNvPr id="7" name="テキスト ボックス 6"/>
          <p:cNvSpPr txBox="1"/>
          <p:nvPr userDrawn="1"/>
        </p:nvSpPr>
        <p:spPr>
          <a:xfrm>
            <a:off x="8604000" y="6544362"/>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24832632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_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2113" y="-53268"/>
            <a:ext cx="7976271" cy="552253"/>
          </a:xfrm>
          <a:noFill/>
        </p:spPr>
        <p:txBody>
          <a:bodyPr wrap="square" lIns="72000" tIns="72000" rIns="72000" bIns="36000" rtlCol="0">
            <a:noAutofit/>
          </a:bodyPr>
          <a:lstStyle>
            <a:lvl1pPr algn="just">
              <a:defRPr lang="ja-JP" altLang="en-US" sz="2800" b="1">
                <a:solidFill>
                  <a:srgbClr val="4087C8"/>
                </a:solidFill>
                <a:latin typeface="Meiryo UI" panose="020B0604030504040204" pitchFamily="50" charset="-128"/>
                <a:ea typeface="Meiryo UI" panose="020B0604030504040204" pitchFamily="50" charset="-128"/>
              </a:defRPr>
            </a:lvl1pPr>
          </a:lstStyle>
          <a:p>
            <a:pPr marL="0" lvl="0" algn="just">
              <a:lnSpc>
                <a:spcPct val="120000"/>
              </a:lnSpc>
              <a:spcAft>
                <a:spcPts val="554"/>
              </a:spcAft>
            </a:pPr>
            <a:r>
              <a:rPr kumimoji="1" lang="ja-JP" altLang="en-US"/>
              <a:t>マスター タイトルの書式設定</a:t>
            </a:r>
          </a:p>
        </p:txBody>
      </p:sp>
      <p:sp>
        <p:nvSpPr>
          <p:cNvPr id="3" name="日付プレースホルダー 2"/>
          <p:cNvSpPr>
            <a:spLocks noGrp="1"/>
          </p:cNvSpPr>
          <p:nvPr>
            <p:ph type="dt" sz="half" idx="10"/>
          </p:nvPr>
        </p:nvSpPr>
        <p:spPr/>
        <p:txBody>
          <a:bodyPr/>
          <a:lstStyle>
            <a:lvl1pPr>
              <a:defRPr>
                <a:latin typeface="Yu Gothic UI" panose="020B0500000000000000" pitchFamily="50" charset="-128"/>
                <a:ea typeface="Yu Gothic UI" panose="020B0500000000000000" pitchFamily="50" charset="-128"/>
              </a:defRPr>
            </a:lvl1pPr>
          </a:lstStyle>
          <a:p>
            <a:fld id="{47C86E10-87A5-4C6F-9AB1-46D3FA230C34}" type="datetime1">
              <a:rPr lang="ja-JP" altLang="en-US" smtClean="0"/>
              <a:pPr/>
              <a:t>2025/12/25</a:t>
            </a:fld>
            <a:endParaRPr lang="ja-JP" altLang="en-US"/>
          </a:p>
        </p:txBody>
      </p:sp>
      <p:sp>
        <p:nvSpPr>
          <p:cNvPr id="4" name="フッター プレースホルダー 3"/>
          <p:cNvSpPr>
            <a:spLocks noGrp="1"/>
          </p:cNvSpPr>
          <p:nvPr>
            <p:ph type="ftr" sz="quarter" idx="11"/>
          </p:nvPr>
        </p:nvSpPr>
        <p:spPr/>
        <p:txBody>
          <a:bodyPr/>
          <a:lstStyle>
            <a:lvl1pPr>
              <a:defRPr>
                <a:latin typeface="Yu Gothic UI" panose="020B0500000000000000" pitchFamily="50" charset="-128"/>
                <a:ea typeface="Yu Gothic UI" panose="020B0500000000000000" pitchFamily="50" charset="-128"/>
              </a:defRPr>
            </a:lvl1pPr>
          </a:lstStyle>
          <a:p>
            <a:endParaRPr lang="ja-JP" altLang="en-US"/>
          </a:p>
        </p:txBody>
      </p:sp>
      <p:sp>
        <p:nvSpPr>
          <p:cNvPr id="10" name="テキスト ボックス 9"/>
          <p:cNvSpPr txBox="1"/>
          <p:nvPr userDrawn="1"/>
        </p:nvSpPr>
        <p:spPr>
          <a:xfrm>
            <a:off x="8604000" y="6526800"/>
            <a:ext cx="504000" cy="288000"/>
          </a:xfrm>
          <a:prstGeom prst="rect">
            <a:avLst/>
          </a:prstGeom>
          <a:noFill/>
        </p:spPr>
        <p:txBody>
          <a:bodyPr wrap="none" rtlCol="0" anchor="ctr">
            <a:noAutofit/>
          </a:bodyPr>
          <a:lstStyle/>
          <a:p>
            <a:pPr algn="r"/>
            <a:fld id="{0E4E0B74-C8CC-4E75-86AB-9D7878029A4A}" type="slidenum">
              <a:rPr kumimoji="1" lang="ja-JP" altLang="en-US" sz="1477" smtClean="0">
                <a:latin typeface="Yu Gothic UI" panose="020B0500000000000000" pitchFamily="50" charset="-128"/>
                <a:ea typeface="Yu Gothic UI" panose="020B0500000000000000" pitchFamily="50" charset="-128"/>
              </a:rPr>
              <a:pPr algn="r"/>
              <a:t>‹#›</a:t>
            </a:fld>
            <a:endParaRPr kumimoji="1" lang="ja-JP" altLang="en-US" sz="1477">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573312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132856"/>
            <a:ext cx="9144000" cy="1700174"/>
          </a:xfrm>
          <a:gradFill flip="none" rotWithShape="1">
            <a:gsLst>
              <a:gs pos="69600">
                <a:schemeClr val="accent2">
                  <a:lumMod val="75000"/>
                </a:schemeClr>
              </a:gs>
              <a:gs pos="0">
                <a:schemeClr val="accent2"/>
              </a:gs>
              <a:gs pos="100000">
                <a:schemeClr val="accent6">
                  <a:lumMod val="60000"/>
                  <a:lumOff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ja-JP" altLang="en-US" b="1" dirty="0">
                <a:solidFill>
                  <a:schemeClr val="bg1"/>
                </a:solidFill>
                <a:latin typeface="+mj-ea"/>
                <a:ea typeface="+mj-ea"/>
              </a:defRPr>
            </a:lvl1pPr>
          </a:lstStyle>
          <a:p>
            <a:pPr marL="0" lvl="0"/>
            <a:r>
              <a:rPr kumimoji="1" lang="ja-JP" altLang="en-US"/>
              <a:t>マスター タイトルの書式設定</a:t>
            </a:r>
          </a:p>
        </p:txBody>
      </p:sp>
      <p:sp>
        <p:nvSpPr>
          <p:cNvPr id="3" name="テキスト プレースホルダー 2"/>
          <p:cNvSpPr>
            <a:spLocks noGrp="1"/>
          </p:cNvSpPr>
          <p:nvPr>
            <p:ph type="body" idx="1"/>
          </p:nvPr>
        </p:nvSpPr>
        <p:spPr>
          <a:xfrm>
            <a:off x="722313" y="4149080"/>
            <a:ext cx="7772400" cy="1212155"/>
          </a:xfrm>
        </p:spPr>
        <p:txBody>
          <a:bodyPr anchor="ct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1A827A8-D53A-4500-BD39-A9D6EB2BA87C}"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7" name="正方形/長方形 6"/>
          <p:cNvSpPr/>
          <p:nvPr userDrawn="1"/>
        </p:nvSpPr>
        <p:spPr>
          <a:xfrm>
            <a:off x="8028384" y="6525344"/>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60042"/>
            <a:ext cx="571500" cy="223838"/>
          </a:xfrm>
          <a:prstGeom prst="rect">
            <a:avLst/>
          </a:prstGeom>
          <a:noFill/>
        </p:spPr>
      </p:pic>
      <p:sp>
        <p:nvSpPr>
          <p:cNvPr id="12" name="テキスト ボックス 11"/>
          <p:cNvSpPr txBox="1"/>
          <p:nvPr userDrawn="1"/>
        </p:nvSpPr>
        <p:spPr>
          <a:xfrm>
            <a:off x="8604000" y="6526800"/>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3557155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7415EBF-8633-4BBF-8E86-0960339044D4}" type="datetime1">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8" name="正方形/長方形 7"/>
          <p:cNvSpPr/>
          <p:nvPr userDrawn="1"/>
        </p:nvSpPr>
        <p:spPr>
          <a:xfrm>
            <a:off x="8028384" y="6525344"/>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60042"/>
            <a:ext cx="571500" cy="223838"/>
          </a:xfrm>
          <a:prstGeom prst="rect">
            <a:avLst/>
          </a:prstGeom>
          <a:noFill/>
        </p:spPr>
      </p:pic>
      <p:sp>
        <p:nvSpPr>
          <p:cNvPr id="12" name="テキスト ボックス 11"/>
          <p:cNvSpPr txBox="1"/>
          <p:nvPr userDrawn="1"/>
        </p:nvSpPr>
        <p:spPr>
          <a:xfrm>
            <a:off x="8604000" y="6526800"/>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2207200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B55B8A9-8EBD-4012-B584-30780E7E99F9}" type="datetime1">
              <a:rPr kumimoji="1" lang="ja-JP" altLang="en-US" smtClean="0"/>
              <a:t>2025/12/25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10" name="正方形/長方形 9"/>
          <p:cNvSpPr/>
          <p:nvPr userDrawn="1"/>
        </p:nvSpPr>
        <p:spPr>
          <a:xfrm>
            <a:off x="8028384" y="6525344"/>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60042"/>
            <a:ext cx="571500" cy="223838"/>
          </a:xfrm>
          <a:prstGeom prst="rect">
            <a:avLst/>
          </a:prstGeom>
          <a:noFill/>
        </p:spPr>
      </p:pic>
      <p:sp>
        <p:nvSpPr>
          <p:cNvPr id="14" name="テキスト ボックス 13"/>
          <p:cNvSpPr txBox="1"/>
          <p:nvPr userDrawn="1"/>
        </p:nvSpPr>
        <p:spPr>
          <a:xfrm>
            <a:off x="8604000" y="6526800"/>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2488257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552253"/>
          </a:xfrm>
          <a:noFill/>
        </p:spPr>
        <p:txBody>
          <a:bodyPr wrap="square" lIns="72000" tIns="72000" rIns="72000" bIns="36000" rtlCol="0">
            <a:noAutofit/>
          </a:bodyPr>
          <a:lstStyle>
            <a:lvl1pPr algn="just">
              <a:defRPr lang="ja-JP" altLang="en-US" sz="2400" b="1">
                <a:solidFill>
                  <a:schemeClr val="accent2"/>
                </a:solidFill>
                <a:latin typeface="+mj-ea"/>
                <a:ea typeface="+mj-ea"/>
              </a:defRPr>
            </a:lvl1pPr>
          </a:lstStyle>
          <a:p>
            <a:pPr marL="0" lvl="0" algn="just">
              <a:lnSpc>
                <a:spcPct val="120000"/>
              </a:lnSpc>
              <a:spcAft>
                <a:spcPts val="600"/>
              </a:spcAft>
            </a:pPr>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7C86E10-87A5-4C6F-9AB1-46D3FA230C34}" type="datetime1">
              <a:rPr kumimoji="1" lang="ja-JP" altLang="en-US" smtClean="0"/>
              <a:t>2025/12/25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6" name="正方形/長方形 5"/>
          <p:cNvSpPr/>
          <p:nvPr userDrawn="1"/>
        </p:nvSpPr>
        <p:spPr>
          <a:xfrm>
            <a:off x="8028384" y="6525344"/>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60042"/>
            <a:ext cx="571500" cy="223838"/>
          </a:xfrm>
          <a:prstGeom prst="rect">
            <a:avLst/>
          </a:prstGeom>
          <a:noFill/>
        </p:spPr>
      </p:pic>
      <p:sp>
        <p:nvSpPr>
          <p:cNvPr id="10" name="テキスト ボックス 9"/>
          <p:cNvSpPr txBox="1"/>
          <p:nvPr userDrawn="1"/>
        </p:nvSpPr>
        <p:spPr>
          <a:xfrm>
            <a:off x="8604000" y="6526800"/>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
        <p:nvSpPr>
          <p:cNvPr id="8" name="正方形/長方形 7"/>
          <p:cNvSpPr/>
          <p:nvPr userDrawn="1"/>
        </p:nvSpPr>
        <p:spPr>
          <a:xfrm>
            <a:off x="0" y="548680"/>
            <a:ext cx="9144000" cy="72008"/>
          </a:xfrm>
          <a:prstGeom prst="rect">
            <a:avLst/>
          </a:prstGeom>
          <a:gradFill flip="none" rotWithShape="1">
            <a:gsLst>
              <a:gs pos="0">
                <a:schemeClr val="accent2"/>
              </a:gs>
              <a:gs pos="32000">
                <a:schemeClr val="accent2">
                  <a:lumMod val="40000"/>
                  <a:lumOff val="60000"/>
                </a:schemeClr>
              </a:gs>
              <a:gs pos="87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latin typeface="+mn-ea"/>
            </a:endParaRPr>
          </a:p>
        </p:txBody>
      </p:sp>
    </p:spTree>
    <p:extLst>
      <p:ext uri="{BB962C8B-B14F-4D97-AF65-F5344CB8AC3E}">
        <p14:creationId xmlns:p14="http://schemas.microsoft.com/office/powerpoint/2010/main" val="910886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ABF7AAE-7618-4E2B-A9E2-04A0A4AF8821}" type="datetime1">
              <a:rPr kumimoji="1" lang="ja-JP" altLang="en-US" smtClean="0"/>
              <a:t>2025/12/25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5" name="正方形/長方形 4"/>
          <p:cNvSpPr/>
          <p:nvPr userDrawn="1"/>
        </p:nvSpPr>
        <p:spPr>
          <a:xfrm>
            <a:off x="8028384" y="6525344"/>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60042"/>
            <a:ext cx="571500" cy="223838"/>
          </a:xfrm>
          <a:prstGeom prst="rect">
            <a:avLst/>
          </a:prstGeom>
          <a:noFill/>
        </p:spPr>
      </p:pic>
      <p:sp>
        <p:nvSpPr>
          <p:cNvPr id="9" name="テキスト ボックス 8"/>
          <p:cNvSpPr txBox="1"/>
          <p:nvPr userDrawn="1"/>
        </p:nvSpPr>
        <p:spPr>
          <a:xfrm>
            <a:off x="8604000" y="6526800"/>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330815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9200" y="2178000"/>
            <a:ext cx="8992800" cy="1899072"/>
          </a:xfrm>
        </p:spPr>
        <p:txBody>
          <a:bodyPr anchor="t">
            <a:normAutofit/>
          </a:bodyPr>
          <a:lstStyle>
            <a:lvl1pPr>
              <a:lnSpc>
                <a:spcPct val="120000"/>
              </a:lnSpc>
              <a:spcAft>
                <a:spcPts val="600"/>
              </a:spcAft>
              <a:defRPr sz="3200" b="1">
                <a:solidFill>
                  <a:srgbClr val="1F4769"/>
                </a:solidFill>
                <a:latin typeface="Meiryo UI" panose="020B0604030504040204" pitchFamily="50" charset="-128"/>
                <a:ea typeface="Meiryo UI" panose="020B0604030504040204" pitchFamily="50" charset="-128"/>
                <a:cs typeface="Meiryo UI" panose="020B0604030504040204" pitchFamily="50" charset="-128"/>
              </a:defRPr>
            </a:lvl1pPr>
          </a:lstStyle>
          <a:p>
            <a:br>
              <a:rPr kumimoji="1" lang="en-US" altLang="ja-JP"/>
            </a:br>
            <a:r>
              <a:rPr kumimoji="1" lang="ja-JP" altLang="en-US"/>
              <a:t>マスター タイトルの書式設定</a:t>
            </a:r>
          </a:p>
        </p:txBody>
      </p:sp>
      <p:sp>
        <p:nvSpPr>
          <p:cNvPr id="3" name="サブタイトル 2"/>
          <p:cNvSpPr>
            <a:spLocks noGrp="1"/>
          </p:cNvSpPr>
          <p:nvPr>
            <p:ph type="subTitle" idx="1"/>
          </p:nvPr>
        </p:nvSpPr>
        <p:spPr>
          <a:xfrm>
            <a:off x="0" y="4638848"/>
            <a:ext cx="9144000" cy="1022400"/>
          </a:xfrm>
        </p:spPr>
        <p:txBody>
          <a:bodyPr>
            <a:normAutofit/>
          </a:bodyPr>
          <a:lstStyle>
            <a:lvl1pPr marL="0" indent="0" algn="ctr">
              <a:lnSpc>
                <a:spcPct val="120000"/>
              </a:lnSpc>
              <a:spcBef>
                <a:spcPts val="0"/>
              </a:spcBef>
              <a:spcAft>
                <a:spcPts val="600"/>
              </a:spcAft>
              <a:buNone/>
              <a:defRPr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cs typeface="Meiryo UI" panose="020B0604030504040204" pitchFamily="50" charset="-128"/>
              </a:defRPr>
            </a:lvl1pPr>
          </a:lstStyle>
          <a:p>
            <a:fld id="{CD56B91A-30BD-4D86-8CEF-1F40D0DA0DD6}" type="datetime1">
              <a:rPr lang="ja-JP" altLang="en-US" smtClean="0"/>
              <a:t>2025/12/25</a:t>
            </a:fld>
            <a:endParaRPr lang="ja-JP" altLang="en-US"/>
          </a:p>
        </p:txBody>
      </p:sp>
      <p:sp>
        <p:nvSpPr>
          <p:cNvPr id="5" name="フッター プレースホルダー 4"/>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cs typeface="Meiryo UI" panose="020B0604030504040204" pitchFamily="50" charset="-128"/>
              </a:defRPr>
            </a:lvl1pPr>
          </a:lstStyle>
          <a:p>
            <a:endParaRPr lang="ja-JP" altLang="en-US"/>
          </a:p>
        </p:txBody>
      </p:sp>
      <p:sp>
        <p:nvSpPr>
          <p:cNvPr id="6" name="正方形/長方形 5"/>
          <p:cNvSpPr/>
          <p:nvPr userDrawn="1"/>
        </p:nvSpPr>
        <p:spPr>
          <a:xfrm>
            <a:off x="251520" y="3356992"/>
            <a:ext cx="8640960" cy="72008"/>
          </a:xfrm>
          <a:prstGeom prst="rect">
            <a:avLst/>
          </a:prstGeom>
          <a:gradFill flip="none" rotWithShape="1">
            <a:gsLst>
              <a:gs pos="50000">
                <a:schemeClr val="tx2"/>
              </a:gs>
              <a:gs pos="30000">
                <a:schemeClr val="tx2">
                  <a:lumMod val="40000"/>
                  <a:lumOff val="60000"/>
                </a:schemeClr>
              </a:gs>
              <a:gs pos="0">
                <a:schemeClr val="bg1"/>
              </a:gs>
              <a:gs pos="70000">
                <a:schemeClr val="tx2">
                  <a:lumMod val="40000"/>
                  <a:lumOff val="60000"/>
                </a:schemeClr>
              </a:gs>
              <a:gs pos="100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1" name="スライド番号プレースホルダ 5"/>
          <p:cNvSpPr>
            <a:spLocks noGrp="1"/>
          </p:cNvSpPr>
          <p:nvPr>
            <p:ph type="sldNum" sz="quarter" idx="12"/>
          </p:nvPr>
        </p:nvSpPr>
        <p:spPr>
          <a:xfrm>
            <a:off x="8604000" y="6526800"/>
            <a:ext cx="504000" cy="288000"/>
          </a:xfrm>
        </p:spPr>
        <p:txBody>
          <a:bodyPr wrap="none"/>
          <a:lstStyle>
            <a:lvl1pPr>
              <a:defRPr>
                <a:latin typeface="ＭＳ Ｐゴシック" panose="020B0600070205080204" pitchFamily="50" charset="-128"/>
                <a:ea typeface="ＭＳ Ｐゴシック" panose="020B0600070205080204" pitchFamily="50" charset="-128"/>
              </a:defRPr>
            </a:lvl1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3225208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0B07737-7BF1-4BD7-BE81-B1095F945AC6}"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10" name="正方形/長方形 9"/>
          <p:cNvSpPr/>
          <p:nvPr userDrawn="1"/>
        </p:nvSpPr>
        <p:spPr>
          <a:xfrm>
            <a:off x="8028384" y="6525344"/>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60042"/>
            <a:ext cx="571500" cy="223838"/>
          </a:xfrm>
          <a:prstGeom prst="rect">
            <a:avLst/>
          </a:prstGeom>
          <a:noFill/>
        </p:spPr>
      </p:pic>
      <p:sp>
        <p:nvSpPr>
          <p:cNvPr id="16" name="テキスト ボックス 15"/>
          <p:cNvSpPr txBox="1"/>
          <p:nvPr userDrawn="1"/>
        </p:nvSpPr>
        <p:spPr>
          <a:xfrm>
            <a:off x="8604000" y="6526800"/>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4098778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BA452D3D-DD7E-4BA3-8300-904CEF5B46F8}" type="datetime1">
              <a:rPr lang="ja-JP" altLang="en-US" smtClean="0"/>
              <a:t>2025/12/25</a:t>
            </a:fld>
            <a:endParaRPr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endParaRPr lang="ja-JP" altLang="en-US"/>
          </a:p>
        </p:txBody>
      </p:sp>
      <p:sp>
        <p:nvSpPr>
          <p:cNvPr id="7" name="スライド番号プレースホルダ 5"/>
          <p:cNvSpPr>
            <a:spLocks noGrp="1"/>
          </p:cNvSpPr>
          <p:nvPr>
            <p:ph type="sldNum" sz="quarter" idx="4"/>
          </p:nvPr>
        </p:nvSpPr>
        <p:spPr>
          <a:xfrm>
            <a:off x="8604000" y="6526800"/>
            <a:ext cx="504000" cy="288000"/>
          </a:xfrm>
          <a:prstGeom prst="rect">
            <a:avLst/>
          </a:prstGeom>
        </p:spPr>
        <p:txBody>
          <a:bodyPr vert="horz" wrap="none" lIns="91440" tIns="45720" rIns="91440" bIns="45720" rtlCol="0" anchor="ctr"/>
          <a:lstStyle>
            <a:lvl1pPr algn="r">
              <a:defRPr sz="1800">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932371692"/>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Lst>
  <p:hf sldNum="0" hdr="0" ftr="0" dt="0"/>
  <p:txStyles>
    <p:titleStyle>
      <a:lvl1pPr algn="ctr" defTabSz="914400" rtl="0" eaLnBrk="1" latinLnBrk="0" hangingPunct="1">
        <a:spcBef>
          <a:spcPct val="0"/>
        </a:spcBef>
        <a:buNone/>
        <a:defRPr kumimoji="1" sz="4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BA452D3D-DD7E-4BA3-8300-904CEF5B46F8}" type="datetime1">
              <a:rPr lang="ja-JP" altLang="en-US" smtClean="0"/>
              <a:t>2025/12/25</a:t>
            </a:fld>
            <a:endParaRPr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endParaRPr lang="ja-JP" altLang="en-US"/>
          </a:p>
        </p:txBody>
      </p:sp>
      <p:sp>
        <p:nvSpPr>
          <p:cNvPr id="7" name="スライド番号プレースホルダ 5"/>
          <p:cNvSpPr>
            <a:spLocks noGrp="1"/>
          </p:cNvSpPr>
          <p:nvPr>
            <p:ph type="sldNum" sz="quarter" idx="4"/>
          </p:nvPr>
        </p:nvSpPr>
        <p:spPr>
          <a:xfrm>
            <a:off x="8604000" y="6526800"/>
            <a:ext cx="504000" cy="288000"/>
          </a:xfrm>
          <a:prstGeom prst="rect">
            <a:avLst/>
          </a:prstGeom>
        </p:spPr>
        <p:txBody>
          <a:bodyPr vert="horz" wrap="none" lIns="91440" tIns="45720" rIns="91440" bIns="45720" rtlCol="0" anchor="ctr"/>
          <a:lstStyle>
            <a:lvl1pPr algn="r">
              <a:defRPr sz="1800">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3830028473"/>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Lst>
  <p:hf sldNum="0" hdr="0" ftr="0" dt="0"/>
  <p:txStyles>
    <p:titleStyle>
      <a:lvl1pPr algn="ctr" defTabSz="914400" rtl="0" eaLnBrk="1" latinLnBrk="0" hangingPunct="1">
        <a:spcBef>
          <a:spcPct val="0"/>
        </a:spcBef>
        <a:buNone/>
        <a:defRPr kumimoji="1" sz="4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32776090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Lst>
  <p:hf sldNum="0" hdr="0" ftr="0" dt="0"/>
  <p:txStyles>
    <p:titleStyle>
      <a:lvl1pPr algn="ctr" defTabSz="914400" rtl="0" eaLnBrk="1" latinLnBrk="0" hangingPunct="1">
        <a:spcBef>
          <a:spcPct val="0"/>
        </a:spcBef>
        <a:buNone/>
        <a:defRPr kumimoji="1" sz="4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0.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0.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566193" y="4690481"/>
            <a:ext cx="5897768" cy="523220"/>
          </a:xfrm>
          <a:prstGeom prst="rect">
            <a:avLst/>
          </a:prstGeom>
          <a:noFill/>
        </p:spPr>
        <p:txBody>
          <a:bodyPr wrap="none" rtlCol="0">
            <a:spAutoFit/>
          </a:bodyPr>
          <a:lstStyle/>
          <a:p>
            <a:r>
              <a:rPr lang="ja-JP" altLang="en-US" sz="2800" dirty="0"/>
              <a:t>令和７年</a:t>
            </a:r>
            <a:r>
              <a:rPr lang="en-US" altLang="ja-JP" sz="2800" dirty="0"/>
              <a:t>12</a:t>
            </a:r>
            <a:r>
              <a:rPr lang="ja-JP" altLang="en-US" sz="2800" dirty="0"/>
              <a:t>月　気象庁 大気海洋部　</a:t>
            </a:r>
            <a:endParaRPr kumimoji="1" lang="ja-JP" altLang="en-US" sz="2800" dirty="0"/>
          </a:p>
        </p:txBody>
      </p:sp>
      <p:sp>
        <p:nvSpPr>
          <p:cNvPr id="8" name="タイトル 7"/>
          <p:cNvSpPr>
            <a:spLocks noGrp="1"/>
          </p:cNvSpPr>
          <p:nvPr>
            <p:ph type="title"/>
          </p:nvPr>
        </p:nvSpPr>
        <p:spPr/>
        <p:txBody>
          <a:bodyPr>
            <a:noAutofit/>
          </a:bodyPr>
          <a:lstStyle/>
          <a:p>
            <a:r>
              <a:rPr lang="ja-JP" altLang="en-US" sz="3200" dirty="0"/>
              <a:t>令和</a:t>
            </a:r>
            <a:r>
              <a:rPr lang="en-US" altLang="ja-JP" sz="3200" dirty="0"/>
              <a:t>8</a:t>
            </a:r>
            <a:r>
              <a:rPr lang="ja-JP" altLang="en-US" sz="3200" dirty="0"/>
              <a:t>年度より運用開始予定の</a:t>
            </a:r>
            <a:br>
              <a:rPr lang="en-US" altLang="ja-JP" sz="3200" dirty="0"/>
            </a:br>
            <a:r>
              <a:rPr lang="ja-JP" altLang="en-US" sz="3200" dirty="0"/>
              <a:t>気象防災速報</a:t>
            </a:r>
            <a:r>
              <a:rPr lang="en-US" altLang="ja-JP" sz="3200" dirty="0"/>
              <a:t>(</a:t>
            </a:r>
            <a:r>
              <a:rPr lang="ja-JP" altLang="en-US" sz="3200" dirty="0"/>
              <a:t>線状降水帯直前予測</a:t>
            </a:r>
            <a:r>
              <a:rPr lang="en-US" altLang="ja-JP" sz="3200" dirty="0"/>
              <a:t>)</a:t>
            </a:r>
            <a:r>
              <a:rPr lang="ja-JP" altLang="en-US" sz="3200" dirty="0"/>
              <a:t>について</a:t>
            </a:r>
            <a:endParaRPr kumimoji="1" lang="ja-JP" altLang="en-US" sz="3600" dirty="0"/>
          </a:p>
        </p:txBody>
      </p:sp>
    </p:spTree>
    <p:extLst>
      <p:ext uri="{BB962C8B-B14F-4D97-AF65-F5344CB8AC3E}">
        <p14:creationId xmlns:p14="http://schemas.microsoft.com/office/powerpoint/2010/main" val="2040010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BEF768-26B8-2B84-5A45-B8E402B2EF6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51C358A-1CCA-C2E4-E354-D72BB7B64E4C}"/>
              </a:ext>
            </a:extLst>
          </p:cNvPr>
          <p:cNvSpPr>
            <a:spLocks noGrp="1"/>
          </p:cNvSpPr>
          <p:nvPr>
            <p:ph type="title"/>
          </p:nvPr>
        </p:nvSpPr>
        <p:spPr/>
        <p:txBody>
          <a:bodyPr/>
          <a:lstStyle/>
          <a:p>
            <a:r>
              <a:rPr lang="ja-JP" altLang="en-US" sz="2400"/>
              <a:t>線状降水帯の予測精度向上に向けた取組（情報の改善）</a:t>
            </a:r>
          </a:p>
        </p:txBody>
      </p:sp>
      <p:sp>
        <p:nvSpPr>
          <p:cNvPr id="3" name="曲折矢印 6">
            <a:extLst>
              <a:ext uri="{FF2B5EF4-FFF2-40B4-BE49-F238E27FC236}">
                <a16:creationId xmlns:a16="http://schemas.microsoft.com/office/drawing/2014/main" id="{00E62D73-7295-C3C2-CB4A-60D7446AB491}"/>
              </a:ext>
            </a:extLst>
          </p:cNvPr>
          <p:cNvSpPr/>
          <p:nvPr/>
        </p:nvSpPr>
        <p:spPr>
          <a:xfrm rot="10800000" flipV="1">
            <a:off x="340910" y="2181473"/>
            <a:ext cx="8346222" cy="618342"/>
          </a:xfrm>
          <a:prstGeom prst="leftArrow">
            <a:avLst>
              <a:gd name="adj1" fmla="val 55494"/>
              <a:gd name="adj2" fmla="val 44704"/>
            </a:avLst>
          </a:prstGeom>
          <a:gradFill flip="none" rotWithShape="1">
            <a:gsLst>
              <a:gs pos="100000">
                <a:srgbClr val="C0504D">
                  <a:lumMod val="75000"/>
                </a:srgbClr>
              </a:gs>
              <a:gs pos="50000">
                <a:srgbClr val="F79646">
                  <a:lumMod val="40000"/>
                  <a:lumOff val="60000"/>
                </a:srgbClr>
              </a:gs>
              <a:gs pos="100000">
                <a:srgbClr val="C0504D">
                  <a:lumMod val="60000"/>
                  <a:lumOff val="40000"/>
                </a:srgbClr>
              </a:gs>
            </a:gsLst>
            <a:lin ang="0" scaled="0"/>
            <a:tileRect/>
          </a:gradFill>
          <a:ln w="25400" cap="flat" cmpd="sng" algn="ctr">
            <a:noFill/>
            <a:prstDash val="solid"/>
          </a:ln>
          <a:effectLst/>
        </p:spPr>
        <p:txBody>
          <a:bodyPr tIns="0" rtlCol="0" anchor="ctr"/>
          <a:lstStyle/>
          <a:p>
            <a:pPr algn="ctr" defTabSz="844083" fontAlgn="auto">
              <a:spcBef>
                <a:spcPts val="0"/>
              </a:spcBef>
              <a:spcAft>
                <a:spcPts val="0"/>
              </a:spcAft>
              <a:defRPr/>
            </a:pPr>
            <a:endParaRPr kumimoji="0" lang="ja-JP" altLang="en-US" sz="1150" kern="0">
              <a:solidFill>
                <a:prstClr val="white"/>
              </a:solidFill>
              <a:latin typeface="Meiryo UI"/>
              <a:ea typeface="Meiryo UI"/>
            </a:endParaRPr>
          </a:p>
        </p:txBody>
      </p:sp>
      <p:sp>
        <p:nvSpPr>
          <p:cNvPr id="4" name="テキスト ボックス 38">
            <a:extLst>
              <a:ext uri="{FF2B5EF4-FFF2-40B4-BE49-F238E27FC236}">
                <a16:creationId xmlns:a16="http://schemas.microsoft.com/office/drawing/2014/main" id="{347EA223-B835-1D38-D906-2D046F1B30B1}"/>
              </a:ext>
            </a:extLst>
          </p:cNvPr>
          <p:cNvSpPr txBox="1"/>
          <p:nvPr/>
        </p:nvSpPr>
        <p:spPr>
          <a:xfrm>
            <a:off x="2026252" y="2375858"/>
            <a:ext cx="4975537" cy="227306"/>
          </a:xfrm>
          <a:prstGeom prst="rect">
            <a:avLst/>
          </a:prstGeom>
          <a:noFill/>
        </p:spPr>
        <p:txBody>
          <a:bodyPr wrap="square" tIns="0" bIns="0" rtlCol="0">
            <a:spAutoFit/>
          </a:bodyPr>
          <a:lstStyle/>
          <a:p>
            <a:pPr defTabSz="844083">
              <a:defRPr/>
            </a:pPr>
            <a:r>
              <a:rPr lang="ja-JP" altLang="en-US" sz="1477" b="1">
                <a:solidFill>
                  <a:prstClr val="black"/>
                </a:solidFill>
                <a:latin typeface="Meiryo UI"/>
                <a:ea typeface="Meiryo UI"/>
              </a:rPr>
              <a:t>「迫りくる危険から直ちに避難」→</a:t>
            </a:r>
            <a:r>
              <a:rPr lang="ja-JP" altLang="en-US" sz="1477" b="1" u="sng">
                <a:solidFill>
                  <a:prstClr val="black"/>
                </a:solidFill>
                <a:latin typeface="Meiryo UI"/>
                <a:ea typeface="Meiryo UI"/>
              </a:rPr>
              <a:t>情報のリードタイムをのばす</a:t>
            </a:r>
            <a:endParaRPr lang="ja-JP" altLang="en-US" sz="1477" b="1">
              <a:solidFill>
                <a:prstClr val="black"/>
              </a:solidFill>
              <a:latin typeface="Meiryo UI"/>
              <a:ea typeface="Meiryo UI"/>
            </a:endParaRPr>
          </a:p>
        </p:txBody>
      </p:sp>
      <p:pic>
        <p:nvPicPr>
          <p:cNvPr id="5" name="図 40" descr="マップ&#10;&#10;AI によって生成されたコンテンツは間違っている可能性があります。">
            <a:extLst>
              <a:ext uri="{FF2B5EF4-FFF2-40B4-BE49-F238E27FC236}">
                <a16:creationId xmlns:a16="http://schemas.microsoft.com/office/drawing/2014/main" id="{B51ED4FB-D50C-96CD-51D5-9D3E8E7E069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189" y="4944267"/>
            <a:ext cx="1728707" cy="1158774"/>
          </a:xfrm>
          <a:prstGeom prst="rect">
            <a:avLst/>
          </a:prstGeom>
        </p:spPr>
      </p:pic>
      <p:pic>
        <p:nvPicPr>
          <p:cNvPr id="6" name="Picture 7">
            <a:extLst>
              <a:ext uri="{FF2B5EF4-FFF2-40B4-BE49-F238E27FC236}">
                <a16:creationId xmlns:a16="http://schemas.microsoft.com/office/drawing/2014/main" id="{DD6C7157-A96F-9C00-D95D-9BCF8F98CE06}"/>
              </a:ext>
            </a:extLst>
          </p:cNvPr>
          <p:cNvPicPr>
            <a:picLocks noChangeAspect="1"/>
          </p:cNvPicPr>
          <p:nvPr/>
        </p:nvPicPr>
        <p:blipFill>
          <a:blip r:embed="rId3"/>
          <a:srcRect t="-1" b="4330"/>
          <a:stretch/>
        </p:blipFill>
        <p:spPr>
          <a:xfrm>
            <a:off x="3497742" y="4290757"/>
            <a:ext cx="1288950" cy="1196735"/>
          </a:xfrm>
          <a:prstGeom prst="rect">
            <a:avLst/>
          </a:prstGeom>
          <a:effectLst>
            <a:outerShdw blurRad="50800" dist="38100" dir="2700000" algn="tl" rotWithShape="0">
              <a:prstClr val="black">
                <a:alpha val="40000"/>
              </a:prstClr>
            </a:outerShdw>
          </a:effectLst>
        </p:spPr>
      </p:pic>
      <p:sp>
        <p:nvSpPr>
          <p:cNvPr id="7" name="正方形/長方形 42">
            <a:extLst>
              <a:ext uri="{FF2B5EF4-FFF2-40B4-BE49-F238E27FC236}">
                <a16:creationId xmlns:a16="http://schemas.microsoft.com/office/drawing/2014/main" id="{D9E67484-C73D-34DF-C52C-D5372B6431F1}"/>
              </a:ext>
            </a:extLst>
          </p:cNvPr>
          <p:cNvSpPr/>
          <p:nvPr/>
        </p:nvSpPr>
        <p:spPr>
          <a:xfrm>
            <a:off x="3312152" y="3422602"/>
            <a:ext cx="1626558" cy="219472"/>
          </a:xfrm>
          <a:prstGeom prst="rect">
            <a:avLst/>
          </a:prstGeom>
          <a:solidFill>
            <a:srgbClr val="F79646">
              <a:lumMod val="20000"/>
              <a:lumOff val="80000"/>
            </a:srgbClr>
          </a:solidFill>
          <a:ln w="25400" cap="flat" cmpd="sng" algn="ctr">
            <a:solidFill>
              <a:srgbClr val="F79646">
                <a:lumMod val="75000"/>
              </a:srgbClr>
            </a:solidFill>
            <a:prstDash val="solid"/>
          </a:ln>
          <a:effectLst/>
        </p:spPr>
        <p:txBody>
          <a:bodyPr lIns="65943" rIns="65943" rtlCol="0" anchor="ctr"/>
          <a:lstStyle/>
          <a:p>
            <a:pPr algn="ctr" defTabSz="844083" fontAlgn="auto">
              <a:spcBef>
                <a:spcPts val="0"/>
              </a:spcBef>
              <a:spcAft>
                <a:spcPts val="0"/>
              </a:spcAft>
              <a:defRPr/>
            </a:pPr>
            <a:r>
              <a:rPr kumimoji="0" lang="ja-JP" altLang="en-US" sz="1108" kern="0">
                <a:solidFill>
                  <a:prstClr val="black"/>
                </a:solidFill>
                <a:latin typeface="Meiryo UI"/>
                <a:ea typeface="Meiryo UI"/>
              </a:rPr>
              <a:t>令和８年</a:t>
            </a:r>
            <a:endParaRPr kumimoji="0" lang="en-US" altLang="ja-JP" sz="1108" kern="0">
              <a:solidFill>
                <a:prstClr val="black"/>
              </a:solidFill>
              <a:latin typeface="Meiryo UI"/>
              <a:ea typeface="Meiryo UI"/>
            </a:endParaRPr>
          </a:p>
        </p:txBody>
      </p:sp>
      <p:sp>
        <p:nvSpPr>
          <p:cNvPr id="8" name="正方形/長方形 43">
            <a:extLst>
              <a:ext uri="{FF2B5EF4-FFF2-40B4-BE49-F238E27FC236}">
                <a16:creationId xmlns:a16="http://schemas.microsoft.com/office/drawing/2014/main" id="{F133ECE5-1923-FC20-5BD6-56A67BFF25B7}"/>
              </a:ext>
            </a:extLst>
          </p:cNvPr>
          <p:cNvSpPr/>
          <p:nvPr/>
        </p:nvSpPr>
        <p:spPr>
          <a:xfrm>
            <a:off x="3312152" y="3642072"/>
            <a:ext cx="1626558" cy="405989"/>
          </a:xfrm>
          <a:prstGeom prst="rect">
            <a:avLst/>
          </a:prstGeom>
          <a:solidFill>
            <a:sysClr val="window" lastClr="FFFFFF"/>
          </a:solidFill>
          <a:ln w="25400" cap="flat" cmpd="sng" algn="ctr">
            <a:solidFill>
              <a:srgbClr val="F79646">
                <a:lumMod val="75000"/>
              </a:srgbClr>
            </a:solidFill>
            <a:prstDash val="solid"/>
          </a:ln>
          <a:effectLst/>
        </p:spPr>
        <p:txBody>
          <a:bodyPr lIns="0" rIns="0" rtlCol="0" anchor="ctr"/>
          <a:lstStyle/>
          <a:p>
            <a:pPr algn="ctr" defTabSz="844083" fontAlgn="auto">
              <a:spcBef>
                <a:spcPts val="0"/>
              </a:spcBef>
              <a:spcAft>
                <a:spcPts val="0"/>
              </a:spcAft>
              <a:defRPr/>
            </a:pPr>
            <a:r>
              <a:rPr kumimoji="0" lang="en-US" altLang="ja-JP" sz="1477" b="1" u="sng" kern="0">
                <a:solidFill>
                  <a:srgbClr val="F79646">
                    <a:lumMod val="75000"/>
                  </a:srgbClr>
                </a:solidFill>
                <a:latin typeface="Meiryo UI"/>
                <a:ea typeface="Meiryo UI"/>
              </a:rPr>
              <a:t>2</a:t>
            </a:r>
            <a:r>
              <a:rPr kumimoji="0" lang="ja-JP" altLang="en-US" sz="1477" b="1" u="sng" kern="0">
                <a:solidFill>
                  <a:srgbClr val="F79646">
                    <a:lumMod val="75000"/>
                  </a:srgbClr>
                </a:solidFill>
                <a:latin typeface="Meiryo UI"/>
                <a:ea typeface="Meiryo UI"/>
              </a:rPr>
              <a:t>～</a:t>
            </a:r>
            <a:r>
              <a:rPr kumimoji="0" lang="en-US" altLang="ja-JP" sz="1477" b="1" u="sng" kern="0">
                <a:solidFill>
                  <a:srgbClr val="F79646">
                    <a:lumMod val="75000"/>
                  </a:srgbClr>
                </a:solidFill>
                <a:latin typeface="Meiryo UI"/>
                <a:ea typeface="Meiryo UI"/>
              </a:rPr>
              <a:t>3</a:t>
            </a:r>
            <a:r>
              <a:rPr kumimoji="0" lang="ja-JP" altLang="en-US" sz="1477" b="1" u="sng" kern="0">
                <a:solidFill>
                  <a:srgbClr val="F79646">
                    <a:lumMod val="75000"/>
                  </a:srgbClr>
                </a:solidFill>
                <a:latin typeface="Meiryo UI"/>
                <a:ea typeface="Meiryo UI"/>
              </a:rPr>
              <a:t>時間前</a:t>
            </a:r>
            <a:r>
              <a:rPr kumimoji="0" lang="ja-JP" altLang="en-US" sz="1108" kern="0">
                <a:solidFill>
                  <a:srgbClr val="F79646">
                    <a:lumMod val="75000"/>
                  </a:srgbClr>
                </a:solidFill>
                <a:latin typeface="Meiryo UI"/>
                <a:ea typeface="Meiryo UI"/>
              </a:rPr>
              <a:t>を目標に</a:t>
            </a:r>
            <a:endParaRPr kumimoji="0" lang="en-US" altLang="ja-JP" sz="1108" kern="0">
              <a:solidFill>
                <a:srgbClr val="F79646">
                  <a:lumMod val="75000"/>
                </a:srgbClr>
              </a:solidFill>
              <a:latin typeface="Meiryo UI"/>
              <a:ea typeface="Meiryo UI"/>
            </a:endParaRPr>
          </a:p>
          <a:p>
            <a:pPr algn="ctr" defTabSz="844083" fontAlgn="auto">
              <a:spcBef>
                <a:spcPts val="0"/>
              </a:spcBef>
              <a:spcAft>
                <a:spcPts val="0"/>
              </a:spcAft>
              <a:defRPr/>
            </a:pPr>
            <a:r>
              <a:rPr kumimoji="0" lang="ja-JP" altLang="en-US" sz="1108" kern="0">
                <a:solidFill>
                  <a:srgbClr val="F79646">
                    <a:lumMod val="75000"/>
                  </a:srgbClr>
                </a:solidFill>
                <a:latin typeface="Meiryo UI"/>
                <a:ea typeface="Meiryo UI"/>
              </a:rPr>
              <a:t>予測情報を発表</a:t>
            </a:r>
          </a:p>
        </p:txBody>
      </p:sp>
      <p:sp>
        <p:nvSpPr>
          <p:cNvPr id="9" name="四角形: 角を丸くする 44">
            <a:extLst>
              <a:ext uri="{FF2B5EF4-FFF2-40B4-BE49-F238E27FC236}">
                <a16:creationId xmlns:a16="http://schemas.microsoft.com/office/drawing/2014/main" id="{F3689F4C-C0F2-ABEB-DE52-0A12BF2A2740}"/>
              </a:ext>
            </a:extLst>
          </p:cNvPr>
          <p:cNvSpPr/>
          <p:nvPr/>
        </p:nvSpPr>
        <p:spPr>
          <a:xfrm>
            <a:off x="3025239" y="2811830"/>
            <a:ext cx="2292798" cy="3621176"/>
          </a:xfrm>
          <a:prstGeom prst="roundRect">
            <a:avLst>
              <a:gd name="adj" fmla="val 7592"/>
            </a:avLst>
          </a:prstGeom>
          <a:noFill/>
          <a:ln w="25400" cap="flat" cmpd="sng" algn="ctr">
            <a:solidFill>
              <a:srgbClr val="F79646"/>
            </a:solidFill>
            <a:prstDash val="solid"/>
          </a:ln>
          <a:effectLst/>
        </p:spPr>
        <p:txBody>
          <a:bodyPr rtlCol="0" anchor="ctr"/>
          <a:lstStyle/>
          <a:p>
            <a:pPr algn="ctr" defTabSz="844083" fontAlgn="auto">
              <a:spcBef>
                <a:spcPts val="0"/>
              </a:spcBef>
              <a:spcAft>
                <a:spcPts val="0"/>
              </a:spcAft>
              <a:defRPr/>
            </a:pPr>
            <a:endParaRPr lang="ja-JP" altLang="en-US" sz="1662" kern="0">
              <a:solidFill>
                <a:prstClr val="white"/>
              </a:solidFill>
              <a:latin typeface="Meiryo UI"/>
              <a:ea typeface="Meiryo UI"/>
            </a:endParaRPr>
          </a:p>
        </p:txBody>
      </p:sp>
      <p:grpSp>
        <p:nvGrpSpPr>
          <p:cNvPr id="10" name="グループ化 7">
            <a:extLst>
              <a:ext uri="{FF2B5EF4-FFF2-40B4-BE49-F238E27FC236}">
                <a16:creationId xmlns:a16="http://schemas.microsoft.com/office/drawing/2014/main" id="{D5032E5A-7012-998C-DDCE-9EA58F33DE3C}"/>
              </a:ext>
            </a:extLst>
          </p:cNvPr>
          <p:cNvGrpSpPr/>
          <p:nvPr/>
        </p:nvGrpSpPr>
        <p:grpSpPr>
          <a:xfrm>
            <a:off x="5916107" y="4167125"/>
            <a:ext cx="2557014" cy="726407"/>
            <a:chOff x="6708078" y="4029044"/>
            <a:chExt cx="2770098" cy="786941"/>
          </a:xfrm>
        </p:grpSpPr>
        <p:sp>
          <p:nvSpPr>
            <p:cNvPr id="11" name="正方形/長方形 45">
              <a:extLst>
                <a:ext uri="{FF2B5EF4-FFF2-40B4-BE49-F238E27FC236}">
                  <a16:creationId xmlns:a16="http://schemas.microsoft.com/office/drawing/2014/main" id="{B3DB31A1-BAB7-60A1-63F1-51F03A8423F2}"/>
                </a:ext>
              </a:extLst>
            </p:cNvPr>
            <p:cNvSpPr/>
            <p:nvPr/>
          </p:nvSpPr>
          <p:spPr>
            <a:xfrm>
              <a:off x="6708078" y="4029044"/>
              <a:ext cx="2770098" cy="288000"/>
            </a:xfrm>
            <a:prstGeom prst="rect">
              <a:avLst/>
            </a:prstGeom>
            <a:solidFill>
              <a:srgbClr val="4F81BD">
                <a:lumMod val="20000"/>
                <a:lumOff val="80000"/>
              </a:srgbClr>
            </a:solidFill>
            <a:ln w="25400" cap="flat" cmpd="sng" algn="ctr">
              <a:solidFill>
                <a:srgbClr val="4F81BD">
                  <a:lumMod val="60000"/>
                  <a:lumOff val="40000"/>
                </a:srgbClr>
              </a:solidFill>
              <a:prstDash val="solid"/>
            </a:ln>
            <a:effectLst/>
          </p:spPr>
          <p:txBody>
            <a:bodyPr lIns="65943" rIns="65943" rtlCol="0" anchor="ctr"/>
            <a:lstStyle/>
            <a:p>
              <a:pPr algn="ctr" defTabSz="844083">
                <a:defRPr/>
              </a:pPr>
              <a:r>
                <a:rPr lang="ja-JP" altLang="en-US" sz="1108" kern="0">
                  <a:solidFill>
                    <a:prstClr val="black"/>
                  </a:solidFill>
                  <a:latin typeface="Meiryo UI"/>
                  <a:ea typeface="Meiryo UI"/>
                </a:rPr>
                <a:t>令和</a:t>
              </a:r>
              <a:r>
                <a:rPr lang="en-US" altLang="ja-JP" sz="1108" kern="0">
                  <a:solidFill>
                    <a:prstClr val="black"/>
                  </a:solidFill>
                  <a:latin typeface="Meiryo UI"/>
                  <a:ea typeface="Meiryo UI"/>
                </a:rPr>
                <a:t>11</a:t>
              </a:r>
              <a:r>
                <a:rPr lang="ja-JP" altLang="en-US" sz="1108" kern="0">
                  <a:solidFill>
                    <a:prstClr val="black"/>
                  </a:solidFill>
                  <a:latin typeface="Meiryo UI"/>
                  <a:ea typeface="Meiryo UI"/>
                </a:rPr>
                <a:t>年</a:t>
              </a:r>
              <a:endParaRPr lang="en-US" altLang="ja-JP" sz="1108" kern="0">
                <a:solidFill>
                  <a:prstClr val="black"/>
                </a:solidFill>
                <a:latin typeface="Meiryo UI"/>
                <a:ea typeface="Meiryo UI"/>
              </a:endParaRPr>
            </a:p>
          </p:txBody>
        </p:sp>
        <p:sp>
          <p:nvSpPr>
            <p:cNvPr id="12" name="正方形/長方形 46">
              <a:extLst>
                <a:ext uri="{FF2B5EF4-FFF2-40B4-BE49-F238E27FC236}">
                  <a16:creationId xmlns:a16="http://schemas.microsoft.com/office/drawing/2014/main" id="{6003EA98-0FC0-2AAF-AE65-801B60D8F724}"/>
                </a:ext>
              </a:extLst>
            </p:cNvPr>
            <p:cNvSpPr/>
            <p:nvPr/>
          </p:nvSpPr>
          <p:spPr>
            <a:xfrm>
              <a:off x="6708078" y="4325714"/>
              <a:ext cx="2770098" cy="490271"/>
            </a:xfrm>
            <a:prstGeom prst="rect">
              <a:avLst/>
            </a:prstGeom>
            <a:noFill/>
            <a:ln w="25400" cap="flat" cmpd="sng" algn="ctr">
              <a:solidFill>
                <a:srgbClr val="4F81BD">
                  <a:lumMod val="60000"/>
                  <a:lumOff val="40000"/>
                </a:srgbClr>
              </a:solidFill>
              <a:prstDash val="solid"/>
            </a:ln>
            <a:effectLst/>
          </p:spPr>
          <p:txBody>
            <a:bodyPr lIns="16615" tIns="0" rIns="16615" bIns="0" rtlCol="0" anchor="ctr"/>
            <a:lstStyle/>
            <a:p>
              <a:pPr algn="ctr" defTabSz="844083">
                <a:defRPr/>
              </a:pPr>
              <a:r>
                <a:rPr lang="ja-JP" altLang="en-US" sz="1477" b="1" u="sng" kern="0">
                  <a:solidFill>
                    <a:srgbClr val="0070C0"/>
                  </a:solidFill>
                  <a:latin typeface="Meiryo UI"/>
                  <a:ea typeface="Meiryo UI"/>
                </a:rPr>
                <a:t>市町村単位</a:t>
              </a:r>
              <a:r>
                <a:rPr lang="ja-JP" altLang="en-US" sz="1108" u="sng" kern="0">
                  <a:solidFill>
                    <a:srgbClr val="0070C0"/>
                  </a:solidFill>
                  <a:latin typeface="Meiryo UI"/>
                  <a:ea typeface="Meiryo UI"/>
                </a:rPr>
                <a:t>で把握可能な</a:t>
              </a:r>
              <a:r>
                <a:rPr lang="ja-JP" altLang="en-US" sz="1108" kern="0">
                  <a:solidFill>
                    <a:srgbClr val="0070C0"/>
                  </a:solidFill>
                  <a:latin typeface="Meiryo UI"/>
                  <a:ea typeface="Meiryo UI"/>
                </a:rPr>
                <a:t>危険度分布形式の情報を提供</a:t>
              </a:r>
            </a:p>
          </p:txBody>
        </p:sp>
      </p:grpSp>
      <p:grpSp>
        <p:nvGrpSpPr>
          <p:cNvPr id="13" name="グループ化 4">
            <a:extLst>
              <a:ext uri="{FF2B5EF4-FFF2-40B4-BE49-F238E27FC236}">
                <a16:creationId xmlns:a16="http://schemas.microsoft.com/office/drawing/2014/main" id="{1C0C311F-133A-C819-D79F-0D0D601C9EBA}"/>
              </a:ext>
            </a:extLst>
          </p:cNvPr>
          <p:cNvGrpSpPr/>
          <p:nvPr/>
        </p:nvGrpSpPr>
        <p:grpSpPr>
          <a:xfrm>
            <a:off x="5839257" y="3652170"/>
            <a:ext cx="2636342" cy="276642"/>
            <a:chOff x="1245725" y="2786563"/>
            <a:chExt cx="3992176" cy="272027"/>
          </a:xfrm>
        </p:grpSpPr>
        <p:sp>
          <p:nvSpPr>
            <p:cNvPr id="14" name="正方形/長方形 47">
              <a:extLst>
                <a:ext uri="{FF2B5EF4-FFF2-40B4-BE49-F238E27FC236}">
                  <a16:creationId xmlns:a16="http://schemas.microsoft.com/office/drawing/2014/main" id="{13389F73-1508-8DA9-F89D-96AF2266B9D9}"/>
                </a:ext>
              </a:extLst>
            </p:cNvPr>
            <p:cNvSpPr/>
            <p:nvPr/>
          </p:nvSpPr>
          <p:spPr>
            <a:xfrm>
              <a:off x="1245725" y="2787846"/>
              <a:ext cx="1535591" cy="269511"/>
            </a:xfrm>
            <a:prstGeom prst="rect">
              <a:avLst/>
            </a:prstGeom>
            <a:solidFill>
              <a:sysClr val="window" lastClr="FFFFFF"/>
            </a:solidFill>
            <a:ln w="12700" cap="flat" cmpd="sng" algn="ctr">
              <a:solidFill>
                <a:sysClr val="windowText" lastClr="000000"/>
              </a:solidFill>
              <a:prstDash val="solid"/>
            </a:ln>
            <a:effectLst/>
          </p:spPr>
          <p:txBody>
            <a:bodyPr lIns="65943" rIns="65943" rtlCol="0" anchor="ctr"/>
            <a:lstStyle/>
            <a:p>
              <a:pPr algn="ctr" defTabSz="844083" fontAlgn="auto">
                <a:spcBef>
                  <a:spcPts val="0"/>
                </a:spcBef>
                <a:spcAft>
                  <a:spcPts val="0"/>
                </a:spcAft>
                <a:defRPr/>
              </a:pPr>
              <a:r>
                <a:rPr kumimoji="0" lang="ja-JP" altLang="en-US" sz="1108" kern="0">
                  <a:solidFill>
                    <a:prstClr val="black"/>
                  </a:solidFill>
                  <a:latin typeface="Meiryo UI"/>
                  <a:ea typeface="Meiryo UI"/>
                </a:rPr>
                <a:t>令和６年</a:t>
              </a:r>
              <a:endParaRPr kumimoji="0" lang="en-US" altLang="ja-JP" sz="1108" kern="0">
                <a:solidFill>
                  <a:prstClr val="black"/>
                </a:solidFill>
                <a:latin typeface="Meiryo UI"/>
                <a:ea typeface="Meiryo UI"/>
              </a:endParaRPr>
            </a:p>
          </p:txBody>
        </p:sp>
        <p:sp>
          <p:nvSpPr>
            <p:cNvPr id="15" name="正方形/長方形 48">
              <a:extLst>
                <a:ext uri="{FF2B5EF4-FFF2-40B4-BE49-F238E27FC236}">
                  <a16:creationId xmlns:a16="http://schemas.microsoft.com/office/drawing/2014/main" id="{32188EAE-7C46-211E-F84F-B84E7043D788}"/>
                </a:ext>
              </a:extLst>
            </p:cNvPr>
            <p:cNvSpPr/>
            <p:nvPr/>
          </p:nvSpPr>
          <p:spPr>
            <a:xfrm>
              <a:off x="2783923" y="2786563"/>
              <a:ext cx="2453978" cy="272027"/>
            </a:xfrm>
            <a:prstGeom prst="rect">
              <a:avLst/>
            </a:prstGeom>
            <a:solidFill>
              <a:sysClr val="window" lastClr="FFFFFF"/>
            </a:solidFill>
            <a:ln w="12700" cap="flat" cmpd="sng" algn="ctr">
              <a:solidFill>
                <a:sysClr val="windowText" lastClr="000000"/>
              </a:solidFill>
              <a:prstDash val="solid"/>
            </a:ln>
            <a:effectLst/>
          </p:spPr>
          <p:txBody>
            <a:bodyPr lIns="0" rIns="0" rtlCol="0" anchor="ctr"/>
            <a:lstStyle/>
            <a:p>
              <a:pPr algn="ctr" defTabSz="844083" fontAlgn="auto">
                <a:spcBef>
                  <a:spcPts val="0"/>
                </a:spcBef>
                <a:spcAft>
                  <a:spcPts val="0"/>
                </a:spcAft>
                <a:defRPr/>
              </a:pPr>
              <a:r>
                <a:rPr kumimoji="0" lang="ja-JP" altLang="en-US" sz="1477" b="1" u="sng" kern="0">
                  <a:solidFill>
                    <a:prstClr val="black"/>
                  </a:solidFill>
                  <a:latin typeface="Meiryo UI"/>
                  <a:ea typeface="Meiryo UI"/>
                </a:rPr>
                <a:t>府県単位</a:t>
              </a:r>
              <a:r>
                <a:rPr kumimoji="0" lang="ja-JP" altLang="en-US" sz="1108" kern="0">
                  <a:solidFill>
                    <a:prstClr val="black"/>
                  </a:solidFill>
                  <a:latin typeface="Meiryo UI"/>
                  <a:ea typeface="Meiryo UI"/>
                </a:rPr>
                <a:t>で予測</a:t>
              </a:r>
            </a:p>
          </p:txBody>
        </p:sp>
      </p:grpSp>
      <p:grpSp>
        <p:nvGrpSpPr>
          <p:cNvPr id="16" name="グループ化 5">
            <a:extLst>
              <a:ext uri="{FF2B5EF4-FFF2-40B4-BE49-F238E27FC236}">
                <a16:creationId xmlns:a16="http://schemas.microsoft.com/office/drawing/2014/main" id="{96E2B092-D9D0-51A4-50E8-325DD864D22F}"/>
              </a:ext>
            </a:extLst>
          </p:cNvPr>
          <p:cNvGrpSpPr/>
          <p:nvPr/>
        </p:nvGrpSpPr>
        <p:grpSpPr>
          <a:xfrm>
            <a:off x="5839256" y="3302052"/>
            <a:ext cx="2636343" cy="266664"/>
            <a:chOff x="1143938" y="2638084"/>
            <a:chExt cx="4203310" cy="259694"/>
          </a:xfrm>
        </p:grpSpPr>
        <p:sp>
          <p:nvSpPr>
            <p:cNvPr id="17" name="正方形/長方形 49">
              <a:extLst>
                <a:ext uri="{FF2B5EF4-FFF2-40B4-BE49-F238E27FC236}">
                  <a16:creationId xmlns:a16="http://schemas.microsoft.com/office/drawing/2014/main" id="{CD7A2F66-B0E7-31E1-4ADA-9DBFEDCC7E39}"/>
                </a:ext>
              </a:extLst>
            </p:cNvPr>
            <p:cNvSpPr/>
            <p:nvPr/>
          </p:nvSpPr>
          <p:spPr>
            <a:xfrm>
              <a:off x="1143938" y="2638880"/>
              <a:ext cx="1616803" cy="258898"/>
            </a:xfrm>
            <a:prstGeom prst="rect">
              <a:avLst/>
            </a:prstGeom>
            <a:solidFill>
              <a:sysClr val="window" lastClr="FFFFFF"/>
            </a:solidFill>
            <a:ln w="12700" cap="flat" cmpd="sng" algn="ctr">
              <a:solidFill>
                <a:sysClr val="windowText" lastClr="000000"/>
              </a:solidFill>
              <a:prstDash val="solid"/>
            </a:ln>
            <a:effectLst/>
          </p:spPr>
          <p:txBody>
            <a:bodyPr lIns="65943" rIns="65943" rtlCol="0" anchor="ctr"/>
            <a:lstStyle/>
            <a:p>
              <a:pPr algn="ctr" defTabSz="844083" fontAlgn="auto">
                <a:spcBef>
                  <a:spcPts val="0"/>
                </a:spcBef>
                <a:spcAft>
                  <a:spcPts val="0"/>
                </a:spcAft>
                <a:defRPr/>
              </a:pPr>
              <a:r>
                <a:rPr kumimoji="0" lang="ja-JP" altLang="en-US" sz="1108" kern="0">
                  <a:solidFill>
                    <a:prstClr val="black"/>
                  </a:solidFill>
                  <a:latin typeface="Meiryo UI"/>
                  <a:ea typeface="Meiryo UI"/>
                </a:rPr>
                <a:t>令和４年</a:t>
              </a:r>
              <a:endParaRPr kumimoji="0" lang="en-US" altLang="ja-JP" sz="1108" kern="0">
                <a:solidFill>
                  <a:prstClr val="black"/>
                </a:solidFill>
                <a:latin typeface="Meiryo UI"/>
                <a:ea typeface="Meiryo UI"/>
              </a:endParaRPr>
            </a:p>
          </p:txBody>
        </p:sp>
        <p:sp>
          <p:nvSpPr>
            <p:cNvPr id="18" name="正方形/長方形 50">
              <a:extLst>
                <a:ext uri="{FF2B5EF4-FFF2-40B4-BE49-F238E27FC236}">
                  <a16:creationId xmlns:a16="http://schemas.microsoft.com/office/drawing/2014/main" id="{D285500B-4424-8733-29F0-DAD99013CB91}"/>
                </a:ext>
              </a:extLst>
            </p:cNvPr>
            <p:cNvSpPr/>
            <p:nvPr/>
          </p:nvSpPr>
          <p:spPr>
            <a:xfrm>
              <a:off x="2760741" y="2638084"/>
              <a:ext cx="2586507" cy="258898"/>
            </a:xfrm>
            <a:prstGeom prst="rect">
              <a:avLst/>
            </a:prstGeom>
            <a:solidFill>
              <a:sysClr val="window" lastClr="FFFFFF"/>
            </a:solidFill>
            <a:ln w="12700" cap="flat" cmpd="sng" algn="ctr">
              <a:solidFill>
                <a:sysClr val="windowText" lastClr="000000"/>
              </a:solidFill>
              <a:prstDash val="solid"/>
            </a:ln>
            <a:effectLst/>
          </p:spPr>
          <p:txBody>
            <a:bodyPr lIns="0" rIns="0" rtlCol="0" anchor="ctr"/>
            <a:lstStyle/>
            <a:p>
              <a:pPr algn="ctr" defTabSz="844083" fontAlgn="auto">
                <a:spcBef>
                  <a:spcPts val="0"/>
                </a:spcBef>
                <a:spcAft>
                  <a:spcPts val="0"/>
                </a:spcAft>
                <a:defRPr/>
              </a:pPr>
              <a:r>
                <a:rPr kumimoji="0" lang="ja-JP" altLang="en-US" sz="1477" b="1" u="sng" kern="0">
                  <a:solidFill>
                    <a:prstClr val="black"/>
                  </a:solidFill>
                  <a:latin typeface="Meiryo UI"/>
                  <a:ea typeface="Meiryo UI"/>
                </a:rPr>
                <a:t>地方単位</a:t>
              </a:r>
              <a:r>
                <a:rPr kumimoji="0" lang="ja-JP" altLang="en-US" sz="1108" kern="0">
                  <a:solidFill>
                    <a:prstClr val="black"/>
                  </a:solidFill>
                  <a:latin typeface="Meiryo UI"/>
                  <a:ea typeface="Meiryo UI"/>
                </a:rPr>
                <a:t>で予測</a:t>
              </a:r>
            </a:p>
          </p:txBody>
        </p:sp>
      </p:grpSp>
      <p:sp>
        <p:nvSpPr>
          <p:cNvPr id="19" name="四角形: 角を丸くする 51">
            <a:extLst>
              <a:ext uri="{FF2B5EF4-FFF2-40B4-BE49-F238E27FC236}">
                <a16:creationId xmlns:a16="http://schemas.microsoft.com/office/drawing/2014/main" id="{AD0CD478-08C8-4AAE-1685-00BCEB5F399C}"/>
              </a:ext>
            </a:extLst>
          </p:cNvPr>
          <p:cNvSpPr/>
          <p:nvPr/>
        </p:nvSpPr>
        <p:spPr>
          <a:xfrm>
            <a:off x="5362922" y="2801567"/>
            <a:ext cx="3589947" cy="3635477"/>
          </a:xfrm>
          <a:prstGeom prst="roundRect">
            <a:avLst>
              <a:gd name="adj" fmla="val 4420"/>
            </a:avLst>
          </a:prstGeom>
          <a:noFill/>
          <a:ln w="25400" cap="flat" cmpd="sng" algn="ctr">
            <a:solidFill>
              <a:srgbClr val="4F81BD">
                <a:lumMod val="50000"/>
              </a:srgbClr>
            </a:solidFill>
            <a:prstDash val="solid"/>
          </a:ln>
          <a:effectLst/>
        </p:spPr>
        <p:txBody>
          <a:bodyPr rtlCol="0" anchor="ctr"/>
          <a:lstStyle/>
          <a:p>
            <a:pPr algn="ctr" defTabSz="844083" fontAlgn="auto">
              <a:spcBef>
                <a:spcPts val="0"/>
              </a:spcBef>
              <a:spcAft>
                <a:spcPts val="0"/>
              </a:spcAft>
              <a:defRPr/>
            </a:pPr>
            <a:endParaRPr lang="ja-JP" altLang="en-US" sz="1662" kern="0">
              <a:solidFill>
                <a:prstClr val="white"/>
              </a:solidFill>
              <a:latin typeface="Meiryo UI"/>
              <a:ea typeface="Meiryo UI"/>
            </a:endParaRPr>
          </a:p>
        </p:txBody>
      </p:sp>
      <p:sp>
        <p:nvSpPr>
          <p:cNvPr id="20" name="テキスト ボックス 52">
            <a:extLst>
              <a:ext uri="{FF2B5EF4-FFF2-40B4-BE49-F238E27FC236}">
                <a16:creationId xmlns:a16="http://schemas.microsoft.com/office/drawing/2014/main" id="{02294CC9-C0F5-91C5-7BD9-440565D80F74}"/>
              </a:ext>
            </a:extLst>
          </p:cNvPr>
          <p:cNvSpPr txBox="1"/>
          <p:nvPr/>
        </p:nvSpPr>
        <p:spPr>
          <a:xfrm>
            <a:off x="6522457" y="2859672"/>
            <a:ext cx="1250663" cy="348109"/>
          </a:xfrm>
          <a:prstGeom prst="rect">
            <a:avLst/>
          </a:prstGeom>
          <a:solidFill>
            <a:srgbClr val="4BACC6"/>
          </a:solidFill>
          <a:ln w="38100" cap="flat" cmpd="sng" algn="ctr">
            <a:solidFill>
              <a:srgbClr val="4BACC6">
                <a:lumMod val="75000"/>
              </a:srgbClr>
            </a:solidFill>
            <a:prstDash val="solid"/>
          </a:ln>
          <a:effectLst/>
        </p:spPr>
        <p:txBody>
          <a:bodyPr wrap="none" rtlCol="0">
            <a:spAutoFit/>
          </a:bodyPr>
          <a:lstStyle/>
          <a:p>
            <a:pPr defTabSz="844083" fontAlgn="auto">
              <a:spcBef>
                <a:spcPts val="0"/>
              </a:spcBef>
              <a:spcAft>
                <a:spcPts val="0"/>
              </a:spcAft>
              <a:defRPr/>
            </a:pPr>
            <a:r>
              <a:rPr lang="ja-JP" altLang="en-US" sz="1662" b="1" kern="0">
                <a:solidFill>
                  <a:prstClr val="white"/>
                </a:solidFill>
                <a:latin typeface="Meiryo UI" panose="020B0604030504040204" pitchFamily="50" charset="-128"/>
                <a:ea typeface="Meiryo UI" panose="020B0604030504040204" pitchFamily="50" charset="-128"/>
              </a:rPr>
              <a:t>半日前予測</a:t>
            </a:r>
          </a:p>
        </p:txBody>
      </p:sp>
      <p:sp>
        <p:nvSpPr>
          <p:cNvPr id="22" name="テキスト ボックス 54">
            <a:extLst>
              <a:ext uri="{FF2B5EF4-FFF2-40B4-BE49-F238E27FC236}">
                <a16:creationId xmlns:a16="http://schemas.microsoft.com/office/drawing/2014/main" id="{D65AEA3E-79B5-2642-C7E0-5157F8B0FB1C}"/>
              </a:ext>
            </a:extLst>
          </p:cNvPr>
          <p:cNvSpPr txBox="1"/>
          <p:nvPr/>
        </p:nvSpPr>
        <p:spPr>
          <a:xfrm>
            <a:off x="3180893" y="5528669"/>
            <a:ext cx="1922648" cy="447430"/>
          </a:xfrm>
          <a:prstGeom prst="rect">
            <a:avLst/>
          </a:prstGeom>
          <a:noFill/>
          <a:effectLst>
            <a:glow rad="1905000">
              <a:sysClr val="window" lastClr="FFFFFF">
                <a:alpha val="40000"/>
              </a:sysClr>
            </a:glow>
          </a:effectLst>
        </p:spPr>
        <p:txBody>
          <a:bodyPr wrap="square" lIns="0" tIns="0" rIns="0" bIns="0" rtlCol="0" anchor="t">
            <a:spAutoFit/>
          </a:bodyPr>
          <a:lstStyle/>
          <a:p>
            <a:pPr algn="ctr" defTabSz="844083">
              <a:defRPr/>
            </a:pPr>
            <a:r>
              <a:rPr lang="ja-JP" altLang="en-US" sz="969" b="1">
                <a:solidFill>
                  <a:prstClr val="black"/>
                </a:solidFill>
                <a:latin typeface="Meiryo UI"/>
                <a:ea typeface="Meiryo UI"/>
              </a:rPr>
              <a:t>補足情報として、線状降水帯による</a:t>
            </a:r>
            <a:br>
              <a:rPr lang="en-US" altLang="ja-JP" sz="969" b="1">
                <a:solidFill>
                  <a:prstClr val="black"/>
                </a:solidFill>
                <a:latin typeface="Meiryo UI"/>
                <a:ea typeface="Meiryo UI"/>
              </a:rPr>
            </a:br>
            <a:r>
              <a:rPr lang="ja-JP" altLang="en-US" sz="969" b="1">
                <a:solidFill>
                  <a:prstClr val="black"/>
                </a:solidFill>
                <a:latin typeface="Meiryo UI"/>
                <a:ea typeface="Meiryo UI"/>
              </a:rPr>
              <a:t>大雨の恐れがある大まかな領域を</a:t>
            </a:r>
            <a:br>
              <a:rPr lang="en-US" altLang="ja-JP" sz="969" b="1">
                <a:solidFill>
                  <a:prstClr val="black"/>
                </a:solidFill>
                <a:latin typeface="Meiryo UI"/>
                <a:ea typeface="Meiryo UI"/>
              </a:rPr>
            </a:br>
            <a:r>
              <a:rPr lang="ja-JP" altLang="en-US" sz="969" b="1">
                <a:solidFill>
                  <a:prstClr val="black"/>
                </a:solidFill>
                <a:latin typeface="Meiryo UI"/>
                <a:ea typeface="Meiryo UI"/>
              </a:rPr>
              <a:t>図情報で表示（予定）</a:t>
            </a:r>
            <a:endParaRPr lang="en-US" altLang="ja-JP" sz="969" b="1" kern="0">
              <a:solidFill>
                <a:prstClr val="black"/>
              </a:solidFill>
              <a:latin typeface="Meiryo UI"/>
              <a:ea typeface="Meiryo UI"/>
            </a:endParaRPr>
          </a:p>
        </p:txBody>
      </p:sp>
      <p:sp>
        <p:nvSpPr>
          <p:cNvPr id="23" name="テキスト ボックス 55">
            <a:extLst>
              <a:ext uri="{FF2B5EF4-FFF2-40B4-BE49-F238E27FC236}">
                <a16:creationId xmlns:a16="http://schemas.microsoft.com/office/drawing/2014/main" id="{35EDE87A-C7E8-9F38-4BD4-F3591E86A848}"/>
              </a:ext>
            </a:extLst>
          </p:cNvPr>
          <p:cNvSpPr txBox="1"/>
          <p:nvPr/>
        </p:nvSpPr>
        <p:spPr>
          <a:xfrm>
            <a:off x="99732" y="751042"/>
            <a:ext cx="8996643" cy="1221760"/>
          </a:xfrm>
          <a:prstGeom prst="rect">
            <a:avLst/>
          </a:prstGeom>
          <a:noFill/>
          <a:ln w="12700">
            <a:solidFill>
              <a:sysClr val="windowText" lastClr="000000"/>
            </a:solidFill>
          </a:ln>
        </p:spPr>
        <p:txBody>
          <a:bodyPr wrap="square" lIns="84406" tIns="42203" rIns="84406" bIns="42203" rtlCol="0" anchor="t">
            <a:spAutoFit/>
          </a:bodyPr>
          <a:lstStyle/>
          <a:p>
            <a:pPr defTabSz="844083">
              <a:defRPr/>
            </a:pPr>
            <a:r>
              <a:rPr lang="ja-JP" altLang="en-US" sz="1477" kern="0" dirty="0">
                <a:solidFill>
                  <a:prstClr val="black"/>
                </a:solidFill>
                <a:latin typeface="Meiryo UI"/>
                <a:ea typeface="Meiryo UI"/>
              </a:rPr>
              <a:t>観測の強化、予測の強化により、線状降水帯に関する情報の段階的な改善を実施しています。</a:t>
            </a:r>
            <a:endParaRPr lang="en-US" altLang="ja-JP" sz="1477" kern="0" dirty="0">
              <a:solidFill>
                <a:prstClr val="black"/>
              </a:solidFill>
              <a:latin typeface="Meiryo UI"/>
              <a:ea typeface="Meiryo UI"/>
            </a:endParaRPr>
          </a:p>
          <a:p>
            <a:pPr marL="410318" indent="-246191" defTabSz="844083">
              <a:buClr>
                <a:prstClr val="black"/>
              </a:buClr>
              <a:buFont typeface="Arial" panose="020B0604020202020204" pitchFamily="34" charset="0"/>
              <a:buChar char="•"/>
              <a:defRPr/>
            </a:pPr>
            <a:r>
              <a:rPr lang="ja-JP" altLang="en-US" sz="1477" b="1" u="sng" kern="0" dirty="0">
                <a:solidFill>
                  <a:prstClr val="black"/>
                </a:solidFill>
                <a:latin typeface="Meiryo UI"/>
                <a:ea typeface="Meiryo UI"/>
              </a:rPr>
              <a:t>令和８年</a:t>
            </a:r>
            <a:r>
              <a:rPr lang="ja-JP" altLang="en-US" sz="1477" u="sng" kern="0" dirty="0">
                <a:solidFill>
                  <a:prstClr val="black"/>
                </a:solidFill>
                <a:latin typeface="Meiryo UI"/>
                <a:ea typeface="Meiryo UI"/>
              </a:rPr>
              <a:t>から、</a:t>
            </a:r>
            <a:r>
              <a:rPr lang="ja-JP" altLang="en-US" sz="1477" b="1" u="sng" kern="0" dirty="0">
                <a:solidFill>
                  <a:prstClr val="black"/>
                </a:solidFill>
                <a:latin typeface="Meiryo UI"/>
                <a:ea typeface="Meiryo UI"/>
              </a:rPr>
              <a:t>２～３時間前</a:t>
            </a:r>
            <a:r>
              <a:rPr lang="ja-JP" altLang="en-US" sz="1477" u="sng" kern="0" dirty="0">
                <a:solidFill>
                  <a:prstClr val="black"/>
                </a:solidFill>
                <a:latin typeface="Meiryo UI"/>
                <a:ea typeface="Meiryo UI"/>
              </a:rPr>
              <a:t>を目標にした予測情報を提供予定</a:t>
            </a:r>
            <a:endParaRPr lang="en-US" altLang="ja-JP" sz="1477" u="sng" kern="0" dirty="0">
              <a:solidFill>
                <a:prstClr val="black"/>
              </a:solidFill>
              <a:latin typeface="Meiryo UI"/>
              <a:ea typeface="Meiryo UI"/>
            </a:endParaRPr>
          </a:p>
          <a:p>
            <a:pPr marL="410318" indent="-246191" defTabSz="844083">
              <a:buClr>
                <a:prstClr val="black"/>
              </a:buClr>
              <a:buFont typeface="Arial" panose="020B0604020202020204" pitchFamily="34" charset="0"/>
              <a:buChar char="•"/>
              <a:defRPr/>
            </a:pPr>
            <a:r>
              <a:rPr lang="ja-JP" altLang="en-US" sz="1477" b="1" u="sng" kern="0" dirty="0">
                <a:solidFill>
                  <a:prstClr val="black"/>
                </a:solidFill>
                <a:latin typeface="Meiryo UI"/>
                <a:ea typeface="Meiryo UI"/>
              </a:rPr>
              <a:t>令和</a:t>
            </a:r>
            <a:r>
              <a:rPr lang="en-US" altLang="ja-JP" sz="1477" b="1" u="sng" kern="0" dirty="0">
                <a:solidFill>
                  <a:prstClr val="black"/>
                </a:solidFill>
                <a:latin typeface="Meiryo UI"/>
                <a:ea typeface="Meiryo UI"/>
              </a:rPr>
              <a:t>11</a:t>
            </a:r>
            <a:r>
              <a:rPr lang="ja-JP" altLang="en-US" sz="1477" b="1" u="sng" kern="0" dirty="0">
                <a:solidFill>
                  <a:prstClr val="black"/>
                </a:solidFill>
                <a:latin typeface="Meiryo UI"/>
                <a:ea typeface="Meiryo UI"/>
              </a:rPr>
              <a:t>年</a:t>
            </a:r>
            <a:r>
              <a:rPr lang="ja-JP" altLang="en-US" sz="1477" u="sng" kern="0" dirty="0">
                <a:solidFill>
                  <a:prstClr val="black"/>
                </a:solidFill>
                <a:latin typeface="Meiryo UI"/>
                <a:ea typeface="Meiryo UI"/>
              </a:rPr>
              <a:t>から、半日前に</a:t>
            </a:r>
            <a:r>
              <a:rPr lang="ja-JP" altLang="en-US" sz="1477" b="1" u="sng" kern="0" dirty="0">
                <a:solidFill>
                  <a:prstClr val="black"/>
                </a:solidFill>
                <a:latin typeface="Meiryo UI"/>
                <a:ea typeface="Meiryo UI"/>
              </a:rPr>
              <a:t>市町村単位で</a:t>
            </a:r>
            <a:r>
              <a:rPr lang="ja-JP" altLang="en-US" sz="1477" u="sng" kern="0" dirty="0">
                <a:solidFill>
                  <a:prstClr val="black"/>
                </a:solidFill>
                <a:latin typeface="Meiryo UI"/>
                <a:ea typeface="Meiryo UI"/>
              </a:rPr>
              <a:t>線状降水帯発生の可能性が把握可能な分布形式の情報を提供予定</a:t>
            </a:r>
          </a:p>
          <a:p>
            <a:pPr defTabSz="844083">
              <a:defRPr/>
            </a:pPr>
            <a:r>
              <a:rPr lang="ja-JP" altLang="en-US" sz="1477" kern="0" dirty="0">
                <a:solidFill>
                  <a:prstClr val="black"/>
                </a:solidFill>
                <a:latin typeface="Meiryo UI"/>
                <a:ea typeface="Meiryo UI"/>
              </a:rPr>
              <a:t>情報のリードタイムを伸ばし、また、情報の発表の対象地域を狭めることで、国民ひとりひとりに危機感を伝え、防災対応につなげていきます。</a:t>
            </a:r>
          </a:p>
        </p:txBody>
      </p:sp>
      <p:sp>
        <p:nvSpPr>
          <p:cNvPr id="24" name="テキスト ボックス 56">
            <a:extLst>
              <a:ext uri="{FF2B5EF4-FFF2-40B4-BE49-F238E27FC236}">
                <a16:creationId xmlns:a16="http://schemas.microsoft.com/office/drawing/2014/main" id="{70C59B6E-686F-C872-6521-7EBB6A4603D8}"/>
              </a:ext>
            </a:extLst>
          </p:cNvPr>
          <p:cNvSpPr txBox="1"/>
          <p:nvPr/>
        </p:nvSpPr>
        <p:spPr>
          <a:xfrm>
            <a:off x="5997298" y="6073086"/>
            <a:ext cx="2308502" cy="390620"/>
          </a:xfrm>
          <a:prstGeom prst="rect">
            <a:avLst/>
          </a:prstGeom>
          <a:noFill/>
        </p:spPr>
        <p:txBody>
          <a:bodyPr wrap="square">
            <a:spAutoFit/>
          </a:bodyPr>
          <a:lstStyle/>
          <a:p>
            <a:pPr algn="ctr" defTabSz="844083">
              <a:defRPr/>
            </a:pPr>
            <a:r>
              <a:rPr lang="ja-JP" altLang="en-US" sz="969" b="1" kern="0">
                <a:solidFill>
                  <a:prstClr val="black"/>
                </a:solidFill>
                <a:latin typeface="Meiryo UI"/>
                <a:ea typeface="Meiryo UI"/>
              </a:rPr>
              <a:t>線状降水帯発生の可能性が</a:t>
            </a:r>
            <a:endParaRPr lang="en-US" altLang="ja-JP" sz="969" b="1" kern="0">
              <a:solidFill>
                <a:prstClr val="black"/>
              </a:solidFill>
              <a:latin typeface="Meiryo UI"/>
              <a:ea typeface="Meiryo UI"/>
            </a:endParaRPr>
          </a:p>
          <a:p>
            <a:pPr algn="ctr" defTabSz="844083">
              <a:defRPr/>
            </a:pPr>
            <a:r>
              <a:rPr lang="ja-JP" altLang="en-US" sz="969" b="1" kern="0">
                <a:solidFill>
                  <a:prstClr val="black"/>
                </a:solidFill>
                <a:latin typeface="Meiryo UI"/>
                <a:ea typeface="Meiryo UI"/>
              </a:rPr>
              <a:t>把握可能な分布形式で表示</a:t>
            </a:r>
            <a:r>
              <a:rPr lang="ja-JP" altLang="en-US" sz="969" b="1">
                <a:solidFill>
                  <a:prstClr val="black"/>
                </a:solidFill>
                <a:latin typeface="Meiryo UI"/>
                <a:ea typeface="Meiryo UI"/>
              </a:rPr>
              <a:t>（予定）</a:t>
            </a:r>
          </a:p>
        </p:txBody>
      </p:sp>
      <p:sp>
        <p:nvSpPr>
          <p:cNvPr id="25" name="楕円 59">
            <a:extLst>
              <a:ext uri="{FF2B5EF4-FFF2-40B4-BE49-F238E27FC236}">
                <a16:creationId xmlns:a16="http://schemas.microsoft.com/office/drawing/2014/main" id="{77685A69-21E3-A607-376A-625019283903}"/>
              </a:ext>
            </a:extLst>
          </p:cNvPr>
          <p:cNvSpPr/>
          <p:nvPr/>
        </p:nvSpPr>
        <p:spPr>
          <a:xfrm>
            <a:off x="7787887" y="5940595"/>
            <a:ext cx="503271" cy="213180"/>
          </a:xfrm>
          <a:prstGeom prst="ellipse">
            <a:avLst/>
          </a:prstGeom>
          <a:solidFill>
            <a:sysClr val="window" lastClr="FFFFFF"/>
          </a:solidFill>
          <a:ln w="25400" cap="flat" cmpd="sng" algn="ctr">
            <a:solidFill>
              <a:srgbClr val="005AFF"/>
            </a:solidFill>
            <a:prstDash val="solid"/>
          </a:ln>
          <a:effectLst/>
        </p:spPr>
        <p:txBody>
          <a:bodyPr wrap="none" rtlCol="0" anchor="ctr"/>
          <a:lstStyle/>
          <a:p>
            <a:pPr algn="ctr" defTabSz="844083" fontAlgn="auto">
              <a:spcBef>
                <a:spcPts val="0"/>
              </a:spcBef>
              <a:spcAft>
                <a:spcPts val="0"/>
              </a:spcAft>
              <a:defRPr/>
            </a:pPr>
            <a:r>
              <a:rPr lang="ja-JP" altLang="en-US" sz="1108" b="1" kern="0">
                <a:solidFill>
                  <a:srgbClr val="005AFF"/>
                </a:solidFill>
                <a:latin typeface="Meiryo UI"/>
                <a:ea typeface="Meiryo UI"/>
              </a:rPr>
              <a:t>イメージ</a:t>
            </a:r>
          </a:p>
        </p:txBody>
      </p:sp>
      <p:sp>
        <p:nvSpPr>
          <p:cNvPr id="26" name="楕円 60">
            <a:extLst>
              <a:ext uri="{FF2B5EF4-FFF2-40B4-BE49-F238E27FC236}">
                <a16:creationId xmlns:a16="http://schemas.microsoft.com/office/drawing/2014/main" id="{D419E3BD-427C-802E-0FE2-AC34485CFE33}"/>
              </a:ext>
            </a:extLst>
          </p:cNvPr>
          <p:cNvSpPr/>
          <p:nvPr/>
        </p:nvSpPr>
        <p:spPr>
          <a:xfrm>
            <a:off x="4514740" y="5196721"/>
            <a:ext cx="544211" cy="285843"/>
          </a:xfrm>
          <a:prstGeom prst="ellipse">
            <a:avLst/>
          </a:prstGeom>
          <a:solidFill>
            <a:sysClr val="window" lastClr="FFFFFF"/>
          </a:solidFill>
          <a:ln w="25400" cap="flat" cmpd="sng" algn="ctr">
            <a:solidFill>
              <a:srgbClr val="005AFF"/>
            </a:solidFill>
            <a:prstDash val="solid"/>
          </a:ln>
          <a:effectLst/>
        </p:spPr>
        <p:txBody>
          <a:bodyPr wrap="none" rtlCol="0" anchor="ctr"/>
          <a:lstStyle/>
          <a:p>
            <a:pPr algn="ctr" defTabSz="844083" fontAlgn="auto">
              <a:spcBef>
                <a:spcPts val="0"/>
              </a:spcBef>
              <a:spcAft>
                <a:spcPts val="0"/>
              </a:spcAft>
              <a:defRPr/>
            </a:pPr>
            <a:r>
              <a:rPr lang="ja-JP" altLang="en-US" sz="1108" b="1" kern="0">
                <a:solidFill>
                  <a:srgbClr val="005AFF"/>
                </a:solidFill>
                <a:latin typeface="Meiryo UI"/>
                <a:ea typeface="Meiryo UI"/>
              </a:rPr>
              <a:t>イメージ</a:t>
            </a:r>
          </a:p>
        </p:txBody>
      </p:sp>
      <p:sp>
        <p:nvSpPr>
          <p:cNvPr id="27" name="テキスト ボックス 61">
            <a:extLst>
              <a:ext uri="{FF2B5EF4-FFF2-40B4-BE49-F238E27FC236}">
                <a16:creationId xmlns:a16="http://schemas.microsoft.com/office/drawing/2014/main" id="{5A8B3CA7-E675-2167-DD3E-70165C3A17D8}"/>
              </a:ext>
            </a:extLst>
          </p:cNvPr>
          <p:cNvSpPr txBox="1"/>
          <p:nvPr/>
        </p:nvSpPr>
        <p:spPr>
          <a:xfrm>
            <a:off x="709613" y="5673707"/>
            <a:ext cx="1740371" cy="149143"/>
          </a:xfrm>
          <a:prstGeom prst="rect">
            <a:avLst/>
          </a:prstGeom>
          <a:noFill/>
          <a:effectLst>
            <a:glow rad="1905000">
              <a:sysClr val="window" lastClr="FFFFFF">
                <a:alpha val="40000"/>
              </a:sysClr>
            </a:glow>
          </a:effectLst>
        </p:spPr>
        <p:txBody>
          <a:bodyPr wrap="square" lIns="0" tIns="0" rIns="0" bIns="0" rtlCol="0">
            <a:spAutoFit/>
          </a:bodyPr>
          <a:lstStyle/>
          <a:p>
            <a:pPr algn="ctr" defTabSz="844083">
              <a:defRPr/>
            </a:pPr>
            <a:r>
              <a:rPr lang="ja-JP" altLang="en-US" sz="969" b="1" kern="0">
                <a:solidFill>
                  <a:prstClr val="black"/>
                </a:solidFill>
                <a:latin typeface="Meiryo UI"/>
                <a:ea typeface="Meiryo UI"/>
              </a:rPr>
              <a:t>線状降水帯の雨域を楕円で表示</a:t>
            </a:r>
            <a:endParaRPr lang="en-US" altLang="ja-JP" sz="969" b="1" kern="0">
              <a:solidFill>
                <a:prstClr val="black"/>
              </a:solidFill>
              <a:latin typeface="Meiryo UI"/>
              <a:ea typeface="Meiryo UI"/>
            </a:endParaRPr>
          </a:p>
        </p:txBody>
      </p:sp>
      <p:pic>
        <p:nvPicPr>
          <p:cNvPr id="28" name="図 62">
            <a:extLst>
              <a:ext uri="{FF2B5EF4-FFF2-40B4-BE49-F238E27FC236}">
                <a16:creationId xmlns:a16="http://schemas.microsoft.com/office/drawing/2014/main" id="{77B139C8-CD72-DF29-35E1-DBD13857CD69}"/>
              </a:ext>
            </a:extLst>
          </p:cNvPr>
          <p:cNvPicPr>
            <a:picLocks noChangeAspect="1"/>
          </p:cNvPicPr>
          <p:nvPr/>
        </p:nvPicPr>
        <p:blipFill>
          <a:blip r:embed="rId4"/>
          <a:stretch>
            <a:fillRect/>
          </a:stretch>
        </p:blipFill>
        <p:spPr>
          <a:xfrm>
            <a:off x="725557" y="4402481"/>
            <a:ext cx="1740370" cy="1158226"/>
          </a:xfrm>
          <a:prstGeom prst="rect">
            <a:avLst/>
          </a:prstGeom>
          <a:ln>
            <a:solidFill>
              <a:sysClr val="windowText" lastClr="000000"/>
            </a:solidFill>
          </a:ln>
          <a:effectLst>
            <a:outerShdw blurRad="50800" dist="38100" dir="2700000" algn="tl" rotWithShape="0">
              <a:prstClr val="black">
                <a:alpha val="40000"/>
              </a:prstClr>
            </a:outerShdw>
          </a:effectLst>
        </p:spPr>
      </p:pic>
      <p:grpSp>
        <p:nvGrpSpPr>
          <p:cNvPr id="29" name="グループ化 63">
            <a:extLst>
              <a:ext uri="{FF2B5EF4-FFF2-40B4-BE49-F238E27FC236}">
                <a16:creationId xmlns:a16="http://schemas.microsoft.com/office/drawing/2014/main" id="{4EFEF6E4-47AA-8D2E-A7E1-3D1C8FF27ABC}"/>
              </a:ext>
            </a:extLst>
          </p:cNvPr>
          <p:cNvGrpSpPr/>
          <p:nvPr/>
        </p:nvGrpSpPr>
        <p:grpSpPr>
          <a:xfrm>
            <a:off x="254199" y="3348165"/>
            <a:ext cx="2669711" cy="807090"/>
            <a:chOff x="6908987" y="2650544"/>
            <a:chExt cx="2892187" cy="874347"/>
          </a:xfrm>
        </p:grpSpPr>
        <p:sp>
          <p:nvSpPr>
            <p:cNvPr id="30" name="正方形/長方形 64">
              <a:extLst>
                <a:ext uri="{FF2B5EF4-FFF2-40B4-BE49-F238E27FC236}">
                  <a16:creationId xmlns:a16="http://schemas.microsoft.com/office/drawing/2014/main" id="{15A9B3E7-C3E8-3CFF-4BAB-530A3804B16E}"/>
                </a:ext>
              </a:extLst>
            </p:cNvPr>
            <p:cNvSpPr/>
            <p:nvPr/>
          </p:nvSpPr>
          <p:spPr>
            <a:xfrm>
              <a:off x="6915025" y="2650544"/>
              <a:ext cx="1046224" cy="464838"/>
            </a:xfrm>
            <a:prstGeom prst="rect">
              <a:avLst/>
            </a:prstGeom>
            <a:solidFill>
              <a:sysClr val="window" lastClr="FFFFFF"/>
            </a:solidFill>
            <a:ln w="12700" cap="flat" cmpd="sng" algn="ctr">
              <a:solidFill>
                <a:sysClr val="windowText" lastClr="000000"/>
              </a:solidFill>
              <a:prstDash val="solid"/>
            </a:ln>
            <a:effectLst/>
          </p:spPr>
          <p:txBody>
            <a:bodyPr lIns="65943" rIns="65943" rtlCol="0" anchor="ctr"/>
            <a:lstStyle/>
            <a:p>
              <a:pPr algn="ctr" defTabSz="844083" fontAlgn="auto">
                <a:spcBef>
                  <a:spcPts val="0"/>
                </a:spcBef>
                <a:spcAft>
                  <a:spcPts val="0"/>
                </a:spcAft>
                <a:defRPr/>
              </a:pPr>
              <a:r>
                <a:rPr kumimoji="0" lang="ja-JP" altLang="en-US" sz="1108" kern="0">
                  <a:solidFill>
                    <a:prstClr val="black"/>
                  </a:solidFill>
                  <a:latin typeface="Meiryo UI"/>
                  <a:ea typeface="Meiryo UI"/>
                </a:rPr>
                <a:t>令和３年</a:t>
              </a:r>
            </a:p>
          </p:txBody>
        </p:sp>
        <p:sp>
          <p:nvSpPr>
            <p:cNvPr id="31" name="正方形/長方形 65">
              <a:extLst>
                <a:ext uri="{FF2B5EF4-FFF2-40B4-BE49-F238E27FC236}">
                  <a16:creationId xmlns:a16="http://schemas.microsoft.com/office/drawing/2014/main" id="{8F3171F4-10C2-1853-9BFC-91DBB7918448}"/>
                </a:ext>
              </a:extLst>
            </p:cNvPr>
            <p:cNvSpPr/>
            <p:nvPr/>
          </p:nvSpPr>
          <p:spPr>
            <a:xfrm>
              <a:off x="7961249" y="2650545"/>
              <a:ext cx="1833802" cy="460517"/>
            </a:xfrm>
            <a:prstGeom prst="rect">
              <a:avLst/>
            </a:prstGeom>
            <a:solidFill>
              <a:sysClr val="window" lastClr="FFFFFF"/>
            </a:solidFill>
            <a:ln w="12700" cap="flat" cmpd="sng" algn="ctr">
              <a:solidFill>
                <a:sysClr val="windowText" lastClr="000000"/>
              </a:solidFill>
              <a:prstDash val="solid"/>
            </a:ln>
            <a:effectLst/>
          </p:spPr>
          <p:txBody>
            <a:bodyPr lIns="0" tIns="0" rIns="0" bIns="0" rtlCol="0" anchor="ctr"/>
            <a:lstStyle/>
            <a:p>
              <a:pPr algn="ctr" defTabSz="844083" fontAlgn="auto">
                <a:spcBef>
                  <a:spcPts val="0"/>
                </a:spcBef>
                <a:spcAft>
                  <a:spcPts val="0"/>
                </a:spcAft>
                <a:defRPr/>
              </a:pPr>
              <a:r>
                <a:rPr kumimoji="0" lang="ja-JP" altLang="en-US" sz="1015" kern="0">
                  <a:solidFill>
                    <a:prstClr val="black"/>
                  </a:solidFill>
                  <a:latin typeface="Meiryo UI"/>
                  <a:ea typeface="Meiryo UI"/>
                </a:rPr>
                <a:t>線状降水帯の発生を</a:t>
              </a:r>
              <a:endParaRPr kumimoji="0" lang="en-US" altLang="ja-JP" sz="1015" kern="0">
                <a:solidFill>
                  <a:prstClr val="black"/>
                </a:solidFill>
                <a:latin typeface="Meiryo UI"/>
                <a:ea typeface="Meiryo UI"/>
              </a:endParaRPr>
            </a:p>
            <a:p>
              <a:pPr algn="ctr" defTabSz="844083" fontAlgn="auto">
                <a:spcBef>
                  <a:spcPts val="0"/>
                </a:spcBef>
                <a:spcAft>
                  <a:spcPts val="0"/>
                </a:spcAft>
                <a:defRPr/>
              </a:pPr>
              <a:r>
                <a:rPr kumimoji="0" lang="ja-JP" altLang="en-US" sz="1015" kern="0">
                  <a:solidFill>
                    <a:prstClr val="black"/>
                  </a:solidFill>
                  <a:latin typeface="Meiryo UI"/>
                  <a:ea typeface="Meiryo UI"/>
                </a:rPr>
                <a:t>お知らせする情報</a:t>
              </a:r>
              <a:endParaRPr kumimoji="0" lang="en-US" altLang="ja-JP" sz="1015" kern="0">
                <a:solidFill>
                  <a:prstClr val="black"/>
                </a:solidFill>
                <a:latin typeface="Meiryo UI"/>
                <a:ea typeface="Meiryo UI"/>
              </a:endParaRPr>
            </a:p>
          </p:txBody>
        </p:sp>
        <p:sp>
          <p:nvSpPr>
            <p:cNvPr id="32" name="正方形/長方形 66">
              <a:extLst>
                <a:ext uri="{FF2B5EF4-FFF2-40B4-BE49-F238E27FC236}">
                  <a16:creationId xmlns:a16="http://schemas.microsoft.com/office/drawing/2014/main" id="{59E4FCAC-15E5-3446-A182-559EB76FF67D}"/>
                </a:ext>
              </a:extLst>
            </p:cNvPr>
            <p:cNvSpPr/>
            <p:nvPr/>
          </p:nvSpPr>
          <p:spPr>
            <a:xfrm>
              <a:off x="6908987" y="3233479"/>
              <a:ext cx="1046224" cy="291412"/>
            </a:xfrm>
            <a:prstGeom prst="rect">
              <a:avLst/>
            </a:prstGeom>
            <a:solidFill>
              <a:sysClr val="window" lastClr="FFFFFF"/>
            </a:solidFill>
            <a:ln w="12700" cap="flat" cmpd="sng" algn="ctr">
              <a:solidFill>
                <a:sysClr val="windowText" lastClr="000000"/>
              </a:solidFill>
              <a:prstDash val="solid"/>
            </a:ln>
            <a:effectLst/>
          </p:spPr>
          <p:txBody>
            <a:bodyPr lIns="65943" rIns="65943" rtlCol="0" anchor="ctr"/>
            <a:lstStyle/>
            <a:p>
              <a:pPr algn="ctr" defTabSz="844083" fontAlgn="auto">
                <a:spcBef>
                  <a:spcPts val="0"/>
                </a:spcBef>
                <a:spcAft>
                  <a:spcPts val="0"/>
                </a:spcAft>
                <a:defRPr/>
              </a:pPr>
              <a:r>
                <a:rPr kumimoji="0" lang="ja-JP" altLang="en-US" sz="1108" kern="0">
                  <a:solidFill>
                    <a:prstClr val="black"/>
                  </a:solidFill>
                  <a:latin typeface="Meiryo UI"/>
                  <a:ea typeface="Meiryo UI"/>
                </a:rPr>
                <a:t>令和５年</a:t>
              </a:r>
              <a:endParaRPr kumimoji="0" lang="en-US" altLang="ja-JP" sz="1108" kern="0">
                <a:solidFill>
                  <a:prstClr val="black"/>
                </a:solidFill>
                <a:latin typeface="Meiryo UI"/>
                <a:ea typeface="Meiryo UI"/>
              </a:endParaRPr>
            </a:p>
          </p:txBody>
        </p:sp>
        <p:sp>
          <p:nvSpPr>
            <p:cNvPr id="33" name="正方形/長方形 67">
              <a:extLst>
                <a:ext uri="{FF2B5EF4-FFF2-40B4-BE49-F238E27FC236}">
                  <a16:creationId xmlns:a16="http://schemas.microsoft.com/office/drawing/2014/main" id="{B591843C-96AB-3D7E-894C-0E9D671F9F97}"/>
                </a:ext>
              </a:extLst>
            </p:cNvPr>
            <p:cNvSpPr/>
            <p:nvPr/>
          </p:nvSpPr>
          <p:spPr>
            <a:xfrm>
              <a:off x="7955211" y="3233478"/>
              <a:ext cx="1845963" cy="291412"/>
            </a:xfrm>
            <a:prstGeom prst="rect">
              <a:avLst/>
            </a:prstGeom>
            <a:solidFill>
              <a:sysClr val="window" lastClr="FFFFFF"/>
            </a:solidFill>
            <a:ln w="12700" cap="flat" cmpd="sng" algn="ctr">
              <a:solidFill>
                <a:sysClr val="windowText" lastClr="000000"/>
              </a:solidFill>
              <a:prstDash val="solid"/>
            </a:ln>
            <a:effectLst/>
          </p:spPr>
          <p:txBody>
            <a:bodyPr lIns="0" rIns="0" rtlCol="0" anchor="ctr"/>
            <a:lstStyle/>
            <a:p>
              <a:pPr algn="ctr" defTabSz="844083" fontAlgn="auto">
                <a:spcBef>
                  <a:spcPts val="0"/>
                </a:spcBef>
                <a:spcAft>
                  <a:spcPts val="0"/>
                </a:spcAft>
                <a:defRPr/>
              </a:pPr>
              <a:r>
                <a:rPr kumimoji="0" lang="ja-JP" altLang="en-US" sz="1108" kern="0">
                  <a:solidFill>
                    <a:prstClr val="black"/>
                  </a:solidFill>
                  <a:latin typeface="Meiryo UI"/>
                  <a:ea typeface="Meiryo UI"/>
                </a:rPr>
                <a:t>最大</a:t>
              </a:r>
              <a:r>
                <a:rPr kumimoji="0" lang="en-US" altLang="ja-JP" sz="1477" b="1" u="sng" kern="0">
                  <a:solidFill>
                    <a:prstClr val="black"/>
                  </a:solidFill>
                  <a:latin typeface="Meiryo UI"/>
                  <a:ea typeface="Meiryo UI"/>
                </a:rPr>
                <a:t>30</a:t>
              </a:r>
              <a:r>
                <a:rPr kumimoji="0" lang="ja-JP" altLang="en-US" sz="1477" b="1" u="sng" kern="0">
                  <a:solidFill>
                    <a:prstClr val="black"/>
                  </a:solidFill>
                  <a:latin typeface="Meiryo UI"/>
                  <a:ea typeface="Meiryo UI"/>
                </a:rPr>
                <a:t>分</a:t>
              </a:r>
              <a:r>
                <a:rPr kumimoji="0" lang="ja-JP" altLang="en-US" sz="1108" u="sng" kern="0">
                  <a:solidFill>
                    <a:prstClr val="black"/>
                  </a:solidFill>
                  <a:latin typeface="Meiryo UI"/>
                  <a:ea typeface="Meiryo UI"/>
                </a:rPr>
                <a:t>程度前倒し</a:t>
              </a:r>
              <a:endParaRPr kumimoji="0" lang="ja-JP" altLang="en-US" sz="1108" kern="0">
                <a:solidFill>
                  <a:prstClr val="black"/>
                </a:solidFill>
                <a:latin typeface="Meiryo UI"/>
                <a:ea typeface="Meiryo UI"/>
              </a:endParaRPr>
            </a:p>
          </p:txBody>
        </p:sp>
      </p:grpSp>
      <p:sp>
        <p:nvSpPr>
          <p:cNvPr id="34" name="テキスト ボックス 68">
            <a:extLst>
              <a:ext uri="{FF2B5EF4-FFF2-40B4-BE49-F238E27FC236}">
                <a16:creationId xmlns:a16="http://schemas.microsoft.com/office/drawing/2014/main" id="{F34C2E36-FA38-B258-A6A0-F584389F8416}"/>
              </a:ext>
            </a:extLst>
          </p:cNvPr>
          <p:cNvSpPr txBox="1"/>
          <p:nvPr/>
        </p:nvSpPr>
        <p:spPr>
          <a:xfrm>
            <a:off x="1041793" y="2863040"/>
            <a:ext cx="1044125" cy="341006"/>
          </a:xfrm>
          <a:prstGeom prst="rect">
            <a:avLst/>
          </a:prstGeom>
          <a:solidFill>
            <a:srgbClr val="C0504D"/>
          </a:solidFill>
          <a:ln w="38100" cap="flat" cmpd="sng" algn="ctr">
            <a:solidFill>
              <a:srgbClr val="C0504D">
                <a:lumMod val="75000"/>
              </a:srgbClr>
            </a:solidFill>
            <a:prstDash val="solid"/>
          </a:ln>
          <a:effectLst/>
        </p:spPr>
        <p:txBody>
          <a:bodyPr wrap="square" lIns="84406" tIns="42203" rIns="84406" bIns="42203" rtlCol="0" anchor="t">
            <a:spAutoFit/>
          </a:bodyPr>
          <a:lstStyle/>
          <a:p>
            <a:pPr algn="ctr" defTabSz="844083" fontAlgn="auto">
              <a:spcBef>
                <a:spcPts val="0"/>
              </a:spcBef>
              <a:spcAft>
                <a:spcPts val="0"/>
              </a:spcAft>
              <a:defRPr/>
            </a:pPr>
            <a:r>
              <a:rPr lang="ja-JP" altLang="en-US" sz="1662" b="1" kern="0">
                <a:solidFill>
                  <a:prstClr val="white"/>
                </a:solidFill>
                <a:latin typeface="Meiryo UI" panose="020B0604030504040204" pitchFamily="50" charset="-128"/>
                <a:ea typeface="Meiryo UI" panose="020B0604030504040204" pitchFamily="50" charset="-128"/>
              </a:rPr>
              <a:t>発生情報</a:t>
            </a:r>
            <a:endParaRPr lang="ja-JP" altLang="en-US" sz="1662" kern="0">
              <a:solidFill>
                <a:prstClr val="black"/>
              </a:solidFill>
              <a:latin typeface="Meiryo UI"/>
              <a:ea typeface="Meiryo UI"/>
            </a:endParaRPr>
          </a:p>
        </p:txBody>
      </p:sp>
      <p:sp>
        <p:nvSpPr>
          <p:cNvPr id="35" name="四角形: 角を丸くする 69">
            <a:extLst>
              <a:ext uri="{FF2B5EF4-FFF2-40B4-BE49-F238E27FC236}">
                <a16:creationId xmlns:a16="http://schemas.microsoft.com/office/drawing/2014/main" id="{3206C2FF-A8EC-162A-F042-81BD68A37E67}"/>
              </a:ext>
            </a:extLst>
          </p:cNvPr>
          <p:cNvSpPr/>
          <p:nvPr/>
        </p:nvSpPr>
        <p:spPr>
          <a:xfrm>
            <a:off x="147357" y="2811830"/>
            <a:ext cx="2832998" cy="3618378"/>
          </a:xfrm>
          <a:prstGeom prst="roundRect">
            <a:avLst>
              <a:gd name="adj" fmla="val 5641"/>
            </a:avLst>
          </a:prstGeom>
          <a:noFill/>
          <a:ln w="25400" cap="flat" cmpd="sng" algn="ctr">
            <a:solidFill>
              <a:srgbClr val="F79646">
                <a:lumMod val="50000"/>
              </a:srgbClr>
            </a:solidFill>
            <a:prstDash val="solid"/>
          </a:ln>
          <a:effectLst/>
        </p:spPr>
        <p:txBody>
          <a:bodyPr rtlCol="0" anchor="ctr"/>
          <a:lstStyle/>
          <a:p>
            <a:pPr algn="ctr" defTabSz="844083" fontAlgn="auto">
              <a:spcBef>
                <a:spcPts val="0"/>
              </a:spcBef>
              <a:spcAft>
                <a:spcPts val="0"/>
              </a:spcAft>
              <a:defRPr/>
            </a:pPr>
            <a:endParaRPr lang="ja-JP" altLang="en-US" sz="1662" kern="0">
              <a:solidFill>
                <a:prstClr val="white"/>
              </a:solidFill>
              <a:latin typeface="Meiryo UI"/>
              <a:ea typeface="Meiryo UI"/>
            </a:endParaRPr>
          </a:p>
        </p:txBody>
      </p:sp>
      <p:sp>
        <p:nvSpPr>
          <p:cNvPr id="36" name="テキスト ボックス 39">
            <a:extLst>
              <a:ext uri="{FF2B5EF4-FFF2-40B4-BE49-F238E27FC236}">
                <a16:creationId xmlns:a16="http://schemas.microsoft.com/office/drawing/2014/main" id="{956AED06-1FDF-EE77-7347-69A91F197BF5}"/>
              </a:ext>
            </a:extLst>
          </p:cNvPr>
          <p:cNvSpPr txBox="1"/>
          <p:nvPr/>
        </p:nvSpPr>
        <p:spPr>
          <a:xfrm>
            <a:off x="6204634" y="3961980"/>
            <a:ext cx="2077947" cy="170496"/>
          </a:xfrm>
          <a:prstGeom prst="rect">
            <a:avLst/>
          </a:prstGeom>
          <a:noFill/>
        </p:spPr>
        <p:txBody>
          <a:bodyPr wrap="square" tIns="0" bIns="0" rtlCol="0">
            <a:spAutoFit/>
          </a:bodyPr>
          <a:lstStyle/>
          <a:p>
            <a:pPr algn="ctr" defTabSz="844083">
              <a:defRPr/>
            </a:pPr>
            <a:r>
              <a:rPr lang="ja-JP" altLang="en-US" sz="1108" b="1">
                <a:solidFill>
                  <a:prstClr val="black"/>
                </a:solidFill>
                <a:latin typeface="Meiryo UI"/>
                <a:ea typeface="Meiryo UI"/>
              </a:rPr>
              <a:t>↓　</a:t>
            </a:r>
            <a:r>
              <a:rPr lang="ja-JP" altLang="en-US" sz="1108">
                <a:solidFill>
                  <a:prstClr val="black"/>
                </a:solidFill>
                <a:latin typeface="Meiryo UI"/>
                <a:ea typeface="Meiryo UI"/>
              </a:rPr>
              <a:t>さらに</a:t>
            </a:r>
            <a:r>
              <a:rPr lang="ja-JP" altLang="en-US" sz="1108" b="1" u="sng">
                <a:solidFill>
                  <a:prstClr val="black"/>
                </a:solidFill>
                <a:latin typeface="Meiryo UI"/>
                <a:ea typeface="Meiryo UI"/>
              </a:rPr>
              <a:t>対象地域を狭める</a:t>
            </a:r>
            <a:endParaRPr lang="ja-JP" altLang="en-US" sz="1108" b="1">
              <a:solidFill>
                <a:prstClr val="black"/>
              </a:solidFill>
              <a:latin typeface="Meiryo UI"/>
              <a:ea typeface="Meiryo UI"/>
            </a:endParaRPr>
          </a:p>
        </p:txBody>
      </p:sp>
      <p:sp>
        <p:nvSpPr>
          <p:cNvPr id="37" name="テキスト ボックス 53">
            <a:extLst>
              <a:ext uri="{FF2B5EF4-FFF2-40B4-BE49-F238E27FC236}">
                <a16:creationId xmlns:a16="http://schemas.microsoft.com/office/drawing/2014/main" id="{9CBA3ECC-CF5C-937A-1859-04C517B295A2}"/>
              </a:ext>
            </a:extLst>
          </p:cNvPr>
          <p:cNvSpPr txBox="1"/>
          <p:nvPr/>
        </p:nvSpPr>
        <p:spPr>
          <a:xfrm>
            <a:off x="3496849" y="2875643"/>
            <a:ext cx="1237075" cy="341006"/>
          </a:xfrm>
          <a:prstGeom prst="rect">
            <a:avLst/>
          </a:prstGeom>
          <a:solidFill>
            <a:srgbClr val="F79646"/>
          </a:solidFill>
          <a:ln w="38100" cap="flat" cmpd="sng" algn="ctr">
            <a:solidFill>
              <a:srgbClr val="F79646">
                <a:lumMod val="75000"/>
              </a:srgbClr>
            </a:solidFill>
            <a:prstDash val="solid"/>
          </a:ln>
          <a:effectLst/>
        </p:spPr>
        <p:txBody>
          <a:bodyPr wrap="square" lIns="84406" tIns="42203" rIns="84406" bIns="42203" rtlCol="0" anchor="t">
            <a:spAutoFit/>
          </a:bodyPr>
          <a:lstStyle/>
          <a:p>
            <a:pPr algn="ctr" defTabSz="844083" fontAlgn="auto">
              <a:spcBef>
                <a:spcPts val="0"/>
              </a:spcBef>
              <a:spcAft>
                <a:spcPts val="0"/>
              </a:spcAft>
              <a:defRPr/>
            </a:pPr>
            <a:r>
              <a:rPr lang="ja-JP" altLang="en-US" sz="1662" b="1" kern="0" dirty="0">
                <a:solidFill>
                  <a:prstClr val="white"/>
                </a:solidFill>
                <a:latin typeface="Meiryo UI" panose="020B0604030504040204" pitchFamily="50" charset="-128"/>
                <a:ea typeface="Meiryo UI" panose="020B0604030504040204" pitchFamily="50" charset="-128"/>
              </a:rPr>
              <a:t>直前予測</a:t>
            </a:r>
            <a:endParaRPr lang="ja-JP" altLang="en-US" sz="1662" kern="0" dirty="0">
              <a:solidFill>
                <a:prstClr val="black"/>
              </a:solidFill>
              <a:latin typeface="Meiryo UI"/>
              <a:ea typeface="Meiryo UI"/>
            </a:endParaRPr>
          </a:p>
        </p:txBody>
      </p:sp>
    </p:spTree>
    <p:extLst>
      <p:ext uri="{BB962C8B-B14F-4D97-AF65-F5344CB8AC3E}">
        <p14:creationId xmlns:p14="http://schemas.microsoft.com/office/powerpoint/2010/main" val="2215836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8747F95B-16BE-940B-6E9F-D2B1B1330E79}"/>
              </a:ext>
            </a:extLst>
          </p:cNvPr>
          <p:cNvSpPr>
            <a:spLocks noGrp="1"/>
          </p:cNvSpPr>
          <p:nvPr>
            <p:ph type="title"/>
          </p:nvPr>
        </p:nvSpPr>
        <p:spPr/>
        <p:txBody>
          <a:bodyPr/>
          <a:lstStyle/>
          <a:p>
            <a:r>
              <a:rPr lang="ja-JP" altLang="en-US"/>
              <a:t>線状降水帯に関する情報の位置付け</a:t>
            </a:r>
          </a:p>
        </p:txBody>
      </p:sp>
      <p:sp>
        <p:nvSpPr>
          <p:cNvPr id="4" name="下矢印 4">
            <a:extLst>
              <a:ext uri="{FF2B5EF4-FFF2-40B4-BE49-F238E27FC236}">
                <a16:creationId xmlns:a16="http://schemas.microsoft.com/office/drawing/2014/main" id="{098A169C-CE3C-2CCF-7D51-E02C989BE2A0}"/>
              </a:ext>
            </a:extLst>
          </p:cNvPr>
          <p:cNvSpPr/>
          <p:nvPr/>
        </p:nvSpPr>
        <p:spPr>
          <a:xfrm>
            <a:off x="992393" y="844830"/>
            <a:ext cx="834887" cy="4790661"/>
          </a:xfrm>
          <a:prstGeom prst="downArrow">
            <a:avLst/>
          </a:prstGeom>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a:ea typeface="Meiryo UI"/>
              <a:cs typeface="+mn-cs"/>
            </a:endParaRPr>
          </a:p>
        </p:txBody>
      </p:sp>
      <p:sp>
        <p:nvSpPr>
          <p:cNvPr id="5" name="下矢印 5">
            <a:extLst>
              <a:ext uri="{FF2B5EF4-FFF2-40B4-BE49-F238E27FC236}">
                <a16:creationId xmlns:a16="http://schemas.microsoft.com/office/drawing/2014/main" id="{FF1FECB4-088A-E8DA-8768-72740C73ABA3}"/>
              </a:ext>
            </a:extLst>
          </p:cNvPr>
          <p:cNvSpPr/>
          <p:nvPr/>
        </p:nvSpPr>
        <p:spPr>
          <a:xfrm>
            <a:off x="1194309" y="972162"/>
            <a:ext cx="1410080" cy="5796385"/>
          </a:xfrm>
          <a:prstGeom prst="downArrow">
            <a:avLst>
              <a:gd name="adj1" fmla="val 75000"/>
              <a:gd name="adj2" fmla="val 50000"/>
            </a:avLst>
          </a:prstGeom>
          <a:gradFill>
            <a:gsLst>
              <a:gs pos="88000">
                <a:srgbClr val="DB7D7E"/>
              </a:gs>
              <a:gs pos="0">
                <a:srgbClr val="4F81BD">
                  <a:lumMod val="5000"/>
                  <a:lumOff val="95000"/>
                </a:srgbClr>
              </a:gs>
              <a:gs pos="0">
                <a:srgbClr val="1F497D">
                  <a:lumMod val="20000"/>
                  <a:lumOff val="80000"/>
                  <a:alpha val="50000"/>
                </a:srgbClr>
              </a:gs>
              <a:gs pos="100000">
                <a:srgbClr val="C00000">
                  <a:alpha val="30000"/>
                </a:srgbClr>
              </a:gs>
            </a:gsLst>
            <a:lin ang="5400000" scaled="1"/>
          </a:grad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a:ea typeface="Meiryo UI"/>
              <a:cs typeface="+mn-cs"/>
            </a:endParaRPr>
          </a:p>
        </p:txBody>
      </p:sp>
      <p:sp>
        <p:nvSpPr>
          <p:cNvPr id="6" name="テキスト ボックス 5">
            <a:extLst>
              <a:ext uri="{FF2B5EF4-FFF2-40B4-BE49-F238E27FC236}">
                <a16:creationId xmlns:a16="http://schemas.microsoft.com/office/drawing/2014/main" id="{7773EB65-65D6-8530-4171-4BF1A52BFC77}"/>
              </a:ext>
            </a:extLst>
          </p:cNvPr>
          <p:cNvSpPr txBox="1"/>
          <p:nvPr/>
        </p:nvSpPr>
        <p:spPr>
          <a:xfrm>
            <a:off x="1526293" y="5147514"/>
            <a:ext cx="782147" cy="523220"/>
          </a:xfrm>
          <a:prstGeom prst="rect">
            <a:avLst/>
          </a:prstGeom>
          <a:noFill/>
          <a:ln w="19050">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a:ln>
                  <a:noFill/>
                </a:ln>
                <a:solidFill>
                  <a:prstClr val="black"/>
                </a:solidFill>
                <a:effectLst/>
                <a:uLnTx/>
                <a:uFillTx/>
                <a:latin typeface="Meiryo UI"/>
                <a:ea typeface="Meiryo UI"/>
                <a:cs typeface="+mn-cs"/>
              </a:rPr>
              <a:t>30</a:t>
            </a:r>
            <a:r>
              <a:rPr kumimoji="0" lang="ja-JP" altLang="en-US" sz="1400" b="0" i="0" u="none" strike="noStrike" kern="0" cap="none" spc="0" normalizeH="0" baseline="0" noProof="0">
                <a:ln>
                  <a:noFill/>
                </a:ln>
                <a:solidFill>
                  <a:prstClr val="black"/>
                </a:solidFill>
                <a:effectLst/>
                <a:uLnTx/>
                <a:uFillTx/>
                <a:latin typeface="Meiryo UI"/>
                <a:ea typeface="Meiryo UI"/>
                <a:cs typeface="+mn-cs"/>
              </a:rPr>
              <a:t>分前</a:t>
            </a:r>
            <a:endParaRPr kumimoji="0" lang="en-US" altLang="ja-JP" sz="1400" b="0" i="0" u="none" strike="noStrike" kern="0" cap="none" spc="0" normalizeH="0" baseline="0" noProof="0">
              <a:ln>
                <a:noFill/>
              </a:ln>
              <a:solidFill>
                <a:prstClr val="black"/>
              </a:solidFill>
              <a:effectLst/>
              <a:uLnTx/>
              <a:uFillTx/>
              <a:latin typeface="Meiryo UI"/>
              <a:ea typeface="Meiryo UI"/>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a:ea typeface="Meiryo UI"/>
                <a:cs typeface="+mn-cs"/>
              </a:rPr>
              <a:t>～現在</a:t>
            </a:r>
          </a:p>
        </p:txBody>
      </p:sp>
      <p:sp>
        <p:nvSpPr>
          <p:cNvPr id="7" name="テキスト ボックス 6">
            <a:extLst>
              <a:ext uri="{FF2B5EF4-FFF2-40B4-BE49-F238E27FC236}">
                <a16:creationId xmlns:a16="http://schemas.microsoft.com/office/drawing/2014/main" id="{051AE668-9962-62EE-9717-C0BAF4DB8A81}"/>
              </a:ext>
            </a:extLst>
          </p:cNvPr>
          <p:cNvSpPr txBox="1"/>
          <p:nvPr/>
        </p:nvSpPr>
        <p:spPr>
          <a:xfrm>
            <a:off x="1370186" y="3394137"/>
            <a:ext cx="1111941" cy="307777"/>
          </a:xfrm>
          <a:prstGeom prst="rect">
            <a:avLst/>
          </a:prstGeom>
          <a:noFill/>
          <a:ln w="19050">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a:ea typeface="Meiryo UI"/>
                <a:cs typeface="+mn-cs"/>
              </a:rPr>
              <a:t>～３時間前</a:t>
            </a:r>
          </a:p>
        </p:txBody>
      </p:sp>
      <p:sp>
        <p:nvSpPr>
          <p:cNvPr id="8" name="テキスト ボックス 7">
            <a:extLst>
              <a:ext uri="{FF2B5EF4-FFF2-40B4-BE49-F238E27FC236}">
                <a16:creationId xmlns:a16="http://schemas.microsoft.com/office/drawing/2014/main" id="{937C3EA9-2873-A920-C93C-908515541259}"/>
              </a:ext>
            </a:extLst>
          </p:cNvPr>
          <p:cNvSpPr txBox="1"/>
          <p:nvPr/>
        </p:nvSpPr>
        <p:spPr>
          <a:xfrm>
            <a:off x="1271929" y="1152784"/>
            <a:ext cx="1252611" cy="307777"/>
          </a:xfrm>
          <a:prstGeom prst="rect">
            <a:avLst/>
          </a:prstGeom>
          <a:noFill/>
          <a:ln w="19050">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a:ea typeface="Meiryo UI"/>
                <a:cs typeface="+mn-cs"/>
              </a:rPr>
              <a:t>～半日程度前</a:t>
            </a:r>
          </a:p>
        </p:txBody>
      </p:sp>
      <p:sp>
        <p:nvSpPr>
          <p:cNvPr id="9" name="爆発 1 9">
            <a:extLst>
              <a:ext uri="{FF2B5EF4-FFF2-40B4-BE49-F238E27FC236}">
                <a16:creationId xmlns:a16="http://schemas.microsoft.com/office/drawing/2014/main" id="{C071EFB4-D0FC-D78B-40EC-E61F4184B51F}"/>
              </a:ext>
            </a:extLst>
          </p:cNvPr>
          <p:cNvSpPr/>
          <p:nvPr/>
        </p:nvSpPr>
        <p:spPr>
          <a:xfrm>
            <a:off x="84232" y="5113860"/>
            <a:ext cx="1182756" cy="586409"/>
          </a:xfrm>
          <a:prstGeom prst="irregularSeal1">
            <a:avLst/>
          </a:prstGeom>
          <a:solidFill>
            <a:srgbClr val="F79646">
              <a:lumMod val="40000"/>
              <a:lumOff val="60000"/>
            </a:srgbClr>
          </a:solidFill>
          <a:ln>
            <a:solidFill>
              <a:sysClr val="window" lastClr="FFFFFF">
                <a:lumMod val="75000"/>
              </a:sysClr>
            </a:solid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a:ea typeface="Meiryo UI"/>
              <a:cs typeface="+mn-cs"/>
            </a:endParaRPr>
          </a:p>
        </p:txBody>
      </p:sp>
      <p:sp>
        <p:nvSpPr>
          <p:cNvPr id="10" name="テキスト ボックス 9">
            <a:extLst>
              <a:ext uri="{FF2B5EF4-FFF2-40B4-BE49-F238E27FC236}">
                <a16:creationId xmlns:a16="http://schemas.microsoft.com/office/drawing/2014/main" id="{7575966D-FA0D-9982-ABC7-5C7C7C6BBCB6}"/>
              </a:ext>
            </a:extLst>
          </p:cNvPr>
          <p:cNvSpPr txBox="1"/>
          <p:nvPr/>
        </p:nvSpPr>
        <p:spPr>
          <a:xfrm>
            <a:off x="49739" y="5195293"/>
            <a:ext cx="1251742" cy="461665"/>
          </a:xfrm>
          <a:prstGeom prst="rect">
            <a:avLst/>
          </a:prstGeom>
          <a:noFill/>
          <a:ln w="19050">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prstClr val="black"/>
                </a:solidFill>
                <a:effectLst/>
                <a:uLnTx/>
                <a:uFillTx/>
                <a:latin typeface="Meiryo UI"/>
                <a:ea typeface="Meiryo UI"/>
                <a:cs typeface="+mn-cs"/>
              </a:rPr>
              <a:t>線状降水帯</a:t>
            </a:r>
            <a:endParaRPr kumimoji="0" lang="en-US" altLang="ja-JP" sz="1200" b="1" i="0" u="none" strike="noStrike" kern="0" cap="none" spc="0" normalizeH="0" baseline="0" noProof="0">
              <a:ln>
                <a:noFill/>
              </a:ln>
              <a:solidFill>
                <a:prstClr val="black"/>
              </a:solidFill>
              <a:effectLst/>
              <a:uLnTx/>
              <a:uFillTx/>
              <a:latin typeface="Meiryo UI"/>
              <a:ea typeface="Meiryo UI"/>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prstClr val="black"/>
                </a:solidFill>
                <a:effectLst/>
                <a:uLnTx/>
                <a:uFillTx/>
                <a:latin typeface="Meiryo UI"/>
                <a:ea typeface="Meiryo UI"/>
                <a:cs typeface="+mn-cs"/>
              </a:rPr>
              <a:t>発生</a:t>
            </a:r>
          </a:p>
        </p:txBody>
      </p:sp>
      <p:sp>
        <p:nvSpPr>
          <p:cNvPr id="11" name="テキスト ボックス 10">
            <a:extLst>
              <a:ext uri="{FF2B5EF4-FFF2-40B4-BE49-F238E27FC236}">
                <a16:creationId xmlns:a16="http://schemas.microsoft.com/office/drawing/2014/main" id="{987A6BF1-2615-1B1D-5434-632371085A7C}"/>
              </a:ext>
            </a:extLst>
          </p:cNvPr>
          <p:cNvSpPr txBox="1"/>
          <p:nvPr/>
        </p:nvSpPr>
        <p:spPr>
          <a:xfrm>
            <a:off x="18331" y="3353636"/>
            <a:ext cx="1340865" cy="461665"/>
          </a:xfrm>
          <a:prstGeom prst="rect">
            <a:avLst/>
          </a:prstGeom>
          <a:noFill/>
          <a:ln w="19050">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a:ea typeface="Meiryo UI"/>
                <a:cs typeface="+mn-cs"/>
              </a:rPr>
              <a:t>線状降水帯発生の可能性</a:t>
            </a:r>
            <a:r>
              <a:rPr kumimoji="0" lang="ja-JP" altLang="en-US" sz="1200" b="0" i="0" u="sng" strike="noStrike" kern="0" cap="none" spc="0" normalizeH="0" baseline="0" noProof="0">
                <a:ln>
                  <a:noFill/>
                </a:ln>
                <a:solidFill>
                  <a:prstClr val="black"/>
                </a:solidFill>
                <a:effectLst/>
                <a:uLnTx/>
                <a:uFillTx/>
                <a:latin typeface="Meiryo UI"/>
                <a:ea typeface="Meiryo UI"/>
                <a:cs typeface="+mn-cs"/>
              </a:rPr>
              <a:t>高まる</a:t>
            </a:r>
          </a:p>
        </p:txBody>
      </p:sp>
      <p:sp>
        <p:nvSpPr>
          <p:cNvPr id="12" name="テキスト ボックス 11">
            <a:extLst>
              <a:ext uri="{FF2B5EF4-FFF2-40B4-BE49-F238E27FC236}">
                <a16:creationId xmlns:a16="http://schemas.microsoft.com/office/drawing/2014/main" id="{7CC3EA76-82C2-1844-2B28-99ED0B7E4401}"/>
              </a:ext>
            </a:extLst>
          </p:cNvPr>
          <p:cNvSpPr txBox="1"/>
          <p:nvPr/>
        </p:nvSpPr>
        <p:spPr>
          <a:xfrm>
            <a:off x="8419" y="1152784"/>
            <a:ext cx="1340865" cy="461665"/>
          </a:xfrm>
          <a:prstGeom prst="rect">
            <a:avLst/>
          </a:prstGeom>
          <a:noFill/>
          <a:ln w="19050">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a:ea typeface="Meiryo UI"/>
                <a:cs typeface="+mn-cs"/>
              </a:rPr>
              <a:t>線状降水帯発生の可能性あり</a:t>
            </a:r>
          </a:p>
        </p:txBody>
      </p:sp>
      <p:sp>
        <p:nvSpPr>
          <p:cNvPr id="13" name="テキスト ボックス 12">
            <a:extLst>
              <a:ext uri="{FF2B5EF4-FFF2-40B4-BE49-F238E27FC236}">
                <a16:creationId xmlns:a16="http://schemas.microsoft.com/office/drawing/2014/main" id="{F6EFD022-D2BA-8EE7-4F29-1ABD9A8B86C0}"/>
              </a:ext>
            </a:extLst>
          </p:cNvPr>
          <p:cNvSpPr txBox="1"/>
          <p:nvPr/>
        </p:nvSpPr>
        <p:spPr>
          <a:xfrm>
            <a:off x="3146939" y="687512"/>
            <a:ext cx="2343068" cy="338554"/>
          </a:xfrm>
          <a:prstGeom prst="rect">
            <a:avLst/>
          </a:prstGeom>
          <a:solidFill>
            <a:sysClr val="window" lastClr="FFFFFF"/>
          </a:solidFill>
          <a:ln w="19050">
            <a:solidFill>
              <a:sysClr val="windowText" lastClr="000000"/>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a:ln>
                  <a:noFill/>
                </a:ln>
                <a:solidFill>
                  <a:prstClr val="black"/>
                </a:solidFill>
                <a:effectLst/>
                <a:uLnTx/>
                <a:uFillTx/>
                <a:latin typeface="Meiryo UI"/>
                <a:ea typeface="Meiryo UI"/>
                <a:cs typeface="+mn-cs"/>
              </a:rPr>
              <a:t>線状降水帯に関する情報</a:t>
            </a:r>
          </a:p>
        </p:txBody>
      </p:sp>
      <p:sp>
        <p:nvSpPr>
          <p:cNvPr id="14" name="テキスト ボックス 13">
            <a:extLst>
              <a:ext uri="{FF2B5EF4-FFF2-40B4-BE49-F238E27FC236}">
                <a16:creationId xmlns:a16="http://schemas.microsoft.com/office/drawing/2014/main" id="{D86F1D95-2024-21AA-9793-DE48E2366572}"/>
              </a:ext>
            </a:extLst>
          </p:cNvPr>
          <p:cNvSpPr txBox="1"/>
          <p:nvPr/>
        </p:nvSpPr>
        <p:spPr>
          <a:xfrm>
            <a:off x="6831666" y="687512"/>
            <a:ext cx="2073991" cy="338554"/>
          </a:xfrm>
          <a:prstGeom prst="rect">
            <a:avLst/>
          </a:prstGeom>
          <a:solidFill>
            <a:sysClr val="window" lastClr="FFFFFF"/>
          </a:solidFill>
          <a:ln w="19050">
            <a:solidFill>
              <a:sysClr val="windowText" lastClr="000000"/>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a:ln>
                  <a:noFill/>
                </a:ln>
                <a:solidFill>
                  <a:prstClr val="black"/>
                </a:solidFill>
                <a:effectLst/>
                <a:uLnTx/>
                <a:uFillTx/>
                <a:latin typeface="Meiryo UI"/>
                <a:ea typeface="Meiryo UI"/>
                <a:cs typeface="+mn-cs"/>
              </a:rPr>
              <a:t>住民に求められる行動</a:t>
            </a:r>
          </a:p>
        </p:txBody>
      </p:sp>
      <p:sp>
        <p:nvSpPr>
          <p:cNvPr id="15" name="テキスト ボックス 14">
            <a:extLst>
              <a:ext uri="{FF2B5EF4-FFF2-40B4-BE49-F238E27FC236}">
                <a16:creationId xmlns:a16="http://schemas.microsoft.com/office/drawing/2014/main" id="{235ECC72-3C25-4B11-573C-BA3E17446A07}"/>
              </a:ext>
            </a:extLst>
          </p:cNvPr>
          <p:cNvSpPr txBox="1"/>
          <p:nvPr/>
        </p:nvSpPr>
        <p:spPr>
          <a:xfrm>
            <a:off x="2644447" y="1141885"/>
            <a:ext cx="3662086" cy="707886"/>
          </a:xfrm>
          <a:prstGeom prst="rect">
            <a:avLst/>
          </a:prstGeom>
          <a:solidFill>
            <a:sysClr val="window" lastClr="FFFFFF"/>
          </a:solidFill>
          <a:ln w="19050">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1" i="0" u="sng" strike="noStrike" kern="0" cap="none" spc="0" normalizeH="0" baseline="0" noProof="0">
                <a:ln>
                  <a:noFill/>
                </a:ln>
                <a:solidFill>
                  <a:prstClr val="black"/>
                </a:solidFill>
                <a:effectLst/>
                <a:uLnTx/>
                <a:uFillTx/>
                <a:latin typeface="Meiryo UI"/>
                <a:ea typeface="Meiryo UI"/>
                <a:cs typeface="+mn-cs"/>
              </a:rPr>
              <a:t>気象解説情報</a:t>
            </a:r>
            <a:r>
              <a:rPr kumimoji="0" lang="en-US" altLang="ja-JP" sz="1600" b="1" i="0" u="sng" strike="noStrike" kern="0" cap="none" spc="0" normalizeH="0" baseline="0" noProof="0">
                <a:ln>
                  <a:noFill/>
                </a:ln>
                <a:solidFill>
                  <a:prstClr val="black"/>
                </a:solidFill>
                <a:effectLst/>
                <a:uLnTx/>
                <a:uFillTx/>
                <a:latin typeface="Meiryo UI"/>
                <a:ea typeface="Meiryo UI"/>
                <a:cs typeface="+mn-cs"/>
              </a:rPr>
              <a:t>(</a:t>
            </a:r>
            <a:r>
              <a:rPr kumimoji="0" lang="ja-JP" altLang="en-US" sz="1600" b="1" i="0" u="sng" strike="noStrike" kern="0" cap="none" spc="0" normalizeH="0" baseline="0" noProof="0">
                <a:ln>
                  <a:noFill/>
                </a:ln>
                <a:solidFill>
                  <a:prstClr val="black"/>
                </a:solidFill>
                <a:effectLst/>
                <a:uLnTx/>
                <a:uFillTx/>
                <a:latin typeface="Meiryo UI"/>
                <a:ea typeface="Meiryo UI"/>
                <a:cs typeface="+mn-cs"/>
              </a:rPr>
              <a:t>線状降水帯</a:t>
            </a:r>
            <a:r>
              <a:rPr kumimoji="0" lang="ja-JP" altLang="en-US" sz="1600" b="1" i="0" u="sng" strike="noStrike" kern="0" cap="none" spc="0" normalizeH="0" baseline="0" noProof="0">
                <a:ln>
                  <a:noFill/>
                </a:ln>
                <a:solidFill>
                  <a:srgbClr val="FF2800"/>
                </a:solidFill>
                <a:effectLst/>
                <a:uLnTx/>
                <a:uFillTx/>
                <a:latin typeface="Meiryo UI"/>
                <a:ea typeface="Meiryo UI"/>
                <a:cs typeface="+mn-cs"/>
              </a:rPr>
              <a:t>半日前予測</a:t>
            </a:r>
            <a:r>
              <a:rPr kumimoji="0" lang="en-US" altLang="ja-JP" sz="1600" b="1" i="0" u="sng" strike="noStrike" kern="0" cap="none" spc="0" normalizeH="0" baseline="0" noProof="0">
                <a:ln>
                  <a:noFill/>
                </a:ln>
                <a:solidFill>
                  <a:prstClr val="black"/>
                </a:solidFill>
                <a:effectLst/>
                <a:uLnTx/>
                <a:uFillTx/>
                <a:latin typeface="Meiryo UI"/>
                <a:ea typeface="Meiryo UI"/>
                <a:cs typeface="+mn-cs"/>
              </a:rPr>
              <a:t>)</a:t>
            </a:r>
          </a:p>
          <a:p>
            <a:pPr marL="536575" marR="0" lvl="0" indent="-536575"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a:ea typeface="Meiryo UI"/>
                <a:cs typeface="+mn-cs"/>
              </a:rPr>
              <a:t>　内容：線状降水帯による大雨の半日程度前からの</a:t>
            </a:r>
            <a:br>
              <a:rPr kumimoji="0" lang="en-US" altLang="ja-JP" sz="1200" b="0" i="0" u="none" strike="noStrike" kern="0" cap="none" spc="0" normalizeH="0" baseline="0" noProof="0">
                <a:ln>
                  <a:noFill/>
                </a:ln>
                <a:solidFill>
                  <a:prstClr val="black"/>
                </a:solidFill>
                <a:effectLst/>
                <a:uLnTx/>
                <a:uFillTx/>
                <a:latin typeface="Meiryo UI"/>
                <a:ea typeface="Meiryo UI"/>
                <a:cs typeface="+mn-cs"/>
              </a:rPr>
            </a:br>
            <a:r>
              <a:rPr kumimoji="0" lang="ja-JP" altLang="en-US" sz="1200" b="0" i="0" u="none" strike="noStrike" kern="0" cap="none" spc="0" normalizeH="0" baseline="0" noProof="0">
                <a:ln>
                  <a:noFill/>
                </a:ln>
                <a:solidFill>
                  <a:prstClr val="black"/>
                </a:solidFill>
                <a:effectLst/>
                <a:uLnTx/>
                <a:uFillTx/>
                <a:latin typeface="Meiryo UI"/>
                <a:ea typeface="Meiryo UI"/>
                <a:cs typeface="+mn-cs"/>
              </a:rPr>
              <a:t>呼びかけ</a:t>
            </a:r>
          </a:p>
        </p:txBody>
      </p:sp>
      <p:sp>
        <p:nvSpPr>
          <p:cNvPr id="16" name="テキスト ボックス 15">
            <a:extLst>
              <a:ext uri="{FF2B5EF4-FFF2-40B4-BE49-F238E27FC236}">
                <a16:creationId xmlns:a16="http://schemas.microsoft.com/office/drawing/2014/main" id="{C47A51CD-3C40-9C59-1C8E-2550B914B4F0}"/>
              </a:ext>
            </a:extLst>
          </p:cNvPr>
          <p:cNvSpPr txBox="1"/>
          <p:nvPr/>
        </p:nvSpPr>
        <p:spPr>
          <a:xfrm>
            <a:off x="2620850" y="3424850"/>
            <a:ext cx="3742243" cy="707886"/>
          </a:xfrm>
          <a:prstGeom prst="rect">
            <a:avLst/>
          </a:prstGeom>
          <a:solidFill>
            <a:sysClr val="window" lastClr="FFFFFF"/>
          </a:solidFill>
          <a:ln w="19050">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1" i="0" u="sng" strike="noStrike" kern="0" cap="none" spc="0" normalizeH="0" baseline="0" noProof="0">
                <a:ln>
                  <a:noFill/>
                </a:ln>
                <a:solidFill>
                  <a:prstClr val="black"/>
                </a:solidFill>
                <a:effectLst/>
                <a:uLnTx/>
                <a:uFillTx/>
                <a:latin typeface="Meiryo UI"/>
                <a:ea typeface="Meiryo UI"/>
                <a:cs typeface="+mn-cs"/>
              </a:rPr>
              <a:t>気象防災速報（線状降水帯</a:t>
            </a:r>
            <a:r>
              <a:rPr kumimoji="0" lang="ja-JP" altLang="en-US" sz="1600" b="1" i="0" u="sng" strike="noStrike" kern="0" cap="none" spc="0" normalizeH="0" baseline="0" noProof="0">
                <a:ln>
                  <a:noFill/>
                </a:ln>
                <a:solidFill>
                  <a:srgbClr val="FF2800"/>
                </a:solidFill>
                <a:effectLst/>
                <a:uLnTx/>
                <a:uFillTx/>
                <a:latin typeface="Meiryo UI"/>
                <a:ea typeface="Meiryo UI"/>
                <a:cs typeface="+mn-cs"/>
              </a:rPr>
              <a:t>直前予測</a:t>
            </a:r>
            <a:r>
              <a:rPr kumimoji="0" lang="ja-JP" altLang="en-US" sz="1600" b="1" i="0" u="sng" strike="noStrike" kern="0" cap="none" spc="0" normalizeH="0" baseline="0" noProof="0">
                <a:ln>
                  <a:noFill/>
                </a:ln>
                <a:solidFill>
                  <a:prstClr val="black"/>
                </a:solidFill>
                <a:effectLst/>
                <a:uLnTx/>
                <a:uFillTx/>
                <a:latin typeface="Meiryo UI"/>
                <a:ea typeface="Meiryo UI"/>
                <a:cs typeface="+mn-cs"/>
              </a:rPr>
              <a:t>）</a:t>
            </a:r>
            <a:endParaRPr kumimoji="0" lang="en-US" altLang="ja-JP" sz="1600" b="1" i="0" u="sng" strike="noStrike" kern="0" cap="none" spc="0" normalizeH="0" baseline="0" noProof="0">
              <a:ln>
                <a:noFill/>
              </a:ln>
              <a:solidFill>
                <a:prstClr val="black"/>
              </a:solidFill>
              <a:effectLst/>
              <a:uLnTx/>
              <a:uFillTx/>
              <a:latin typeface="Meiryo UI"/>
              <a:ea typeface="Meiryo UI"/>
              <a:cs typeface="+mn-cs"/>
            </a:endParaRPr>
          </a:p>
          <a:p>
            <a:pPr marL="536575" marR="0" lvl="0" indent="-536575"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a:ea typeface="Meiryo UI"/>
                <a:cs typeface="+mn-cs"/>
              </a:rPr>
              <a:t>　内容：線状降水帯による大雨発生の確度が高まったことをお知らせ</a:t>
            </a:r>
          </a:p>
        </p:txBody>
      </p:sp>
      <p:sp>
        <p:nvSpPr>
          <p:cNvPr id="17" name="テキスト ボックス 16">
            <a:extLst>
              <a:ext uri="{FF2B5EF4-FFF2-40B4-BE49-F238E27FC236}">
                <a16:creationId xmlns:a16="http://schemas.microsoft.com/office/drawing/2014/main" id="{1D258B5F-903B-9DB0-F3E7-DFADDD5469AF}"/>
              </a:ext>
            </a:extLst>
          </p:cNvPr>
          <p:cNvSpPr txBox="1"/>
          <p:nvPr/>
        </p:nvSpPr>
        <p:spPr>
          <a:xfrm>
            <a:off x="2623844" y="5004562"/>
            <a:ext cx="3249457" cy="523220"/>
          </a:xfrm>
          <a:prstGeom prst="rect">
            <a:avLst/>
          </a:prstGeom>
          <a:solidFill>
            <a:sysClr val="window" lastClr="FFFFFF"/>
          </a:solidFill>
          <a:ln w="19050">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1" i="0" u="sng" strike="noStrike" kern="0" cap="none" spc="0" normalizeH="0" baseline="0" noProof="0">
                <a:ln>
                  <a:noFill/>
                </a:ln>
                <a:solidFill>
                  <a:prstClr val="black"/>
                </a:solidFill>
                <a:effectLst/>
                <a:uLnTx/>
                <a:uFillTx/>
                <a:latin typeface="Meiryo UI"/>
                <a:ea typeface="Meiryo UI"/>
                <a:cs typeface="+mn-cs"/>
              </a:rPr>
              <a:t>気象防災速報（線状降水帯</a:t>
            </a:r>
            <a:r>
              <a:rPr kumimoji="0" lang="ja-JP" altLang="en-US" sz="1600" b="1" i="0" u="sng" strike="noStrike" kern="0" cap="none" spc="0" normalizeH="0" baseline="0" noProof="0">
                <a:ln>
                  <a:noFill/>
                </a:ln>
                <a:solidFill>
                  <a:srgbClr val="FF2800"/>
                </a:solidFill>
                <a:effectLst/>
                <a:uLnTx/>
                <a:uFillTx/>
                <a:latin typeface="Meiryo UI"/>
                <a:ea typeface="Meiryo UI"/>
                <a:cs typeface="+mn-cs"/>
              </a:rPr>
              <a:t>発生</a:t>
            </a:r>
            <a:r>
              <a:rPr kumimoji="0" lang="ja-JP" altLang="en-US" sz="1600" b="1" i="0" u="sng" strike="noStrike" kern="0" cap="none" spc="0" normalizeH="0" baseline="0" noProof="0">
                <a:ln>
                  <a:noFill/>
                </a:ln>
                <a:solidFill>
                  <a:prstClr val="black"/>
                </a:solidFill>
                <a:effectLst/>
                <a:uLnTx/>
                <a:uFillTx/>
                <a:latin typeface="Meiryo UI"/>
                <a:ea typeface="Meiryo UI"/>
                <a:cs typeface="+mn-cs"/>
              </a:rPr>
              <a:t>）</a:t>
            </a:r>
            <a:endParaRPr kumimoji="0" lang="en-US" altLang="ja-JP" sz="1600" b="1" i="0" u="sng" strike="noStrike" kern="0" cap="none" spc="0" normalizeH="0" baseline="0" noProof="0">
              <a:ln>
                <a:noFill/>
              </a:ln>
              <a:solidFill>
                <a:prstClr val="black"/>
              </a:solidFill>
              <a:effectLst/>
              <a:uLnTx/>
              <a:uFillTx/>
              <a:latin typeface="Meiryo UI"/>
              <a:ea typeface="Meiryo UI"/>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a:ea typeface="Meiryo UI"/>
                <a:cs typeface="+mn-cs"/>
              </a:rPr>
              <a:t>　内容：線状降水帯の発生をお知らせ</a:t>
            </a:r>
          </a:p>
        </p:txBody>
      </p:sp>
      <p:sp>
        <p:nvSpPr>
          <p:cNvPr id="18" name="正方形/長方形 17">
            <a:extLst>
              <a:ext uri="{FF2B5EF4-FFF2-40B4-BE49-F238E27FC236}">
                <a16:creationId xmlns:a16="http://schemas.microsoft.com/office/drawing/2014/main" id="{894D00F5-55D7-0A7B-900F-85ECCD4EE9F1}"/>
              </a:ext>
            </a:extLst>
          </p:cNvPr>
          <p:cNvSpPr/>
          <p:nvPr/>
        </p:nvSpPr>
        <p:spPr>
          <a:xfrm>
            <a:off x="6678679" y="1239196"/>
            <a:ext cx="2327402" cy="830997"/>
          </a:xfrm>
          <a:prstGeom prst="rect">
            <a:avLst/>
          </a:prstGeom>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a:ln>
                  <a:noFill/>
                </a:ln>
                <a:solidFill>
                  <a:prstClr val="black"/>
                </a:solidFill>
                <a:effectLst/>
                <a:uLnTx/>
                <a:uFillTx/>
                <a:latin typeface="Meiryo UI"/>
                <a:ea typeface="Meiryo UI"/>
                <a:cs typeface="+mn-cs"/>
              </a:rPr>
              <a:t>大雨に対する心構えを</a:t>
            </a:r>
            <a:endParaRPr kumimoji="0" lang="en-US" altLang="ja-JP" sz="1600" b="0" i="0" u="none" strike="noStrike" kern="0" cap="none" spc="0" normalizeH="0" baseline="0" noProof="0">
              <a:ln>
                <a:noFill/>
              </a:ln>
              <a:solidFill>
                <a:prstClr val="black"/>
              </a:solidFill>
              <a:effectLst/>
              <a:uLnTx/>
              <a:uFillTx/>
              <a:latin typeface="Meiryo UI"/>
              <a:ea typeface="Meiryo UI"/>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a:ln>
                  <a:noFill/>
                </a:ln>
                <a:solidFill>
                  <a:prstClr val="black"/>
                </a:solidFill>
                <a:effectLst/>
                <a:uLnTx/>
                <a:uFillTx/>
                <a:latin typeface="Meiryo UI"/>
                <a:ea typeface="Meiryo UI"/>
                <a:cs typeface="+mn-cs"/>
              </a:rPr>
              <a:t>一段高め、避難準備等、災害に備える</a:t>
            </a:r>
          </a:p>
        </p:txBody>
      </p:sp>
      <p:sp>
        <p:nvSpPr>
          <p:cNvPr id="19" name="正方形/長方形 18">
            <a:extLst>
              <a:ext uri="{FF2B5EF4-FFF2-40B4-BE49-F238E27FC236}">
                <a16:creationId xmlns:a16="http://schemas.microsoft.com/office/drawing/2014/main" id="{1D2BB186-06DD-1D38-DF34-0C47D9EA8D85}"/>
              </a:ext>
            </a:extLst>
          </p:cNvPr>
          <p:cNvSpPr/>
          <p:nvPr/>
        </p:nvSpPr>
        <p:spPr>
          <a:xfrm>
            <a:off x="6651774" y="3392654"/>
            <a:ext cx="2396976" cy="1200329"/>
          </a:xfrm>
          <a:prstGeom prst="rect">
            <a:avLst/>
          </a:prstGeom>
        </p:spPr>
        <p:txBody>
          <a:bodyPr wrap="square">
            <a:spAutoFit/>
          </a:bodyPr>
          <a:lstStyle/>
          <a:p>
            <a:pPr marL="0" marR="0" lvl="0" indent="0" algn="just" defTabSz="843676" rtl="0" eaLnBrk="1" fontAlgn="auto" latinLnBrk="0" hangingPunct="1">
              <a:lnSpc>
                <a:spcPct val="90000"/>
              </a:lnSpc>
              <a:spcBef>
                <a:spcPts val="0"/>
              </a:spcBef>
              <a:spcAft>
                <a:spcPts val="0"/>
              </a:spcAft>
              <a:buClrTx/>
              <a:buSzTx/>
              <a:buFontTx/>
              <a:buNone/>
              <a:tabLst/>
              <a:defRPr/>
            </a:pPr>
            <a:r>
              <a:rPr kumimoji="0" lang="ja-JP" altLang="en-US" sz="1600" b="0" i="0" u="none" strike="noStrike" kern="0" cap="none" spc="0" normalizeH="0" baseline="0" noProof="0">
                <a:ln>
                  <a:noFill/>
                </a:ln>
                <a:solidFill>
                  <a:prstClr val="black"/>
                </a:solidFill>
                <a:effectLst/>
                <a:uLnTx/>
                <a:uFillTx/>
                <a:latin typeface="Meiryo UI"/>
                <a:ea typeface="Meiryo UI"/>
                <a:cs typeface="+mn-cs"/>
              </a:rPr>
              <a:t>レベル４危険警報が発表されるタイミングと近いことから、周辺状況や自治体の避難情報等もふまえ、避難</a:t>
            </a:r>
            <a:r>
              <a:rPr kumimoji="0" lang="ja-JP" altLang="en-US" sz="1600" kern="0">
                <a:solidFill>
                  <a:prstClr val="black"/>
                </a:solidFill>
                <a:latin typeface="Meiryo UI"/>
                <a:ea typeface="Meiryo UI"/>
              </a:rPr>
              <a:t>など</a:t>
            </a:r>
            <a:r>
              <a:rPr kumimoji="0" lang="ja-JP" altLang="en-US" sz="1600" b="0" i="0" u="none" strike="noStrike" kern="0" cap="none" spc="0" normalizeH="0" baseline="0" noProof="0">
                <a:ln>
                  <a:noFill/>
                </a:ln>
                <a:solidFill>
                  <a:prstClr val="black"/>
                </a:solidFill>
                <a:effectLst/>
                <a:uLnTx/>
                <a:uFillTx/>
                <a:latin typeface="Meiryo UI"/>
                <a:ea typeface="Meiryo UI"/>
                <a:cs typeface="+mn-cs"/>
              </a:rPr>
              <a:t>適切な対応行動をとる</a:t>
            </a:r>
          </a:p>
        </p:txBody>
      </p:sp>
      <p:sp>
        <p:nvSpPr>
          <p:cNvPr id="20" name="正方形/長方形 19">
            <a:extLst>
              <a:ext uri="{FF2B5EF4-FFF2-40B4-BE49-F238E27FC236}">
                <a16:creationId xmlns:a16="http://schemas.microsoft.com/office/drawing/2014/main" id="{2D65CD9C-2866-5CFD-5DB7-46FE4DBC1413}"/>
              </a:ext>
            </a:extLst>
          </p:cNvPr>
          <p:cNvSpPr/>
          <p:nvPr/>
        </p:nvSpPr>
        <p:spPr>
          <a:xfrm>
            <a:off x="6685747" y="4971748"/>
            <a:ext cx="2458253" cy="83099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prstClr val="black"/>
                </a:solidFill>
                <a:effectLst/>
                <a:uLnTx/>
                <a:uFillTx/>
                <a:latin typeface="Calibri"/>
                <a:ea typeface="Meiryo UI"/>
                <a:cs typeface="+mn-cs"/>
              </a:rPr>
              <a:t>自治体からの避難情報や周辺状況を確認し、速やかに安全確保</a:t>
            </a:r>
          </a:p>
        </p:txBody>
      </p:sp>
      <p:sp>
        <p:nvSpPr>
          <p:cNvPr id="21" name="テキスト ボックス 20">
            <a:extLst>
              <a:ext uri="{FF2B5EF4-FFF2-40B4-BE49-F238E27FC236}">
                <a16:creationId xmlns:a16="http://schemas.microsoft.com/office/drawing/2014/main" id="{3F5202E1-1B90-BF51-63B9-B3E5AACF7497}"/>
              </a:ext>
            </a:extLst>
          </p:cNvPr>
          <p:cNvSpPr txBox="1"/>
          <p:nvPr/>
        </p:nvSpPr>
        <p:spPr>
          <a:xfrm>
            <a:off x="2706506" y="1762224"/>
            <a:ext cx="1915195" cy="1554272"/>
          </a:xfrm>
          <a:prstGeom prst="rect">
            <a:avLst/>
          </a:prstGeom>
          <a:noFill/>
          <a:ln w="19050">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prstClr val="black"/>
                </a:solidFill>
                <a:effectLst/>
                <a:uLnTx/>
                <a:uFillTx/>
                <a:latin typeface="Meiryo UI"/>
                <a:ea typeface="Meiryo UI"/>
                <a:cs typeface="+mn-cs"/>
              </a:rPr>
              <a:t>R4</a:t>
            </a:r>
            <a:r>
              <a:rPr kumimoji="0" lang="ja-JP" altLang="en-US" sz="1200" b="0" i="0" u="none" strike="noStrike" kern="0" cap="none" spc="0" normalizeH="0" baseline="0" noProof="0">
                <a:ln>
                  <a:noFill/>
                </a:ln>
                <a:solidFill>
                  <a:prstClr val="black"/>
                </a:solidFill>
                <a:effectLst/>
                <a:uLnTx/>
                <a:uFillTx/>
                <a:latin typeface="Meiryo UI"/>
                <a:ea typeface="Meiryo UI"/>
                <a:cs typeface="+mn-cs"/>
              </a:rPr>
              <a:t>　地方単位で呼びかけ</a:t>
            </a:r>
            <a:endParaRPr kumimoji="0" lang="en-US" altLang="ja-JP" sz="1200" b="0" i="0" u="none" strike="noStrike" kern="0" cap="none" spc="0" normalizeH="0" baseline="0" noProof="0">
              <a:ln>
                <a:noFill/>
              </a:ln>
              <a:solidFill>
                <a:prstClr val="black"/>
              </a:solidFill>
              <a:effectLst/>
              <a:uLnTx/>
              <a:uFillTx/>
              <a:latin typeface="Meiryo UI"/>
              <a:ea typeface="Meiryo UI"/>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a:ea typeface="Meiryo UI"/>
                <a:cs typeface="+mn-cs"/>
              </a:rPr>
              <a:t>　　　　　↓</a:t>
            </a:r>
            <a:endParaRPr kumimoji="0" lang="en-US" altLang="ja-JP" sz="1200" b="0" i="0" u="none" strike="noStrike" kern="0" cap="none" spc="0" normalizeH="0" baseline="0" noProof="0">
              <a:ln>
                <a:noFill/>
              </a:ln>
              <a:solidFill>
                <a:prstClr val="black"/>
              </a:solidFill>
              <a:effectLst/>
              <a:uLnTx/>
              <a:uFillTx/>
              <a:latin typeface="Meiryo UI"/>
              <a:ea typeface="Meiryo UI"/>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prstClr val="black"/>
                </a:solidFill>
                <a:effectLst/>
                <a:uLnTx/>
                <a:uFillTx/>
                <a:latin typeface="Meiryo UI"/>
                <a:ea typeface="Meiryo UI"/>
                <a:cs typeface="+mn-cs"/>
              </a:rPr>
              <a:t>R6</a:t>
            </a:r>
            <a:r>
              <a:rPr kumimoji="0" lang="ja-JP" altLang="en-US" sz="1200" b="0" i="0" u="none" strike="noStrike" kern="0" cap="none" spc="0" normalizeH="0" baseline="0" noProof="0">
                <a:ln>
                  <a:noFill/>
                </a:ln>
                <a:solidFill>
                  <a:prstClr val="black"/>
                </a:solidFill>
                <a:effectLst/>
                <a:uLnTx/>
                <a:uFillTx/>
                <a:latin typeface="Meiryo UI"/>
                <a:ea typeface="Meiryo UI"/>
                <a:cs typeface="+mn-cs"/>
              </a:rPr>
              <a:t>　府県単位で呼びかけ</a:t>
            </a:r>
            <a:endParaRPr kumimoji="0" lang="en-US" altLang="ja-JP" sz="1200" b="0" i="0" u="none" strike="noStrike" kern="0" cap="none" spc="0" normalizeH="0" baseline="0" noProof="0">
              <a:ln>
                <a:noFill/>
              </a:ln>
              <a:solidFill>
                <a:prstClr val="black"/>
              </a:solidFill>
              <a:effectLst/>
              <a:uLnTx/>
              <a:uFillTx/>
              <a:latin typeface="Meiryo UI"/>
              <a:ea typeface="Meiryo UI"/>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a:ea typeface="Meiryo UI"/>
                <a:cs typeface="+mn-cs"/>
              </a:rPr>
              <a:t>　　　　　↓</a:t>
            </a:r>
            <a:endParaRPr kumimoji="0" lang="en-US" altLang="ja-JP" sz="1100" b="0" i="0" u="none" strike="noStrike" kern="0" cap="none" spc="0" normalizeH="0" baseline="0" noProof="0">
              <a:ln>
                <a:noFill/>
              </a:ln>
              <a:solidFill>
                <a:prstClr val="black"/>
              </a:solidFill>
              <a:effectLst/>
              <a:uLnTx/>
              <a:uFillTx/>
              <a:latin typeface="Meiryo UI"/>
              <a:ea typeface="Meiryo UI"/>
              <a:cs typeface="+mn-cs"/>
            </a:endParaRPr>
          </a:p>
          <a:p>
            <a:pPr marL="357188" marR="0" lvl="0" indent="-357188"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prstClr val="black"/>
                </a:solidFill>
                <a:effectLst/>
                <a:uLnTx/>
                <a:uFillTx/>
                <a:latin typeface="Meiryo UI"/>
                <a:ea typeface="Meiryo UI"/>
                <a:cs typeface="+mn-cs"/>
              </a:rPr>
              <a:t>R11</a:t>
            </a:r>
            <a:r>
              <a:rPr kumimoji="0" lang="en-US" altLang="ja-JP" sz="1400" b="0" i="0" u="none" strike="noStrike" kern="0" cap="none" spc="0" normalizeH="0" baseline="0" noProof="0">
                <a:ln>
                  <a:noFill/>
                </a:ln>
                <a:solidFill>
                  <a:prstClr val="black"/>
                </a:solidFill>
                <a:effectLst/>
                <a:uLnTx/>
                <a:uFillTx/>
                <a:latin typeface="Meiryo UI"/>
                <a:ea typeface="Meiryo UI"/>
                <a:cs typeface="+mn-cs"/>
              </a:rPr>
              <a:t> </a:t>
            </a:r>
            <a:r>
              <a:rPr kumimoji="0" lang="ja-JP" altLang="en-US" sz="1100" b="0" i="0" u="none" strike="noStrike" kern="0" cap="none" spc="0" normalizeH="0" baseline="0" noProof="0">
                <a:ln>
                  <a:noFill/>
                </a:ln>
                <a:solidFill>
                  <a:prstClr val="black"/>
                </a:solidFill>
                <a:effectLst/>
                <a:uLnTx/>
                <a:uFillTx/>
                <a:latin typeface="Meiryo UI"/>
                <a:ea typeface="Meiryo UI"/>
                <a:cs typeface="+mn-cs"/>
              </a:rPr>
              <a:t>線状降水帯による大雨のおそれが高い領域を半日前からメッシュ情報</a:t>
            </a:r>
            <a:r>
              <a:rPr kumimoji="0" lang="en-US" altLang="ja-JP" sz="1100" b="0" i="0" u="none" strike="noStrike" kern="0" cap="none" spc="0" normalizeH="0" baseline="0" noProof="0">
                <a:ln>
                  <a:noFill/>
                </a:ln>
                <a:solidFill>
                  <a:prstClr val="black"/>
                </a:solidFill>
                <a:effectLst/>
                <a:uLnTx/>
                <a:uFillTx/>
                <a:latin typeface="Meiryo UI"/>
                <a:ea typeface="Meiryo UI"/>
                <a:cs typeface="+mn-cs"/>
              </a:rPr>
              <a:t>(</a:t>
            </a:r>
            <a:r>
              <a:rPr kumimoji="0" lang="ja-JP" altLang="en-US" sz="1100" b="0" i="0" u="none" strike="noStrike" kern="0" cap="none" spc="0" normalizeH="0" baseline="0" noProof="0">
                <a:ln>
                  <a:noFill/>
                </a:ln>
                <a:solidFill>
                  <a:prstClr val="black"/>
                </a:solidFill>
                <a:effectLst/>
                <a:uLnTx/>
                <a:uFillTx/>
                <a:latin typeface="Meiryo UI"/>
                <a:ea typeface="Meiryo UI"/>
                <a:cs typeface="+mn-cs"/>
              </a:rPr>
              <a:t>市町村単位）で提供予定</a:t>
            </a:r>
            <a:endParaRPr kumimoji="0" lang="en-US" altLang="ja-JP" sz="1100" b="0" i="0" u="none" strike="noStrike" kern="0" cap="none" spc="0" normalizeH="0" baseline="0" noProof="0">
              <a:ln>
                <a:noFill/>
              </a:ln>
              <a:solidFill>
                <a:prstClr val="black"/>
              </a:solidFill>
              <a:effectLst/>
              <a:uLnTx/>
              <a:uFillTx/>
              <a:latin typeface="Meiryo UI"/>
              <a:ea typeface="Meiryo UI"/>
              <a:cs typeface="+mn-cs"/>
            </a:endParaRPr>
          </a:p>
        </p:txBody>
      </p:sp>
      <p:sp>
        <p:nvSpPr>
          <p:cNvPr id="22" name="角丸四角形 25">
            <a:extLst>
              <a:ext uri="{FF2B5EF4-FFF2-40B4-BE49-F238E27FC236}">
                <a16:creationId xmlns:a16="http://schemas.microsoft.com/office/drawing/2014/main" id="{4D5D5F1F-B703-E9C1-FBEF-766661D6A6E9}"/>
              </a:ext>
            </a:extLst>
          </p:cNvPr>
          <p:cNvSpPr/>
          <p:nvPr/>
        </p:nvSpPr>
        <p:spPr>
          <a:xfrm>
            <a:off x="2632088" y="1103174"/>
            <a:ext cx="3702724" cy="2207200"/>
          </a:xfrm>
          <a:prstGeom prst="roundRect">
            <a:avLst>
              <a:gd name="adj" fmla="val 7475"/>
            </a:avLst>
          </a:prstGeom>
          <a:noFill/>
          <a:ln>
            <a:solidFill>
              <a:sysClr val="windowText" lastClr="000000"/>
            </a:solidFill>
          </a:ln>
        </p:spPr>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a:ea typeface="Meiryo UI"/>
              <a:cs typeface="+mn-cs"/>
            </a:endParaRPr>
          </a:p>
        </p:txBody>
      </p:sp>
      <p:sp>
        <p:nvSpPr>
          <p:cNvPr id="23" name="テキスト ボックス 22">
            <a:extLst>
              <a:ext uri="{FF2B5EF4-FFF2-40B4-BE49-F238E27FC236}">
                <a16:creationId xmlns:a16="http://schemas.microsoft.com/office/drawing/2014/main" id="{6462D924-8A46-58C0-7940-9FE915CAF913}"/>
              </a:ext>
            </a:extLst>
          </p:cNvPr>
          <p:cNvSpPr txBox="1"/>
          <p:nvPr/>
        </p:nvSpPr>
        <p:spPr>
          <a:xfrm>
            <a:off x="1596845" y="6300554"/>
            <a:ext cx="646043" cy="338554"/>
          </a:xfrm>
          <a:prstGeom prst="rect">
            <a:avLst/>
          </a:prstGeom>
          <a:noFill/>
          <a:ln w="19050">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a:ln>
                  <a:noFill/>
                </a:ln>
                <a:solidFill>
                  <a:srgbClr val="C0504D">
                    <a:lumMod val="50000"/>
                  </a:srgbClr>
                </a:solidFill>
                <a:effectLst/>
                <a:uLnTx/>
                <a:uFillTx/>
                <a:latin typeface="Meiryo UI"/>
                <a:ea typeface="Meiryo UI"/>
                <a:cs typeface="+mn-cs"/>
              </a:rPr>
              <a:t>時間</a:t>
            </a:r>
          </a:p>
        </p:txBody>
      </p:sp>
      <p:pic>
        <p:nvPicPr>
          <p:cNvPr id="24" name="図 23">
            <a:extLst>
              <a:ext uri="{FF2B5EF4-FFF2-40B4-BE49-F238E27FC236}">
                <a16:creationId xmlns:a16="http://schemas.microsoft.com/office/drawing/2014/main" id="{EC24A337-4AF2-2EDC-097C-7406A3ADF7F4}"/>
              </a:ext>
            </a:extLst>
          </p:cNvPr>
          <p:cNvPicPr>
            <a:picLocks noChangeAspect="1"/>
          </p:cNvPicPr>
          <p:nvPr/>
        </p:nvPicPr>
        <p:blipFill>
          <a:blip r:embed="rId2"/>
          <a:stretch>
            <a:fillRect/>
          </a:stretch>
        </p:blipFill>
        <p:spPr>
          <a:xfrm>
            <a:off x="4680557" y="2509920"/>
            <a:ext cx="685800" cy="685800"/>
          </a:xfrm>
          <a:prstGeom prst="rect">
            <a:avLst/>
          </a:prstGeom>
          <a:ln>
            <a:solidFill>
              <a:sysClr val="windowText" lastClr="000000">
                <a:lumMod val="50000"/>
                <a:lumOff val="50000"/>
              </a:sysClr>
            </a:solidFill>
          </a:ln>
        </p:spPr>
      </p:pic>
      <p:pic>
        <p:nvPicPr>
          <p:cNvPr id="25" name="図 24">
            <a:extLst>
              <a:ext uri="{FF2B5EF4-FFF2-40B4-BE49-F238E27FC236}">
                <a16:creationId xmlns:a16="http://schemas.microsoft.com/office/drawing/2014/main" id="{FD961B60-8E29-3796-1205-F3CA7993E0EF}"/>
              </a:ext>
            </a:extLst>
          </p:cNvPr>
          <p:cNvPicPr>
            <a:picLocks noChangeAspect="1"/>
          </p:cNvPicPr>
          <p:nvPr/>
        </p:nvPicPr>
        <p:blipFill>
          <a:blip r:embed="rId3"/>
          <a:stretch>
            <a:fillRect/>
          </a:stretch>
        </p:blipFill>
        <p:spPr>
          <a:xfrm>
            <a:off x="4769639" y="2509920"/>
            <a:ext cx="685800" cy="685800"/>
          </a:xfrm>
          <a:prstGeom prst="rect">
            <a:avLst/>
          </a:prstGeom>
          <a:ln>
            <a:solidFill>
              <a:sysClr val="windowText" lastClr="000000">
                <a:lumMod val="50000"/>
                <a:lumOff val="50000"/>
              </a:sysClr>
            </a:solidFill>
          </a:ln>
        </p:spPr>
      </p:pic>
      <p:pic>
        <p:nvPicPr>
          <p:cNvPr id="26" name="図 25">
            <a:extLst>
              <a:ext uri="{FF2B5EF4-FFF2-40B4-BE49-F238E27FC236}">
                <a16:creationId xmlns:a16="http://schemas.microsoft.com/office/drawing/2014/main" id="{6D6989BF-EDE8-2CB9-7447-A565B805C0A4}"/>
              </a:ext>
            </a:extLst>
          </p:cNvPr>
          <p:cNvPicPr>
            <a:picLocks noChangeAspect="1"/>
          </p:cNvPicPr>
          <p:nvPr/>
        </p:nvPicPr>
        <p:blipFill>
          <a:blip r:embed="rId4"/>
          <a:stretch>
            <a:fillRect/>
          </a:stretch>
        </p:blipFill>
        <p:spPr>
          <a:xfrm>
            <a:off x="4867990" y="2509920"/>
            <a:ext cx="685800" cy="685800"/>
          </a:xfrm>
          <a:prstGeom prst="rect">
            <a:avLst/>
          </a:prstGeom>
          <a:ln>
            <a:solidFill>
              <a:sysClr val="windowText" lastClr="000000">
                <a:lumMod val="50000"/>
                <a:lumOff val="50000"/>
              </a:sysClr>
            </a:solidFill>
          </a:ln>
        </p:spPr>
      </p:pic>
      <p:pic>
        <p:nvPicPr>
          <p:cNvPr id="27" name="Picture 2">
            <a:extLst>
              <a:ext uri="{FF2B5EF4-FFF2-40B4-BE49-F238E27FC236}">
                <a16:creationId xmlns:a16="http://schemas.microsoft.com/office/drawing/2014/main" id="{6863C358-C20B-E2D0-FF75-D655A2D14DD3}"/>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a:stretch/>
        </p:blipFill>
        <p:spPr bwMode="auto">
          <a:xfrm>
            <a:off x="4975632" y="2512444"/>
            <a:ext cx="687545" cy="687545"/>
          </a:xfrm>
          <a:prstGeom prst="rect">
            <a:avLst/>
          </a:prstGeom>
          <a:noFill/>
          <a:ln>
            <a:solidFill>
              <a:sysClr val="windowText" lastClr="000000">
                <a:lumMod val="50000"/>
                <a:lumOff val="50000"/>
              </a:sysClr>
            </a:solidFill>
          </a:ln>
          <a:extLst>
            <a:ext uri="{909E8E84-426E-40DD-AFC4-6F175D3DCCD1}">
              <a14:hiddenFill xmlns:a14="http://schemas.microsoft.com/office/drawing/2010/main">
                <a:solidFill>
                  <a:srgbClr val="FFFFFF"/>
                </a:solidFill>
              </a14:hiddenFill>
            </a:ext>
          </a:extLst>
        </p:spPr>
      </p:pic>
      <p:sp>
        <p:nvSpPr>
          <p:cNvPr id="28" name="下矢印 31">
            <a:extLst>
              <a:ext uri="{FF2B5EF4-FFF2-40B4-BE49-F238E27FC236}">
                <a16:creationId xmlns:a16="http://schemas.microsoft.com/office/drawing/2014/main" id="{7A13777B-2282-2154-C0FB-B30AAD5F7BB6}"/>
              </a:ext>
            </a:extLst>
          </p:cNvPr>
          <p:cNvSpPr/>
          <p:nvPr/>
        </p:nvSpPr>
        <p:spPr>
          <a:xfrm flipV="1">
            <a:off x="5031323" y="1676004"/>
            <a:ext cx="272006" cy="759491"/>
          </a:xfrm>
          <a:prstGeom prst="downArrow">
            <a:avLst/>
          </a:prstGeom>
          <a:solidFill>
            <a:srgbClr val="92D050"/>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a:ea typeface="Meiryo UI"/>
              <a:cs typeface="+mn-cs"/>
            </a:endParaRPr>
          </a:p>
        </p:txBody>
      </p:sp>
      <p:sp>
        <p:nvSpPr>
          <p:cNvPr id="29" name="テキスト ボックス 28">
            <a:extLst>
              <a:ext uri="{FF2B5EF4-FFF2-40B4-BE49-F238E27FC236}">
                <a16:creationId xmlns:a16="http://schemas.microsoft.com/office/drawing/2014/main" id="{939E8915-51DF-DD20-B328-FD07611FF3FB}"/>
              </a:ext>
            </a:extLst>
          </p:cNvPr>
          <p:cNvSpPr txBox="1"/>
          <p:nvPr/>
        </p:nvSpPr>
        <p:spPr>
          <a:xfrm>
            <a:off x="5219112" y="1955459"/>
            <a:ext cx="564689" cy="307777"/>
          </a:xfrm>
          <a:prstGeom prst="rect">
            <a:avLst/>
          </a:prstGeom>
          <a:noFill/>
          <a:ln w="19050">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srgbClr val="92D050"/>
                </a:solidFill>
                <a:effectLst/>
                <a:uLnTx/>
                <a:uFillTx/>
                <a:latin typeface="Meiryo UI"/>
                <a:ea typeface="Meiryo UI"/>
                <a:cs typeface="+mn-cs"/>
              </a:rPr>
              <a:t>補足</a:t>
            </a:r>
          </a:p>
        </p:txBody>
      </p:sp>
      <p:sp>
        <p:nvSpPr>
          <p:cNvPr id="30" name="楕円 100">
            <a:extLst>
              <a:ext uri="{FF2B5EF4-FFF2-40B4-BE49-F238E27FC236}">
                <a16:creationId xmlns:a16="http://schemas.microsoft.com/office/drawing/2014/main" id="{DDA4AB5B-861E-FA4D-722F-01D4F5424952}"/>
              </a:ext>
            </a:extLst>
          </p:cNvPr>
          <p:cNvSpPr/>
          <p:nvPr/>
        </p:nvSpPr>
        <p:spPr>
          <a:xfrm>
            <a:off x="5269423" y="3038011"/>
            <a:ext cx="578369" cy="240234"/>
          </a:xfrm>
          <a:prstGeom prst="ellipse">
            <a:avLst/>
          </a:prstGeom>
          <a:solidFill>
            <a:sysClr val="window" lastClr="FFFFFF"/>
          </a:solidFill>
          <a:ln w="12700" cap="flat" cmpd="sng" algn="ctr">
            <a:solidFill>
              <a:sysClr val="windowText" lastClr="000000"/>
            </a:solidFill>
            <a:prstDash val="solid"/>
          </a:ln>
          <a:effectLst/>
        </p:spPr>
        <p:txBody>
          <a:bodyPr wrap="none" lIns="0" tIns="0" rIns="0" bIns="0" rtlCol="0" anchor="ctr" anchorCtr="0"/>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69" b="0" i="0" u="none" strike="noStrike" kern="1200" cap="none" spc="0" normalizeH="0" baseline="0" noProof="0">
                <a:ln>
                  <a:noFill/>
                </a:ln>
                <a:solidFill>
                  <a:prstClr val="black"/>
                </a:solidFill>
                <a:effectLst>
                  <a:outerShdw blurRad="50800" dist="38100" dir="2700000" algn="tl" rotWithShape="0">
                    <a:prstClr val="black">
                      <a:alpha val="40000"/>
                    </a:prstClr>
                  </a:outerShdw>
                </a:effectLst>
                <a:uLnTx/>
                <a:uFillTx/>
                <a:latin typeface="HGS創英角ﾎﾟｯﾌﾟ体" panose="040B0A00000000000000" pitchFamily="50" charset="-128"/>
                <a:ea typeface="HGS創英角ﾎﾟｯﾌﾟ体" panose="040B0A00000000000000" pitchFamily="50" charset="-128"/>
                <a:cs typeface="+mn-cs"/>
              </a:rPr>
              <a:t>イメージ</a:t>
            </a:r>
          </a:p>
        </p:txBody>
      </p:sp>
      <p:pic>
        <p:nvPicPr>
          <p:cNvPr id="31" name="図 30">
            <a:extLst>
              <a:ext uri="{FF2B5EF4-FFF2-40B4-BE49-F238E27FC236}">
                <a16:creationId xmlns:a16="http://schemas.microsoft.com/office/drawing/2014/main" id="{58DA17E8-25F0-F2E4-5F77-F5A9F0995D0D}"/>
              </a:ext>
            </a:extLst>
          </p:cNvPr>
          <p:cNvPicPr>
            <a:picLocks noChangeAspect="1"/>
          </p:cNvPicPr>
          <p:nvPr/>
        </p:nvPicPr>
        <p:blipFill rotWithShape="1">
          <a:blip r:embed="rId6"/>
          <a:srcRect l="41158" t="39071" r="27762" b="37245"/>
          <a:stretch/>
        </p:blipFill>
        <p:spPr>
          <a:xfrm>
            <a:off x="5264281" y="4382886"/>
            <a:ext cx="636960" cy="485402"/>
          </a:xfrm>
          <a:prstGeom prst="rect">
            <a:avLst/>
          </a:prstGeom>
          <a:ln>
            <a:solidFill>
              <a:sysClr val="windowText" lastClr="000000">
                <a:lumMod val="50000"/>
                <a:lumOff val="50000"/>
              </a:sysClr>
            </a:solidFill>
          </a:ln>
        </p:spPr>
      </p:pic>
      <p:sp>
        <p:nvSpPr>
          <p:cNvPr id="32" name="下矢印 35">
            <a:extLst>
              <a:ext uri="{FF2B5EF4-FFF2-40B4-BE49-F238E27FC236}">
                <a16:creationId xmlns:a16="http://schemas.microsoft.com/office/drawing/2014/main" id="{5E2467CB-4CF6-802C-EF3E-1D5011C0E17E}"/>
              </a:ext>
            </a:extLst>
          </p:cNvPr>
          <p:cNvSpPr/>
          <p:nvPr/>
        </p:nvSpPr>
        <p:spPr>
          <a:xfrm flipV="1">
            <a:off x="5295723" y="5406632"/>
            <a:ext cx="272614" cy="182898"/>
          </a:xfrm>
          <a:prstGeom prst="downArrow">
            <a:avLst/>
          </a:prstGeom>
          <a:solidFill>
            <a:srgbClr val="92D050"/>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a:ea typeface="Meiryo UI"/>
              <a:cs typeface="+mn-cs"/>
            </a:endParaRPr>
          </a:p>
        </p:txBody>
      </p:sp>
      <p:sp>
        <p:nvSpPr>
          <p:cNvPr id="33" name="テキスト ボックス 32">
            <a:extLst>
              <a:ext uri="{FF2B5EF4-FFF2-40B4-BE49-F238E27FC236}">
                <a16:creationId xmlns:a16="http://schemas.microsoft.com/office/drawing/2014/main" id="{782283D1-1EE5-D6DA-6B94-85EE5E15E39B}"/>
              </a:ext>
            </a:extLst>
          </p:cNvPr>
          <p:cNvSpPr txBox="1"/>
          <p:nvPr/>
        </p:nvSpPr>
        <p:spPr>
          <a:xfrm>
            <a:off x="5505067" y="5339075"/>
            <a:ext cx="559462" cy="307777"/>
          </a:xfrm>
          <a:prstGeom prst="rect">
            <a:avLst/>
          </a:prstGeom>
          <a:noFill/>
          <a:ln w="19050">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srgbClr val="92D050"/>
                </a:solidFill>
                <a:effectLst/>
                <a:uLnTx/>
                <a:uFillTx/>
                <a:latin typeface="Meiryo UI"/>
                <a:ea typeface="Meiryo UI"/>
                <a:cs typeface="+mn-cs"/>
              </a:rPr>
              <a:t>補足</a:t>
            </a:r>
          </a:p>
        </p:txBody>
      </p:sp>
      <p:pic>
        <p:nvPicPr>
          <p:cNvPr id="34" name="図 33">
            <a:extLst>
              <a:ext uri="{FF2B5EF4-FFF2-40B4-BE49-F238E27FC236}">
                <a16:creationId xmlns:a16="http://schemas.microsoft.com/office/drawing/2014/main" id="{01B3D2F3-2D50-C598-0C38-570E52DAF12D}"/>
              </a:ext>
            </a:extLst>
          </p:cNvPr>
          <p:cNvPicPr>
            <a:picLocks noChangeAspect="1"/>
          </p:cNvPicPr>
          <p:nvPr/>
        </p:nvPicPr>
        <p:blipFill>
          <a:blip r:embed="rId7"/>
          <a:stretch>
            <a:fillRect/>
          </a:stretch>
        </p:blipFill>
        <p:spPr>
          <a:xfrm>
            <a:off x="5098710" y="5617620"/>
            <a:ext cx="858552" cy="496104"/>
          </a:xfrm>
          <a:prstGeom prst="rect">
            <a:avLst/>
          </a:prstGeom>
          <a:ln>
            <a:solidFill>
              <a:sysClr val="windowText" lastClr="000000"/>
            </a:solidFill>
          </a:ln>
        </p:spPr>
      </p:pic>
      <p:sp>
        <p:nvSpPr>
          <p:cNvPr id="35" name="楕円 100">
            <a:extLst>
              <a:ext uri="{FF2B5EF4-FFF2-40B4-BE49-F238E27FC236}">
                <a16:creationId xmlns:a16="http://schemas.microsoft.com/office/drawing/2014/main" id="{93AC047A-B6BC-5BF8-1D12-CF3BC7051448}"/>
              </a:ext>
            </a:extLst>
          </p:cNvPr>
          <p:cNvSpPr/>
          <p:nvPr/>
        </p:nvSpPr>
        <p:spPr>
          <a:xfrm>
            <a:off x="5528556" y="4636999"/>
            <a:ext cx="578369" cy="240234"/>
          </a:xfrm>
          <a:prstGeom prst="ellipse">
            <a:avLst/>
          </a:prstGeom>
          <a:solidFill>
            <a:sysClr val="window" lastClr="FFFFFF"/>
          </a:solidFill>
          <a:ln w="12700" cap="flat" cmpd="sng" algn="ctr">
            <a:solidFill>
              <a:sysClr val="windowText" lastClr="000000"/>
            </a:solidFill>
            <a:prstDash val="solid"/>
          </a:ln>
          <a:effectLst/>
        </p:spPr>
        <p:txBody>
          <a:bodyPr wrap="none" lIns="0" tIns="0" rIns="0" bIns="0" rtlCol="0" anchor="ctr" anchorCtr="0"/>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69" b="0" i="0" u="none" strike="noStrike" kern="1200" cap="none" spc="0" normalizeH="0" baseline="0" noProof="0">
                <a:ln>
                  <a:noFill/>
                </a:ln>
                <a:solidFill>
                  <a:prstClr val="black"/>
                </a:solidFill>
                <a:effectLst>
                  <a:outerShdw blurRad="50800" dist="38100" dir="2700000" algn="tl" rotWithShape="0">
                    <a:prstClr val="black">
                      <a:alpha val="40000"/>
                    </a:prstClr>
                  </a:outerShdw>
                </a:effectLst>
                <a:uLnTx/>
                <a:uFillTx/>
                <a:latin typeface="HGS創英角ﾎﾟｯﾌﾟ体" panose="040B0A00000000000000" pitchFamily="50" charset="-128"/>
                <a:ea typeface="HGS創英角ﾎﾟｯﾌﾟ体" panose="040B0A00000000000000" pitchFamily="50" charset="-128"/>
                <a:cs typeface="+mn-cs"/>
              </a:rPr>
              <a:t>イメージ</a:t>
            </a:r>
          </a:p>
        </p:txBody>
      </p:sp>
      <p:sp>
        <p:nvSpPr>
          <p:cNvPr id="36" name="テキスト ボックス 35">
            <a:extLst>
              <a:ext uri="{FF2B5EF4-FFF2-40B4-BE49-F238E27FC236}">
                <a16:creationId xmlns:a16="http://schemas.microsoft.com/office/drawing/2014/main" id="{E5EC4782-4565-537C-EE2E-333CC4F0169E}"/>
              </a:ext>
            </a:extLst>
          </p:cNvPr>
          <p:cNvSpPr txBox="1"/>
          <p:nvPr/>
        </p:nvSpPr>
        <p:spPr>
          <a:xfrm>
            <a:off x="2663127" y="4071910"/>
            <a:ext cx="2329497" cy="1031051"/>
          </a:xfrm>
          <a:prstGeom prst="rect">
            <a:avLst/>
          </a:prstGeom>
          <a:noFill/>
          <a:ln w="19050">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a:ln>
                  <a:noFill/>
                </a:ln>
                <a:solidFill>
                  <a:srgbClr val="FF0000"/>
                </a:solidFill>
                <a:effectLst/>
                <a:uLnTx/>
                <a:uFillTx/>
                <a:latin typeface="Meiryo UI"/>
                <a:ea typeface="Meiryo UI"/>
                <a:cs typeface="+mn-cs"/>
              </a:rPr>
              <a:t>R8</a:t>
            </a:r>
            <a:r>
              <a:rPr kumimoji="0" lang="ja-JP" altLang="en-US" sz="1200" b="1" i="0" u="none" strike="noStrike" kern="0" cap="none" spc="0" normalizeH="0" baseline="0" noProof="0">
                <a:ln>
                  <a:noFill/>
                </a:ln>
                <a:solidFill>
                  <a:srgbClr val="FF0000"/>
                </a:solidFill>
                <a:effectLst/>
                <a:uLnTx/>
                <a:uFillTx/>
                <a:latin typeface="Meiryo UI"/>
                <a:ea typeface="Meiryo UI"/>
                <a:cs typeface="+mn-cs"/>
              </a:rPr>
              <a:t>  ・お知らせ開始（予定）</a:t>
            </a:r>
            <a:endParaRPr kumimoji="0" lang="en-US" altLang="ja-JP" sz="1200" b="1" i="0" u="none" strike="noStrike" kern="0" cap="none" spc="0" normalizeH="0" baseline="0" noProof="0">
              <a:ln>
                <a:noFill/>
              </a:ln>
              <a:solidFill>
                <a:srgbClr val="FF0000"/>
              </a:solidFill>
              <a:effectLst/>
              <a:uLnTx/>
              <a:uFillTx/>
              <a:latin typeface="Meiryo UI"/>
              <a:ea typeface="Meiryo UI"/>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00" b="1" i="0" u="none" strike="noStrike" kern="0" cap="none" spc="0" normalizeH="0" baseline="0" noProof="0">
              <a:ln>
                <a:noFill/>
              </a:ln>
              <a:solidFill>
                <a:srgbClr val="FF0000"/>
              </a:solidFill>
              <a:effectLst/>
              <a:uLnTx/>
              <a:uFillTx/>
              <a:latin typeface="Meiryo UI"/>
              <a:ea typeface="Meiryo UI"/>
              <a:cs typeface="+mn-cs"/>
            </a:endParaRPr>
          </a:p>
          <a:p>
            <a:pPr marL="357188" marR="0" lvl="0" indent="-357188"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rgbClr val="FF0000"/>
                </a:solidFill>
                <a:effectLst/>
                <a:uLnTx/>
                <a:uFillTx/>
                <a:latin typeface="Meiryo UI"/>
                <a:ea typeface="Meiryo UI"/>
                <a:cs typeface="+mn-cs"/>
              </a:rPr>
              <a:t>　    ・線状降水帯による大雨の</a:t>
            </a:r>
            <a:br>
              <a:rPr kumimoji="0" lang="en-US" altLang="ja-JP" sz="1200" b="1" i="0" u="none" strike="noStrike" kern="0" cap="none" spc="0" normalizeH="0" baseline="0" noProof="0">
                <a:ln>
                  <a:noFill/>
                </a:ln>
                <a:solidFill>
                  <a:srgbClr val="FF0000"/>
                </a:solidFill>
                <a:effectLst/>
                <a:uLnTx/>
                <a:uFillTx/>
                <a:latin typeface="Meiryo UI"/>
                <a:ea typeface="Meiryo UI"/>
                <a:cs typeface="+mn-cs"/>
              </a:rPr>
            </a:br>
            <a:r>
              <a:rPr kumimoji="0" lang="ja-JP" altLang="en-US" sz="1200" b="1" i="0" u="none" strike="noStrike" kern="0" cap="none" spc="0" normalizeH="0" baseline="0" noProof="0">
                <a:ln>
                  <a:noFill/>
                </a:ln>
                <a:solidFill>
                  <a:srgbClr val="FF0000"/>
                </a:solidFill>
                <a:effectLst/>
                <a:uLnTx/>
                <a:uFillTx/>
                <a:latin typeface="Meiryo UI"/>
                <a:ea typeface="Meiryo UI"/>
                <a:cs typeface="+mn-cs"/>
              </a:rPr>
              <a:t>おそれのある大まかな領域を最大</a:t>
            </a:r>
            <a:r>
              <a:rPr kumimoji="0" lang="en-US" altLang="ja-JP" sz="1200" b="1" i="0" u="none" strike="noStrike" kern="0" cap="none" spc="0" normalizeH="0" baseline="0" noProof="0">
                <a:ln>
                  <a:noFill/>
                </a:ln>
                <a:solidFill>
                  <a:srgbClr val="FF0000"/>
                </a:solidFill>
                <a:effectLst/>
                <a:uLnTx/>
                <a:uFillTx/>
                <a:latin typeface="Meiryo UI"/>
                <a:ea typeface="Meiryo UI"/>
                <a:cs typeface="+mn-cs"/>
              </a:rPr>
              <a:t>3</a:t>
            </a:r>
            <a:r>
              <a:rPr kumimoji="0" lang="ja-JP" altLang="en-US" sz="1200" b="1" i="0" u="none" strike="noStrike" kern="0" cap="none" spc="0" normalizeH="0" baseline="0" noProof="0">
                <a:ln>
                  <a:noFill/>
                </a:ln>
                <a:solidFill>
                  <a:srgbClr val="FF0000"/>
                </a:solidFill>
                <a:effectLst/>
                <a:uLnTx/>
                <a:uFillTx/>
                <a:latin typeface="Meiryo UI"/>
                <a:ea typeface="Meiryo UI"/>
                <a:cs typeface="+mn-cs"/>
              </a:rPr>
              <a:t>時間前から提供予定</a:t>
            </a:r>
          </a:p>
          <a:p>
            <a:pPr marL="357188" marR="0" lvl="0" indent="-357188"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0" cap="none" spc="0" normalizeH="0" baseline="0" noProof="0">
              <a:ln>
                <a:noFill/>
              </a:ln>
              <a:solidFill>
                <a:prstClr val="black"/>
              </a:solidFill>
              <a:effectLst/>
              <a:uLnTx/>
              <a:uFillTx/>
              <a:latin typeface="Meiryo UI"/>
              <a:ea typeface="Meiryo UI"/>
              <a:cs typeface="+mn-cs"/>
            </a:endParaRPr>
          </a:p>
        </p:txBody>
      </p:sp>
      <p:sp>
        <p:nvSpPr>
          <p:cNvPr id="37" name="下矢印 40">
            <a:extLst>
              <a:ext uri="{FF2B5EF4-FFF2-40B4-BE49-F238E27FC236}">
                <a16:creationId xmlns:a16="http://schemas.microsoft.com/office/drawing/2014/main" id="{756AEB8F-662F-6FFE-A70B-CF701871811E}"/>
              </a:ext>
            </a:extLst>
          </p:cNvPr>
          <p:cNvSpPr/>
          <p:nvPr/>
        </p:nvSpPr>
        <p:spPr>
          <a:xfrm flipV="1">
            <a:off x="5418035" y="3952619"/>
            <a:ext cx="272006" cy="323697"/>
          </a:xfrm>
          <a:prstGeom prst="downArrow">
            <a:avLst/>
          </a:prstGeom>
          <a:solidFill>
            <a:srgbClr val="92D050"/>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a:ea typeface="Meiryo UI"/>
              <a:cs typeface="+mn-cs"/>
            </a:endParaRPr>
          </a:p>
        </p:txBody>
      </p:sp>
      <p:sp>
        <p:nvSpPr>
          <p:cNvPr id="38" name="テキスト ボックス 37">
            <a:extLst>
              <a:ext uri="{FF2B5EF4-FFF2-40B4-BE49-F238E27FC236}">
                <a16:creationId xmlns:a16="http://schemas.microsoft.com/office/drawing/2014/main" id="{811C8240-9C18-E043-9767-42BF942E8459}"/>
              </a:ext>
            </a:extLst>
          </p:cNvPr>
          <p:cNvSpPr txBox="1"/>
          <p:nvPr/>
        </p:nvSpPr>
        <p:spPr>
          <a:xfrm>
            <a:off x="5608776" y="3968539"/>
            <a:ext cx="564689" cy="307777"/>
          </a:xfrm>
          <a:prstGeom prst="rect">
            <a:avLst/>
          </a:prstGeom>
          <a:noFill/>
          <a:ln w="19050">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srgbClr val="92D050"/>
                </a:solidFill>
                <a:effectLst/>
                <a:uLnTx/>
                <a:uFillTx/>
                <a:latin typeface="Meiryo UI"/>
                <a:ea typeface="Meiryo UI"/>
                <a:cs typeface="+mn-cs"/>
              </a:rPr>
              <a:t>補足</a:t>
            </a:r>
          </a:p>
        </p:txBody>
      </p:sp>
      <p:sp>
        <p:nvSpPr>
          <p:cNvPr id="39" name="角丸四角形 42">
            <a:extLst>
              <a:ext uri="{FF2B5EF4-FFF2-40B4-BE49-F238E27FC236}">
                <a16:creationId xmlns:a16="http://schemas.microsoft.com/office/drawing/2014/main" id="{868B4F97-645D-26EB-BFAC-BBAE0C5B31C2}"/>
              </a:ext>
            </a:extLst>
          </p:cNvPr>
          <p:cNvSpPr/>
          <p:nvPr/>
        </p:nvSpPr>
        <p:spPr>
          <a:xfrm>
            <a:off x="2632088" y="3388153"/>
            <a:ext cx="3702724" cy="1517336"/>
          </a:xfrm>
          <a:prstGeom prst="roundRect">
            <a:avLst>
              <a:gd name="adj" fmla="val 13102"/>
            </a:avLst>
          </a:prstGeom>
          <a:noFill/>
          <a:ln>
            <a:solidFill>
              <a:sysClr val="windowText" lastClr="000000"/>
            </a:solid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a:ea typeface="Meiryo UI"/>
              <a:cs typeface="+mn-cs"/>
            </a:endParaRPr>
          </a:p>
        </p:txBody>
      </p:sp>
      <p:sp>
        <p:nvSpPr>
          <p:cNvPr id="40" name="テキスト ボックス 39">
            <a:extLst>
              <a:ext uri="{FF2B5EF4-FFF2-40B4-BE49-F238E27FC236}">
                <a16:creationId xmlns:a16="http://schemas.microsoft.com/office/drawing/2014/main" id="{C72F7493-8138-B580-04E5-BDC2DD97C21E}"/>
              </a:ext>
            </a:extLst>
          </p:cNvPr>
          <p:cNvSpPr txBox="1"/>
          <p:nvPr/>
        </p:nvSpPr>
        <p:spPr>
          <a:xfrm>
            <a:off x="2652690" y="5441785"/>
            <a:ext cx="3540720" cy="1138773"/>
          </a:xfrm>
          <a:prstGeom prst="rect">
            <a:avLst/>
          </a:prstGeom>
          <a:noFill/>
          <a:ln w="19050">
            <a:noFill/>
          </a:ln>
        </p:spPr>
        <p:txBody>
          <a:bodyPr wrap="square" lIns="91440" tIns="45720" rIns="91440" bIns="4572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prstClr val="black"/>
                </a:solidFill>
                <a:effectLst/>
                <a:uLnTx/>
                <a:uFillTx/>
                <a:latin typeface="Meiryo UI"/>
                <a:ea typeface="Meiryo UI"/>
                <a:cs typeface="+mn-cs"/>
              </a:rPr>
              <a:t>R3</a:t>
            </a:r>
            <a:r>
              <a:rPr kumimoji="0" lang="ja-JP" altLang="en-US" sz="1200" b="0" i="0" u="none" strike="noStrike" kern="0" cap="none" spc="0" normalizeH="0" baseline="0" noProof="0">
                <a:ln>
                  <a:noFill/>
                </a:ln>
                <a:solidFill>
                  <a:prstClr val="black"/>
                </a:solidFill>
                <a:effectLst/>
                <a:uLnTx/>
                <a:uFillTx/>
                <a:latin typeface="Meiryo UI"/>
                <a:ea typeface="Meiryo UI"/>
                <a:cs typeface="+mn-cs"/>
              </a:rPr>
              <a:t>　・お知らせ開始</a:t>
            </a:r>
            <a:endParaRPr kumimoji="0" lang="en-US" altLang="ja-JP" sz="1200" b="0" i="0" u="none" strike="noStrike" kern="0" cap="none" spc="0" normalizeH="0" baseline="0" noProof="0">
              <a:ln>
                <a:noFill/>
              </a:ln>
              <a:solidFill>
                <a:prstClr val="black"/>
              </a:solidFill>
              <a:effectLst/>
              <a:uLnTx/>
              <a:uFillTx/>
              <a:latin typeface="Meiryo UI"/>
              <a:ea typeface="Meiryo UI"/>
              <a:cs typeface="+mn-cs"/>
            </a:endParaRPr>
          </a:p>
          <a:p>
            <a:pPr marL="356870" marR="0" lvl="0" indent="-35687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a:ea typeface="Meiryo UI"/>
                <a:cs typeface="+mn-cs"/>
              </a:rPr>
              <a:t>　　　・線状降水帯の雨域を</a:t>
            </a:r>
            <a:br>
              <a:rPr kumimoji="0" lang="en-US" altLang="ja-JP" sz="1200" b="0" i="0" u="none" strike="noStrike" kern="0" cap="none" spc="0" normalizeH="0" baseline="0" noProof="0">
                <a:ln>
                  <a:noFill/>
                </a:ln>
                <a:solidFill>
                  <a:prstClr val="black"/>
                </a:solidFill>
                <a:effectLst/>
                <a:uLnTx/>
                <a:uFillTx/>
                <a:latin typeface="Meiryo UI"/>
                <a:ea typeface="Meiryo UI"/>
                <a:cs typeface="+mn-cs"/>
              </a:rPr>
            </a:br>
            <a:r>
              <a:rPr kumimoji="0" lang="ja-JP" altLang="en-US" sz="1200" b="0" i="0" u="none" strike="noStrike" kern="0" cap="none" spc="0" normalizeH="0" baseline="0" noProof="0">
                <a:ln>
                  <a:noFill/>
                </a:ln>
                <a:solidFill>
                  <a:prstClr val="black"/>
                </a:solidFill>
                <a:effectLst/>
                <a:uLnTx/>
                <a:uFillTx/>
                <a:latin typeface="Meiryo UI"/>
                <a:ea typeface="Meiryo UI"/>
                <a:cs typeface="+mn-cs"/>
              </a:rPr>
              <a:t>楕円で表示</a:t>
            </a:r>
            <a:endParaRPr kumimoji="0" lang="en-US" altLang="ja-JP" sz="1200" b="0" i="0" u="none" strike="noStrike" kern="0" cap="none" spc="0" normalizeH="0" baseline="0" noProof="0">
              <a:ln>
                <a:noFill/>
              </a:ln>
              <a:solidFill>
                <a:prstClr val="black"/>
              </a:solidFill>
              <a:effectLst/>
              <a:uLnTx/>
              <a:uFillTx/>
              <a:latin typeface="Meiryo UI"/>
              <a:ea typeface="Meiryo UI"/>
              <a:cs typeface="+mn-cs"/>
            </a:endParaRPr>
          </a:p>
          <a:p>
            <a:pPr marL="356870" marR="0" lvl="0" indent="-356870" algn="l" defTabSz="457200" rtl="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a:ln>
                  <a:noFill/>
                </a:ln>
                <a:solidFill>
                  <a:prstClr val="black"/>
                </a:solidFill>
                <a:effectLst/>
                <a:uLnTx/>
                <a:uFillTx/>
                <a:latin typeface="Meiryo UI"/>
                <a:ea typeface="Meiryo UI"/>
                <a:cs typeface="+mn-cs"/>
              </a:rPr>
              <a:t>　　　　　　　　　↓</a:t>
            </a:r>
            <a:endParaRPr kumimoji="0" lang="en-US" altLang="ja-JP" sz="800" b="0" i="0" u="none" strike="noStrike" kern="0" cap="none" spc="0" normalizeH="0" baseline="0" noProof="0">
              <a:ln>
                <a:noFill/>
              </a:ln>
              <a:solidFill>
                <a:prstClr val="black"/>
              </a:solidFill>
              <a:effectLst/>
              <a:uLnTx/>
              <a:uFillTx/>
              <a:latin typeface="Meiryo UI"/>
              <a:ea typeface="Meiryo UI"/>
              <a:cs typeface="+mn-cs"/>
            </a:endParaRPr>
          </a:p>
          <a:p>
            <a:pPr marL="356870" marR="0" lvl="0" indent="-35687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prstClr val="black"/>
                </a:solidFill>
                <a:effectLst>
                  <a:glow rad="12700">
                    <a:prstClr val="white">
                      <a:alpha val="40000"/>
                    </a:prstClr>
                  </a:glow>
                </a:effectLst>
                <a:uLnTx/>
                <a:uFillTx/>
                <a:latin typeface="Meiryo UI"/>
                <a:ea typeface="Meiryo UI"/>
                <a:cs typeface="+mn-cs"/>
              </a:rPr>
              <a:t>R5</a:t>
            </a:r>
            <a:r>
              <a:rPr kumimoji="0" lang="ja-JP" altLang="en-US" sz="1200" b="0" i="0" u="none" strike="noStrike" kern="0" cap="none" spc="0" normalizeH="0" baseline="0" noProof="0">
                <a:ln>
                  <a:noFill/>
                </a:ln>
                <a:solidFill>
                  <a:prstClr val="black"/>
                </a:solidFill>
                <a:effectLst>
                  <a:glow rad="12700">
                    <a:prstClr val="white">
                      <a:alpha val="40000"/>
                    </a:prstClr>
                  </a:glow>
                </a:effectLst>
                <a:uLnTx/>
                <a:uFillTx/>
                <a:latin typeface="Meiryo UI"/>
                <a:ea typeface="Meiryo UI"/>
                <a:cs typeface="+mn-cs"/>
              </a:rPr>
              <a:t>　・最大</a:t>
            </a:r>
            <a:r>
              <a:rPr kumimoji="0" lang="en-US" altLang="ja-JP" sz="1200" b="0" i="0" u="none" strike="noStrike" kern="0" cap="none" spc="0" normalizeH="0" baseline="0" noProof="0">
                <a:ln>
                  <a:noFill/>
                </a:ln>
                <a:solidFill>
                  <a:prstClr val="black"/>
                </a:solidFill>
                <a:effectLst>
                  <a:glow rad="12700">
                    <a:prstClr val="white">
                      <a:alpha val="40000"/>
                    </a:prstClr>
                  </a:glow>
                </a:effectLst>
                <a:uLnTx/>
                <a:uFillTx/>
                <a:latin typeface="Meiryo UI"/>
                <a:ea typeface="Meiryo UI"/>
                <a:cs typeface="+mn-cs"/>
              </a:rPr>
              <a:t>30</a:t>
            </a:r>
            <a:r>
              <a:rPr kumimoji="0" lang="ja-JP" altLang="en-US" sz="1200" b="0" i="0" u="none" strike="noStrike" kern="0" cap="none" spc="0" normalizeH="0" baseline="0" noProof="0">
                <a:ln>
                  <a:noFill/>
                </a:ln>
                <a:solidFill>
                  <a:prstClr val="black"/>
                </a:solidFill>
                <a:effectLst>
                  <a:glow rad="12700">
                    <a:prstClr val="white">
                      <a:alpha val="40000"/>
                    </a:prstClr>
                  </a:glow>
                </a:effectLst>
                <a:uLnTx/>
                <a:uFillTx/>
                <a:latin typeface="Meiryo UI"/>
                <a:ea typeface="Meiryo UI"/>
                <a:cs typeface="+mn-cs"/>
              </a:rPr>
              <a:t>分前倒しでお知らせ開始</a:t>
            </a:r>
            <a:endParaRPr kumimoji="0" lang="en-US" altLang="ja-JP" sz="1200" b="0" i="0" u="none" strike="noStrike" kern="0" cap="none" spc="0" normalizeH="0" baseline="0" noProof="0">
              <a:ln>
                <a:noFill/>
              </a:ln>
              <a:solidFill>
                <a:prstClr val="black"/>
              </a:solidFill>
              <a:effectLst>
                <a:glow rad="12700">
                  <a:prstClr val="white">
                    <a:alpha val="40000"/>
                  </a:prstClr>
                </a:glow>
              </a:effectLst>
              <a:uLnTx/>
              <a:uFillTx/>
              <a:latin typeface="Meiryo UI"/>
              <a:ea typeface="Meiryo UI"/>
              <a:cs typeface="+mn-cs"/>
            </a:endParaRPr>
          </a:p>
          <a:p>
            <a:pPr marL="356870" marR="0" lvl="0" indent="-356870" algn="l" defTabSz="457200" rtl="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a:ln>
                  <a:noFill/>
                </a:ln>
                <a:solidFill>
                  <a:srgbClr val="FF0000"/>
                </a:solidFill>
                <a:effectLst>
                  <a:glow rad="12700">
                    <a:prstClr val="white">
                      <a:alpha val="40000"/>
                    </a:prstClr>
                  </a:glow>
                </a:effectLst>
                <a:uLnTx/>
                <a:uFillTx/>
                <a:latin typeface="Meiryo UI"/>
                <a:ea typeface="Meiryo UI"/>
                <a:cs typeface="+mn-cs"/>
              </a:rPr>
              <a:t>R8</a:t>
            </a:r>
            <a:r>
              <a:rPr kumimoji="0" lang="ja-JP" altLang="en-US" sz="1200" b="1" i="0" u="none" strike="noStrike" kern="0" cap="none" spc="0" normalizeH="0" baseline="0" noProof="0">
                <a:ln>
                  <a:noFill/>
                </a:ln>
                <a:solidFill>
                  <a:srgbClr val="FF0000"/>
                </a:solidFill>
                <a:effectLst>
                  <a:glow rad="12700">
                    <a:prstClr val="white">
                      <a:alpha val="40000"/>
                    </a:prstClr>
                  </a:glow>
                </a:effectLst>
                <a:uLnTx/>
                <a:uFillTx/>
                <a:latin typeface="Meiryo UI"/>
                <a:ea typeface="Meiryo UI"/>
                <a:cs typeface="+mn-cs"/>
              </a:rPr>
              <a:t>　・図情報（楕円表示）を更新予定</a:t>
            </a:r>
            <a:endParaRPr kumimoji="0" lang="en-US" altLang="ja-JP" sz="1200" b="1" i="0" u="none" strike="noStrike" kern="0" cap="none" spc="0" normalizeH="0" baseline="0" noProof="0">
              <a:ln>
                <a:noFill/>
              </a:ln>
              <a:solidFill>
                <a:srgbClr val="FF0000"/>
              </a:solidFill>
              <a:effectLst>
                <a:glow rad="12700">
                  <a:prstClr val="white">
                    <a:alpha val="40000"/>
                  </a:prstClr>
                </a:glow>
              </a:effectLst>
              <a:uLnTx/>
              <a:uFillTx/>
              <a:latin typeface="Meiryo UI"/>
              <a:ea typeface="Meiryo UI"/>
              <a:cs typeface="+mn-cs"/>
            </a:endParaRPr>
          </a:p>
        </p:txBody>
      </p:sp>
      <p:sp>
        <p:nvSpPr>
          <p:cNvPr id="41" name="角丸四角形 44">
            <a:extLst>
              <a:ext uri="{FF2B5EF4-FFF2-40B4-BE49-F238E27FC236}">
                <a16:creationId xmlns:a16="http://schemas.microsoft.com/office/drawing/2014/main" id="{7B9D6742-D9FF-F8D2-5FEE-0296B179CE0A}"/>
              </a:ext>
            </a:extLst>
          </p:cNvPr>
          <p:cNvSpPr/>
          <p:nvPr/>
        </p:nvSpPr>
        <p:spPr>
          <a:xfrm>
            <a:off x="2620850" y="4995161"/>
            <a:ext cx="3713961" cy="1596139"/>
          </a:xfrm>
          <a:prstGeom prst="roundRect">
            <a:avLst>
              <a:gd name="adj" fmla="val 10897"/>
            </a:avLst>
          </a:prstGeom>
          <a:noFill/>
          <a:ln>
            <a:solidFill>
              <a:sysClr val="windowText" lastClr="000000"/>
            </a:solidFill>
          </a:ln>
        </p:spPr>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a:ea typeface="Meiryo UI"/>
              <a:cs typeface="+mn-cs"/>
            </a:endParaRPr>
          </a:p>
        </p:txBody>
      </p:sp>
      <p:sp>
        <p:nvSpPr>
          <p:cNvPr id="42" name="角丸四角形 45">
            <a:extLst>
              <a:ext uri="{FF2B5EF4-FFF2-40B4-BE49-F238E27FC236}">
                <a16:creationId xmlns:a16="http://schemas.microsoft.com/office/drawing/2014/main" id="{FE10DCD8-7B07-3C46-EC30-1DBE7B05B843}"/>
              </a:ext>
            </a:extLst>
          </p:cNvPr>
          <p:cNvSpPr/>
          <p:nvPr/>
        </p:nvSpPr>
        <p:spPr>
          <a:xfrm>
            <a:off x="6648450" y="3264661"/>
            <a:ext cx="2406680" cy="2802763"/>
          </a:xfrm>
          <a:prstGeom prst="roundRect">
            <a:avLst>
              <a:gd name="adj" fmla="val 7478"/>
            </a:avLst>
          </a:prstGeom>
          <a:ln w="38100">
            <a:solidFill>
              <a:srgbClr val="C00000"/>
            </a:solidFill>
          </a:ln>
        </p:spPr>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a:ea typeface="Meiryo UI"/>
              <a:cs typeface="+mn-cs"/>
            </a:endParaRPr>
          </a:p>
        </p:txBody>
      </p:sp>
      <p:sp>
        <p:nvSpPr>
          <p:cNvPr id="43" name="角丸四角形 46">
            <a:extLst>
              <a:ext uri="{FF2B5EF4-FFF2-40B4-BE49-F238E27FC236}">
                <a16:creationId xmlns:a16="http://schemas.microsoft.com/office/drawing/2014/main" id="{073FF1A3-83FC-A488-4712-828C68120A5E}"/>
              </a:ext>
            </a:extLst>
          </p:cNvPr>
          <p:cNvSpPr/>
          <p:nvPr/>
        </p:nvSpPr>
        <p:spPr>
          <a:xfrm>
            <a:off x="6661865" y="1265528"/>
            <a:ext cx="2406357" cy="857074"/>
          </a:xfrm>
          <a:prstGeom prst="roundRect">
            <a:avLst>
              <a:gd name="adj" fmla="val 11617"/>
            </a:avLst>
          </a:prstGeom>
          <a:ln w="38100">
            <a:solidFill>
              <a:srgbClr val="0070C0"/>
            </a:solidFill>
          </a:ln>
        </p:spPr>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a:ea typeface="Meiryo UI"/>
              <a:cs typeface="+mn-cs"/>
            </a:endParaRPr>
          </a:p>
        </p:txBody>
      </p:sp>
      <p:sp>
        <p:nvSpPr>
          <p:cNvPr id="44" name="楕円 43">
            <a:extLst>
              <a:ext uri="{FF2B5EF4-FFF2-40B4-BE49-F238E27FC236}">
                <a16:creationId xmlns:a16="http://schemas.microsoft.com/office/drawing/2014/main" id="{937A8BBA-AB21-569A-DAE6-030940A47AB4}"/>
              </a:ext>
            </a:extLst>
          </p:cNvPr>
          <p:cNvSpPr/>
          <p:nvPr/>
        </p:nvSpPr>
        <p:spPr>
          <a:xfrm>
            <a:off x="6782854" y="2019300"/>
            <a:ext cx="2187716" cy="342899"/>
          </a:xfrm>
          <a:prstGeom prst="ellipse">
            <a:avLst/>
          </a:prstGeom>
          <a:solidFill>
            <a:srgbClr val="0070C0"/>
          </a:solidFill>
          <a:ln>
            <a:noFill/>
          </a:ln>
        </p:spPr>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a:ea typeface="Meiryo UI"/>
              <a:cs typeface="+mn-cs"/>
            </a:endParaRPr>
          </a:p>
        </p:txBody>
      </p:sp>
      <p:sp>
        <p:nvSpPr>
          <p:cNvPr id="45" name="正方形/長方形 44">
            <a:extLst>
              <a:ext uri="{FF2B5EF4-FFF2-40B4-BE49-F238E27FC236}">
                <a16:creationId xmlns:a16="http://schemas.microsoft.com/office/drawing/2014/main" id="{55191DD3-FECD-313B-72BB-03006DE0B632}"/>
              </a:ext>
            </a:extLst>
          </p:cNvPr>
          <p:cNvSpPr/>
          <p:nvPr/>
        </p:nvSpPr>
        <p:spPr>
          <a:xfrm>
            <a:off x="6842419" y="2053260"/>
            <a:ext cx="2031325" cy="346960"/>
          </a:xfrm>
          <a:prstGeom prst="rect">
            <a:avLst/>
          </a:prstGeom>
        </p:spPr>
        <p:txBody>
          <a:bodyPr wrap="none">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white"/>
                </a:solidFill>
                <a:effectLst/>
                <a:uLnTx/>
                <a:uFillTx/>
                <a:latin typeface="HG創英角ﾎﾟｯﾌﾟ体" panose="040B0A09000000000000" pitchFamily="49" charset="-128"/>
                <a:ea typeface="HG創英角ﾎﾟｯﾌﾟ体" panose="040B0A09000000000000" pitchFamily="49" charset="-128"/>
                <a:cs typeface="+mn-cs"/>
              </a:rPr>
              <a:t>明るいうちから早めの避難</a:t>
            </a:r>
          </a:p>
        </p:txBody>
      </p:sp>
      <p:sp>
        <p:nvSpPr>
          <p:cNvPr id="46" name="右矢印 21">
            <a:extLst>
              <a:ext uri="{FF2B5EF4-FFF2-40B4-BE49-F238E27FC236}">
                <a16:creationId xmlns:a16="http://schemas.microsoft.com/office/drawing/2014/main" id="{73C8FACD-F359-EF73-F5AA-5D7CE02D5386}"/>
              </a:ext>
            </a:extLst>
          </p:cNvPr>
          <p:cNvSpPr/>
          <p:nvPr/>
        </p:nvSpPr>
        <p:spPr>
          <a:xfrm>
            <a:off x="6363308" y="1328009"/>
            <a:ext cx="292016" cy="430887"/>
          </a:xfrm>
          <a:prstGeom prst="rightArrow">
            <a:avLst/>
          </a:prstGeom>
          <a:solidFill>
            <a:sysClr val="windowText" lastClr="000000"/>
          </a:solid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a:ea typeface="Meiryo UI"/>
              <a:cs typeface="+mn-cs"/>
            </a:endParaRPr>
          </a:p>
        </p:txBody>
      </p:sp>
      <p:sp>
        <p:nvSpPr>
          <p:cNvPr id="47" name="右矢印 21">
            <a:extLst>
              <a:ext uri="{FF2B5EF4-FFF2-40B4-BE49-F238E27FC236}">
                <a16:creationId xmlns:a16="http://schemas.microsoft.com/office/drawing/2014/main" id="{17DE0936-6E52-7162-E09F-46AB47CB25CB}"/>
              </a:ext>
            </a:extLst>
          </p:cNvPr>
          <p:cNvSpPr/>
          <p:nvPr/>
        </p:nvSpPr>
        <p:spPr>
          <a:xfrm>
            <a:off x="6363308" y="3566384"/>
            <a:ext cx="292016" cy="430887"/>
          </a:xfrm>
          <a:prstGeom prst="rightArrow">
            <a:avLst/>
          </a:prstGeom>
          <a:solidFill>
            <a:sysClr val="windowText" lastClr="000000"/>
          </a:solid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a:ea typeface="Meiryo UI"/>
              <a:cs typeface="+mn-cs"/>
            </a:endParaRPr>
          </a:p>
        </p:txBody>
      </p:sp>
      <p:sp>
        <p:nvSpPr>
          <p:cNvPr id="48" name="楕円 47">
            <a:extLst>
              <a:ext uri="{FF2B5EF4-FFF2-40B4-BE49-F238E27FC236}">
                <a16:creationId xmlns:a16="http://schemas.microsoft.com/office/drawing/2014/main" id="{C2787161-926C-7D6C-DC04-EDEF2A20BB43}"/>
              </a:ext>
            </a:extLst>
          </p:cNvPr>
          <p:cNvSpPr/>
          <p:nvPr/>
        </p:nvSpPr>
        <p:spPr>
          <a:xfrm>
            <a:off x="6782854" y="5924550"/>
            <a:ext cx="2187716" cy="342899"/>
          </a:xfrm>
          <a:prstGeom prst="ellipse">
            <a:avLst/>
          </a:prstGeom>
          <a:solidFill>
            <a:srgbClr val="C00000"/>
          </a:solidFill>
          <a:ln>
            <a:noFill/>
          </a:ln>
        </p:spPr>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a:ea typeface="Meiryo UI"/>
              <a:cs typeface="+mn-cs"/>
            </a:endParaRPr>
          </a:p>
        </p:txBody>
      </p:sp>
      <p:sp>
        <p:nvSpPr>
          <p:cNvPr id="49" name="正方形/長方形 48">
            <a:extLst>
              <a:ext uri="{FF2B5EF4-FFF2-40B4-BE49-F238E27FC236}">
                <a16:creationId xmlns:a16="http://schemas.microsoft.com/office/drawing/2014/main" id="{A2589283-9C15-6DBC-0A8F-9682214F1CDF}"/>
              </a:ext>
            </a:extLst>
          </p:cNvPr>
          <p:cNvSpPr/>
          <p:nvPr/>
        </p:nvSpPr>
        <p:spPr>
          <a:xfrm>
            <a:off x="6761544" y="5939540"/>
            <a:ext cx="2185214" cy="346960"/>
          </a:xfrm>
          <a:prstGeom prst="rect">
            <a:avLst/>
          </a:prstGeom>
        </p:spPr>
        <p:txBody>
          <a:bodyPr wrap="none">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white"/>
                </a:solidFill>
                <a:effectLst/>
                <a:uLnTx/>
                <a:uFillTx/>
                <a:latin typeface="HG創英角ﾎﾟｯﾌﾟ体" panose="040B0A09000000000000" pitchFamily="49" charset="-128"/>
                <a:ea typeface="HG創英角ﾎﾟｯﾌﾟ体" panose="040B0A09000000000000" pitchFamily="49" charset="-128"/>
                <a:cs typeface="+mn-cs"/>
              </a:rPr>
              <a:t>迫りくる危険から直ちに避難</a:t>
            </a:r>
          </a:p>
        </p:txBody>
      </p:sp>
      <p:sp>
        <p:nvSpPr>
          <p:cNvPr id="50" name="右矢印 21">
            <a:extLst>
              <a:ext uri="{FF2B5EF4-FFF2-40B4-BE49-F238E27FC236}">
                <a16:creationId xmlns:a16="http://schemas.microsoft.com/office/drawing/2014/main" id="{34923D27-25E8-33B0-7C95-64A41C7916AF}"/>
              </a:ext>
            </a:extLst>
          </p:cNvPr>
          <p:cNvSpPr/>
          <p:nvPr/>
        </p:nvSpPr>
        <p:spPr>
          <a:xfrm>
            <a:off x="6363308" y="5347559"/>
            <a:ext cx="292016" cy="430887"/>
          </a:xfrm>
          <a:prstGeom prst="rightArrow">
            <a:avLst/>
          </a:prstGeom>
          <a:solidFill>
            <a:sysClr val="windowText" lastClr="000000"/>
          </a:solid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a:ea typeface="Meiryo UI"/>
              <a:cs typeface="+mn-cs"/>
            </a:endParaRPr>
          </a:p>
        </p:txBody>
      </p:sp>
    </p:spTree>
    <p:extLst>
      <p:ext uri="{BB962C8B-B14F-4D97-AF65-F5344CB8AC3E}">
        <p14:creationId xmlns:p14="http://schemas.microsoft.com/office/powerpoint/2010/main" val="3828409099"/>
      </p:ext>
    </p:extLst>
  </p:cSld>
  <p:clrMapOvr>
    <a:masterClrMapping/>
  </p:clrMapOvr>
</p:sld>
</file>

<file path=ppt/theme/theme1.xml><?xml version="1.0" encoding="utf-8"?>
<a:theme xmlns:a="http://schemas.openxmlformats.org/drawingml/2006/main" name="1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02DDBAD16665B46B6D1142B09C83A07" ma:contentTypeVersion="14" ma:contentTypeDescription="新しいドキュメントを作成します。" ma:contentTypeScope="" ma:versionID="352751f30c75c005f70603d7d1d74049">
  <xsd:schema xmlns:xsd="http://www.w3.org/2001/XMLSchema" xmlns:xs="http://www.w3.org/2001/XMLSchema" xmlns:p="http://schemas.microsoft.com/office/2006/metadata/properties" xmlns:ns2="26a6a4eb-17f4-46cb-8870-5a9fced69f37" xmlns:ns3="4aecb32f-6c8f-4988-aa43-451f6c88d068" targetNamespace="http://schemas.microsoft.com/office/2006/metadata/properties" ma:root="true" ma:fieldsID="5fbfab5de7f7e7c1097f0d1bdd949529" ns2:_="" ns3:_="">
    <xsd:import namespace="26a6a4eb-17f4-46cb-8870-5a9fced69f37"/>
    <xsd:import namespace="4aecb32f-6c8f-4988-aa43-451f6c88d06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a6a4eb-17f4-46cb-8870-5a9fced69f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63c53a08-2524-4b2f-a5a2-c632f6aa4b68"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aecb32f-6c8f-4988-aa43-451f6c88d068"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20" nillable="true" ma:displayName="Taxonomy Catch All Column" ma:hidden="true" ma:list="{e9947fc1-1483-460b-a7bf-1bb012e2282b}" ma:internalName="TaxCatchAll" ma:showField="CatchAllData" ma:web="4aecb32f-6c8f-4988-aa43-451f6c88d0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6a6a4eb-17f4-46cb-8870-5a9fced69f37">
      <Terms xmlns="http://schemas.microsoft.com/office/infopath/2007/PartnerControls"/>
    </lcf76f155ced4ddcb4097134ff3c332f>
    <TaxCatchAll xmlns="4aecb32f-6c8f-4988-aa43-451f6c88d068" xsi:nil="true"/>
  </documentManagement>
</p:properties>
</file>

<file path=customXml/itemProps1.xml><?xml version="1.0" encoding="utf-8"?>
<ds:datastoreItem xmlns:ds="http://schemas.openxmlformats.org/officeDocument/2006/customXml" ds:itemID="{0BE07A3B-BE1D-4D34-9F61-A1E3F5774318}"/>
</file>

<file path=customXml/itemProps2.xml><?xml version="1.0" encoding="utf-8"?>
<ds:datastoreItem xmlns:ds="http://schemas.openxmlformats.org/officeDocument/2006/customXml" ds:itemID="{B07FA286-D717-4A16-876F-C7E903C66DDA}"/>
</file>

<file path=customXml/itemProps3.xml><?xml version="1.0" encoding="utf-8"?>
<ds:datastoreItem xmlns:ds="http://schemas.openxmlformats.org/officeDocument/2006/customXml" ds:itemID="{B09884C1-737F-4465-B9F9-C37B76F0FB82}"/>
</file>

<file path=docProps/app.xml><?xml version="1.0" encoding="utf-8"?>
<Properties xmlns="http://schemas.openxmlformats.org/officeDocument/2006/extended-properties" xmlns:vt="http://schemas.openxmlformats.org/officeDocument/2006/docPropsVTypes">
  <Template>blank</Template>
  <TotalTime>0</TotalTime>
  <Words>568</Words>
  <Application>Microsoft Office PowerPoint</Application>
  <PresentationFormat>画面に合わせる (4:3)</PresentationFormat>
  <Paragraphs>74</Paragraphs>
  <Slides>3</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3</vt:i4>
      </vt:variant>
      <vt:variant>
        <vt:lpstr>スライド タイトル</vt:lpstr>
      </vt:variant>
      <vt:variant>
        <vt:i4>3</vt:i4>
      </vt:variant>
    </vt:vector>
  </HeadingPairs>
  <TitlesOfParts>
    <vt:vector size="13" baseType="lpstr">
      <vt:lpstr>HGS創英角ﾎﾟｯﾌﾟ体</vt:lpstr>
      <vt:lpstr>HG創英角ﾎﾟｯﾌﾟ体</vt:lpstr>
      <vt:lpstr>Meiryo UI</vt:lpstr>
      <vt:lpstr>ＭＳ Ｐゴシック</vt:lpstr>
      <vt:lpstr>Yu Gothic UI</vt:lpstr>
      <vt:lpstr>Arial</vt:lpstr>
      <vt:lpstr>Calibri</vt:lpstr>
      <vt:lpstr>1_blank</vt:lpstr>
      <vt:lpstr>2_blank</vt:lpstr>
      <vt:lpstr>blank</vt:lpstr>
      <vt:lpstr>令和8年度より運用開始予定の 気象防災速報(線状降水帯直前予測)について</vt:lpstr>
      <vt:lpstr>線状降水帯の予測精度向上に向けた取組（情報の改善）</vt:lpstr>
      <vt:lpstr>線状降水帯に関する情報の位置付け</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2025-12-25T05:40:28Z</dcterms:created>
  <dcterms:modified xsi:type="dcterms:W3CDTF">2025-12-25T05:40:50Z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1452800</vt:r8>
  </property>
  <property fmtid="{D5CDD505-2E9C-101B-9397-08002B2CF9AE}" pid="3" name="MediaServiceImageTags">
    <vt:lpwstr/>
  </property>
  <property fmtid="{D5CDD505-2E9C-101B-9397-08002B2CF9AE}" pid="4" name="xd_ProgID">
    <vt:lpwstr/>
  </property>
  <property fmtid="{D5CDD505-2E9C-101B-9397-08002B2CF9AE}" pid="5" name="ContentTypeId">
    <vt:lpwstr>0x010100B02DDBAD16665B46B6D1142B09C83A07</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bool>false</vt:bool>
  </property>
</Properties>
</file>